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7" r:id="rId2"/>
    <p:sldId id="257" r:id="rId3"/>
    <p:sldId id="258" r:id="rId4"/>
    <p:sldId id="270" r:id="rId5"/>
    <p:sldId id="259" r:id="rId6"/>
    <p:sldId id="266" r:id="rId7"/>
    <p:sldId id="260" r:id="rId8"/>
    <p:sldId id="271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/>
    <p:restoredTop sz="94698"/>
  </p:normalViewPr>
  <p:slideViewPr>
    <p:cSldViewPr>
      <p:cViewPr varScale="1">
        <p:scale>
          <a:sx n="38" d="100"/>
          <a:sy n="38" d="100"/>
        </p:scale>
        <p:origin x="1288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4FB013D-93C8-4113-9F09-4A2280D50963}" type="datetimeFigureOut">
              <a:rPr lang="en-CA" smtClean="0"/>
              <a:pPr/>
              <a:t>2024-11-23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B4487DB-8CAD-4768-881D-C07544C2358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582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5CDB7-7130-43B4-BD0E-6BFEFC75DAA6}" type="slidenum">
              <a:rPr lang="en-CA" smtClean="0"/>
              <a:pPr/>
              <a:t>1</a:t>
            </a:fld>
            <a:endParaRPr lang="en-CA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5CDB7-7130-43B4-BD0E-6BFEFC75DAA6}" type="slidenum">
              <a:rPr lang="en-CA" smtClean="0">
                <a:solidFill>
                  <a:prstClr val="black"/>
                </a:solidFill>
              </a:rPr>
              <a:pPr/>
              <a:t>2</a:t>
            </a:fld>
            <a:endParaRPr lang="en-CA" dirty="0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/>
              <a:t>4</a:t>
            </a:r>
          </a:p>
        </p:txBody>
      </p:sp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290515" y="4433892"/>
            <a:ext cx="6500812" cy="46069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66577" indent="-266577"/>
            <a:endParaRPr lang="en-CA" sz="14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343584" indent="-343584"/>
            <a:endParaRPr lang="en-CA" sz="1000" b="1" dirty="0">
              <a:solidFill>
                <a:prstClr val="black"/>
              </a:solidFill>
            </a:endParaRPr>
          </a:p>
          <a:p>
            <a:endParaRPr lang="en-CA" sz="1000" dirty="0"/>
          </a:p>
          <a:p>
            <a:endParaRPr lang="en-CA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5CDB7-7130-43B4-BD0E-6BFEFC75DAA6}" type="slidenum">
              <a:rPr lang="en-CA" smtClean="0"/>
              <a:pPr/>
              <a:t>4</a:t>
            </a:fld>
            <a:endParaRPr lang="en-CA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CA"/>
              <a:t>5</a:t>
            </a:r>
          </a:p>
        </p:txBody>
      </p:sp>
      <p:sp>
        <p:nvSpPr>
          <p:cNvPr id="2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290515" y="4433892"/>
            <a:ext cx="6500812" cy="4606925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266577" indent="-266577"/>
            <a:endParaRPr lang="en-CA" sz="1300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5CDB7-7130-43B4-BD0E-6BFEFC75DAA6}" type="slidenum">
              <a:rPr lang="en-CA" smtClean="0"/>
              <a:pPr/>
              <a:t>6</a:t>
            </a:fld>
            <a:endParaRPr lang="en-CA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65CDB7-7130-43B4-BD0E-6BFEFC75DAA6}" type="slidenum">
              <a:rPr lang="en-CA" smtClean="0"/>
              <a:pPr/>
              <a:t>7</a:t>
            </a:fld>
            <a:endParaRPr lang="en-C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orp-ppt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4953000"/>
            <a:ext cx="3276600" cy="11430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>
                    <a:tint val="75000"/>
                  </a:schemeClr>
                </a:solidFill>
                <a:latin typeface="Verdan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dirty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4000">
                <a:srgbClr val="C4BB86"/>
              </a:gs>
              <a:gs pos="100000">
                <a:schemeClr val="bg2">
                  <a:lumMod val="9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latin typeface="Verdana"/>
              </a:defRPr>
            </a:lvl1pPr>
          </a:lstStyle>
          <a:p>
            <a:r>
              <a:rPr lang="en-CA" dirty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41000">
                <a:srgbClr val="1B357D"/>
              </a:gs>
              <a:gs pos="100000">
                <a:schemeClr val="tx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 baseline="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CA" dirty="0"/>
              <a:t>CIC Corporate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45000">
                <a:srgbClr val="800000"/>
              </a:gs>
              <a:gs pos="100000">
                <a:schemeClr val="accent2">
                  <a:lumMod val="20000"/>
                  <a:lumOff val="8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CA" dirty="0"/>
              <a:t>Citizenship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1000">
                <a:schemeClr val="accent6">
                  <a:lumMod val="75000"/>
                </a:schemeClr>
              </a:gs>
              <a:gs pos="100000">
                <a:schemeClr val="accent6">
                  <a:lumMod val="40000"/>
                  <a:lumOff val="60000"/>
                </a:schemeClr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CA" dirty="0"/>
              <a:t>Settlement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lide2backgrou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8001000" cy="4525963"/>
          </a:xfrm>
        </p:spPr>
        <p:txBody>
          <a:bodyPr/>
          <a:lstStyle/>
          <a:p>
            <a:pPr lvl="0"/>
            <a:r>
              <a:rPr lang="en-CA" dirty="0"/>
              <a:t>Click to edit Master text styles</a:t>
            </a:r>
          </a:p>
          <a:p>
            <a:pPr lvl="1"/>
            <a:r>
              <a:rPr lang="en-CA" dirty="0"/>
              <a:t>Second level</a:t>
            </a:r>
          </a:p>
          <a:p>
            <a:pPr lvl="2"/>
            <a:r>
              <a:rPr lang="en-CA" dirty="0"/>
              <a:t>Third level</a:t>
            </a:r>
          </a:p>
          <a:p>
            <a:pPr lvl="3"/>
            <a:r>
              <a:rPr lang="en-CA" dirty="0"/>
              <a:t>Fourth level</a:t>
            </a:r>
          </a:p>
          <a:p>
            <a:pPr lvl="4"/>
            <a:r>
              <a:rPr lang="en-CA" dirty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533400" y="990600"/>
            <a:ext cx="8077200" cy="533400"/>
          </a:xfrm>
          <a:prstGeom prst="rect">
            <a:avLst/>
          </a:prstGeom>
          <a:gradFill flip="none" rotWithShape="1">
            <a:gsLst>
              <a:gs pos="51000">
                <a:srgbClr val="008000"/>
              </a:gs>
              <a:gs pos="100000">
                <a:srgbClr val="DAFFD3"/>
              </a:gs>
            </a:gsLst>
            <a:lin ang="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85800" y="914400"/>
            <a:ext cx="8001000" cy="609600"/>
          </a:xfrm>
        </p:spPr>
        <p:txBody>
          <a:bodyPr>
            <a:normAutofit/>
          </a:bodyPr>
          <a:lstStyle>
            <a:lvl1pPr algn="l">
              <a:defRPr sz="2200">
                <a:solidFill>
                  <a:schemeClr val="bg1"/>
                </a:solidFill>
                <a:latin typeface="Verdana"/>
              </a:defRPr>
            </a:lvl1pPr>
          </a:lstStyle>
          <a:p>
            <a:r>
              <a:rPr lang="en-CA" dirty="0"/>
              <a:t>Multi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/>
              <a:t>Click to edit Master text styles</a:t>
            </a:r>
          </a:p>
          <a:p>
            <a:pPr lvl="1"/>
            <a:r>
              <a:rPr lang="en-CA"/>
              <a:t>Second level</a:t>
            </a:r>
          </a:p>
          <a:p>
            <a:pPr lvl="2"/>
            <a:r>
              <a:rPr lang="en-CA"/>
              <a:t>Third level</a:t>
            </a:r>
          </a:p>
          <a:p>
            <a:pPr lvl="3"/>
            <a:r>
              <a:rPr lang="en-CA"/>
              <a:t>Fourth level</a:t>
            </a:r>
          </a:p>
          <a:p>
            <a:pPr lvl="4"/>
            <a:r>
              <a:rPr lang="en-CA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transition/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c.gc.ca/english/department/consultations/eis.asp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newcanadians.tv/express-entry-draws-have-resumed-breaking-the-pandemic-led-dry-spell/" TargetMode="External"/><Relationship Id="rId2" Type="http://schemas.openxmlformats.org/officeDocument/2006/relationships/hyperlink" Target="https://www.cbc.ca/news/politics/express-entry-international-students-1.3483347" TargetMode="Externa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theglobeandmail.com/business/article-tens-of-thousands-of-international-students-who-spent-years-finding-a/" TargetMode="External"/><Relationship Id="rId4" Type="http://schemas.openxmlformats.org/officeDocument/2006/relationships/hyperlink" Target="https://www.canada.ca/en/immigration-refugees-citizenship/corporate/transparency/consultations/2022-consultations-express-entry-selection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5373216"/>
            <a:ext cx="3168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600" dirty="0"/>
              <a:t>Expression of Interest (EOI) and the Canadian immigration program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7544" y="6135687"/>
            <a:ext cx="388843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200" dirty="0"/>
              <a:t>November 2013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472" y="962012"/>
            <a:ext cx="8001000" cy="609600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+mj-lt"/>
              </a:rPr>
              <a:t>Expression of Interest (EOI)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473" y="1693545"/>
            <a:ext cx="80010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defTabSz="457200">
              <a:buFont typeface="Arial" pitchFamily="34" charset="0"/>
              <a:buChar char="•"/>
            </a:pPr>
            <a:r>
              <a:rPr lang="en-CA" sz="1600" dirty="0">
                <a:solidFill>
                  <a:prstClr val="black"/>
                </a:solidFill>
              </a:rPr>
              <a:t>An expression of Interest (EOI) application management system will be a key feature to a fast and flexible immigration system responsive to Canada’s economic needs:</a:t>
            </a:r>
          </a:p>
          <a:p>
            <a:pPr marL="342900" indent="-342900" defTabSz="457200">
              <a:buFont typeface="Arial" pitchFamily="34" charset="0"/>
              <a:buChar char="•"/>
            </a:pPr>
            <a:endParaRPr lang="en-CA" sz="400" dirty="0">
              <a:solidFill>
                <a:prstClr val="black"/>
              </a:solidFill>
            </a:endParaRPr>
          </a:p>
          <a:p>
            <a:pPr marL="800100" lvl="1" indent="-342900" defTabSz="457200">
              <a:buFont typeface="Symbol" pitchFamily="18" charset="2"/>
              <a:buChar char="-"/>
            </a:pPr>
            <a:r>
              <a:rPr lang="en-CA" sz="1600" dirty="0">
                <a:solidFill>
                  <a:prstClr val="black"/>
                </a:solidFill>
              </a:rPr>
              <a:t>EOI identified as a priority in the Government’s 2012 &amp; 2013 </a:t>
            </a:r>
            <a:r>
              <a:rPr lang="en-CA" sz="1600" i="1" dirty="0">
                <a:solidFill>
                  <a:prstClr val="black"/>
                </a:solidFill>
              </a:rPr>
              <a:t>Economic Action Plans</a:t>
            </a:r>
            <a:r>
              <a:rPr lang="en-CA" sz="1600" dirty="0">
                <a:solidFill>
                  <a:prstClr val="black"/>
                </a:solidFill>
              </a:rPr>
              <a:t> </a:t>
            </a:r>
          </a:p>
          <a:p>
            <a:pPr marL="800100" lvl="1" indent="-342900" defTabSz="457200">
              <a:buFont typeface="Symbol" pitchFamily="18" charset="2"/>
              <a:buChar char="-"/>
            </a:pPr>
            <a:endParaRPr lang="en-CA" sz="1700" dirty="0">
              <a:solidFill>
                <a:prstClr val="black"/>
              </a:solidFill>
            </a:endParaRPr>
          </a:p>
          <a:p>
            <a:pPr marL="342900" indent="-342900" defTabSz="457200">
              <a:buFont typeface="Arial" pitchFamily="34" charset="0"/>
              <a:buChar char="•"/>
            </a:pPr>
            <a:r>
              <a:rPr lang="en-CA" sz="1600" dirty="0">
                <a:solidFill>
                  <a:prstClr val="black"/>
                </a:solidFill>
              </a:rPr>
              <a:t>Drawing on the example of EOI systems used in New Zealand &amp; Australia, the intent is to:</a:t>
            </a:r>
            <a:r>
              <a:rPr lang="en-CA" sz="1700" dirty="0">
                <a:solidFill>
                  <a:prstClr val="black"/>
                </a:solidFill>
              </a:rPr>
              <a:t> </a:t>
            </a:r>
          </a:p>
          <a:p>
            <a:pPr marL="800100" lvl="1" indent="-342900" defTabSz="457200">
              <a:buFont typeface="Symbol" pitchFamily="18" charset="2"/>
              <a:buChar char="-"/>
            </a:pPr>
            <a:endParaRPr lang="en-CA" sz="400" dirty="0">
              <a:solidFill>
                <a:prstClr val="black"/>
              </a:solidFill>
            </a:endParaRPr>
          </a:p>
          <a:p>
            <a:pPr marL="800100" lvl="1" indent="-342900" defTabSz="457200">
              <a:buFont typeface="Symbol" pitchFamily="18" charset="2"/>
              <a:buChar char="-"/>
            </a:pPr>
            <a:r>
              <a:rPr lang="en-CA" sz="1600" dirty="0">
                <a:solidFill>
                  <a:prstClr val="black"/>
                </a:solidFill>
              </a:rPr>
              <a:t>Eliminate application backlogs</a:t>
            </a:r>
          </a:p>
          <a:p>
            <a:pPr marL="800100" lvl="1" indent="-342900" defTabSz="457200">
              <a:buFont typeface="Symbol" pitchFamily="18" charset="2"/>
              <a:buChar char="-"/>
            </a:pPr>
            <a:r>
              <a:rPr lang="en-CA" sz="1600" dirty="0">
                <a:solidFill>
                  <a:prstClr val="black"/>
                </a:solidFill>
              </a:rPr>
              <a:t>Speed processing times </a:t>
            </a:r>
          </a:p>
          <a:p>
            <a:pPr marL="800100" lvl="1" indent="-342900" defTabSz="457200">
              <a:buFont typeface="Symbol" pitchFamily="18" charset="2"/>
              <a:buChar char="-"/>
            </a:pPr>
            <a:r>
              <a:rPr lang="en-CA" sz="1600" dirty="0">
                <a:solidFill>
                  <a:prstClr val="black"/>
                </a:solidFill>
              </a:rPr>
              <a:t>And improve the match between skilled immigrants and labour market needs not being met by the domestic workforce</a:t>
            </a:r>
            <a:endParaRPr lang="en-CA" sz="1700" dirty="0">
              <a:solidFill>
                <a:prstClr val="black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71472" y="4581128"/>
            <a:ext cx="8001001" cy="115212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57200">
              <a:defRPr/>
            </a:pPr>
            <a:r>
              <a:rPr lang="en-CA" sz="1500" i="1" dirty="0">
                <a:solidFill>
                  <a:prstClr val="black"/>
                </a:solidFill>
              </a:rPr>
              <a:t>“</a:t>
            </a:r>
            <a:r>
              <a:rPr lang="en-CA" sz="1500" b="1" i="1" dirty="0">
                <a:solidFill>
                  <a:prstClr val="black"/>
                </a:solidFill>
              </a:rPr>
              <a:t>Economic Action Plan 2013</a:t>
            </a:r>
            <a:r>
              <a:rPr lang="en-CA" sz="1500" i="1" dirty="0">
                <a:solidFill>
                  <a:prstClr val="black"/>
                </a:solidFill>
              </a:rPr>
              <a:t> confirms the Government’s intention to create a new and innovative </a:t>
            </a:r>
          </a:p>
          <a:p>
            <a:pPr algn="ctr" defTabSz="457200">
              <a:defRPr/>
            </a:pPr>
            <a:r>
              <a:rPr lang="en-CA" sz="1500" i="1" dirty="0">
                <a:solidFill>
                  <a:prstClr val="black"/>
                </a:solidFill>
              </a:rPr>
              <a:t>‘Expression of Interest’ immigration management system. It will allow for Canadian employers, provinces and territories to select skilled immigrants from a pool of applicants that best meet Canada’s economic needs.”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8229600" y="6356350"/>
            <a:ext cx="8382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00241DED-BD0B-4D57-A8F0-FA99970A41F6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2291" name="Title 3"/>
          <p:cNvSpPr>
            <a:spLocks noGrp="1"/>
          </p:cNvSpPr>
          <p:nvPr>
            <p:ph type="title"/>
          </p:nvPr>
        </p:nvSpPr>
        <p:spPr>
          <a:xfrm>
            <a:off x="571500" y="962025"/>
            <a:ext cx="8001000" cy="609600"/>
          </a:xfrm>
        </p:spPr>
        <p:txBody>
          <a:bodyPr/>
          <a:lstStyle/>
          <a:p>
            <a:pPr eaLnBrk="1" hangingPunct="1"/>
            <a:r>
              <a:rPr lang="en-CA" sz="2400" dirty="0">
                <a:latin typeface="+mj-lt"/>
              </a:rPr>
              <a:t>EOI in Brief</a:t>
            </a: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571500" y="2395334"/>
            <a:ext cx="8001000" cy="1969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 typeface="Calibri" pitchFamily="34" charset="0"/>
              <a:buAutoNum type="arabicPeriod"/>
            </a:pPr>
            <a:r>
              <a:rPr lang="en-CA" sz="1600" dirty="0">
                <a:solidFill>
                  <a:srgbClr val="000000"/>
                </a:solidFill>
                <a:latin typeface="Calibri" pitchFamily="34" charset="0"/>
              </a:rPr>
              <a:t>Candidates fill in an online form to “express interest” in coming to Canada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CA" sz="1400" dirty="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>
              <a:buFont typeface="Calibri" pitchFamily="34" charset="0"/>
              <a:buAutoNum type="arabicPeriod"/>
            </a:pPr>
            <a:r>
              <a:rPr lang="en-CA" sz="1600" dirty="0">
                <a:solidFill>
                  <a:srgbClr val="000000"/>
                </a:solidFill>
                <a:latin typeface="Calibri" pitchFamily="34" charset="0"/>
              </a:rPr>
              <a:t>Information provided by candidates (e.g., on age, language skills, educational credentials, work experience) determines if they meet minimum criteria for entry into the EOI pool</a:t>
            </a:r>
          </a:p>
          <a:p>
            <a:pPr marL="800100" lvl="1" indent="-342900"/>
            <a:endParaRPr lang="en-CA" sz="1400" dirty="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>
              <a:buFont typeface="Calibri" pitchFamily="34" charset="0"/>
              <a:buAutoNum type="arabicPeriod"/>
            </a:pPr>
            <a:r>
              <a:rPr lang="en-CA" sz="1600" dirty="0">
                <a:solidFill>
                  <a:srgbClr val="000000"/>
                </a:solidFill>
                <a:latin typeface="Calibri" pitchFamily="34" charset="0"/>
              </a:rPr>
              <a:t>Submissions in the pool can be ranked, sorted and searched</a:t>
            </a:r>
          </a:p>
          <a:p>
            <a:pPr marL="342900" indent="-342900">
              <a:buFont typeface="Calibri" pitchFamily="34" charset="0"/>
              <a:buAutoNum type="arabicPeriod"/>
            </a:pPr>
            <a:endParaRPr lang="en-CA" sz="1400" dirty="0">
              <a:solidFill>
                <a:srgbClr val="000000"/>
              </a:solidFill>
              <a:latin typeface="Calibri" pitchFamily="34" charset="0"/>
            </a:endParaRPr>
          </a:p>
          <a:p>
            <a:pPr marL="342900" indent="-342900">
              <a:buFont typeface="Calibri" pitchFamily="34" charset="0"/>
              <a:buAutoNum type="arabicPeriod"/>
            </a:pPr>
            <a:r>
              <a:rPr lang="en-CA" sz="1600" dirty="0">
                <a:solidFill>
                  <a:srgbClr val="000000"/>
                </a:solidFill>
                <a:latin typeface="Calibri" pitchFamily="34" charset="0"/>
              </a:rPr>
              <a:t>Top candidates are invited to submit an application, quickly processed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39552" y="4581128"/>
            <a:ext cx="8032948" cy="148719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b="1" dirty="0">
                <a:solidFill>
                  <a:schemeClr val="tx1"/>
                </a:solidFill>
              </a:rPr>
              <a:t>Clear public messaging: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800" b="1" dirty="0">
              <a:solidFill>
                <a:schemeClr val="tx1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1600" dirty="0">
                <a:solidFill>
                  <a:prstClr val="black"/>
                </a:solidFill>
              </a:rPr>
              <a:t>EOI will help make the immigration system more responsive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CA" sz="800" dirty="0">
              <a:solidFill>
                <a:prstClr val="black"/>
              </a:solidFill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1600" dirty="0">
                <a:solidFill>
                  <a:schemeClr val="tx1"/>
                </a:solidFill>
              </a:rPr>
              <a:t>But submission of an EOI is not a guarantee of an invitation to apply, and candidate misrepresentation will have consequences 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39750" y="1642889"/>
            <a:ext cx="8001000" cy="561975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b="1" dirty="0">
                <a:solidFill>
                  <a:schemeClr val="tx1"/>
                </a:solidFill>
              </a:rPr>
              <a:t>An innovative means to manage immigration applications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0090" y="962012"/>
            <a:ext cx="8001000" cy="609600"/>
          </a:xfrm>
        </p:spPr>
        <p:txBody>
          <a:bodyPr>
            <a:noAutofit/>
          </a:bodyPr>
          <a:lstStyle/>
          <a:p>
            <a:r>
              <a:rPr lang="en-CA" sz="2400" dirty="0">
                <a:latin typeface="+mj-lt"/>
                <a:ea typeface="Verdana" pitchFamily="34" charset="0"/>
                <a:cs typeface="Verdana" pitchFamily="34" charset="0"/>
              </a:rPr>
              <a:t>The Two Stages to the EOI Process</a:t>
            </a:r>
            <a:endParaRPr lang="en-CA" sz="2400" u="sng" dirty="0">
              <a:latin typeface="+mj-lt"/>
              <a:ea typeface="Verdana" pitchFamily="34" charset="0"/>
              <a:cs typeface="Verdana" pitchFamily="34" charset="0"/>
            </a:endParaRPr>
          </a:p>
        </p:txBody>
      </p:sp>
      <p:cxnSp>
        <p:nvCxnSpPr>
          <p:cNvPr id="30" name="Straight Arrow Connector 29"/>
          <p:cNvCxnSpPr/>
          <p:nvPr/>
        </p:nvCxnSpPr>
        <p:spPr>
          <a:xfrm>
            <a:off x="6768244" y="3861048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Group 24"/>
          <p:cNvGrpSpPr/>
          <p:nvPr/>
        </p:nvGrpSpPr>
        <p:grpSpPr>
          <a:xfrm>
            <a:off x="683568" y="1700808"/>
            <a:ext cx="8304235" cy="4464496"/>
            <a:chOff x="676428" y="1916832"/>
            <a:chExt cx="7784004" cy="4941168"/>
          </a:xfrm>
        </p:grpSpPr>
        <p:sp>
          <p:nvSpPr>
            <p:cNvPr id="18" name="Pentagon 17"/>
            <p:cNvSpPr/>
            <p:nvPr/>
          </p:nvSpPr>
          <p:spPr>
            <a:xfrm>
              <a:off x="676428" y="1916832"/>
              <a:ext cx="4583832" cy="4941168"/>
            </a:xfrm>
            <a:prstGeom prst="homePlate">
              <a:avLst>
                <a:gd name="adj" fmla="val 30260"/>
              </a:avLst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 algn="ctr"/>
              <a:endParaRPr lang="en-CA" dirty="0"/>
            </a:p>
            <a:p>
              <a:pPr marL="342900" lvl="0" indent="-342900"/>
              <a:endParaRPr lang="en-CA" sz="400" b="1" dirty="0">
                <a:solidFill>
                  <a:schemeClr val="tx1"/>
                </a:solidFill>
              </a:endParaRPr>
            </a:p>
            <a:p>
              <a:pPr marL="342900" lvl="0" indent="-342900">
                <a:buFont typeface="+mj-lt"/>
                <a:buAutoNum type="arabicPeriod"/>
              </a:pPr>
              <a:r>
                <a:rPr lang="en-CA" sz="1500" b="1" dirty="0">
                  <a:solidFill>
                    <a:schemeClr val="tx1"/>
                  </a:solidFill>
                </a:rPr>
                <a:t>Expression of Interest</a:t>
              </a:r>
            </a:p>
            <a:p>
              <a:pPr marL="342900" lvl="0" indent="-342900"/>
              <a:endParaRPr lang="en-CA" sz="1000" dirty="0">
                <a:solidFill>
                  <a:schemeClr val="tx1"/>
                </a:solidFill>
              </a:endParaRPr>
            </a:p>
            <a:p>
              <a:pPr lvl="0"/>
              <a:r>
                <a:rPr lang="en-CA" sz="1500" dirty="0">
                  <a:solidFill>
                    <a:schemeClr val="tx1"/>
                  </a:solidFill>
                </a:rPr>
                <a:t>Candidates complete online EOI form –  </a:t>
              </a:r>
            </a:p>
            <a:p>
              <a:pPr lvl="0"/>
              <a:r>
                <a:rPr lang="en-CA" sz="1500" dirty="0">
                  <a:solidFill>
                    <a:schemeClr val="tx1"/>
                  </a:solidFill>
                </a:rPr>
                <a:t>information provided relates to, e.g.: </a:t>
              </a:r>
            </a:p>
            <a:p>
              <a:pPr lvl="0" indent="180975">
                <a:buFont typeface="Arial" pitchFamily="34" charset="0"/>
                <a:buChar char="•"/>
              </a:pPr>
              <a:r>
                <a:rPr lang="en-CA" sz="1500" dirty="0">
                  <a:solidFill>
                    <a:schemeClr val="tx1"/>
                  </a:solidFill>
                </a:rPr>
                <a:t>occupation &amp; work experience</a:t>
              </a:r>
            </a:p>
            <a:p>
              <a:pPr lvl="0" indent="180975">
                <a:buFont typeface="Arial" pitchFamily="34" charset="0"/>
                <a:buChar char="•"/>
              </a:pPr>
              <a:r>
                <a:rPr lang="en-CA" sz="1500" dirty="0">
                  <a:solidFill>
                    <a:schemeClr val="tx1"/>
                  </a:solidFill>
                </a:rPr>
                <a:t>assessed language &amp; educational credentials </a:t>
              </a:r>
            </a:p>
            <a:p>
              <a:pPr lvl="0" indent="180975">
                <a:buFont typeface="Arial" pitchFamily="34" charset="0"/>
                <a:buChar char="•"/>
              </a:pPr>
              <a:r>
                <a:rPr lang="en-CA" sz="1500" dirty="0">
                  <a:solidFill>
                    <a:schemeClr val="tx1"/>
                  </a:solidFill>
                </a:rPr>
                <a:t>region(s) of desired destination</a:t>
              </a:r>
            </a:p>
            <a:p>
              <a:pPr lvl="0" indent="180975">
                <a:buFont typeface="Arial" pitchFamily="34" charset="0"/>
                <a:buChar char="•"/>
              </a:pPr>
              <a:r>
                <a:rPr lang="en-CA" sz="1500" dirty="0">
                  <a:solidFill>
                    <a:schemeClr val="tx1"/>
                  </a:solidFill>
                </a:rPr>
                <a:t>job offer (if applicable)</a:t>
              </a:r>
            </a:p>
            <a:p>
              <a:pPr lvl="0"/>
              <a:endParaRPr lang="en-CA" sz="1000" dirty="0">
                <a:solidFill>
                  <a:schemeClr val="tx1"/>
                </a:solidFill>
              </a:endParaRPr>
            </a:p>
            <a:p>
              <a:pPr lvl="0"/>
              <a:r>
                <a:rPr lang="en-CA" sz="1500" dirty="0">
                  <a:solidFill>
                    <a:schemeClr val="tx1"/>
                  </a:solidFill>
                </a:rPr>
                <a:t>If a candidate’s submission meets eligibility criteria, it is entered into the EOI pool and assigned a points score</a:t>
              </a:r>
            </a:p>
            <a:p>
              <a:pPr lvl="0"/>
              <a:endParaRPr lang="en-CA" sz="1000" dirty="0">
                <a:solidFill>
                  <a:schemeClr val="tx1"/>
                </a:solidFill>
              </a:endParaRPr>
            </a:p>
            <a:p>
              <a:pPr lvl="0"/>
              <a:r>
                <a:rPr lang="en-CA" sz="1500" dirty="0">
                  <a:solidFill>
                    <a:schemeClr val="tx1"/>
                  </a:solidFill>
                </a:rPr>
                <a:t>Candidates may be considered / nominated by CIC, employers and Provinces and Territories </a:t>
              </a:r>
            </a:p>
            <a:p>
              <a:pPr lvl="0"/>
              <a:endParaRPr lang="en-CA" sz="1000" dirty="0">
                <a:solidFill>
                  <a:schemeClr val="tx1"/>
                </a:solidFill>
              </a:endParaRPr>
            </a:p>
            <a:p>
              <a:pPr lvl="0"/>
              <a:r>
                <a:rPr lang="en-CA" sz="1500" dirty="0">
                  <a:solidFill>
                    <a:schemeClr val="tx1"/>
                  </a:solidFill>
                </a:rPr>
                <a:t>Based on criteria, candidates might be drawn</a:t>
              </a:r>
            </a:p>
            <a:p>
              <a:pPr lvl="0"/>
              <a:r>
                <a:rPr lang="en-CA" sz="1500" dirty="0">
                  <a:solidFill>
                    <a:schemeClr val="tx1"/>
                  </a:solidFill>
                </a:rPr>
                <a:t>from the EOI pool and invited to apply </a:t>
              </a:r>
            </a:p>
            <a:p>
              <a:pPr lvl="0"/>
              <a:r>
                <a:rPr lang="en-CA" sz="1500" dirty="0">
                  <a:solidFill>
                    <a:schemeClr val="tx1"/>
                  </a:solidFill>
                </a:rPr>
                <a:t>for a permanent residence visa</a:t>
              </a:r>
            </a:p>
            <a:p>
              <a:pPr algn="ctr"/>
              <a:endParaRPr lang="en-CA" dirty="0"/>
            </a:p>
          </p:txBody>
        </p:sp>
        <p:sp>
          <p:nvSpPr>
            <p:cNvPr id="23" name="Chevron 22"/>
            <p:cNvSpPr/>
            <p:nvPr/>
          </p:nvSpPr>
          <p:spPr>
            <a:xfrm>
              <a:off x="3851920" y="1916832"/>
              <a:ext cx="4608512" cy="4941168"/>
            </a:xfrm>
            <a:prstGeom prst="chevron">
              <a:avLst>
                <a:gd name="adj" fmla="val 30475"/>
              </a:avLst>
            </a:prstGeom>
            <a:gradFill>
              <a:gsLst>
                <a:gs pos="0">
                  <a:schemeClr val="tx2">
                    <a:lumMod val="40000"/>
                    <a:lumOff val="60000"/>
                  </a:schemeClr>
                </a:gs>
                <a:gs pos="100000">
                  <a:schemeClr val="accent1">
                    <a:tint val="50000"/>
                    <a:shade val="100000"/>
                    <a:satMod val="350000"/>
                  </a:schemeClr>
                </a:gs>
              </a:gsLst>
              <a:lin ang="16200000" scaled="0"/>
            </a:gradFill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t" anchorCtr="0"/>
            <a:lstStyle/>
            <a:p>
              <a:pPr lvl="0"/>
              <a:endParaRPr lang="en-CA" dirty="0"/>
            </a:p>
            <a:p>
              <a:pPr lvl="0"/>
              <a:endParaRPr lang="en-CA" dirty="0"/>
            </a:p>
            <a:p>
              <a:pPr lvl="0"/>
              <a:endParaRPr lang="en-CA" sz="1000" dirty="0">
                <a:solidFill>
                  <a:schemeClr val="tx1"/>
                </a:solidFill>
              </a:endParaRPr>
            </a:p>
            <a:p>
              <a:pPr lvl="0"/>
              <a:endParaRPr lang="en-CA" sz="1000" dirty="0">
                <a:solidFill>
                  <a:schemeClr val="tx1"/>
                </a:solidFill>
              </a:endParaRPr>
            </a:p>
            <a:p>
              <a:pPr lvl="0"/>
              <a:r>
                <a:rPr lang="en-CA" sz="1500" dirty="0">
                  <a:solidFill>
                    <a:schemeClr val="tx1"/>
                  </a:solidFill>
                </a:rPr>
                <a:t>After being issued an invitation to apply, the EOI candidate submits an application for a PR visa with supporting documentation</a:t>
              </a:r>
            </a:p>
            <a:p>
              <a:pPr lvl="0"/>
              <a:endParaRPr lang="en-CA" sz="1000" dirty="0">
                <a:solidFill>
                  <a:schemeClr val="tx1"/>
                </a:solidFill>
              </a:endParaRPr>
            </a:p>
            <a:p>
              <a:pPr lvl="0">
                <a:spcAft>
                  <a:spcPts val="0"/>
                </a:spcAft>
              </a:pPr>
              <a:r>
                <a:rPr lang="en-CA" sz="1500" dirty="0">
                  <a:solidFill>
                    <a:schemeClr val="tx1"/>
                  </a:solidFill>
                </a:rPr>
                <a:t>The applicant’s visa application and supporting documents are assessed against </a:t>
              </a:r>
              <a:r>
                <a:rPr lang="en-CA" sz="1500" i="1" dirty="0">
                  <a:solidFill>
                    <a:schemeClr val="tx1"/>
                  </a:solidFill>
                </a:rPr>
                <a:t>IRPA </a:t>
              </a:r>
              <a:r>
                <a:rPr lang="en-CA" sz="1500" dirty="0">
                  <a:solidFill>
                    <a:schemeClr val="tx1"/>
                  </a:solidFill>
                </a:rPr>
                <a:t>requirements </a:t>
              </a:r>
            </a:p>
            <a:p>
              <a:pPr lvl="0">
                <a:spcAft>
                  <a:spcPts val="0"/>
                </a:spcAft>
              </a:pPr>
              <a:r>
                <a:rPr lang="en-CA" sz="1500" dirty="0">
                  <a:solidFill>
                    <a:schemeClr val="tx1"/>
                  </a:solidFill>
                </a:rPr>
                <a:t> </a:t>
              </a:r>
              <a:endParaRPr lang="en-CA" sz="1000" dirty="0">
                <a:solidFill>
                  <a:schemeClr val="tx1"/>
                </a:solidFill>
              </a:endParaRPr>
            </a:p>
            <a:p>
              <a:pPr lvl="0">
                <a:spcAft>
                  <a:spcPts val="0"/>
                </a:spcAft>
              </a:pPr>
              <a:r>
                <a:rPr lang="en-CA" sz="1500" dirty="0">
                  <a:solidFill>
                    <a:schemeClr val="tx1"/>
                  </a:solidFill>
                </a:rPr>
                <a:t>If approved, the applicant is issued a visa</a:t>
              </a:r>
            </a:p>
            <a:p>
              <a:pPr lvl="0" algn="ctr"/>
              <a:endParaRPr lang="en-CA" dirty="0"/>
            </a:p>
            <a:p>
              <a:pPr lvl="0" algn="ctr"/>
              <a:endParaRPr lang="en-CA" dirty="0"/>
            </a:p>
            <a:p>
              <a:pPr lvl="0" algn="ctr"/>
              <a:endParaRPr lang="en-CA" dirty="0"/>
            </a:p>
            <a:p>
              <a:pPr algn="ctr"/>
              <a:endParaRPr lang="en-CA" dirty="0">
                <a:solidFill>
                  <a:schemeClr val="tx1"/>
                </a:solidFill>
              </a:endParaRPr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5292080" y="1916832"/>
            <a:ext cx="280831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CA" sz="1500" b="1" dirty="0"/>
              <a:t>Application for </a:t>
            </a:r>
          </a:p>
          <a:p>
            <a:pPr marL="342000" lvl="1"/>
            <a:r>
              <a:rPr lang="en-CA" sz="1500" b="1" dirty="0"/>
              <a:t>Permanent Residence (PR)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987824" y="1737683"/>
            <a:ext cx="231906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500" b="1" dirty="0"/>
              <a:t>Invitation to Apply  (ITA)</a:t>
            </a:r>
          </a:p>
        </p:txBody>
      </p:sp>
      <p:sp>
        <p:nvSpPr>
          <p:cNvPr id="12" name="Right Arrow 11"/>
          <p:cNvSpPr/>
          <p:nvPr/>
        </p:nvSpPr>
        <p:spPr>
          <a:xfrm>
            <a:off x="3181051" y="2058217"/>
            <a:ext cx="2053829" cy="290663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229600" y="6356350"/>
            <a:ext cx="8382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DA3DE3-B353-4DCF-B621-E95232B3D90F}" type="slidenum">
              <a:rPr lang="en-US" smtClean="0">
                <a:solidFill>
                  <a:srgbClr val="898989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solidFill>
                <a:srgbClr val="898989"/>
              </a:solidFill>
            </a:endParaRPr>
          </a:p>
        </p:txBody>
      </p:sp>
      <p:sp>
        <p:nvSpPr>
          <p:cNvPr id="13315" name="Title 3"/>
          <p:cNvSpPr>
            <a:spLocks noGrp="1"/>
          </p:cNvSpPr>
          <p:nvPr>
            <p:ph type="title"/>
          </p:nvPr>
        </p:nvSpPr>
        <p:spPr>
          <a:xfrm>
            <a:off x="571500" y="962025"/>
            <a:ext cx="8001000" cy="609600"/>
          </a:xfrm>
        </p:spPr>
        <p:txBody>
          <a:bodyPr/>
          <a:lstStyle/>
          <a:p>
            <a:pPr eaLnBrk="1" hangingPunct="1"/>
            <a:r>
              <a:rPr lang="en-CA" sz="2400" dirty="0">
                <a:latin typeface="+mj-lt"/>
              </a:rPr>
              <a:t>EOI’s Advantages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1500" y="2683946"/>
            <a:ext cx="8104188" cy="218521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b="1" dirty="0">
                <a:solidFill>
                  <a:prstClr val="black"/>
                </a:solidFill>
                <a:latin typeface="+mn-lt"/>
                <a:cs typeface="+mn-cs"/>
              </a:rPr>
              <a:t>Removes obligation to process all interested candidates: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CA" sz="1600" dirty="0">
                <a:solidFill>
                  <a:prstClr val="black"/>
                </a:solidFill>
                <a:latin typeface="+mn-lt"/>
                <a:cs typeface="+mn-cs"/>
              </a:rPr>
              <a:t>Selecting the best, not necessarily the 1</a:t>
            </a:r>
            <a:r>
              <a:rPr lang="en-CA" sz="1600" baseline="30000" dirty="0">
                <a:solidFill>
                  <a:prstClr val="black"/>
                </a:solidFill>
                <a:latin typeface="+mn-lt"/>
                <a:cs typeface="+mn-cs"/>
              </a:rPr>
              <a:t>st</a:t>
            </a:r>
            <a:r>
              <a:rPr lang="en-CA" sz="1600" dirty="0">
                <a:solidFill>
                  <a:prstClr val="black"/>
                </a:solidFill>
                <a:latin typeface="+mn-lt"/>
                <a:cs typeface="+mn-cs"/>
              </a:rPr>
              <a:t> in line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200" b="1" dirty="0">
              <a:solidFill>
                <a:prstClr val="black"/>
              </a:solidFill>
              <a:latin typeface="+mn-lt"/>
              <a:cs typeface="+mn-cs"/>
            </a:endParaRPr>
          </a:p>
          <a:p>
            <a:pPr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b="1" dirty="0">
                <a:solidFill>
                  <a:prstClr val="black"/>
                </a:solidFill>
                <a:latin typeface="+mn-lt"/>
                <a:cs typeface="+mn-cs"/>
              </a:rPr>
              <a:t>Prevents backlogs:</a:t>
            </a:r>
          </a:p>
          <a:p>
            <a:pPr indent="-342900"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CA" sz="1600" dirty="0">
                <a:solidFill>
                  <a:prstClr val="black"/>
                </a:solidFill>
                <a:latin typeface="+mn-lt"/>
                <a:cs typeface="+mn-cs"/>
              </a:rPr>
              <a:t>Matching intake to application processing capacity and levels targets</a:t>
            </a: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defRPr/>
            </a:pPr>
            <a:endParaRPr lang="en-CA" sz="1200" dirty="0">
              <a:solidFill>
                <a:prstClr val="black"/>
              </a:solidFill>
              <a:latin typeface="+mn-lt"/>
              <a:cs typeface="+mn-cs"/>
            </a:endParaRPr>
          </a:p>
          <a:p>
            <a:pPr indent="-3429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b="1" dirty="0">
                <a:solidFill>
                  <a:prstClr val="black"/>
                </a:solidFill>
                <a:latin typeface="+mn-lt"/>
                <a:cs typeface="+mn-cs"/>
              </a:rPr>
              <a:t>Offers more choice, flexibility and precision in skilled immigrant selection:</a:t>
            </a:r>
          </a:p>
          <a:p>
            <a:pPr marL="342000" indent="-342000" fontAlgn="auto">
              <a:spcBef>
                <a:spcPts val="0"/>
              </a:spcBef>
              <a:spcAft>
                <a:spcPts val="0"/>
              </a:spcAft>
              <a:buFont typeface="Calibri" pitchFamily="34" charset="0"/>
              <a:buChar char="–"/>
              <a:defRPr/>
            </a:pPr>
            <a:r>
              <a:rPr lang="en-CA" sz="1600" dirty="0">
                <a:solidFill>
                  <a:prstClr val="black"/>
                </a:solidFill>
                <a:latin typeface="+mn-lt"/>
                <a:cs typeface="+mn-cs"/>
              </a:rPr>
              <a:t>With the potential for better immigrant outcomes and improved labour market responsiveness – through an increased employer role in selection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571500" y="1700734"/>
            <a:ext cx="8001000" cy="792162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>
                <a:solidFill>
                  <a:schemeClr val="tx1"/>
                </a:solidFill>
              </a:rPr>
              <a:t>Moving from the passive receipt of applications to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>
                <a:solidFill>
                  <a:schemeClr val="tx1"/>
                </a:solidFill>
              </a:rPr>
              <a:t>the active recruitment, assessment and selection of skilled immigrants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11560" y="5013176"/>
            <a:ext cx="8001000" cy="113046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>
                <a:solidFill>
                  <a:schemeClr val="tx1"/>
                </a:solidFill>
              </a:rPr>
              <a:t>Current intention is to make EOI, at launch, a mandatory step in one or more federal economic immigration categories – notably the Federal Skilled Worker Program – and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00" dirty="0">
                <a:solidFill>
                  <a:schemeClr val="tx1"/>
                </a:solidFill>
              </a:rPr>
              <a:t>and an option available to PTs to find Provincial Nominees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472" y="962012"/>
            <a:ext cx="8001000" cy="609600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+mj-lt"/>
              </a:rPr>
              <a:t>CIC Consultations with PTs and Employers to Date</a:t>
            </a:r>
            <a:endParaRPr lang="en-CA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3" y="1588145"/>
            <a:ext cx="8001000" cy="41088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CA" sz="1500" b="1" dirty="0"/>
              <a:t>Commitment to build EOI made by FPT Ministers in November 2012: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CA" sz="1500" dirty="0"/>
              <a:t>FPT working group focused on pool criteria, employer role, promotion and recruitment, PT use of pool in EOI Phase 1</a:t>
            </a:r>
          </a:p>
          <a:p>
            <a:pPr marL="800100" lvl="1" indent="-342900">
              <a:buFont typeface="Calibri" pitchFamily="34" charset="0"/>
              <a:buChar char="–"/>
            </a:pPr>
            <a:endParaRPr lang="en-CA" sz="200" dirty="0"/>
          </a:p>
          <a:p>
            <a:pPr marL="342900" indent="-342900">
              <a:buFont typeface="Arial" pitchFamily="34" charset="0"/>
              <a:buChar char="•"/>
            </a:pPr>
            <a:endParaRPr lang="en-CA" sz="1500" dirty="0"/>
          </a:p>
          <a:p>
            <a:pPr marL="342900" indent="-342900">
              <a:buFont typeface="Arial" pitchFamily="34" charset="0"/>
              <a:buChar char="•"/>
            </a:pPr>
            <a:r>
              <a:rPr lang="en-CA" sz="1500" b="1" dirty="0"/>
              <a:t>CIC consultations with employers and other stakeholders launched in Fall 2012:</a:t>
            </a:r>
          </a:p>
          <a:p>
            <a:pPr marL="800100" lvl="1" indent="-342900">
              <a:buFont typeface="Symbol" pitchFamily="18" charset="2"/>
              <a:buChar char="-"/>
            </a:pPr>
            <a:r>
              <a:rPr lang="en-CA" sz="1500" dirty="0"/>
              <a:t>Seven roundtables held in Vancouver, Calgary, Winnipeg, Toronto, Ottawa, Halifax and St. John’s </a:t>
            </a:r>
          </a:p>
          <a:p>
            <a:pPr marL="800100" lvl="1" indent="-342900">
              <a:buFont typeface="Symbol" pitchFamily="18" charset="2"/>
              <a:buChar char="-"/>
            </a:pPr>
            <a:endParaRPr lang="en-CA" sz="200" dirty="0"/>
          </a:p>
          <a:p>
            <a:pPr marL="800100" lvl="1" indent="-342900">
              <a:buFont typeface="Symbol" pitchFamily="18" charset="2"/>
              <a:buChar char="-"/>
            </a:pPr>
            <a:r>
              <a:rPr lang="en-CA" sz="1500" dirty="0"/>
              <a:t>Among the organizations consulted have been large firms and SMEs from a broad range of sectors and regions, employer associations, sector councils, professional bodies</a:t>
            </a:r>
          </a:p>
          <a:p>
            <a:pPr marL="800100" lvl="1" indent="-342900">
              <a:buFont typeface="Symbol" pitchFamily="18" charset="2"/>
              <a:buChar char="-"/>
            </a:pPr>
            <a:endParaRPr lang="en-CA" sz="200" dirty="0"/>
          </a:p>
          <a:p>
            <a:pPr marL="800100" lvl="1" indent="-342900">
              <a:buFont typeface="Symbol" pitchFamily="18" charset="2"/>
              <a:buChar char="-"/>
            </a:pPr>
            <a:r>
              <a:rPr lang="en-CA" sz="1500" dirty="0"/>
              <a:t>Report on 1</a:t>
            </a:r>
            <a:r>
              <a:rPr lang="en-CA" sz="1500" baseline="30000" dirty="0"/>
              <a:t>st</a:t>
            </a:r>
            <a:r>
              <a:rPr lang="en-CA" sz="1500" dirty="0"/>
              <a:t> round of consultations posted on CIC’s web site: </a:t>
            </a:r>
            <a:r>
              <a:rPr lang="en-CA" sz="1500" u="sng" dirty="0">
                <a:hlinkClick r:id="rId3"/>
              </a:rPr>
              <a:t>http://www.cic.gc.ca/english/department/consultations/eis.asp</a:t>
            </a:r>
            <a:endParaRPr lang="en-CA" sz="1500" u="sng" dirty="0"/>
          </a:p>
          <a:p>
            <a:pPr marL="800100" lvl="1" indent="-342900">
              <a:buFont typeface="Symbol" pitchFamily="18" charset="2"/>
              <a:buChar char="-"/>
            </a:pPr>
            <a:endParaRPr lang="en-CA" sz="1500" u="sng" dirty="0"/>
          </a:p>
          <a:p>
            <a:pPr marL="342900" indent="-342900">
              <a:buFont typeface="Arial" pitchFamily="34" charset="0"/>
              <a:buChar char="•"/>
            </a:pPr>
            <a:r>
              <a:rPr lang="en-CA" sz="1500" b="1" dirty="0"/>
              <a:t>Key themes in CIC’s consultations with employers:</a:t>
            </a:r>
            <a:endParaRPr lang="en-CA" sz="1500" dirty="0"/>
          </a:p>
          <a:p>
            <a:pPr marL="800100" lvl="1" indent="-342900">
              <a:buFont typeface="Calibri" pitchFamily="34" charset="0"/>
              <a:buChar char="–"/>
            </a:pPr>
            <a:r>
              <a:rPr lang="en-CA" sz="1500" dirty="0"/>
              <a:t>Employers want a reliable pool of candidates, broad enough to reflect needs across a range of sectors, regions and skill levels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CA" sz="1500" dirty="0"/>
              <a:t>They also want the system to be accessible and easy to use by large firms and SMEs – with a guarantee of fast processing for candidates of interest to employers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71472" y="962012"/>
            <a:ext cx="8001000" cy="609600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+mj-lt"/>
              </a:rPr>
              <a:t>Key questions and next steps in EOI Design</a:t>
            </a:r>
            <a:endParaRPr lang="en-CA" dirty="0">
              <a:latin typeface="+mj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1473" y="1588145"/>
            <a:ext cx="8001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1500" b="1" dirty="0"/>
              <a:t>Determining how the EOI pool will operate:</a:t>
            </a:r>
          </a:p>
          <a:p>
            <a:pPr marL="800100" lvl="1" indent="-342900">
              <a:buFont typeface="Calibri" pitchFamily="34" charset="0"/>
              <a:buChar char="–"/>
              <a:defRPr/>
            </a:pPr>
            <a:r>
              <a:rPr lang="en-CA" sz="1500" dirty="0"/>
              <a:t>Defining: pool entry criteria; the EOI scoring and ranking mechanism; Invitation to Apply (ITA) triggers; role played by qualifying offers of employment; and link to current programs</a:t>
            </a:r>
          </a:p>
          <a:p>
            <a:pPr marL="800100" lvl="1" indent="-342900">
              <a:buFont typeface="Calibri" pitchFamily="34" charset="0"/>
              <a:buChar char="–"/>
              <a:defRPr/>
            </a:pPr>
            <a:r>
              <a:rPr lang="en-CA" sz="1500" dirty="0"/>
              <a:t>Considerations include: balancing effective application management with increased labour market responsiveness, levels planning and improved skilled immigrant outcomes</a:t>
            </a:r>
          </a:p>
          <a:p>
            <a:pPr marL="800100" lvl="1" indent="-342900">
              <a:buFont typeface="Calibri" pitchFamily="34" charset="0"/>
              <a:buChar char="–"/>
              <a:defRPr/>
            </a:pPr>
            <a:endParaRPr lang="en-CA" sz="1000" dirty="0"/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CA" sz="1500" b="1" dirty="0"/>
              <a:t>Establishing the means for employer use: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CA" sz="1500" dirty="0"/>
              <a:t>Intent is for employers to be able to consider candidates in the EOI pool, make them job offers and trigger an invitation to apply – subject to fast processing</a:t>
            </a:r>
          </a:p>
          <a:p>
            <a:pPr marL="800100" lvl="1" indent="-342900"/>
            <a:r>
              <a:rPr lang="en-CA" sz="1000" dirty="0"/>
              <a:t> 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CA" sz="1500" b="1" dirty="0"/>
              <a:t>Among the design questions relating to employer use still to be resolved are: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CA" sz="1500" dirty="0"/>
              <a:t> The portal(s) through which employers will be able to consider EOI candidates</a:t>
            </a:r>
          </a:p>
          <a:p>
            <a:pPr marL="800100" lvl="1" indent="-342900">
              <a:buFont typeface="Calibri" pitchFamily="34" charset="0"/>
              <a:buChar char="–"/>
            </a:pPr>
            <a:r>
              <a:rPr lang="en-CA" sz="1500" dirty="0"/>
              <a:t>The means by which employer access will be managed and vetted, including the measures to ensure the genuineness of job offers, labour market testing and employer compliance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A1DCE9B-A642-BD88-0BB7-24439F0DA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2016: </a:t>
            </a:r>
            <a:r>
              <a:rPr lang="en-US" sz="2400" dirty="0">
                <a:hlinkClick r:id="rId2"/>
              </a:rPr>
              <a:t>https://www.cbc.ca/news/politics/express-entry-international-students-1.3483347</a:t>
            </a:r>
            <a:r>
              <a:rPr lang="en-US" sz="2400" dirty="0"/>
              <a:t> </a:t>
            </a:r>
          </a:p>
          <a:p>
            <a:r>
              <a:rPr lang="en-US" sz="2400" dirty="0"/>
              <a:t>2022: </a:t>
            </a:r>
            <a:r>
              <a:rPr lang="en-US" sz="2400" dirty="0">
                <a:hlinkClick r:id="rId3"/>
              </a:rPr>
              <a:t>https://newcanadians.tv/express-entry-draws-have-resumed-breaking-the-pandemic-led-dry-spell/</a:t>
            </a:r>
            <a:r>
              <a:rPr lang="en-US" sz="2400" dirty="0"/>
              <a:t> </a:t>
            </a:r>
          </a:p>
          <a:p>
            <a:r>
              <a:rPr lang="en-US" sz="2400" dirty="0"/>
              <a:t>2023: Category-based selection (Bill C-19)</a:t>
            </a:r>
          </a:p>
          <a:p>
            <a:pPr marL="0" indent="0">
              <a:buNone/>
            </a:pPr>
            <a:r>
              <a:rPr lang="en-US" sz="2400" dirty="0">
                <a:hlinkClick r:id="rId4"/>
              </a:rPr>
              <a:t>https://www.canada.ca/en/immigration-refugees-citizenship/corporate/transparency/consultations/2022-consultations-express-entry-selection.html</a:t>
            </a:r>
            <a:r>
              <a:rPr lang="en-US" sz="2400" dirty="0"/>
              <a:t> </a:t>
            </a:r>
          </a:p>
          <a:p>
            <a:r>
              <a:rPr lang="en-US" sz="2400" dirty="0"/>
              <a:t>2024: </a:t>
            </a:r>
            <a:r>
              <a:rPr lang="en-US" sz="2400" dirty="0">
                <a:hlinkClick r:id="rId5"/>
              </a:rPr>
              <a:t>https://www.theglobeandmail.com/business/article-tens-of-thousands-of-international-students-who-spent-years-finding-a/</a:t>
            </a:r>
            <a:r>
              <a:rPr lang="en-US" sz="2400" dirty="0"/>
              <a:t> 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2FBED2-EF15-9AC8-FAA6-D39F18995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285D8-B1CC-4D45-993F-C26C8FD8DEF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85B1E62-CA65-99DF-896D-2811587410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Express entry: adjustments</a:t>
            </a:r>
          </a:p>
        </p:txBody>
      </p:sp>
    </p:spTree>
    <p:extLst>
      <p:ext uri="{BB962C8B-B14F-4D97-AF65-F5344CB8AC3E}">
        <p14:creationId xmlns:p14="http://schemas.microsoft.com/office/powerpoint/2010/main" val="780987000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994</Words>
  <Application>Microsoft Office PowerPoint</Application>
  <PresentationFormat>On-screen Show (4:3)</PresentationFormat>
  <Paragraphs>121</Paragraphs>
  <Slides>8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Symbol</vt:lpstr>
      <vt:lpstr>Verdana</vt:lpstr>
      <vt:lpstr>1_Office Theme</vt:lpstr>
      <vt:lpstr>PowerPoint Presentation</vt:lpstr>
      <vt:lpstr>Expression of Interest (EOI)</vt:lpstr>
      <vt:lpstr>EOI in Brief</vt:lpstr>
      <vt:lpstr>The Two Stages to the EOI Process</vt:lpstr>
      <vt:lpstr>EOI’s Advantages</vt:lpstr>
      <vt:lpstr>CIC Consultations with PTs and Employers to Date</vt:lpstr>
      <vt:lpstr>Key questions and next steps in EOI Design</vt:lpstr>
      <vt:lpstr>Express entry: adjustments</vt:lpstr>
    </vt:vector>
  </TitlesOfParts>
  <Company>CIC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Marc.Wills</dc:creator>
  <cp:lastModifiedBy>User</cp:lastModifiedBy>
  <cp:revision>27</cp:revision>
  <dcterms:created xsi:type="dcterms:W3CDTF">2013-06-13T20:25:12Z</dcterms:created>
  <dcterms:modified xsi:type="dcterms:W3CDTF">2024-11-23T09:55:27Z</dcterms:modified>
</cp:coreProperties>
</file>