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691" r:id="rId2"/>
    <p:sldMasterId id="2147483684" r:id="rId3"/>
    <p:sldMasterId id="2147483701" r:id="rId4"/>
  </p:sldMasterIdLst>
  <p:notesMasterIdLst>
    <p:notesMasterId r:id="rId34"/>
  </p:notesMasterIdLst>
  <p:sldIdLst>
    <p:sldId id="296" r:id="rId5"/>
    <p:sldId id="297" r:id="rId6"/>
    <p:sldId id="298" r:id="rId7"/>
    <p:sldId id="299" r:id="rId8"/>
    <p:sldId id="300" r:id="rId9"/>
    <p:sldId id="301" r:id="rId10"/>
    <p:sldId id="302"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26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64" userDrawn="1">
          <p15:clr>
            <a:srgbClr val="A4A3A4"/>
          </p15:clr>
        </p15:guide>
        <p15:guide id="3" orient="horz" pos="2256" userDrawn="1">
          <p15:clr>
            <a:srgbClr val="A4A3A4"/>
          </p15:clr>
        </p15:guide>
        <p15:guide id="4" pos="56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oren, Laura" initials="CL" lastIdx="4" clrIdx="0">
    <p:extLst>
      <p:ext uri="{19B8F6BF-5375-455C-9EA6-DF929625EA0E}">
        <p15:presenceInfo xmlns:p15="http://schemas.microsoft.com/office/powerpoint/2012/main" userId="S-1-5-21-1645522239-1123561945-839522115-1006658" providerId="AD"/>
      </p:ext>
    </p:extLst>
  </p:cmAuthor>
  <p:cmAuthor id="2" name="Ciporen, Laura" initials="CL [2]" lastIdx="2" clrIdx="1">
    <p:extLst>
      <p:ext uri="{19B8F6BF-5375-455C-9EA6-DF929625EA0E}">
        <p15:presenceInfo xmlns:p15="http://schemas.microsoft.com/office/powerpoint/2012/main" userId="S::laura.ciporen@mheducation.com::567f631f-0624-4179-9d16-569ddce488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BC"/>
    <a:srgbClr val="0079A4"/>
    <a:srgbClr val="009ED6"/>
    <a:srgbClr val="005A7A"/>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6242" autoAdjust="0"/>
  </p:normalViewPr>
  <p:slideViewPr>
    <p:cSldViewPr snapToGrid="0" showGuides="1">
      <p:cViewPr varScale="1">
        <p:scale>
          <a:sx n="42" d="100"/>
          <a:sy n="42" d="100"/>
        </p:scale>
        <p:origin x="1040" y="32"/>
      </p:cViewPr>
      <p:guideLst>
        <p:guide pos="3264"/>
        <p:guide orient="horz" pos="2256"/>
        <p:guide pos="56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85C3B8-DF6A-4363-A71C-1FB575177303}" type="datetimeFigureOut">
              <a:rPr lang="en-US" smtClean="0"/>
              <a:t>11/21/2024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D1EC21-83FD-4AF0-B117-AFF74164C92D}" type="slidenum">
              <a:rPr lang="en-US" smtClean="0"/>
              <a:t>‹#›</a:t>
            </a:fld>
            <a:endParaRPr lang="en-US" dirty="0"/>
          </a:p>
        </p:txBody>
      </p:sp>
    </p:spTree>
    <p:extLst>
      <p:ext uri="{BB962C8B-B14F-4D97-AF65-F5344CB8AC3E}">
        <p14:creationId xmlns:p14="http://schemas.microsoft.com/office/powerpoint/2010/main" val="138099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E6A8FE-C056-4DC1-BA59-4FD31E81E611}"/>
              </a:ext>
            </a:extLst>
          </p:cNvPr>
          <p:cNvSpPr/>
          <p:nvPr userDrawn="1"/>
        </p:nvSpPr>
        <p:spPr>
          <a:xfrm>
            <a:off x="342900" y="2111793"/>
            <a:ext cx="3863458" cy="3863458"/>
          </a:xfrm>
          <a:prstGeom prst="rect">
            <a:avLst/>
          </a:prstGeom>
          <a:solidFill>
            <a:schemeClr val="accent3">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B9D253F-227D-42CF-8F90-F47004F80DEE}"/>
              </a:ext>
            </a:extLst>
          </p:cNvPr>
          <p:cNvSpPr/>
          <p:nvPr userDrawn="1"/>
        </p:nvSpPr>
        <p:spPr>
          <a:xfrm>
            <a:off x="473716" y="2383972"/>
            <a:ext cx="3457621" cy="3457621"/>
          </a:xfrm>
          <a:prstGeom prst="rect">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C5F223C-E880-4B45-A984-2AA8B704804A}"/>
              </a:ext>
            </a:extLst>
          </p:cNvPr>
          <p:cNvSpPr/>
          <p:nvPr userDrawn="1"/>
        </p:nvSpPr>
        <p:spPr>
          <a:xfrm>
            <a:off x="604883" y="2904176"/>
            <a:ext cx="2844244" cy="2806808"/>
          </a:xfrm>
          <a:prstGeom prst="rect">
            <a:avLst/>
          </a:prstGeom>
          <a:solidFill>
            <a:srgbClr val="008BB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cNvSpPr>
            <a:spLocks noGrp="1"/>
          </p:cNvSpPr>
          <p:nvPr userDrawn="1">
            <p:ph type="ctrTitle" hasCustomPrompt="1"/>
          </p:nvPr>
        </p:nvSpPr>
        <p:spPr>
          <a:xfrm>
            <a:off x="621792" y="3140014"/>
            <a:ext cx="2788920" cy="1157665"/>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261103"/>
            <a:ext cx="2788920" cy="612821"/>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2" y="5093208"/>
            <a:ext cx="2788920" cy="576185"/>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8AC4EEC4-5547-4185-92E7-A6CAF888043F}"/>
              </a:ext>
            </a:extLst>
          </p:cNvPr>
          <p:cNvSpPr>
            <a:spLocks noGrp="1"/>
          </p:cNvSpPr>
          <p:nvPr userDrawn="1">
            <p:ph type="ftr" sz="quarter" idx="12"/>
          </p:nvPr>
        </p:nvSpPr>
        <p:spPr>
          <a:xfrm>
            <a:off x="0" y="6478438"/>
            <a:ext cx="9144000" cy="374266"/>
          </a:xfrm>
        </p:spPr>
        <p:txBody>
          <a:bodyPr/>
          <a:lstStyle>
            <a:lvl1pPr algn="ctr">
              <a:defRPr>
                <a:solidFill>
                  <a:schemeClr val="tx1">
                    <a:lumMod val="50000"/>
                    <a:lumOff val="50000"/>
                  </a:schemeClr>
                </a:solidFill>
              </a:defRPr>
            </a:lvl1pPr>
          </a:lstStyle>
          <a:p>
            <a:pPr defTabSz="457200">
              <a:spcBef>
                <a:spcPct val="20000"/>
              </a:spcBef>
              <a:defRPr/>
            </a:pPr>
            <a:r>
              <a:rPr lang="en-US" dirty="0"/>
              <a:t>© 2021 McGraw-Hill Education. All rights reserved. Authorized only for instructor use in the classroom.</a:t>
            </a:r>
          </a:p>
          <a:p>
            <a:pPr defTabSz="457200">
              <a:spcBef>
                <a:spcPct val="20000"/>
              </a:spcBef>
              <a:defRPr/>
            </a:pPr>
            <a:r>
              <a:rPr lang="en-US" dirty="0"/>
              <a:t>No reproduction or further distribution permitted without the prior written consent of McGraw-Hill Education.</a:t>
            </a:r>
          </a:p>
        </p:txBody>
      </p:sp>
    </p:spTree>
    <p:extLst>
      <p:ext uri="{BB962C8B-B14F-4D97-AF65-F5344CB8AC3E}">
        <p14:creationId xmlns:p14="http://schemas.microsoft.com/office/powerpoint/2010/main" val="1001655917"/>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4076700" cy="49716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257300"/>
            <a:ext cx="4076700" cy="499110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7881570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5791200" cy="49716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418052" y="1257300"/>
            <a:ext cx="2383047" cy="499110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marL="0" marR="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44696270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userDrawn="1">
          <p15:clr>
            <a:srgbClr val="FBAE40"/>
          </p15:clr>
        </p15:guide>
        <p15:guide id="5" pos="386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1" y="4343400"/>
            <a:ext cx="5791200" cy="190500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6400800" y="4343400"/>
            <a:ext cx="2400300" cy="1905000"/>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10000558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12476"/>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8458200" cy="649138"/>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8458200" cy="673100"/>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8458200" cy="698500"/>
          </a:xfrm>
        </p:spPr>
        <p:txBody>
          <a:bodyPr/>
          <a:lstStyle>
            <a:lvl1pPr>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8458200" cy="698500"/>
          </a:xfrm>
        </p:spPr>
        <p:txBody>
          <a:bodyPr/>
          <a:lstStyle>
            <a:lvl1pPr>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8458200" cy="733425"/>
          </a:xfrm>
        </p:spPr>
        <p:txBody>
          <a:bodyPr/>
          <a:lstStyle>
            <a:lvl1pPr>
              <a:defRPr/>
            </a:lvl1pPr>
          </a:lstStyle>
          <a:p>
            <a:pPr lvl="0"/>
            <a:r>
              <a:rPr lang="en-US" dirty="0"/>
              <a:t>Slide Content 6</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0706143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descr="McGraw-Hill Education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lstStyle>
            <a:lvl1pPr algn="ctr">
              <a:defRPr/>
            </a:lvl1pPr>
          </a:lstStyle>
          <a:p>
            <a:pPr defTabSz="457200">
              <a:spcBef>
                <a:spcPct val="20000"/>
              </a:spcBef>
              <a:defRPr/>
            </a:pPr>
            <a:r>
              <a:rPr lang="en-US" dirty="0"/>
              <a:t>© 2021 McGraw-Hill Education. All rights reserved. Authorized only for instructor use in the classroom.</a:t>
            </a:r>
          </a:p>
          <a:p>
            <a:pPr defTabSz="457200">
              <a:spcBef>
                <a:spcPct val="20000"/>
              </a:spcBef>
              <a:defRPr/>
            </a:pPr>
            <a:r>
              <a:rPr lang="en-US" dirty="0"/>
              <a:t>No reproduction or further distribution permitted without the prior written consent of McGraw-Hill Education.</a:t>
            </a:r>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744366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842702864"/>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8" name="Image Identifier 1">
            <a:extLst>
              <a:ext uri="{FF2B5EF4-FFF2-40B4-BE49-F238E27FC236}">
                <a16:creationId xmlns:a16="http://schemas.microsoft.com/office/drawing/2014/main" id="{C828D23C-A7ED-420E-B199-2D8CCF24D6BE}"/>
              </a:ext>
            </a:extLst>
          </p:cNvPr>
          <p:cNvSpPr>
            <a:spLocks noGrp="1"/>
          </p:cNvSpPr>
          <p:nvPr>
            <p:ph type="body" sz="quarter" idx="15" hasCustomPrompt="1"/>
          </p:nvPr>
        </p:nvSpPr>
        <p:spPr>
          <a:xfrm>
            <a:off x="365125" y="1410562"/>
            <a:ext cx="4076700" cy="392112"/>
          </a:xfrm>
        </p:spPr>
        <p:txBody>
          <a:bodyPr/>
          <a:lstStyle>
            <a:lvl1pPr>
              <a:defRPr/>
            </a:lvl1pPr>
          </a:lstStyle>
          <a:p>
            <a:pPr lvl="0"/>
            <a:r>
              <a:rPr lang="en-US" dirty="0"/>
              <a:t>Image Identifier 1</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933303"/>
            <a:ext cx="4076700" cy="4315097"/>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1" name="Image Identifier 2">
            <a:extLst>
              <a:ext uri="{FF2B5EF4-FFF2-40B4-BE49-F238E27FC236}">
                <a16:creationId xmlns:a16="http://schemas.microsoft.com/office/drawing/2014/main" id="{7DBCEA22-E8D2-4B8A-B55C-3FFA6FAB317C}"/>
              </a:ext>
            </a:extLst>
          </p:cNvPr>
          <p:cNvSpPr>
            <a:spLocks noGrp="1"/>
          </p:cNvSpPr>
          <p:nvPr>
            <p:ph type="body" sz="quarter" idx="16" hasCustomPrompt="1"/>
          </p:nvPr>
        </p:nvSpPr>
        <p:spPr>
          <a:xfrm>
            <a:off x="4715145" y="1410562"/>
            <a:ext cx="4078224" cy="393192"/>
          </a:xfrm>
        </p:spPr>
        <p:txBody>
          <a:bodyPr/>
          <a:lstStyle>
            <a:lvl1pPr>
              <a:defRPr/>
            </a:lvl1pPr>
          </a:lstStyle>
          <a:p>
            <a:pPr lvl="0"/>
            <a:r>
              <a:rPr lang="en-US" dirty="0"/>
              <a:t>Image Identifier 2</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933303"/>
            <a:ext cx="4076700" cy="4315097"/>
          </a:xfrm>
          <a:prstGeom prst="rect">
            <a:avLst/>
          </a:prstGeo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Return to main slide Link 2">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081528" y="6348550"/>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50593321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148BEFF-BA62-4F57-A395-1841E3498099}"/>
              </a:ext>
            </a:extLst>
          </p:cNvPr>
          <p:cNvSpPr/>
          <p:nvPr userDrawn="1"/>
        </p:nvSpPr>
        <p:spPr>
          <a:xfrm>
            <a:off x="342900" y="2092349"/>
            <a:ext cx="3886200" cy="3886198"/>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FD4D51A-7AF1-42A2-A701-D7F6FC385612}"/>
              </a:ext>
            </a:extLst>
          </p:cNvPr>
          <p:cNvSpPr/>
          <p:nvPr userDrawn="1"/>
        </p:nvSpPr>
        <p:spPr>
          <a:xfrm>
            <a:off x="495300" y="2362200"/>
            <a:ext cx="3429000" cy="3467100"/>
          </a:xfrm>
          <a:prstGeom prst="rect">
            <a:avLst/>
          </a:prstGeom>
          <a:solidFill>
            <a:srgbClr val="008BB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userDrawn="1">
            <p:ph type="ftr" sz="quarter" idx="12"/>
          </p:nvPr>
        </p:nvSpPr>
        <p:spPr>
          <a:xfrm>
            <a:off x="0" y="6478439"/>
            <a:ext cx="9144000" cy="379562"/>
          </a:xfrm>
        </p:spPr>
        <p:txBody>
          <a:bodyPr/>
          <a:lstStyle>
            <a:lvl1pPr algn="ctr">
              <a:defRPr/>
            </a:lvl1pPr>
          </a:lstStyle>
          <a:p>
            <a:pPr defTabSz="457200">
              <a:spcBef>
                <a:spcPct val="20000"/>
              </a:spcBef>
              <a:defRPr/>
            </a:pPr>
            <a:r>
              <a:rPr lang="en-US" dirty="0"/>
              <a:t>© 2021 McGraw-Hill Education. All rights reserved. Authorized only for instructor use in the classroom.</a:t>
            </a:r>
          </a:p>
          <a:p>
            <a:pPr defTabSz="457200">
              <a:spcBef>
                <a:spcPct val="20000"/>
              </a:spcBef>
              <a:defRPr/>
            </a:pPr>
            <a:r>
              <a:rPr lang="en-US" dirty="0"/>
              <a:t>No reproduction or further distribution permitted without the prior written consent of McGraw-Hill Education.</a:t>
            </a:r>
          </a:p>
        </p:txBody>
      </p:sp>
    </p:spTree>
    <p:extLst>
      <p:ext uri="{BB962C8B-B14F-4D97-AF65-F5344CB8AC3E}">
        <p14:creationId xmlns:p14="http://schemas.microsoft.com/office/powerpoint/2010/main" val="2489068921"/>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175015-534D-4B45-9B93-A51D73A8606D}"/>
              </a:ext>
            </a:extLst>
          </p:cNvPr>
          <p:cNvSpPr/>
          <p:nvPr userDrawn="1"/>
        </p:nvSpPr>
        <p:spPr>
          <a:xfrm>
            <a:off x="0" y="1400176"/>
            <a:ext cx="9058275" cy="5035134"/>
          </a:xfrm>
          <a:prstGeom prst="rect">
            <a:avLst/>
          </a:prstGeom>
          <a:solidFill>
            <a:schemeClr val="accent3">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0CD4D73-2E4C-4522-B139-2F8CECAF237C}"/>
              </a:ext>
            </a:extLst>
          </p:cNvPr>
          <p:cNvSpPr/>
          <p:nvPr userDrawn="1"/>
        </p:nvSpPr>
        <p:spPr>
          <a:xfrm>
            <a:off x="176801" y="1974951"/>
            <a:ext cx="8420697" cy="4255841"/>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AFA30B7-862B-48DC-911D-C622F5174501}"/>
              </a:ext>
            </a:extLst>
          </p:cNvPr>
          <p:cNvSpPr/>
          <p:nvPr userDrawn="1"/>
        </p:nvSpPr>
        <p:spPr>
          <a:xfrm>
            <a:off x="357036" y="2451637"/>
            <a:ext cx="7784668" cy="3596560"/>
          </a:xfrm>
          <a:prstGeom prst="rect">
            <a:avLst/>
          </a:prstGeom>
          <a:solidFill>
            <a:srgbClr val="008BB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cNvSpPr>
            <a:spLocks noGrp="1"/>
          </p:cNvSpPr>
          <p:nvPr userDrawn="1">
            <p:ph type="ctrTitle"/>
          </p:nvPr>
        </p:nvSpPr>
        <p:spPr>
          <a:xfrm>
            <a:off x="777240" y="2985555"/>
            <a:ext cx="6521640" cy="873214"/>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userDrawn="1">
            <p:ph type="subTitle" idx="1"/>
          </p:nvPr>
        </p:nvSpPr>
        <p:spPr>
          <a:xfrm>
            <a:off x="782058" y="3986784"/>
            <a:ext cx="4297680" cy="517585"/>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777240" y="4718304"/>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userDrawn="1">
            <p:ph type="ftr" sz="quarter" idx="11"/>
          </p:nvPr>
        </p:nvSpPr>
        <p:spPr>
          <a:xfrm>
            <a:off x="0" y="6487064"/>
            <a:ext cx="9144000" cy="370935"/>
          </a:xfrm>
        </p:spPr>
        <p:txBody>
          <a:bodyPr/>
          <a:lstStyle>
            <a:lvl1pPr algn="ctr">
              <a:defRPr/>
            </a:lvl1pPr>
          </a:lstStyle>
          <a:p>
            <a:pPr defTabSz="457200">
              <a:spcBef>
                <a:spcPct val="20000"/>
              </a:spcBef>
              <a:defRPr/>
            </a:pPr>
            <a:r>
              <a:rPr lang="en-US" dirty="0"/>
              <a:t>© 2021 McGraw-Hill Education. All rights reserved. Authorized only for instructor use in the classroom.</a:t>
            </a:r>
          </a:p>
          <a:p>
            <a:pPr defTabSz="457200">
              <a:spcBef>
                <a:spcPct val="20000"/>
              </a:spcBef>
              <a:defRPr/>
            </a:pPr>
            <a:r>
              <a:rPr lang="en-US" dirty="0"/>
              <a:t>No reproduction or further distribution permitted without the prior written consent of McGraw-Hill Education.</a:t>
            </a:r>
          </a:p>
        </p:txBody>
      </p:sp>
    </p:spTree>
    <p:extLst>
      <p:ext uri="{BB962C8B-B14F-4D97-AF65-F5344CB8AC3E}">
        <p14:creationId xmlns:p14="http://schemas.microsoft.com/office/powerpoint/2010/main" val="380643474"/>
      </p:ext>
    </p:extLst>
  </p:cSld>
  <p:clrMapOvr>
    <a:masterClrMapping/>
  </p:clrMapOvr>
  <p:extLst>
    <p:ext uri="{DCECCB84-F9BA-43D5-87BE-67443E8EF086}">
      <p15:sldGuideLst xmlns:p15="http://schemas.microsoft.com/office/powerpoint/2012/main">
        <p15:guide id="1" orient="horz" pos="9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A52EEEA-42E7-4D58-A515-BC82AF2F86AD}"/>
              </a:ext>
            </a:extLst>
          </p:cNvPr>
          <p:cNvSpPr/>
          <p:nvPr userDrawn="1"/>
        </p:nvSpPr>
        <p:spPr>
          <a:xfrm>
            <a:off x="0" y="1428750"/>
            <a:ext cx="9077325" cy="5058314"/>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5EEE661-1795-4CB3-A8FF-EDE257BB547C}"/>
              </a:ext>
            </a:extLst>
          </p:cNvPr>
          <p:cNvSpPr/>
          <p:nvPr userDrawn="1"/>
        </p:nvSpPr>
        <p:spPr>
          <a:xfrm>
            <a:off x="189110" y="1902549"/>
            <a:ext cx="8434348" cy="4352837"/>
          </a:xfrm>
          <a:prstGeom prst="rect">
            <a:avLst/>
          </a:prstGeom>
          <a:solidFill>
            <a:srgbClr val="008BB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cNvSpPr>
            <a:spLocks noGrp="1"/>
          </p:cNvSpPr>
          <p:nvPr userDrawn="1">
            <p:ph type="ctrTitle"/>
          </p:nvPr>
        </p:nvSpPr>
        <p:spPr>
          <a:xfrm>
            <a:off x="567378" y="2593298"/>
            <a:ext cx="6980170" cy="1130559"/>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userDrawn="1">
            <p:ph type="subTitle" idx="1"/>
          </p:nvPr>
        </p:nvSpPr>
        <p:spPr>
          <a:xfrm>
            <a:off x="567378" y="3807503"/>
            <a:ext cx="4542020" cy="719352"/>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567378" y="4770769"/>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userDrawn="1">
            <p:ph type="ftr" sz="quarter" idx="11"/>
          </p:nvPr>
        </p:nvSpPr>
        <p:spPr>
          <a:xfrm>
            <a:off x="0" y="6487064"/>
            <a:ext cx="9144000" cy="370935"/>
          </a:xfrm>
        </p:spPr>
        <p:txBody>
          <a:bodyPr/>
          <a:lstStyle>
            <a:lvl1pPr algn="ctr">
              <a:defRPr/>
            </a:lvl1pPr>
          </a:lstStyle>
          <a:p>
            <a:pPr defTabSz="457200">
              <a:spcBef>
                <a:spcPct val="20000"/>
              </a:spcBef>
              <a:defRPr/>
            </a:pPr>
            <a:r>
              <a:rPr lang="en-US" dirty="0"/>
              <a:t>© 2021 McGraw-Hill Education. All rights reserved. Authorized only for instructor use in the classroom.</a:t>
            </a:r>
          </a:p>
          <a:p>
            <a:pPr defTabSz="457200">
              <a:spcBef>
                <a:spcPct val="20000"/>
              </a:spcBef>
              <a:defRPr/>
            </a:pPr>
            <a:r>
              <a:rPr lang="en-US" dirty="0"/>
              <a:t>No reproduction or further distribution permitted without the prior written consent of McGraw-Hill Education.</a:t>
            </a:r>
          </a:p>
        </p:txBody>
      </p:sp>
    </p:spTree>
    <p:extLst>
      <p:ext uri="{BB962C8B-B14F-4D97-AF65-F5344CB8AC3E}">
        <p14:creationId xmlns:p14="http://schemas.microsoft.com/office/powerpoint/2010/main" val="1233895555"/>
      </p:ext>
    </p:extLst>
  </p:cSld>
  <p:clrMapOvr>
    <a:masterClrMapping/>
  </p:clrMapOvr>
  <p:extLst>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37202" y="6682314"/>
            <a:ext cx="342900" cy="143831"/>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747731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1"/>
          </p:nvPr>
        </p:nvSpPr>
        <p:spPr/>
        <p:txBody>
          <a:bodyPr/>
          <a:lstStyle>
            <a:lvl1pPr>
              <a:defRPr i="1"/>
            </a:lvl1pPr>
          </a:lstStyle>
          <a:p>
            <a:pPr>
              <a:defRPr/>
            </a:pPr>
            <a:r>
              <a:rPr lang="en-US" dirty="0"/>
              <a:t>1</a:t>
            </a:r>
            <a:r>
              <a:rPr lang="en-US" dirty="0">
                <a:cs typeface="Times New Roman" panose="02020603050405020304" pitchFamily="18" charset="0"/>
              </a:rPr>
              <a:t>–</a:t>
            </a:r>
            <a:fld id="{00BCA5E8-39CF-4B97-B9D1-0E78871A2BE2}"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129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p:nvPr>
        </p:nvSpPr>
        <p:spPr>
          <a:xfrm>
            <a:off x="342900" y="304800"/>
            <a:ext cx="8458200" cy="678611"/>
          </a:xfrm>
          <a:prstGeom prst="rect">
            <a:avLst/>
          </a:prstGeom>
        </p:spPr>
        <p:txBody>
          <a:bodyPr/>
          <a:lstStyle>
            <a:lvl1pPr>
              <a:defRPr sz="2400"/>
            </a:lvl1pPr>
          </a:lstStyle>
          <a:p>
            <a:r>
              <a:rPr lang="en-US"/>
              <a:t>Click to edit Master title style</a:t>
            </a: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342900" y="1276709"/>
            <a:ext cx="8458200" cy="4971691"/>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p:nvPr>
        </p:nvSpPr>
        <p:spPr>
          <a:xfrm>
            <a:off x="3369347" y="6324600"/>
            <a:ext cx="2405307" cy="190500"/>
          </a:xfrm>
        </p:spPr>
        <p:txBody>
          <a:bodyPr anchor="b">
            <a:noAutofit/>
          </a:bodyPr>
          <a:lstStyle>
            <a:lvl1pPr algn="ctr">
              <a:defRPr sz="900"/>
            </a:lvl1pPr>
          </a:lstStyle>
          <a:p>
            <a:pPr lvl="0"/>
            <a:r>
              <a:rPr lang="en-US"/>
              <a:t>Click to edit Master text styles</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a:t>Click to edit Master text styles</a:t>
            </a:r>
          </a:p>
        </p:txBody>
      </p:sp>
      <p:sp>
        <p:nvSpPr>
          <p:cNvPr id="6" name="Slide Number Placeholder">
            <a:extLst>
              <a:ext uri="{FF2B5EF4-FFF2-40B4-BE49-F238E27FC236}">
                <a16:creationId xmlns:a16="http://schemas.microsoft.com/office/drawing/2014/main" id="{5501497C-45D5-4DAB-90FA-03EA7A225A70}"/>
              </a:ext>
            </a:extLst>
          </p:cNvPr>
          <p:cNvSpPr>
            <a:spLocks noGrp="1"/>
          </p:cNvSpPr>
          <p:nvPr>
            <p:ph type="sldNum" sz="quarter" idx="14"/>
          </p:nvPr>
        </p:nvSpPr>
        <p:spPr/>
        <p:txBody>
          <a:bodyPr/>
          <a:lstStyle>
            <a:lvl1pPr>
              <a:defRPr/>
            </a:lvl1pPr>
          </a:lstStyle>
          <a:p>
            <a:pPr>
              <a:defRPr/>
            </a:pPr>
            <a:fld id="{71404A79-40CC-487A-BC62-3F34B98C5C21}" type="slidenum">
              <a:rPr lang="en-US"/>
              <a:pPr>
                <a:defRPr/>
              </a:pPr>
              <a:t>‹#›</a:t>
            </a:fld>
            <a:endParaRPr lang="en-US" dirty="0"/>
          </a:p>
        </p:txBody>
      </p:sp>
    </p:spTree>
    <p:extLst>
      <p:ext uri="{BB962C8B-B14F-4D97-AF65-F5344CB8AC3E}">
        <p14:creationId xmlns:p14="http://schemas.microsoft.com/office/powerpoint/2010/main" val="3696494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745085821"/>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360" userDrawn="1">
          <p15:clr>
            <a:srgbClr val="FBAE40"/>
          </p15:clr>
        </p15:guide>
        <p15:guide id="3" pos="264" userDrawn="1">
          <p15:clr>
            <a:srgbClr val="FBAE40"/>
          </p15:clr>
        </p15:guide>
        <p15:guide id="4"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lstStyle>
            <a:lvl1pPr>
              <a:defRPr/>
            </a:lvl1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422933013"/>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descr="McGraw-Hill Education Logo">
            <a:extLst>
              <a:ext uri="{FF2B5EF4-FFF2-40B4-BE49-F238E27FC236}">
                <a16:creationId xmlns:a16="http://schemas.microsoft.com/office/drawing/2014/main" id="{BF372B49-B6F5-4826-B4F8-2F8A4FFF8894}"/>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defTabSz="457200">
              <a:spcBef>
                <a:spcPct val="20000"/>
              </a:spcBef>
              <a:defRPr/>
            </a:pPr>
            <a:r>
              <a:rPr lang="en-US" dirty="0"/>
              <a:t>© 2021 McGraw-Hill Education. All rights reserved. Authorized only for instructor use in the classroom.</a:t>
            </a:r>
          </a:p>
          <a:p>
            <a:pPr defTabSz="457200">
              <a:spcBef>
                <a:spcPct val="20000"/>
              </a:spcBef>
              <a:defRPr/>
            </a:pPr>
            <a:r>
              <a:rPr lang="en-US" dirty="0"/>
              <a:t>No reproduction or further distribution permitted without the prior written consent of McGraw-Hill Education.</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458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04" r:id="rId5"/>
    <p:sldLayoutId id="2147483705" r:id="rId6"/>
    <p:sldLayoutId id="2147483709" r:id="rId7"/>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McGraw-Hill Education</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26412" y="6673531"/>
            <a:ext cx="355840" cy="161396"/>
          </a:xfrm>
          <a:prstGeom prst="rect">
            <a:avLst/>
          </a:prstGeom>
        </p:spPr>
        <p:txBody>
          <a:bodyPr vert="horz" lIns="45720" tIns="45720" rIns="45720" bIns="45720" rtlCol="0" anchor="ctr"/>
          <a:lstStyle>
            <a:lvl1pPr algn="r">
              <a:defRPr sz="800">
                <a:solidFill>
                  <a:schemeClr val="tx1">
                    <a:lumMod val="65000"/>
                    <a:lumOff val="35000"/>
                  </a:schemeClr>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88156470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9" r:id="rId3"/>
    <p:sldLayoutId id="2147483695" r:id="rId4"/>
    <p:sldLayoutId id="2147483696" r:id="rId5"/>
    <p:sldLayoutId id="2147483697" r:id="rId6"/>
  </p:sldLayoutIdLst>
  <p:hf hdr="0" dt="0"/>
  <p:txStyles>
    <p:titleStyle>
      <a:lvl1pPr algn="l" defTabSz="914400" rtl="0" eaLnBrk="1" latinLnBrk="0" hangingPunct="1">
        <a:lnSpc>
          <a:spcPct val="90000"/>
        </a:lnSpc>
        <a:spcBef>
          <a:spcPct val="0"/>
        </a:spcBef>
        <a:buNone/>
        <a:defRPr sz="2400" b="1" kern="1200">
          <a:solidFill>
            <a:schemeClr val="bg1"/>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1"/>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1"/>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1"/>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defTabSz="457200">
              <a:spcBef>
                <a:spcPct val="20000"/>
              </a:spcBef>
              <a:defRPr/>
            </a:pPr>
            <a:r>
              <a:rPr lang="en-US" dirty="0"/>
              <a:t>© 2021 McGraw-Hill Education. All rights reserved. Authorized only for instructor use in the classroom.</a:t>
            </a:r>
          </a:p>
          <a:p>
            <a:pPr defTabSz="457200">
              <a:spcBef>
                <a:spcPct val="20000"/>
              </a:spcBef>
              <a:defRPr/>
            </a:pPr>
            <a:r>
              <a:rPr lang="en-US" dirty="0"/>
              <a:t>No reproduction or further distribution permitted without the prior written consent of McGraw-Hill Education.</a:t>
            </a:r>
          </a:p>
        </p:txBody>
      </p:sp>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998185"/>
      </p:ext>
    </p:extLst>
  </p:cSld>
  <p:clrMap bg1="lt1" tx1="dk1" bg2="lt2" tx2="dk2" accent1="accent1" accent2="accent2" accent3="accent3" accent4="accent4" accent5="accent5" accent6="accent6" hlink="hlink" folHlink="folHlink"/>
  <p:sldLayoutIdLst>
    <p:sldLayoutId id="2147483685" r:id="rId1"/>
  </p:sldLayoutIdLst>
  <p:hf hd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McGraw-Hill Education</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26412" y="6673531"/>
            <a:ext cx="355840" cy="161396"/>
          </a:xfrm>
          <a:prstGeom prst="rect">
            <a:avLst/>
          </a:prstGeom>
        </p:spPr>
        <p:txBody>
          <a:bodyPr vert="horz" lIns="45720" tIns="45720" rIns="45720" bIns="45720" rtlCol="0" anchor="ctr"/>
          <a:lstStyle>
            <a:lvl1pPr algn="r">
              <a:defRPr sz="800">
                <a:solidFill>
                  <a:schemeClr val="tx1">
                    <a:lumMod val="65000"/>
                    <a:lumOff val="35000"/>
                  </a:schemeClr>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924093042"/>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1"/>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1"/>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1"/>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Three</a:t>
            </a:r>
          </a:p>
        </p:txBody>
      </p:sp>
      <p:sp>
        <p:nvSpPr>
          <p:cNvPr id="3" name="Subtitle 2"/>
          <p:cNvSpPr>
            <a:spLocks noGrp="1"/>
          </p:cNvSpPr>
          <p:nvPr>
            <p:ph type="subTitle" idx="1"/>
          </p:nvPr>
        </p:nvSpPr>
        <p:spPr/>
        <p:txBody>
          <a:bodyPr/>
          <a:lstStyle/>
          <a:p>
            <a:r>
              <a:rPr lang="en-US" dirty="0"/>
              <a:t>Organization: Structure and Culture</a:t>
            </a:r>
          </a:p>
        </p:txBody>
      </p:sp>
      <p:pic>
        <p:nvPicPr>
          <p:cNvPr id="8" name="Picture Placeholder 7" descr="A picture containing water, riding, wave, man&#10;&#10;Description automatically generated">
            <a:extLst>
              <a:ext uri="{FF2B5EF4-FFF2-40B4-BE49-F238E27FC236}">
                <a16:creationId xmlns:a16="http://schemas.microsoft.com/office/drawing/2014/main" id="{AF52E339-D55E-4A7E-BAD9-81980A7F3CC9}"/>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5810" b="5810"/>
          <a:stretch>
            <a:fillRect/>
          </a:stretch>
        </p:blipFill>
        <p:spPr>
          <a:xfrm>
            <a:off x="4572000" y="1230619"/>
            <a:ext cx="4229100" cy="4976453"/>
          </a:xfrm>
        </p:spPr>
      </p:pic>
      <p:sp>
        <p:nvSpPr>
          <p:cNvPr id="5" name="Footer Placeholder 4"/>
          <p:cNvSpPr>
            <a:spLocks noGrp="1"/>
          </p:cNvSpPr>
          <p:nvPr>
            <p:ph type="ftr" sz="quarter" idx="12"/>
          </p:nvPr>
        </p:nvSpPr>
        <p:spPr/>
        <p:txBody>
          <a:bodyPr/>
          <a:lstStyle/>
          <a:p>
            <a:pPr defTabSz="457200">
              <a:spcBef>
                <a:spcPct val="20000"/>
              </a:spcBef>
              <a:defRPr/>
            </a:pPr>
            <a:r>
              <a:rPr lang="en-US" dirty="0"/>
              <a:t>© 2021 McGraw-Hill Education. All rights reserved. Authorized only for instructor use in the classroom.</a:t>
            </a:r>
          </a:p>
          <a:p>
            <a:pPr defTabSz="457200">
              <a:spcBef>
                <a:spcPct val="20000"/>
              </a:spcBef>
              <a:defRPr/>
            </a:pPr>
            <a:r>
              <a:rPr lang="en-US" dirty="0"/>
              <a:t>No reproduction or further distribution permitted without the prior written consent of McGraw-Hill Education.</a:t>
            </a:r>
          </a:p>
        </p:txBody>
      </p:sp>
    </p:spTree>
    <p:extLst>
      <p:ext uri="{BB962C8B-B14F-4D97-AF65-F5344CB8AC3E}">
        <p14:creationId xmlns:p14="http://schemas.microsoft.com/office/powerpoint/2010/main" val="1156960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Dedicated Project Team</a:t>
            </a:r>
          </a:p>
        </p:txBody>
      </p:sp>
      <p:sp>
        <p:nvSpPr>
          <p:cNvPr id="6" name="Slide Number Placeholder 5"/>
          <p:cNvSpPr>
            <a:spLocks noGrp="1"/>
          </p:cNvSpPr>
          <p:nvPr>
            <p:ph type="sldNum" sz="quarter" idx="10"/>
          </p:nvPr>
        </p:nvSpPr>
        <p:spPr/>
        <p:txBody>
          <a:bodyPr/>
          <a:lstStyle/>
          <a:p>
            <a:fld id="{68151E55-6873-49E2-B8D5-2F265E6F1973}" type="slidenum">
              <a:rPr lang="en-US" smtClean="0"/>
              <a:t>10</a:t>
            </a:fld>
            <a:endParaRPr lang="en-US" dirty="0"/>
          </a:p>
        </p:txBody>
      </p:sp>
      <p:sp>
        <p:nvSpPr>
          <p:cNvPr id="7" name="Text Box 3"/>
          <p:cNvSpPr txBox="1">
            <a:spLocks noGrp="1" noChangeArrowheads="1"/>
          </p:cNvSpPr>
          <p:nvPr>
            <p:ph type="body" sz="quarter" idx="13"/>
          </p:nvPr>
        </p:nvSpPr>
        <p:spPr bwMode="auto">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dirty="0">
                <a:solidFill>
                  <a:srgbClr val="006666"/>
                </a:solidFill>
              </a:rPr>
              <a:t>FIGURE 3.2</a:t>
            </a:r>
            <a:endParaRPr lang="en-US" sz="1200" b="1" dirty="0">
              <a:solidFill>
                <a:srgbClr val="006666"/>
              </a:solidFill>
              <a:cs typeface="Arial" panose="020B0604020202020204" pitchFamily="34" charset="0"/>
            </a:endParaRPr>
          </a:p>
        </p:txBody>
      </p:sp>
      <p:grpSp>
        <p:nvGrpSpPr>
          <p:cNvPr id="8" name="Group 7"/>
          <p:cNvGrpSpPr/>
          <p:nvPr/>
        </p:nvGrpSpPr>
        <p:grpSpPr>
          <a:xfrm>
            <a:off x="354920" y="1395570"/>
            <a:ext cx="8412388" cy="3679332"/>
            <a:chOff x="548684" y="1600220"/>
            <a:chExt cx="10534323" cy="5257780"/>
          </a:xfrm>
        </p:grpSpPr>
        <p:pic>
          <p:nvPicPr>
            <p:cNvPr id="9" name="Picture 8"/>
            <p:cNvPicPr>
              <a:picLocks noChangeAspect="1"/>
            </p:cNvPicPr>
            <p:nvPr/>
          </p:nvPicPr>
          <p:blipFill>
            <a:blip r:embed="rId2"/>
            <a:stretch>
              <a:fillRect/>
            </a:stretch>
          </p:blipFill>
          <p:spPr>
            <a:xfrm>
              <a:off x="548684" y="1600220"/>
              <a:ext cx="5638800" cy="3067050"/>
            </a:xfrm>
            <a:prstGeom prst="rect">
              <a:avLst/>
            </a:prstGeom>
          </p:spPr>
        </p:pic>
        <p:pic>
          <p:nvPicPr>
            <p:cNvPr id="10" name="Picture 9"/>
            <p:cNvPicPr>
              <a:picLocks noChangeAspect="1"/>
            </p:cNvPicPr>
            <p:nvPr/>
          </p:nvPicPr>
          <p:blipFill>
            <a:blip r:embed="rId3"/>
            <a:stretch>
              <a:fillRect/>
            </a:stretch>
          </p:blipFill>
          <p:spPr>
            <a:xfrm>
              <a:off x="5453732" y="2390775"/>
              <a:ext cx="5629275" cy="4467225"/>
            </a:xfrm>
            <a:prstGeom prst="rect">
              <a:avLst/>
            </a:prstGeom>
          </p:spPr>
        </p:pic>
      </p:grpSp>
    </p:spTree>
    <p:extLst>
      <p:ext uri="{BB962C8B-B14F-4D97-AF65-F5344CB8AC3E}">
        <p14:creationId xmlns:p14="http://schemas.microsoft.com/office/powerpoint/2010/main" val="2036249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Projectized Organization Structure</a:t>
            </a:r>
          </a:p>
        </p:txBody>
      </p:sp>
      <p:sp>
        <p:nvSpPr>
          <p:cNvPr id="6" name="Slide Number Placeholder 5"/>
          <p:cNvSpPr>
            <a:spLocks noGrp="1"/>
          </p:cNvSpPr>
          <p:nvPr>
            <p:ph type="sldNum" sz="quarter" idx="10"/>
          </p:nvPr>
        </p:nvSpPr>
        <p:spPr/>
        <p:txBody>
          <a:bodyPr/>
          <a:lstStyle/>
          <a:p>
            <a:fld id="{68151E55-6873-49E2-B8D5-2F265E6F1973}" type="slidenum">
              <a:rPr lang="en-US" smtClean="0"/>
              <a:t>11</a:t>
            </a:fld>
            <a:endParaRPr lang="en-US" dirty="0"/>
          </a:p>
        </p:txBody>
      </p:sp>
      <p:sp>
        <p:nvSpPr>
          <p:cNvPr id="7" name="Text Box 3"/>
          <p:cNvSpPr txBox="1">
            <a:spLocks noGrp="1" noChangeArrowheads="1"/>
          </p:cNvSpPr>
          <p:nvPr>
            <p:ph type="body" sz="quarter" idx="13"/>
          </p:nvPr>
        </p:nvSpPr>
        <p:spPr bwMode="auto">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dirty="0">
                <a:solidFill>
                  <a:srgbClr val="006666"/>
                </a:solidFill>
              </a:rPr>
              <a:t>FIGURE 3.3</a:t>
            </a:r>
            <a:endParaRPr lang="en-US" sz="1200" b="1" dirty="0">
              <a:solidFill>
                <a:srgbClr val="006666"/>
              </a:solidFill>
              <a:cs typeface="Arial" panose="020B0604020202020204" pitchFamily="34" charset="0"/>
            </a:endParaRPr>
          </a:p>
        </p:txBody>
      </p:sp>
      <p:pic>
        <p:nvPicPr>
          <p:cNvPr id="8" name="Picture 7"/>
          <p:cNvPicPr>
            <a:picLocks noChangeAspect="1"/>
          </p:cNvPicPr>
          <p:nvPr/>
        </p:nvPicPr>
        <p:blipFill>
          <a:blip r:embed="rId2"/>
          <a:stretch>
            <a:fillRect/>
          </a:stretch>
        </p:blipFill>
        <p:spPr>
          <a:xfrm>
            <a:off x="1083307" y="1287150"/>
            <a:ext cx="6977386" cy="4976738"/>
          </a:xfrm>
          <a:prstGeom prst="rect">
            <a:avLst/>
          </a:prstGeom>
        </p:spPr>
      </p:pic>
    </p:spTree>
    <p:extLst>
      <p:ext uri="{BB962C8B-B14F-4D97-AF65-F5344CB8AC3E}">
        <p14:creationId xmlns:p14="http://schemas.microsoft.com/office/powerpoint/2010/main" val="2185355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Strengths and Weaknesses of the Dedicated Project Team Approach</a:t>
            </a:r>
          </a:p>
        </p:txBody>
      </p:sp>
      <p:sp>
        <p:nvSpPr>
          <p:cNvPr id="3" name="Content Placeholder 2"/>
          <p:cNvSpPr>
            <a:spLocks noGrp="1"/>
          </p:cNvSpPr>
          <p:nvPr>
            <p:ph sz="quarter" idx="11"/>
          </p:nvPr>
        </p:nvSpPr>
        <p:spPr/>
        <p:txBody>
          <a:bodyPr/>
          <a:lstStyle/>
          <a:p>
            <a:pPr>
              <a:lnSpc>
                <a:spcPct val="150000"/>
              </a:lnSpc>
              <a:spcAft>
                <a:spcPts val="0"/>
              </a:spcAft>
            </a:pPr>
            <a:r>
              <a:rPr lang="en-US" b="1" dirty="0">
                <a:solidFill>
                  <a:srgbClr val="C00000"/>
                </a:solidFill>
              </a:rPr>
              <a:t>Strengths</a:t>
            </a:r>
          </a:p>
          <a:p>
            <a:pPr marL="457200" indent="-457200">
              <a:lnSpc>
                <a:spcPct val="150000"/>
              </a:lnSpc>
              <a:spcAft>
                <a:spcPts val="0"/>
              </a:spcAft>
              <a:buAutoNum type="arabicPeriod"/>
            </a:pPr>
            <a:r>
              <a:rPr lang="en-US" dirty="0"/>
              <a:t>Simple</a:t>
            </a:r>
          </a:p>
          <a:p>
            <a:pPr marL="457200" indent="-457200">
              <a:lnSpc>
                <a:spcPct val="150000"/>
              </a:lnSpc>
              <a:spcAft>
                <a:spcPts val="0"/>
              </a:spcAft>
              <a:buAutoNum type="arabicPeriod"/>
            </a:pPr>
            <a:r>
              <a:rPr lang="en-US" dirty="0"/>
              <a:t>Fast</a:t>
            </a:r>
          </a:p>
          <a:p>
            <a:pPr marL="457200" indent="-457200">
              <a:lnSpc>
                <a:spcPct val="150000"/>
              </a:lnSpc>
              <a:spcAft>
                <a:spcPts val="0"/>
              </a:spcAft>
              <a:buAutoNum type="arabicPeriod"/>
            </a:pPr>
            <a:r>
              <a:rPr lang="en-US" dirty="0"/>
              <a:t>Cohesive</a:t>
            </a:r>
          </a:p>
          <a:p>
            <a:pPr marL="457200" indent="-457200">
              <a:lnSpc>
                <a:spcPct val="150000"/>
              </a:lnSpc>
              <a:spcAft>
                <a:spcPts val="0"/>
              </a:spcAft>
              <a:buAutoNum type="arabicPeriod"/>
            </a:pPr>
            <a:r>
              <a:rPr lang="en-US" dirty="0"/>
              <a:t>Cross-functional integration</a:t>
            </a:r>
          </a:p>
        </p:txBody>
      </p:sp>
      <p:sp>
        <p:nvSpPr>
          <p:cNvPr id="4" name="Content Placeholder 3"/>
          <p:cNvSpPr>
            <a:spLocks noGrp="1"/>
          </p:cNvSpPr>
          <p:nvPr>
            <p:ph sz="quarter" idx="14"/>
          </p:nvPr>
        </p:nvSpPr>
        <p:spPr>
          <a:xfrm>
            <a:off x="4637903" y="1257300"/>
            <a:ext cx="4163197" cy="4991100"/>
          </a:xfrm>
        </p:spPr>
        <p:txBody>
          <a:bodyPr/>
          <a:lstStyle/>
          <a:p>
            <a:pPr>
              <a:lnSpc>
                <a:spcPct val="150000"/>
              </a:lnSpc>
              <a:spcAft>
                <a:spcPts val="0"/>
              </a:spcAft>
            </a:pPr>
            <a:r>
              <a:rPr lang="en-US" b="1" dirty="0">
                <a:solidFill>
                  <a:srgbClr val="C00000"/>
                </a:solidFill>
              </a:rPr>
              <a:t>Weaknesses</a:t>
            </a:r>
          </a:p>
          <a:p>
            <a:pPr marL="457200" indent="-457200">
              <a:lnSpc>
                <a:spcPct val="150000"/>
              </a:lnSpc>
              <a:spcAft>
                <a:spcPts val="0"/>
              </a:spcAft>
              <a:buAutoNum type="arabicPeriod"/>
            </a:pPr>
            <a:r>
              <a:rPr lang="en-US" dirty="0"/>
              <a:t>Expensive</a:t>
            </a:r>
          </a:p>
          <a:p>
            <a:pPr marL="457200" indent="-457200">
              <a:lnSpc>
                <a:spcPct val="150000"/>
              </a:lnSpc>
              <a:spcAft>
                <a:spcPts val="0"/>
              </a:spcAft>
              <a:buAutoNum type="arabicPeriod"/>
            </a:pPr>
            <a:r>
              <a:rPr lang="en-US" dirty="0"/>
              <a:t>Internal strife</a:t>
            </a:r>
          </a:p>
          <a:p>
            <a:pPr marL="457200" indent="-457200">
              <a:lnSpc>
                <a:spcPct val="150000"/>
              </a:lnSpc>
              <a:spcAft>
                <a:spcPts val="0"/>
              </a:spcAft>
              <a:buAutoNum type="arabicPeriod"/>
            </a:pPr>
            <a:r>
              <a:rPr lang="en-US" dirty="0"/>
              <a:t>Limited technological expertise</a:t>
            </a:r>
          </a:p>
          <a:p>
            <a:pPr marL="457200" indent="-457200">
              <a:lnSpc>
                <a:spcPct val="150000"/>
              </a:lnSpc>
              <a:spcAft>
                <a:spcPts val="0"/>
              </a:spcAft>
              <a:buAutoNum type="arabicPeriod"/>
            </a:pPr>
            <a:r>
              <a:rPr lang="en-US" dirty="0"/>
              <a:t>Difficult post-project transition</a:t>
            </a:r>
          </a:p>
          <a:p>
            <a:pPr marL="457200" indent="-457200">
              <a:lnSpc>
                <a:spcPct val="150000"/>
              </a:lnSpc>
              <a:spcAft>
                <a:spcPts val="0"/>
              </a:spcAft>
              <a:buAutoNum type="arabicPeriod"/>
            </a:pPr>
            <a:endParaRPr lang="en-US" dirty="0"/>
          </a:p>
        </p:txBody>
      </p:sp>
      <p:sp>
        <p:nvSpPr>
          <p:cNvPr id="7" name="Slide Number Placeholder 6"/>
          <p:cNvSpPr>
            <a:spLocks noGrp="1"/>
          </p:cNvSpPr>
          <p:nvPr>
            <p:ph type="sldNum" sz="quarter" idx="10"/>
          </p:nvPr>
        </p:nvSpPr>
        <p:spPr/>
        <p:txBody>
          <a:bodyPr/>
          <a:lstStyle/>
          <a:p>
            <a:fld id="{68151E55-6873-49E2-B8D5-2F265E6F1973}" type="slidenum">
              <a:rPr lang="en-US" smtClean="0"/>
              <a:t>12</a:t>
            </a:fld>
            <a:endParaRPr lang="en-US" dirty="0"/>
          </a:p>
        </p:txBody>
      </p:sp>
    </p:spTree>
    <p:extLst>
      <p:ext uri="{BB962C8B-B14F-4D97-AF65-F5344CB8AC3E}">
        <p14:creationId xmlns:p14="http://schemas.microsoft.com/office/powerpoint/2010/main" val="1469284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Organizing Projects within a Matrix Arrangement</a:t>
            </a:r>
          </a:p>
        </p:txBody>
      </p:sp>
      <p:sp>
        <p:nvSpPr>
          <p:cNvPr id="3" name="Content Placeholder 2"/>
          <p:cNvSpPr>
            <a:spLocks noGrp="1"/>
          </p:cNvSpPr>
          <p:nvPr>
            <p:ph sz="quarter" idx="11"/>
          </p:nvPr>
        </p:nvSpPr>
        <p:spPr>
          <a:xfrm>
            <a:off x="342900" y="1169617"/>
            <a:ext cx="8458200" cy="5338275"/>
          </a:xfrm>
        </p:spPr>
        <p:txBody>
          <a:bodyPr>
            <a:normAutofit fontScale="85000" lnSpcReduction="10000"/>
          </a:bodyPr>
          <a:lstStyle/>
          <a:p>
            <a:pPr marL="342900" indent="-342900">
              <a:lnSpc>
                <a:spcPct val="150000"/>
              </a:lnSpc>
              <a:spcAft>
                <a:spcPts val="0"/>
              </a:spcAft>
              <a:buFont typeface="Arial" panose="020B0604020202020204" pitchFamily="34" charset="0"/>
              <a:buChar char="•"/>
            </a:pPr>
            <a:r>
              <a:rPr lang="en-US" dirty="0"/>
              <a:t>Matrix management is a hybrid organizational form in which horizontal project management structure is overlaid on the normal functional hierarchy.</a:t>
            </a:r>
          </a:p>
          <a:p>
            <a:pPr marL="687388" lvl="1">
              <a:lnSpc>
                <a:spcPct val="150000"/>
              </a:lnSpc>
              <a:spcAft>
                <a:spcPts val="0"/>
              </a:spcAft>
            </a:pPr>
            <a:r>
              <a:rPr lang="en-US" dirty="0"/>
              <a:t>There are usually two chains of command, one along functional lines and the other along project lines.</a:t>
            </a:r>
          </a:p>
          <a:p>
            <a:pPr marL="687388" lvl="1">
              <a:lnSpc>
                <a:spcPct val="150000"/>
              </a:lnSpc>
              <a:spcAft>
                <a:spcPts val="0"/>
              </a:spcAft>
            </a:pPr>
            <a:r>
              <a:rPr lang="en-US" dirty="0"/>
              <a:t>Project participants report simultaneously to both functional and project managers.</a:t>
            </a:r>
          </a:p>
          <a:p>
            <a:pPr marL="342900" indent="-342900">
              <a:lnSpc>
                <a:spcPct val="150000"/>
              </a:lnSpc>
              <a:spcAft>
                <a:spcPts val="0"/>
              </a:spcAft>
              <a:buFont typeface="Arial" panose="020B0604020202020204" pitchFamily="34" charset="0"/>
              <a:buChar char="•"/>
            </a:pPr>
            <a:r>
              <a:rPr lang="en-US" dirty="0"/>
              <a:t>The matrix structure is designed to utilize resources optimally.</a:t>
            </a:r>
          </a:p>
          <a:p>
            <a:pPr marL="687388" lvl="1">
              <a:lnSpc>
                <a:spcPct val="150000"/>
              </a:lnSpc>
              <a:spcAft>
                <a:spcPts val="0"/>
              </a:spcAft>
            </a:pPr>
            <a:r>
              <a:rPr lang="en-US" dirty="0"/>
              <a:t>Individuals work on multiple projects as well as being capable of performing normal functional duties.</a:t>
            </a:r>
          </a:p>
          <a:p>
            <a:pPr marL="687388" lvl="1">
              <a:lnSpc>
                <a:spcPct val="150000"/>
              </a:lnSpc>
              <a:spcAft>
                <a:spcPts val="0"/>
              </a:spcAft>
            </a:pPr>
            <a:r>
              <a:rPr lang="en-US" dirty="0"/>
              <a:t>It attempts to achieve greater integration by creating and legitimizing the authority of a project manager.</a:t>
            </a:r>
          </a:p>
          <a:p>
            <a:pPr marL="687388" lvl="1">
              <a:lnSpc>
                <a:spcPct val="150000"/>
              </a:lnSpc>
              <a:spcAft>
                <a:spcPts val="0"/>
              </a:spcAft>
            </a:pPr>
            <a:r>
              <a:rPr lang="en-US" dirty="0"/>
              <a:t>It provides dual focus between functional/technical expertise and project requirements.</a:t>
            </a:r>
          </a:p>
        </p:txBody>
      </p:sp>
      <p:sp>
        <p:nvSpPr>
          <p:cNvPr id="6" name="Slide Number Placeholder 5"/>
          <p:cNvSpPr>
            <a:spLocks noGrp="1"/>
          </p:cNvSpPr>
          <p:nvPr>
            <p:ph type="sldNum" sz="quarter" idx="10"/>
          </p:nvPr>
        </p:nvSpPr>
        <p:spPr/>
        <p:txBody>
          <a:bodyPr/>
          <a:lstStyle/>
          <a:p>
            <a:fld id="{68151E55-6873-49E2-B8D5-2F265E6F1973}" type="slidenum">
              <a:rPr lang="en-US" smtClean="0"/>
              <a:t>13</a:t>
            </a:fld>
            <a:endParaRPr lang="en-US" dirty="0"/>
          </a:p>
        </p:txBody>
      </p:sp>
    </p:spTree>
    <p:extLst>
      <p:ext uri="{BB962C8B-B14F-4D97-AF65-F5344CB8AC3E}">
        <p14:creationId xmlns:p14="http://schemas.microsoft.com/office/powerpoint/2010/main" val="3285701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Organization Structure</a:t>
            </a:r>
          </a:p>
        </p:txBody>
      </p:sp>
      <p:sp>
        <p:nvSpPr>
          <p:cNvPr id="6" name="Slide Number Placeholder 5"/>
          <p:cNvSpPr>
            <a:spLocks noGrp="1"/>
          </p:cNvSpPr>
          <p:nvPr>
            <p:ph type="sldNum" sz="quarter" idx="10"/>
          </p:nvPr>
        </p:nvSpPr>
        <p:spPr/>
        <p:txBody>
          <a:bodyPr/>
          <a:lstStyle/>
          <a:p>
            <a:fld id="{68151E55-6873-49E2-B8D5-2F265E6F1973}" type="slidenum">
              <a:rPr lang="en-US" smtClean="0"/>
              <a:t>14</a:t>
            </a:fld>
            <a:endParaRPr lang="en-US" dirty="0"/>
          </a:p>
        </p:txBody>
      </p:sp>
      <p:sp>
        <p:nvSpPr>
          <p:cNvPr id="7" name="Text Box 3"/>
          <p:cNvSpPr txBox="1">
            <a:spLocks noGrp="1" noChangeArrowheads="1"/>
          </p:cNvSpPr>
          <p:nvPr>
            <p:ph type="body" sz="quarter" idx="13"/>
          </p:nvPr>
        </p:nvSpPr>
        <p:spPr bwMode="auto">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dirty="0">
                <a:solidFill>
                  <a:srgbClr val="006666"/>
                </a:solidFill>
              </a:rPr>
              <a:t>FIGURE 3.4</a:t>
            </a:r>
            <a:endParaRPr lang="en-US" sz="1200" b="1" dirty="0">
              <a:solidFill>
                <a:srgbClr val="006666"/>
              </a:solidFill>
              <a:cs typeface="Arial" panose="020B0604020202020204" pitchFamily="34" charset="0"/>
            </a:endParaRPr>
          </a:p>
        </p:txBody>
      </p:sp>
      <p:grpSp>
        <p:nvGrpSpPr>
          <p:cNvPr id="8" name="Group 7"/>
          <p:cNvGrpSpPr/>
          <p:nvPr/>
        </p:nvGrpSpPr>
        <p:grpSpPr>
          <a:xfrm>
            <a:off x="263481" y="1417342"/>
            <a:ext cx="8606152" cy="3748999"/>
            <a:chOff x="365806" y="1500187"/>
            <a:chExt cx="9498770" cy="3857625"/>
          </a:xfrm>
        </p:grpSpPr>
        <p:pic>
          <p:nvPicPr>
            <p:cNvPr id="9" name="Picture 8"/>
            <p:cNvPicPr>
              <a:picLocks noChangeAspect="1"/>
            </p:cNvPicPr>
            <p:nvPr/>
          </p:nvPicPr>
          <p:blipFill>
            <a:blip r:embed="rId2"/>
            <a:stretch>
              <a:fillRect/>
            </a:stretch>
          </p:blipFill>
          <p:spPr>
            <a:xfrm>
              <a:off x="5063976" y="2022097"/>
              <a:ext cx="4800600" cy="3295650"/>
            </a:xfrm>
            <a:prstGeom prst="rect">
              <a:avLst/>
            </a:prstGeom>
          </p:spPr>
        </p:pic>
        <p:pic>
          <p:nvPicPr>
            <p:cNvPr id="10" name="Picture 9"/>
            <p:cNvPicPr>
              <a:picLocks noChangeAspect="1"/>
            </p:cNvPicPr>
            <p:nvPr/>
          </p:nvPicPr>
          <p:blipFill>
            <a:blip r:embed="rId3"/>
            <a:stretch>
              <a:fillRect/>
            </a:stretch>
          </p:blipFill>
          <p:spPr>
            <a:xfrm>
              <a:off x="365806" y="1500187"/>
              <a:ext cx="4695825" cy="3857625"/>
            </a:xfrm>
            <a:prstGeom prst="rect">
              <a:avLst/>
            </a:prstGeom>
          </p:spPr>
        </p:pic>
      </p:grpSp>
    </p:spTree>
    <p:extLst>
      <p:ext uri="{BB962C8B-B14F-4D97-AF65-F5344CB8AC3E}">
        <p14:creationId xmlns:p14="http://schemas.microsoft.com/office/powerpoint/2010/main" val="1748624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Division of Project Manager and Functional Manager Responsibilities in a Matrix Structure</a:t>
            </a:r>
          </a:p>
        </p:txBody>
      </p:sp>
      <p:sp>
        <p:nvSpPr>
          <p:cNvPr id="6" name="Slide Number Placeholder 5"/>
          <p:cNvSpPr>
            <a:spLocks noGrp="1"/>
          </p:cNvSpPr>
          <p:nvPr>
            <p:ph type="sldNum" sz="quarter" idx="10"/>
          </p:nvPr>
        </p:nvSpPr>
        <p:spPr/>
        <p:txBody>
          <a:bodyPr/>
          <a:lstStyle/>
          <a:p>
            <a:fld id="{68151E55-6873-49E2-B8D5-2F265E6F1973}" type="slidenum">
              <a:rPr lang="en-US" smtClean="0"/>
              <a:t>15</a:t>
            </a:fld>
            <a:endParaRPr lang="en-US" dirty="0"/>
          </a:p>
        </p:txBody>
      </p:sp>
      <p:pic>
        <p:nvPicPr>
          <p:cNvPr id="7" name="Picture 6"/>
          <p:cNvPicPr>
            <a:picLocks noChangeAspect="1"/>
          </p:cNvPicPr>
          <p:nvPr/>
        </p:nvPicPr>
        <p:blipFill rotWithShape="1">
          <a:blip r:embed="rId2"/>
          <a:srcRect l="14144" t="29460" r="14144" b="30501"/>
          <a:stretch/>
        </p:blipFill>
        <p:spPr>
          <a:xfrm>
            <a:off x="342900" y="1417964"/>
            <a:ext cx="8458200" cy="2656470"/>
          </a:xfrm>
          <a:prstGeom prst="rect">
            <a:avLst/>
          </a:prstGeom>
        </p:spPr>
      </p:pic>
      <p:sp>
        <p:nvSpPr>
          <p:cNvPr id="8" name="Text Box 3"/>
          <p:cNvSpPr txBox="1">
            <a:spLocks noGrp="1" noChangeArrowheads="1"/>
          </p:cNvSpPr>
          <p:nvPr>
            <p:ph type="body" sz="quarter" idx="13"/>
          </p:nvPr>
        </p:nvSpPr>
        <p:spPr bwMode="auto">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dirty="0">
                <a:solidFill>
                  <a:srgbClr val="006666"/>
                </a:solidFill>
              </a:rPr>
              <a:t>TABLE 3.1</a:t>
            </a:r>
            <a:endParaRPr lang="en-US" sz="1200" b="1" dirty="0">
              <a:solidFill>
                <a:srgbClr val="006666"/>
              </a:solidFill>
              <a:cs typeface="Arial" panose="020B0604020202020204" pitchFamily="34" charset="0"/>
            </a:endParaRPr>
          </a:p>
        </p:txBody>
      </p:sp>
    </p:spTree>
    <p:extLst>
      <p:ext uri="{BB962C8B-B14F-4D97-AF65-F5344CB8AC3E}">
        <p14:creationId xmlns:p14="http://schemas.microsoft.com/office/powerpoint/2010/main" val="4273341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Matrix Forms</a:t>
            </a:r>
          </a:p>
        </p:txBody>
      </p:sp>
      <p:sp>
        <p:nvSpPr>
          <p:cNvPr id="3" name="Content Placeholder 2"/>
          <p:cNvSpPr>
            <a:spLocks noGrp="1"/>
          </p:cNvSpPr>
          <p:nvPr>
            <p:ph sz="quarter" idx="11"/>
          </p:nvPr>
        </p:nvSpPr>
        <p:spPr/>
        <p:txBody>
          <a:bodyPr/>
          <a:lstStyle/>
          <a:p>
            <a:pPr>
              <a:lnSpc>
                <a:spcPct val="150000"/>
              </a:lnSpc>
              <a:spcAft>
                <a:spcPts val="0"/>
              </a:spcAft>
            </a:pPr>
            <a:r>
              <a:rPr lang="en-US" b="1" dirty="0">
                <a:solidFill>
                  <a:srgbClr val="C00000"/>
                </a:solidFill>
              </a:rPr>
              <a:t>Weak matrix</a:t>
            </a:r>
          </a:p>
          <a:p>
            <a:pPr marL="342900" indent="-342900">
              <a:lnSpc>
                <a:spcPct val="150000"/>
              </a:lnSpc>
              <a:spcAft>
                <a:spcPts val="0"/>
              </a:spcAft>
              <a:buFont typeface="Arial" panose="020B0604020202020204" pitchFamily="34" charset="0"/>
              <a:buChar char="•"/>
            </a:pPr>
            <a:r>
              <a:rPr lang="en-US" dirty="0"/>
              <a:t>This form is very similar to a functional approach with the exception that there is a formally designed project manager responsible for coordinating project activities.</a:t>
            </a:r>
          </a:p>
          <a:p>
            <a:pPr marL="342900" indent="-342900">
              <a:lnSpc>
                <a:spcPct val="150000"/>
              </a:lnSpc>
              <a:spcAft>
                <a:spcPts val="0"/>
              </a:spcAft>
              <a:buFont typeface="Arial" panose="020B0604020202020204" pitchFamily="34" charset="0"/>
              <a:buChar char="•"/>
            </a:pPr>
            <a:r>
              <a:rPr lang="en-US" dirty="0"/>
              <a:t>Functional managers are responsible for managing their segment of the project.</a:t>
            </a:r>
          </a:p>
          <a:p>
            <a:pPr marL="342900" indent="-342900">
              <a:lnSpc>
                <a:spcPct val="150000"/>
              </a:lnSpc>
              <a:spcAft>
                <a:spcPts val="0"/>
              </a:spcAft>
              <a:buFont typeface="Arial" panose="020B0604020202020204" pitchFamily="34" charset="0"/>
              <a:buChar char="•"/>
            </a:pPr>
            <a:r>
              <a:rPr lang="en-US" dirty="0"/>
              <a:t>The project manager acts as a staff assistant who draws the schedules and checklists, collects information on the status of the work, and facilitates project completion.</a:t>
            </a:r>
          </a:p>
        </p:txBody>
      </p:sp>
      <p:sp>
        <p:nvSpPr>
          <p:cNvPr id="6" name="Slide Number Placeholder 5"/>
          <p:cNvSpPr>
            <a:spLocks noGrp="1"/>
          </p:cNvSpPr>
          <p:nvPr>
            <p:ph type="sldNum" sz="quarter" idx="10"/>
          </p:nvPr>
        </p:nvSpPr>
        <p:spPr/>
        <p:txBody>
          <a:bodyPr/>
          <a:lstStyle/>
          <a:p>
            <a:fld id="{68151E55-6873-49E2-B8D5-2F265E6F1973}" type="slidenum">
              <a:rPr lang="en-US" smtClean="0"/>
              <a:t>16</a:t>
            </a:fld>
            <a:endParaRPr lang="en-US" dirty="0"/>
          </a:p>
        </p:txBody>
      </p:sp>
    </p:spTree>
    <p:extLst>
      <p:ext uri="{BB962C8B-B14F-4D97-AF65-F5344CB8AC3E}">
        <p14:creationId xmlns:p14="http://schemas.microsoft.com/office/powerpoint/2010/main" val="3164789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Matrix Forms (Continued)</a:t>
            </a:r>
          </a:p>
        </p:txBody>
      </p:sp>
      <p:sp>
        <p:nvSpPr>
          <p:cNvPr id="3" name="Content Placeholder 2"/>
          <p:cNvSpPr>
            <a:spLocks noGrp="1"/>
          </p:cNvSpPr>
          <p:nvPr>
            <p:ph sz="quarter" idx="11"/>
          </p:nvPr>
        </p:nvSpPr>
        <p:spPr/>
        <p:txBody>
          <a:bodyPr/>
          <a:lstStyle/>
          <a:p>
            <a:pPr>
              <a:lnSpc>
                <a:spcPct val="150000"/>
              </a:lnSpc>
              <a:spcAft>
                <a:spcPts val="0"/>
              </a:spcAft>
            </a:pPr>
            <a:r>
              <a:rPr lang="en-US" b="1" dirty="0">
                <a:solidFill>
                  <a:srgbClr val="C00000"/>
                </a:solidFill>
              </a:rPr>
              <a:t>Balanced matrix</a:t>
            </a:r>
          </a:p>
          <a:p>
            <a:pPr marL="342900" indent="-342900">
              <a:lnSpc>
                <a:spcPct val="150000"/>
              </a:lnSpc>
              <a:spcAft>
                <a:spcPts val="0"/>
              </a:spcAft>
              <a:buFont typeface="Arial" panose="020B0604020202020204" pitchFamily="34" charset="0"/>
              <a:buChar char="•"/>
            </a:pPr>
            <a:r>
              <a:rPr lang="en-US" dirty="0"/>
              <a:t>The project manager is responsible for defining what needs to be accomplished.  The project manager establishes the overall plan for completing the project, integrates the contribution of the different disciplines, set schedules, and monitors progress.</a:t>
            </a:r>
          </a:p>
          <a:p>
            <a:pPr marL="342900" indent="-342900">
              <a:lnSpc>
                <a:spcPct val="150000"/>
              </a:lnSpc>
              <a:spcAft>
                <a:spcPts val="0"/>
              </a:spcAft>
              <a:buFont typeface="Arial" panose="020B0604020202020204" pitchFamily="34" charset="0"/>
              <a:buChar char="•"/>
            </a:pPr>
            <a:r>
              <a:rPr lang="en-US" dirty="0"/>
              <a:t>The functional managers are concerned with how it will be accomplished.  The functional managers are responsible for assigning personnel and executing their segment of the project according to the standards and schedules set by the project manager.</a:t>
            </a:r>
          </a:p>
        </p:txBody>
      </p:sp>
      <p:sp>
        <p:nvSpPr>
          <p:cNvPr id="6" name="Slide Number Placeholder 5"/>
          <p:cNvSpPr>
            <a:spLocks noGrp="1"/>
          </p:cNvSpPr>
          <p:nvPr>
            <p:ph type="sldNum" sz="quarter" idx="10"/>
          </p:nvPr>
        </p:nvSpPr>
        <p:spPr/>
        <p:txBody>
          <a:bodyPr/>
          <a:lstStyle/>
          <a:p>
            <a:fld id="{68151E55-6873-49E2-B8D5-2F265E6F1973}" type="slidenum">
              <a:rPr lang="en-US" smtClean="0"/>
              <a:t>17</a:t>
            </a:fld>
            <a:endParaRPr lang="en-US" dirty="0"/>
          </a:p>
        </p:txBody>
      </p:sp>
    </p:spTree>
    <p:extLst>
      <p:ext uri="{BB962C8B-B14F-4D97-AF65-F5344CB8AC3E}">
        <p14:creationId xmlns:p14="http://schemas.microsoft.com/office/powerpoint/2010/main" val="424462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Matrix Forms (Continued)</a:t>
            </a:r>
          </a:p>
        </p:txBody>
      </p:sp>
      <p:sp>
        <p:nvSpPr>
          <p:cNvPr id="3" name="Content Placeholder 2"/>
          <p:cNvSpPr>
            <a:spLocks noGrp="1"/>
          </p:cNvSpPr>
          <p:nvPr>
            <p:ph sz="quarter" idx="11"/>
          </p:nvPr>
        </p:nvSpPr>
        <p:spPr/>
        <p:txBody>
          <a:bodyPr/>
          <a:lstStyle/>
          <a:p>
            <a:pPr>
              <a:lnSpc>
                <a:spcPct val="150000"/>
              </a:lnSpc>
              <a:spcAft>
                <a:spcPts val="0"/>
              </a:spcAft>
            </a:pPr>
            <a:r>
              <a:rPr lang="en-US" b="1" dirty="0">
                <a:solidFill>
                  <a:srgbClr val="C00000"/>
                </a:solidFill>
              </a:rPr>
              <a:t>Strong matrix</a:t>
            </a:r>
          </a:p>
          <a:p>
            <a:pPr marL="342900" indent="-342900">
              <a:lnSpc>
                <a:spcPct val="150000"/>
              </a:lnSpc>
              <a:spcAft>
                <a:spcPts val="0"/>
              </a:spcAft>
              <a:buFont typeface="Arial" panose="020B0604020202020204" pitchFamily="34" charset="0"/>
              <a:buChar char="•"/>
            </a:pPr>
            <a:r>
              <a:rPr lang="en-US" dirty="0"/>
              <a:t>The project manager controls most aspects of the project, including scope trade-offs and assignment of functional personnel.  The project manager controls when and what specialists do and has final say on major project decisions.</a:t>
            </a:r>
          </a:p>
          <a:p>
            <a:pPr marL="342900" indent="-342900">
              <a:lnSpc>
                <a:spcPct val="150000"/>
              </a:lnSpc>
              <a:spcAft>
                <a:spcPts val="0"/>
              </a:spcAft>
              <a:buFont typeface="Arial" panose="020B0604020202020204" pitchFamily="34" charset="0"/>
              <a:buChar char="•"/>
            </a:pPr>
            <a:r>
              <a:rPr lang="en-US" dirty="0"/>
              <a:t>The functional managers have title over their people and are consulted on a need basis.  The functional managers serve as subcontractors for the project.</a:t>
            </a:r>
          </a:p>
        </p:txBody>
      </p:sp>
      <p:sp>
        <p:nvSpPr>
          <p:cNvPr id="6" name="Slide Number Placeholder 5"/>
          <p:cNvSpPr>
            <a:spLocks noGrp="1"/>
          </p:cNvSpPr>
          <p:nvPr>
            <p:ph type="sldNum" sz="quarter" idx="10"/>
          </p:nvPr>
        </p:nvSpPr>
        <p:spPr/>
        <p:txBody>
          <a:bodyPr/>
          <a:lstStyle/>
          <a:p>
            <a:fld id="{68151E55-6873-49E2-B8D5-2F265E6F1973}" type="slidenum">
              <a:rPr lang="en-US" smtClean="0"/>
              <a:t>18</a:t>
            </a:fld>
            <a:endParaRPr lang="en-US" dirty="0"/>
          </a:p>
        </p:txBody>
      </p:sp>
    </p:spTree>
    <p:extLst>
      <p:ext uri="{BB962C8B-B14F-4D97-AF65-F5344CB8AC3E}">
        <p14:creationId xmlns:p14="http://schemas.microsoft.com/office/powerpoint/2010/main" val="1137257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and Disadvantages of Matrix Management</a:t>
            </a:r>
          </a:p>
        </p:txBody>
      </p:sp>
      <p:sp>
        <p:nvSpPr>
          <p:cNvPr id="3" name="Content Placeholder 2"/>
          <p:cNvSpPr>
            <a:spLocks noGrp="1"/>
          </p:cNvSpPr>
          <p:nvPr>
            <p:ph sz="quarter" idx="11"/>
          </p:nvPr>
        </p:nvSpPr>
        <p:spPr/>
        <p:txBody>
          <a:bodyPr/>
          <a:lstStyle/>
          <a:p>
            <a:pPr>
              <a:lnSpc>
                <a:spcPct val="150000"/>
              </a:lnSpc>
              <a:spcAft>
                <a:spcPts val="0"/>
              </a:spcAft>
            </a:pPr>
            <a:r>
              <a:rPr lang="en-US" b="1" dirty="0">
                <a:solidFill>
                  <a:srgbClr val="C00000"/>
                </a:solidFill>
              </a:rPr>
              <a:t>Advantages</a:t>
            </a:r>
          </a:p>
          <a:p>
            <a:pPr marL="457200" indent="-457200">
              <a:lnSpc>
                <a:spcPct val="150000"/>
              </a:lnSpc>
              <a:spcAft>
                <a:spcPts val="0"/>
              </a:spcAft>
              <a:buAutoNum type="arabicPeriod"/>
            </a:pPr>
            <a:r>
              <a:rPr lang="en-US" dirty="0"/>
              <a:t>Efficient</a:t>
            </a:r>
          </a:p>
          <a:p>
            <a:pPr marL="457200" indent="-457200">
              <a:lnSpc>
                <a:spcPct val="150000"/>
              </a:lnSpc>
              <a:spcAft>
                <a:spcPts val="0"/>
              </a:spcAft>
              <a:buAutoNum type="arabicPeriod"/>
            </a:pPr>
            <a:r>
              <a:rPr lang="en-US" dirty="0"/>
              <a:t>Strong project focus</a:t>
            </a:r>
          </a:p>
          <a:p>
            <a:pPr marL="457200" indent="-457200">
              <a:lnSpc>
                <a:spcPct val="150000"/>
              </a:lnSpc>
              <a:spcAft>
                <a:spcPts val="0"/>
              </a:spcAft>
              <a:buAutoNum type="arabicPeriod"/>
            </a:pPr>
            <a:r>
              <a:rPr lang="en-US" dirty="0"/>
              <a:t>Easier post-project transition</a:t>
            </a:r>
          </a:p>
          <a:p>
            <a:pPr marL="457200" indent="-457200">
              <a:lnSpc>
                <a:spcPct val="150000"/>
              </a:lnSpc>
              <a:spcAft>
                <a:spcPts val="0"/>
              </a:spcAft>
              <a:buAutoNum type="arabicPeriod"/>
            </a:pPr>
            <a:r>
              <a:rPr lang="en-US" dirty="0"/>
              <a:t>Flexible</a:t>
            </a:r>
          </a:p>
        </p:txBody>
      </p:sp>
      <p:sp>
        <p:nvSpPr>
          <p:cNvPr id="4" name="Content Placeholder 3"/>
          <p:cNvSpPr>
            <a:spLocks noGrp="1"/>
          </p:cNvSpPr>
          <p:nvPr>
            <p:ph sz="quarter" idx="14"/>
          </p:nvPr>
        </p:nvSpPr>
        <p:spPr/>
        <p:txBody>
          <a:bodyPr/>
          <a:lstStyle/>
          <a:p>
            <a:pPr>
              <a:lnSpc>
                <a:spcPct val="150000"/>
              </a:lnSpc>
              <a:spcAft>
                <a:spcPts val="0"/>
              </a:spcAft>
            </a:pPr>
            <a:r>
              <a:rPr lang="en-US" b="1" dirty="0">
                <a:solidFill>
                  <a:srgbClr val="C00000"/>
                </a:solidFill>
              </a:rPr>
              <a:t>Disadvantages</a:t>
            </a:r>
          </a:p>
          <a:p>
            <a:pPr marL="457200" indent="-457200">
              <a:lnSpc>
                <a:spcPct val="150000"/>
              </a:lnSpc>
              <a:spcAft>
                <a:spcPts val="0"/>
              </a:spcAft>
              <a:buAutoNum type="arabicPeriod"/>
            </a:pPr>
            <a:r>
              <a:rPr lang="en-US" dirty="0"/>
              <a:t>Dysfunctional conflict</a:t>
            </a:r>
          </a:p>
          <a:p>
            <a:pPr marL="457200" indent="-457200">
              <a:lnSpc>
                <a:spcPct val="150000"/>
              </a:lnSpc>
              <a:spcAft>
                <a:spcPts val="0"/>
              </a:spcAft>
              <a:buAutoNum type="arabicPeriod"/>
            </a:pPr>
            <a:r>
              <a:rPr lang="en-US" dirty="0"/>
              <a:t>Infighting</a:t>
            </a:r>
          </a:p>
          <a:p>
            <a:pPr marL="457200" indent="-457200">
              <a:lnSpc>
                <a:spcPct val="150000"/>
              </a:lnSpc>
              <a:spcAft>
                <a:spcPts val="0"/>
              </a:spcAft>
              <a:buAutoNum type="arabicPeriod"/>
            </a:pPr>
            <a:r>
              <a:rPr lang="en-US" dirty="0"/>
              <a:t>Stressful</a:t>
            </a:r>
          </a:p>
          <a:p>
            <a:pPr marL="457200" indent="-457200">
              <a:lnSpc>
                <a:spcPct val="150000"/>
              </a:lnSpc>
              <a:spcAft>
                <a:spcPts val="0"/>
              </a:spcAft>
              <a:buAutoNum type="arabicPeriod"/>
            </a:pPr>
            <a:r>
              <a:rPr lang="en-US" dirty="0"/>
              <a:t>Slow</a:t>
            </a:r>
          </a:p>
        </p:txBody>
      </p:sp>
      <p:sp>
        <p:nvSpPr>
          <p:cNvPr id="7" name="Slide Number Placeholder 6"/>
          <p:cNvSpPr>
            <a:spLocks noGrp="1"/>
          </p:cNvSpPr>
          <p:nvPr>
            <p:ph type="sldNum" sz="quarter" idx="10"/>
          </p:nvPr>
        </p:nvSpPr>
        <p:spPr/>
        <p:txBody>
          <a:bodyPr/>
          <a:lstStyle/>
          <a:p>
            <a:fld id="{68151E55-6873-49E2-B8D5-2F265E6F1973}" type="slidenum">
              <a:rPr lang="en-US" smtClean="0"/>
              <a:t>19</a:t>
            </a:fld>
            <a:endParaRPr lang="en-US" dirty="0"/>
          </a:p>
        </p:txBody>
      </p:sp>
    </p:spTree>
    <p:extLst>
      <p:ext uri="{BB962C8B-B14F-4D97-AF65-F5344CB8AC3E}">
        <p14:creationId xmlns:p14="http://schemas.microsoft.com/office/powerpoint/2010/main" val="874601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 Are Now</a:t>
            </a:r>
          </a:p>
        </p:txBody>
      </p:sp>
      <p:sp>
        <p:nvSpPr>
          <p:cNvPr id="6" name="Slide Number Placeholder 5"/>
          <p:cNvSpPr>
            <a:spLocks noGrp="1"/>
          </p:cNvSpPr>
          <p:nvPr>
            <p:ph type="sldNum" sz="quarter" idx="10"/>
          </p:nvPr>
        </p:nvSpPr>
        <p:spPr/>
        <p:txBody>
          <a:bodyPr/>
          <a:lstStyle/>
          <a:p>
            <a:fld id="{68151E55-6873-49E2-B8D5-2F265E6F1973}" type="slidenum">
              <a:rPr lang="en-US" smtClean="0"/>
              <a:t>2</a:t>
            </a:fld>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FD978F33-B0CA-4900-9A30-FC23F2E7B686}"/>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342900" y="1633086"/>
            <a:ext cx="8495345" cy="4167350"/>
          </a:xfrm>
        </p:spPr>
      </p:pic>
    </p:spTree>
    <p:extLst>
      <p:ext uri="{BB962C8B-B14F-4D97-AF65-F5344CB8AC3E}">
        <p14:creationId xmlns:p14="http://schemas.microsoft.com/office/powerpoint/2010/main" val="3494973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Project Management Office (PMO)</a:t>
            </a:r>
          </a:p>
        </p:txBody>
      </p:sp>
      <p:sp>
        <p:nvSpPr>
          <p:cNvPr id="3" name="Content Placeholder 2"/>
          <p:cNvSpPr>
            <a:spLocks noGrp="1"/>
          </p:cNvSpPr>
          <p:nvPr>
            <p:ph sz="quarter" idx="11"/>
          </p:nvPr>
        </p:nvSpPr>
        <p:spPr/>
        <p:txBody>
          <a:bodyPr/>
          <a:lstStyle/>
          <a:p>
            <a:pPr marL="342900" indent="-342900">
              <a:lnSpc>
                <a:spcPct val="150000"/>
              </a:lnSpc>
              <a:spcAft>
                <a:spcPts val="0"/>
              </a:spcAft>
              <a:buFont typeface="Arial" panose="020B0604020202020204" pitchFamily="34" charset="0"/>
              <a:buChar char="•"/>
            </a:pPr>
            <a:r>
              <a:rPr lang="en-US" dirty="0"/>
              <a:t>Is a centralized unit within an organization or a department that oversees and supports the execution of projects.</a:t>
            </a:r>
          </a:p>
          <a:p>
            <a:pPr marL="342900" indent="-342900">
              <a:lnSpc>
                <a:spcPct val="150000"/>
              </a:lnSpc>
              <a:spcAft>
                <a:spcPts val="0"/>
              </a:spcAft>
              <a:buFont typeface="Arial" panose="020B0604020202020204" pitchFamily="34" charset="0"/>
              <a:buChar char="•"/>
            </a:pPr>
            <a:r>
              <a:rPr lang="en-US" dirty="0"/>
              <a:t>Plays a critical role in helping matrix systems mature into more effective project delivery platforms.</a:t>
            </a:r>
          </a:p>
          <a:p>
            <a:pPr marL="342900" indent="-342900">
              <a:lnSpc>
                <a:spcPct val="150000"/>
              </a:lnSpc>
              <a:spcAft>
                <a:spcPts val="0"/>
              </a:spcAft>
              <a:buFont typeface="Arial" panose="020B0604020202020204" pitchFamily="34" charset="0"/>
              <a:buChar char="•"/>
            </a:pPr>
            <a:r>
              <a:rPr lang="en-US" dirty="0"/>
              <a:t>Can be characterized in different kinds:</a:t>
            </a:r>
          </a:p>
          <a:p>
            <a:pPr marL="687388" lvl="1">
              <a:lnSpc>
                <a:spcPct val="150000"/>
              </a:lnSpc>
              <a:spcBef>
                <a:spcPts val="0"/>
              </a:spcBef>
              <a:spcAft>
                <a:spcPts val="0"/>
              </a:spcAft>
            </a:pPr>
            <a:r>
              <a:rPr lang="en-US" dirty="0">
                <a:solidFill>
                  <a:srgbClr val="C00000"/>
                </a:solidFill>
              </a:rPr>
              <a:t>Weather station</a:t>
            </a:r>
            <a:r>
              <a:rPr lang="en-US" dirty="0"/>
              <a:t>—tracks and monitors project performance.</a:t>
            </a:r>
          </a:p>
          <a:p>
            <a:pPr marL="687388" lvl="1">
              <a:lnSpc>
                <a:spcPct val="150000"/>
              </a:lnSpc>
              <a:spcBef>
                <a:spcPts val="0"/>
              </a:spcBef>
              <a:spcAft>
                <a:spcPts val="0"/>
              </a:spcAft>
            </a:pPr>
            <a:r>
              <a:rPr lang="en-US" dirty="0">
                <a:solidFill>
                  <a:srgbClr val="C00000"/>
                </a:solidFill>
              </a:rPr>
              <a:t>Control tower</a:t>
            </a:r>
            <a:r>
              <a:rPr lang="en-US" dirty="0"/>
              <a:t>—improves project execution.</a:t>
            </a:r>
          </a:p>
          <a:p>
            <a:pPr marL="687388" lvl="1">
              <a:lnSpc>
                <a:spcPct val="150000"/>
              </a:lnSpc>
              <a:spcBef>
                <a:spcPts val="0"/>
              </a:spcBef>
              <a:spcAft>
                <a:spcPts val="0"/>
              </a:spcAft>
            </a:pPr>
            <a:r>
              <a:rPr lang="en-US" dirty="0">
                <a:solidFill>
                  <a:srgbClr val="C00000"/>
                </a:solidFill>
              </a:rPr>
              <a:t>Resource pool</a:t>
            </a:r>
            <a:r>
              <a:rPr lang="en-US" dirty="0"/>
              <a:t>—provides the organization with a cadre of trained project managers and professionals.</a:t>
            </a:r>
          </a:p>
          <a:p>
            <a:pPr marL="687388" lvl="1">
              <a:lnSpc>
                <a:spcPct val="150000"/>
              </a:lnSpc>
              <a:spcBef>
                <a:spcPts val="0"/>
              </a:spcBef>
              <a:spcAft>
                <a:spcPts val="0"/>
              </a:spcAft>
            </a:pPr>
            <a:r>
              <a:rPr lang="en-US" dirty="0">
                <a:solidFill>
                  <a:srgbClr val="C00000"/>
                </a:solidFill>
              </a:rPr>
              <a:t>Command and control center</a:t>
            </a:r>
            <a:r>
              <a:rPr lang="en-US" dirty="0"/>
              <a:t>—has direct authority over the project.</a:t>
            </a:r>
          </a:p>
        </p:txBody>
      </p:sp>
      <p:sp>
        <p:nvSpPr>
          <p:cNvPr id="6" name="Slide Number Placeholder 5"/>
          <p:cNvSpPr>
            <a:spLocks noGrp="1"/>
          </p:cNvSpPr>
          <p:nvPr>
            <p:ph type="sldNum" sz="quarter" idx="10"/>
          </p:nvPr>
        </p:nvSpPr>
        <p:spPr/>
        <p:txBody>
          <a:bodyPr/>
          <a:lstStyle/>
          <a:p>
            <a:fld id="{68151E55-6873-49E2-B8D5-2F265E6F1973}" type="slidenum">
              <a:rPr lang="en-US" smtClean="0"/>
              <a:t>20</a:t>
            </a:fld>
            <a:endParaRPr lang="en-US" dirty="0"/>
          </a:p>
        </p:txBody>
      </p:sp>
    </p:spTree>
    <p:extLst>
      <p:ext uri="{BB962C8B-B14F-4D97-AF65-F5344CB8AC3E}">
        <p14:creationId xmlns:p14="http://schemas.microsoft.com/office/powerpoint/2010/main" val="3584213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3.3  What Is the Right Project Management Structure?</a:t>
            </a:r>
          </a:p>
        </p:txBody>
      </p:sp>
      <p:sp>
        <p:nvSpPr>
          <p:cNvPr id="3" name="Content Placeholder 2"/>
          <p:cNvSpPr>
            <a:spLocks noGrp="1"/>
          </p:cNvSpPr>
          <p:nvPr>
            <p:ph sz="quarter" idx="11"/>
          </p:nvPr>
        </p:nvSpPr>
        <p:spPr/>
        <p:txBody>
          <a:bodyPr>
            <a:normAutofit fontScale="92500" lnSpcReduction="20000"/>
          </a:bodyPr>
          <a:lstStyle/>
          <a:p>
            <a:pPr>
              <a:lnSpc>
                <a:spcPct val="160000"/>
              </a:lnSpc>
              <a:spcAft>
                <a:spcPts val="0"/>
              </a:spcAft>
            </a:pPr>
            <a:r>
              <a:rPr lang="en-US" b="1" dirty="0">
                <a:solidFill>
                  <a:srgbClr val="C00000"/>
                </a:solidFill>
              </a:rPr>
              <a:t>Organization Considerations</a:t>
            </a:r>
          </a:p>
          <a:p>
            <a:pPr marL="342900" indent="-342900">
              <a:lnSpc>
                <a:spcPct val="160000"/>
              </a:lnSpc>
              <a:spcAft>
                <a:spcPts val="0"/>
              </a:spcAft>
              <a:buFont typeface="Arial" panose="020B0604020202020204" pitchFamily="34" charset="0"/>
              <a:buChar char="•"/>
            </a:pPr>
            <a:r>
              <a:rPr lang="en-US" dirty="0"/>
              <a:t>How important is the project management to the success of the firm?</a:t>
            </a:r>
          </a:p>
          <a:p>
            <a:pPr marL="687388" lvl="1">
              <a:lnSpc>
                <a:spcPct val="160000"/>
              </a:lnSpc>
              <a:spcBef>
                <a:spcPts val="0"/>
              </a:spcBef>
              <a:spcAft>
                <a:spcPts val="0"/>
              </a:spcAft>
            </a:pPr>
            <a:r>
              <a:rPr lang="en-US" dirty="0"/>
              <a:t>What percentage of core work involves projects? </a:t>
            </a:r>
          </a:p>
          <a:p>
            <a:pPr marL="342900" indent="-342900">
              <a:lnSpc>
                <a:spcPct val="160000"/>
              </a:lnSpc>
              <a:spcAft>
                <a:spcPts val="0"/>
              </a:spcAft>
              <a:buFont typeface="Arial" panose="020B0604020202020204" pitchFamily="34" charset="0"/>
              <a:buChar char="•"/>
            </a:pPr>
            <a:r>
              <a:rPr lang="en-US" dirty="0"/>
              <a:t>What level of resources are available?</a:t>
            </a:r>
          </a:p>
          <a:p>
            <a:pPr>
              <a:lnSpc>
                <a:spcPct val="160000"/>
              </a:lnSpc>
              <a:spcAft>
                <a:spcPts val="0"/>
              </a:spcAft>
            </a:pPr>
            <a:r>
              <a:rPr lang="en-US" b="1" dirty="0">
                <a:solidFill>
                  <a:srgbClr val="C00000"/>
                </a:solidFill>
              </a:rPr>
              <a:t>Project Considerations</a:t>
            </a:r>
          </a:p>
          <a:p>
            <a:pPr marL="342900" indent="-342900">
              <a:lnSpc>
                <a:spcPct val="160000"/>
              </a:lnSpc>
              <a:spcAft>
                <a:spcPts val="0"/>
              </a:spcAft>
              <a:buFont typeface="Arial" panose="020B0604020202020204" pitchFamily="34" charset="0"/>
              <a:buChar char="•"/>
            </a:pPr>
            <a:r>
              <a:rPr lang="en-US" dirty="0"/>
              <a:t>Size of project</a:t>
            </a:r>
          </a:p>
          <a:p>
            <a:pPr marL="342900" indent="-342900">
              <a:lnSpc>
                <a:spcPct val="160000"/>
              </a:lnSpc>
              <a:spcAft>
                <a:spcPts val="0"/>
              </a:spcAft>
              <a:buFont typeface="Arial" panose="020B0604020202020204" pitchFamily="34" charset="0"/>
              <a:buChar char="•"/>
            </a:pPr>
            <a:r>
              <a:rPr lang="en-US" dirty="0"/>
              <a:t>Strategic importance</a:t>
            </a:r>
          </a:p>
          <a:p>
            <a:pPr marL="342900" indent="-342900">
              <a:lnSpc>
                <a:spcPct val="160000"/>
              </a:lnSpc>
              <a:spcAft>
                <a:spcPts val="0"/>
              </a:spcAft>
              <a:buFont typeface="Arial" panose="020B0604020202020204" pitchFamily="34" charset="0"/>
              <a:buChar char="•"/>
            </a:pPr>
            <a:r>
              <a:rPr lang="en-US" dirty="0"/>
              <a:t>Novelty and need for innovation</a:t>
            </a:r>
          </a:p>
          <a:p>
            <a:pPr marL="342900" indent="-342900">
              <a:lnSpc>
                <a:spcPct val="160000"/>
              </a:lnSpc>
              <a:spcAft>
                <a:spcPts val="0"/>
              </a:spcAft>
              <a:buFont typeface="Arial" panose="020B0604020202020204" pitchFamily="34" charset="0"/>
              <a:buChar char="•"/>
            </a:pPr>
            <a:r>
              <a:rPr lang="en-US" dirty="0"/>
              <a:t>Need for integration (number of departments involved)</a:t>
            </a:r>
          </a:p>
          <a:p>
            <a:pPr marL="342900" indent="-342900">
              <a:lnSpc>
                <a:spcPct val="160000"/>
              </a:lnSpc>
              <a:spcAft>
                <a:spcPts val="0"/>
              </a:spcAft>
              <a:buFont typeface="Arial" panose="020B0604020202020204" pitchFamily="34" charset="0"/>
              <a:buChar char="•"/>
            </a:pPr>
            <a:r>
              <a:rPr lang="en-US" dirty="0"/>
              <a:t>Environmental complexity (number of external interfaces)</a:t>
            </a:r>
          </a:p>
          <a:p>
            <a:pPr marL="342900" indent="-342900">
              <a:lnSpc>
                <a:spcPct val="160000"/>
              </a:lnSpc>
              <a:spcAft>
                <a:spcPts val="0"/>
              </a:spcAft>
              <a:buFont typeface="Arial" panose="020B0604020202020204" pitchFamily="34" charset="0"/>
              <a:buChar char="•"/>
            </a:pPr>
            <a:r>
              <a:rPr lang="en-US" dirty="0"/>
              <a:t>Budget and time constraints</a:t>
            </a:r>
          </a:p>
          <a:p>
            <a:pPr marL="342900" indent="-342900">
              <a:lnSpc>
                <a:spcPct val="160000"/>
              </a:lnSpc>
              <a:spcAft>
                <a:spcPts val="0"/>
              </a:spcAft>
              <a:buFont typeface="Arial" panose="020B0604020202020204" pitchFamily="34" charset="0"/>
              <a:buChar char="•"/>
            </a:pPr>
            <a:r>
              <a:rPr lang="en-US" dirty="0"/>
              <a:t>Stability of resource requirements</a:t>
            </a:r>
          </a:p>
          <a:p>
            <a:endParaRPr lang="en-US" dirty="0"/>
          </a:p>
        </p:txBody>
      </p:sp>
      <p:sp>
        <p:nvSpPr>
          <p:cNvPr id="6" name="Slide Number Placeholder 5"/>
          <p:cNvSpPr>
            <a:spLocks noGrp="1"/>
          </p:cNvSpPr>
          <p:nvPr>
            <p:ph type="sldNum" sz="quarter" idx="10"/>
          </p:nvPr>
        </p:nvSpPr>
        <p:spPr/>
        <p:txBody>
          <a:bodyPr/>
          <a:lstStyle/>
          <a:p>
            <a:fld id="{68151E55-6873-49E2-B8D5-2F265E6F1973}" type="slidenum">
              <a:rPr lang="en-US" smtClean="0"/>
              <a:t>21</a:t>
            </a:fld>
            <a:endParaRPr lang="en-US" dirty="0"/>
          </a:p>
        </p:txBody>
      </p:sp>
    </p:spTree>
    <p:extLst>
      <p:ext uri="{BB962C8B-B14F-4D97-AF65-F5344CB8AC3E}">
        <p14:creationId xmlns:p14="http://schemas.microsoft.com/office/powerpoint/2010/main" val="4089363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3.4  Organizational Culture</a:t>
            </a:r>
          </a:p>
        </p:txBody>
      </p:sp>
      <p:sp>
        <p:nvSpPr>
          <p:cNvPr id="3" name="Content Placeholder 2"/>
          <p:cNvSpPr>
            <a:spLocks noGrp="1"/>
          </p:cNvSpPr>
          <p:nvPr>
            <p:ph sz="quarter" idx="11"/>
          </p:nvPr>
        </p:nvSpPr>
        <p:spPr/>
        <p:txBody>
          <a:bodyPr/>
          <a:lstStyle/>
          <a:p>
            <a:pPr>
              <a:lnSpc>
                <a:spcPct val="150000"/>
              </a:lnSpc>
              <a:spcAft>
                <a:spcPts val="0"/>
              </a:spcAft>
            </a:pPr>
            <a:r>
              <a:rPr lang="en-US" b="1" dirty="0">
                <a:solidFill>
                  <a:srgbClr val="C00000"/>
                </a:solidFill>
              </a:rPr>
              <a:t>Organizational Culture Defined</a:t>
            </a:r>
          </a:p>
          <a:p>
            <a:pPr marL="342900" indent="-342900">
              <a:lnSpc>
                <a:spcPct val="150000"/>
              </a:lnSpc>
              <a:spcAft>
                <a:spcPts val="0"/>
              </a:spcAft>
              <a:buFont typeface="Arial" panose="020B0604020202020204" pitchFamily="34" charset="0"/>
              <a:buChar char="•"/>
            </a:pPr>
            <a:r>
              <a:rPr lang="en-US" dirty="0"/>
              <a:t>Is a system of shared norms, beliefs, values, and assumptions that blinds people together, thereby creating shared meanings.</a:t>
            </a:r>
          </a:p>
          <a:p>
            <a:pPr marL="342900" indent="-342900">
              <a:lnSpc>
                <a:spcPct val="150000"/>
              </a:lnSpc>
              <a:spcAft>
                <a:spcPts val="0"/>
              </a:spcAft>
              <a:buFont typeface="Arial" panose="020B0604020202020204" pitchFamily="34" charset="0"/>
              <a:buChar char="•"/>
            </a:pPr>
            <a:r>
              <a:rPr lang="en-US" dirty="0"/>
              <a:t>Reflects the “personality” of the organization.</a:t>
            </a:r>
          </a:p>
          <a:p>
            <a:pPr marL="342900" indent="-342900">
              <a:lnSpc>
                <a:spcPct val="150000"/>
              </a:lnSpc>
              <a:spcAft>
                <a:spcPts val="0"/>
              </a:spcAft>
              <a:buFont typeface="Arial" panose="020B0604020202020204" pitchFamily="34" charset="0"/>
              <a:buChar char="•"/>
            </a:pPr>
            <a:r>
              <a:rPr lang="en-US" dirty="0"/>
              <a:t>Performs several important functions in organizations.</a:t>
            </a:r>
          </a:p>
          <a:p>
            <a:pPr marL="687388" lvl="1">
              <a:lnSpc>
                <a:spcPct val="150000"/>
              </a:lnSpc>
              <a:spcBef>
                <a:spcPts val="0"/>
              </a:spcBef>
              <a:spcAft>
                <a:spcPts val="0"/>
              </a:spcAft>
            </a:pPr>
            <a:r>
              <a:rPr lang="en-US" dirty="0"/>
              <a:t>Provides a sense of identity for its members</a:t>
            </a:r>
          </a:p>
          <a:p>
            <a:pPr marL="687388" lvl="1">
              <a:lnSpc>
                <a:spcPct val="150000"/>
              </a:lnSpc>
              <a:spcBef>
                <a:spcPts val="0"/>
              </a:spcBef>
              <a:spcAft>
                <a:spcPts val="0"/>
              </a:spcAft>
            </a:pPr>
            <a:r>
              <a:rPr lang="en-US" dirty="0"/>
              <a:t>Helps legitimize the management system</a:t>
            </a:r>
          </a:p>
          <a:p>
            <a:pPr marL="687388" lvl="1">
              <a:lnSpc>
                <a:spcPct val="150000"/>
              </a:lnSpc>
              <a:spcBef>
                <a:spcPts val="0"/>
              </a:spcBef>
              <a:spcAft>
                <a:spcPts val="0"/>
              </a:spcAft>
            </a:pPr>
            <a:r>
              <a:rPr lang="en-US" dirty="0"/>
              <a:t>Clarifies and reinforces standards of behavior</a:t>
            </a:r>
          </a:p>
          <a:p>
            <a:pPr marL="687388" lvl="1">
              <a:lnSpc>
                <a:spcPct val="150000"/>
              </a:lnSpc>
              <a:spcBef>
                <a:spcPts val="0"/>
              </a:spcBef>
              <a:spcAft>
                <a:spcPts val="0"/>
              </a:spcAft>
            </a:pPr>
            <a:r>
              <a:rPr lang="en-US" dirty="0"/>
              <a:t>Helps create social order</a:t>
            </a:r>
          </a:p>
          <a:p>
            <a:pPr marL="687388" lvl="1"/>
            <a:endParaRPr lang="en-US" dirty="0"/>
          </a:p>
        </p:txBody>
      </p:sp>
      <p:sp>
        <p:nvSpPr>
          <p:cNvPr id="6" name="Slide Number Placeholder 5"/>
          <p:cNvSpPr>
            <a:spLocks noGrp="1"/>
          </p:cNvSpPr>
          <p:nvPr>
            <p:ph type="sldNum" sz="quarter" idx="10"/>
          </p:nvPr>
        </p:nvSpPr>
        <p:spPr/>
        <p:txBody>
          <a:bodyPr/>
          <a:lstStyle/>
          <a:p>
            <a:fld id="{68151E55-6873-49E2-B8D5-2F265E6F1973}" type="slidenum">
              <a:rPr lang="en-US" smtClean="0"/>
              <a:t>22</a:t>
            </a:fld>
            <a:endParaRPr lang="en-US" dirty="0"/>
          </a:p>
        </p:txBody>
      </p:sp>
    </p:spTree>
    <p:extLst>
      <p:ext uri="{BB962C8B-B14F-4D97-AF65-F5344CB8AC3E}">
        <p14:creationId xmlns:p14="http://schemas.microsoft.com/office/powerpoint/2010/main" val="3246621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Dimensions Defining an Organization’s Culture</a:t>
            </a:r>
          </a:p>
        </p:txBody>
      </p:sp>
      <p:sp>
        <p:nvSpPr>
          <p:cNvPr id="6" name="Slide Number Placeholder 5"/>
          <p:cNvSpPr>
            <a:spLocks noGrp="1"/>
          </p:cNvSpPr>
          <p:nvPr>
            <p:ph type="sldNum" sz="quarter" idx="10"/>
          </p:nvPr>
        </p:nvSpPr>
        <p:spPr/>
        <p:txBody>
          <a:bodyPr/>
          <a:lstStyle/>
          <a:p>
            <a:fld id="{68151E55-6873-49E2-B8D5-2F265E6F1973}" type="slidenum">
              <a:rPr lang="en-US" smtClean="0"/>
              <a:t>23</a:t>
            </a:fld>
            <a:endParaRPr lang="en-US" dirty="0"/>
          </a:p>
        </p:txBody>
      </p:sp>
      <p:pic>
        <p:nvPicPr>
          <p:cNvPr id="7" name="Content Placeholder 6"/>
          <p:cNvPicPr>
            <a:picLocks noGrp="1" noChangeAspect="1"/>
          </p:cNvPicPr>
          <p:nvPr>
            <p:ph sz="quarter" idx="11"/>
          </p:nvPr>
        </p:nvPicPr>
        <p:blipFill>
          <a:blip r:embed="rId2"/>
          <a:stretch>
            <a:fillRect/>
          </a:stretch>
        </p:blipFill>
        <p:spPr>
          <a:xfrm>
            <a:off x="1794318" y="1342446"/>
            <a:ext cx="5555363" cy="4972050"/>
          </a:xfrm>
          <a:prstGeom prst="rect">
            <a:avLst/>
          </a:prstGeom>
        </p:spPr>
      </p:pic>
      <p:sp>
        <p:nvSpPr>
          <p:cNvPr id="8" name="Text Box 3"/>
          <p:cNvSpPr txBox="1">
            <a:spLocks noGrp="1" noChangeArrowheads="1"/>
          </p:cNvSpPr>
          <p:nvPr>
            <p:ph type="body" sz="quarter" idx="13"/>
          </p:nvPr>
        </p:nvSpPr>
        <p:spPr bwMode="auto">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dirty="0">
                <a:solidFill>
                  <a:srgbClr val="006666"/>
                </a:solidFill>
              </a:rPr>
              <a:t>FIGURE 3.5</a:t>
            </a:r>
            <a:endParaRPr lang="en-US" sz="1200" b="1" dirty="0">
              <a:solidFill>
                <a:srgbClr val="006666"/>
              </a:solidFill>
              <a:cs typeface="Arial" panose="020B0604020202020204" pitchFamily="34" charset="0"/>
            </a:endParaRPr>
          </a:p>
        </p:txBody>
      </p:sp>
    </p:spTree>
    <p:extLst>
      <p:ext uri="{BB962C8B-B14F-4D97-AF65-F5344CB8AC3E}">
        <p14:creationId xmlns:p14="http://schemas.microsoft.com/office/powerpoint/2010/main" val="3334673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Cultural Characteristics</a:t>
            </a:r>
          </a:p>
        </p:txBody>
      </p:sp>
      <p:sp>
        <p:nvSpPr>
          <p:cNvPr id="3" name="Content Placeholder 2"/>
          <p:cNvSpPr>
            <a:spLocks noGrp="1"/>
          </p:cNvSpPr>
          <p:nvPr>
            <p:ph sz="quarter" idx="11"/>
          </p:nvPr>
        </p:nvSpPr>
        <p:spPr/>
        <p:txBody>
          <a:bodyPr/>
          <a:lstStyle/>
          <a:p>
            <a:pPr marL="342900" indent="-342900">
              <a:lnSpc>
                <a:spcPct val="150000"/>
              </a:lnSpc>
              <a:spcAft>
                <a:spcPts val="0"/>
              </a:spcAft>
              <a:buFont typeface="Arial" panose="020B0604020202020204" pitchFamily="34" charset="0"/>
              <a:buChar char="•"/>
            </a:pPr>
            <a:r>
              <a:rPr lang="en-US" dirty="0"/>
              <a:t>Study the physical characteristics of an organization.</a:t>
            </a:r>
          </a:p>
          <a:p>
            <a:pPr marL="342900" indent="-342900">
              <a:lnSpc>
                <a:spcPct val="150000"/>
              </a:lnSpc>
              <a:spcAft>
                <a:spcPts val="0"/>
              </a:spcAft>
              <a:buFont typeface="Arial" panose="020B0604020202020204" pitchFamily="34" charset="0"/>
              <a:buChar char="•"/>
            </a:pPr>
            <a:r>
              <a:rPr lang="en-US" dirty="0"/>
              <a:t>Read about the organization.</a:t>
            </a:r>
          </a:p>
          <a:p>
            <a:pPr marL="342900" indent="-342900">
              <a:lnSpc>
                <a:spcPct val="150000"/>
              </a:lnSpc>
              <a:spcAft>
                <a:spcPts val="0"/>
              </a:spcAft>
              <a:buFont typeface="Arial" panose="020B0604020202020204" pitchFamily="34" charset="0"/>
              <a:buChar char="•"/>
            </a:pPr>
            <a:r>
              <a:rPr lang="en-US" dirty="0"/>
              <a:t>Observe how people interact within the organization.</a:t>
            </a:r>
          </a:p>
          <a:p>
            <a:pPr marL="342900" indent="-342900">
              <a:lnSpc>
                <a:spcPct val="150000"/>
              </a:lnSpc>
              <a:spcAft>
                <a:spcPts val="0"/>
              </a:spcAft>
              <a:buFont typeface="Arial" panose="020B0604020202020204" pitchFamily="34" charset="0"/>
              <a:buChar char="•"/>
            </a:pPr>
            <a:r>
              <a:rPr lang="en-US" dirty="0"/>
              <a:t>Interpret stories and folklore surrounding the organization.</a:t>
            </a:r>
          </a:p>
          <a:p>
            <a:endParaRPr lang="en-US" dirty="0"/>
          </a:p>
        </p:txBody>
      </p:sp>
      <p:sp>
        <p:nvSpPr>
          <p:cNvPr id="6" name="Slide Number Placeholder 5"/>
          <p:cNvSpPr>
            <a:spLocks noGrp="1"/>
          </p:cNvSpPr>
          <p:nvPr>
            <p:ph type="sldNum" sz="quarter" idx="10"/>
          </p:nvPr>
        </p:nvSpPr>
        <p:spPr/>
        <p:txBody>
          <a:bodyPr/>
          <a:lstStyle/>
          <a:p>
            <a:fld id="{68151E55-6873-49E2-B8D5-2F265E6F1973}" type="slidenum">
              <a:rPr lang="en-US" smtClean="0"/>
              <a:t>24</a:t>
            </a:fld>
            <a:endParaRPr lang="en-US" dirty="0"/>
          </a:p>
        </p:txBody>
      </p:sp>
    </p:spTree>
    <p:extLst>
      <p:ext uri="{BB962C8B-B14F-4D97-AF65-F5344CB8AC3E}">
        <p14:creationId xmlns:p14="http://schemas.microsoft.com/office/powerpoint/2010/main" val="2261187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Culture Diagnosis Worksheet</a:t>
            </a:r>
          </a:p>
        </p:txBody>
      </p:sp>
      <p:sp>
        <p:nvSpPr>
          <p:cNvPr id="6" name="Slide Number Placeholder 5"/>
          <p:cNvSpPr>
            <a:spLocks noGrp="1"/>
          </p:cNvSpPr>
          <p:nvPr>
            <p:ph type="sldNum" sz="quarter" idx="10"/>
          </p:nvPr>
        </p:nvSpPr>
        <p:spPr/>
        <p:txBody>
          <a:bodyPr/>
          <a:lstStyle/>
          <a:p>
            <a:fld id="{68151E55-6873-49E2-B8D5-2F265E6F1973}" type="slidenum">
              <a:rPr lang="en-US" smtClean="0"/>
              <a:t>25</a:t>
            </a:fld>
            <a:endParaRPr lang="en-US" dirty="0"/>
          </a:p>
        </p:txBody>
      </p:sp>
      <p:sp>
        <p:nvSpPr>
          <p:cNvPr id="8" name="Text Box 3"/>
          <p:cNvSpPr txBox="1">
            <a:spLocks noGrp="1" noChangeArrowheads="1"/>
          </p:cNvSpPr>
          <p:nvPr>
            <p:ph type="body" sz="quarter" idx="13"/>
          </p:nvPr>
        </p:nvSpPr>
        <p:spPr bwMode="auto">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dirty="0">
                <a:solidFill>
                  <a:srgbClr val="006666"/>
                </a:solidFill>
              </a:rPr>
              <a:t>FIGURE 3.6</a:t>
            </a:r>
            <a:endParaRPr lang="en-US" sz="1200" b="1" dirty="0">
              <a:solidFill>
                <a:srgbClr val="006666"/>
              </a:solidFill>
              <a:cs typeface="Arial" panose="020B0604020202020204" pitchFamily="34" charset="0"/>
            </a:endParaRPr>
          </a:p>
        </p:txBody>
      </p:sp>
      <p:pic>
        <p:nvPicPr>
          <p:cNvPr id="4" name="Picture 3" descr="A screenshot of a cell phone&#10;&#10;Description automatically generated">
            <a:extLst>
              <a:ext uri="{FF2B5EF4-FFF2-40B4-BE49-F238E27FC236}">
                <a16:creationId xmlns:a16="http://schemas.microsoft.com/office/drawing/2014/main" id="{5FC91F18-C00F-454A-BB80-7635BE3CC2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317" y="1194611"/>
            <a:ext cx="6506658" cy="5267719"/>
          </a:xfrm>
          <a:prstGeom prst="rect">
            <a:avLst/>
          </a:prstGeom>
        </p:spPr>
      </p:pic>
    </p:spTree>
    <p:extLst>
      <p:ext uri="{BB962C8B-B14F-4D97-AF65-F5344CB8AC3E}">
        <p14:creationId xmlns:p14="http://schemas.microsoft.com/office/powerpoint/2010/main" val="3129590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3.5  Implications of Organizational Culture for Organizing Projects</a:t>
            </a:r>
          </a:p>
        </p:txBody>
      </p:sp>
      <p:sp>
        <p:nvSpPr>
          <p:cNvPr id="3" name="Content Placeholder 2"/>
          <p:cNvSpPr>
            <a:spLocks noGrp="1"/>
          </p:cNvSpPr>
          <p:nvPr>
            <p:ph sz="quarter" idx="11"/>
          </p:nvPr>
        </p:nvSpPr>
        <p:spPr/>
        <p:txBody>
          <a:bodyPr/>
          <a:lstStyle/>
          <a:p>
            <a:pPr marL="342900" indent="-342900">
              <a:lnSpc>
                <a:spcPct val="150000"/>
              </a:lnSpc>
              <a:spcAft>
                <a:spcPts val="0"/>
              </a:spcAft>
              <a:buFont typeface="Arial" panose="020B0604020202020204" pitchFamily="34" charset="0"/>
              <a:buChar char="•"/>
            </a:pPr>
            <a:r>
              <a:rPr lang="en-US" dirty="0"/>
              <a:t>Project managers interact with:</a:t>
            </a:r>
          </a:p>
          <a:p>
            <a:pPr marL="687388" lvl="1">
              <a:lnSpc>
                <a:spcPct val="150000"/>
              </a:lnSpc>
              <a:spcBef>
                <a:spcPts val="0"/>
              </a:spcBef>
              <a:spcAft>
                <a:spcPts val="0"/>
              </a:spcAft>
            </a:pPr>
            <a:r>
              <a:rPr lang="en-US" dirty="0"/>
              <a:t>The culture of their parent organizations as well as the subcultures of various departments.</a:t>
            </a:r>
          </a:p>
          <a:p>
            <a:pPr marL="687388" lvl="1">
              <a:lnSpc>
                <a:spcPct val="150000"/>
              </a:lnSpc>
              <a:spcBef>
                <a:spcPts val="0"/>
              </a:spcBef>
              <a:spcAft>
                <a:spcPts val="0"/>
              </a:spcAft>
            </a:pPr>
            <a:r>
              <a:rPr lang="en-US" dirty="0"/>
              <a:t>The project’s clients or customer organizations.</a:t>
            </a:r>
          </a:p>
          <a:p>
            <a:pPr marL="687388" lvl="1">
              <a:lnSpc>
                <a:spcPct val="150000"/>
              </a:lnSpc>
              <a:spcBef>
                <a:spcPts val="0"/>
              </a:spcBef>
              <a:spcAft>
                <a:spcPts val="0"/>
              </a:spcAft>
            </a:pPr>
            <a:r>
              <a:rPr lang="en-US" dirty="0"/>
              <a:t>Other organizations connected to the project such as suppliers and vendors, subcontractors, consulting firms, government and regulatory agencies, and community groups.</a:t>
            </a:r>
          </a:p>
          <a:p>
            <a:pPr marL="342900" indent="-342900">
              <a:lnSpc>
                <a:spcPct val="150000"/>
              </a:lnSpc>
              <a:spcAft>
                <a:spcPts val="0"/>
              </a:spcAft>
              <a:buFont typeface="Arial" panose="020B0604020202020204" pitchFamily="34" charset="0"/>
              <a:buChar char="•"/>
            </a:pPr>
            <a:r>
              <a:rPr lang="en-US" dirty="0"/>
              <a:t>“A riverboat trip” is a metaphor describing the relationship between organizational culture and project management.  Culture is the river and the project is the boat.</a:t>
            </a:r>
          </a:p>
          <a:p>
            <a:pPr marL="687388" lvl="1"/>
            <a:endParaRPr lang="en-US" dirty="0"/>
          </a:p>
          <a:p>
            <a:pPr marL="687388" lvl="1"/>
            <a:endParaRPr lang="en-US" dirty="0"/>
          </a:p>
        </p:txBody>
      </p:sp>
      <p:sp>
        <p:nvSpPr>
          <p:cNvPr id="6" name="Slide Number Placeholder 5"/>
          <p:cNvSpPr>
            <a:spLocks noGrp="1"/>
          </p:cNvSpPr>
          <p:nvPr>
            <p:ph type="sldNum" sz="quarter" idx="10"/>
          </p:nvPr>
        </p:nvSpPr>
        <p:spPr/>
        <p:txBody>
          <a:bodyPr/>
          <a:lstStyle/>
          <a:p>
            <a:fld id="{68151E55-6873-49E2-B8D5-2F265E6F1973}" type="slidenum">
              <a:rPr lang="en-US" smtClean="0"/>
              <a:t>26</a:t>
            </a:fld>
            <a:endParaRPr lang="en-US" dirty="0"/>
          </a:p>
        </p:txBody>
      </p:sp>
    </p:spTree>
    <p:extLst>
      <p:ext uri="{BB962C8B-B14F-4D97-AF65-F5344CB8AC3E}">
        <p14:creationId xmlns:p14="http://schemas.microsoft.com/office/powerpoint/2010/main" val="401986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Cultural Dimensions of an Organization Supportive of Project Management</a:t>
            </a:r>
          </a:p>
        </p:txBody>
      </p:sp>
      <p:sp>
        <p:nvSpPr>
          <p:cNvPr id="6" name="Slide Number Placeholder 5"/>
          <p:cNvSpPr>
            <a:spLocks noGrp="1"/>
          </p:cNvSpPr>
          <p:nvPr>
            <p:ph type="sldNum" sz="quarter" idx="10"/>
          </p:nvPr>
        </p:nvSpPr>
        <p:spPr/>
        <p:txBody>
          <a:bodyPr/>
          <a:lstStyle/>
          <a:p>
            <a:fld id="{68151E55-6873-49E2-B8D5-2F265E6F1973}" type="slidenum">
              <a:rPr lang="en-US" smtClean="0"/>
              <a:t>27</a:t>
            </a:fld>
            <a:endParaRPr lang="en-US" dirty="0"/>
          </a:p>
        </p:txBody>
      </p:sp>
      <p:pic>
        <p:nvPicPr>
          <p:cNvPr id="7" name="Content Placeholder 6"/>
          <p:cNvPicPr>
            <a:picLocks noGrp="1" noChangeAspect="1"/>
          </p:cNvPicPr>
          <p:nvPr>
            <p:ph sz="quarter" idx="11"/>
          </p:nvPr>
        </p:nvPicPr>
        <p:blipFill>
          <a:blip r:embed="rId2"/>
          <a:stretch>
            <a:fillRect/>
          </a:stretch>
        </p:blipFill>
        <p:spPr>
          <a:xfrm>
            <a:off x="1751046" y="1276350"/>
            <a:ext cx="5641908" cy="4972050"/>
          </a:xfrm>
          <a:prstGeom prst="rect">
            <a:avLst/>
          </a:prstGeom>
        </p:spPr>
      </p:pic>
      <p:sp>
        <p:nvSpPr>
          <p:cNvPr id="8" name="Text Box 3"/>
          <p:cNvSpPr txBox="1">
            <a:spLocks noGrp="1" noChangeArrowheads="1"/>
          </p:cNvSpPr>
          <p:nvPr>
            <p:ph type="body" sz="quarter" idx="13"/>
          </p:nvPr>
        </p:nvSpPr>
        <p:spPr bwMode="auto">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dirty="0">
                <a:solidFill>
                  <a:srgbClr val="006666"/>
                </a:solidFill>
              </a:rPr>
              <a:t>FIGURE 3.7</a:t>
            </a:r>
            <a:endParaRPr lang="en-US" sz="1200" b="1" dirty="0">
              <a:solidFill>
                <a:srgbClr val="006666"/>
              </a:solidFill>
              <a:cs typeface="Arial" panose="020B0604020202020204" pitchFamily="34" charset="0"/>
            </a:endParaRPr>
          </a:p>
        </p:txBody>
      </p:sp>
    </p:spTree>
    <p:extLst>
      <p:ext uri="{BB962C8B-B14F-4D97-AF65-F5344CB8AC3E}">
        <p14:creationId xmlns:p14="http://schemas.microsoft.com/office/powerpoint/2010/main" val="2467999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a:t>
            </a:r>
          </a:p>
        </p:txBody>
      </p:sp>
      <p:sp>
        <p:nvSpPr>
          <p:cNvPr id="3" name="Content Placeholder 2"/>
          <p:cNvSpPr>
            <a:spLocks noGrp="1"/>
          </p:cNvSpPr>
          <p:nvPr>
            <p:ph sz="quarter" idx="11"/>
          </p:nvPr>
        </p:nvSpPr>
        <p:spPr/>
        <p:txBody>
          <a:bodyPr/>
          <a:lstStyle/>
          <a:p>
            <a:pPr>
              <a:lnSpc>
                <a:spcPct val="150000"/>
              </a:lnSpc>
              <a:spcAft>
                <a:spcPts val="0"/>
              </a:spcAft>
            </a:pPr>
            <a:r>
              <a:rPr lang="en-US" dirty="0"/>
              <a:t>Balanced matrix</a:t>
            </a:r>
          </a:p>
          <a:p>
            <a:pPr>
              <a:lnSpc>
                <a:spcPct val="150000"/>
              </a:lnSpc>
              <a:spcAft>
                <a:spcPts val="0"/>
              </a:spcAft>
            </a:pPr>
            <a:r>
              <a:rPr lang="en-US" dirty="0"/>
              <a:t>Dedicated project team</a:t>
            </a:r>
          </a:p>
          <a:p>
            <a:pPr>
              <a:lnSpc>
                <a:spcPct val="150000"/>
              </a:lnSpc>
              <a:spcAft>
                <a:spcPts val="0"/>
              </a:spcAft>
            </a:pPr>
            <a:r>
              <a:rPr lang="en-US" dirty="0"/>
              <a:t>Matrix</a:t>
            </a:r>
          </a:p>
          <a:p>
            <a:pPr>
              <a:lnSpc>
                <a:spcPct val="150000"/>
              </a:lnSpc>
              <a:spcAft>
                <a:spcPts val="0"/>
              </a:spcAft>
            </a:pPr>
            <a:r>
              <a:rPr lang="en-US" dirty="0"/>
              <a:t>Organizational culture</a:t>
            </a:r>
          </a:p>
          <a:p>
            <a:pPr>
              <a:lnSpc>
                <a:spcPct val="150000"/>
              </a:lnSpc>
              <a:spcAft>
                <a:spcPts val="0"/>
              </a:spcAft>
            </a:pPr>
            <a:r>
              <a:rPr lang="en-US" dirty="0"/>
              <a:t>Projectitis</a:t>
            </a:r>
          </a:p>
          <a:p>
            <a:pPr>
              <a:lnSpc>
                <a:spcPct val="150000"/>
              </a:lnSpc>
              <a:spcAft>
                <a:spcPts val="0"/>
              </a:spcAft>
            </a:pPr>
            <a:r>
              <a:rPr lang="en-US" dirty="0"/>
              <a:t>Projectized organization</a:t>
            </a:r>
          </a:p>
          <a:p>
            <a:pPr>
              <a:lnSpc>
                <a:spcPct val="150000"/>
              </a:lnSpc>
              <a:spcAft>
                <a:spcPts val="0"/>
              </a:spcAft>
            </a:pPr>
            <a:r>
              <a:rPr lang="en-US" dirty="0"/>
              <a:t>Project management office (PMO)</a:t>
            </a:r>
          </a:p>
          <a:p>
            <a:pPr>
              <a:lnSpc>
                <a:spcPct val="150000"/>
              </a:lnSpc>
              <a:spcAft>
                <a:spcPts val="0"/>
              </a:spcAft>
            </a:pPr>
            <a:r>
              <a:rPr lang="en-US" dirty="0"/>
              <a:t>Strong matrix</a:t>
            </a:r>
          </a:p>
          <a:p>
            <a:pPr>
              <a:lnSpc>
                <a:spcPct val="150000"/>
              </a:lnSpc>
              <a:spcAft>
                <a:spcPts val="0"/>
              </a:spcAft>
            </a:pPr>
            <a:r>
              <a:rPr lang="en-US" dirty="0"/>
              <a:t>Weak matrix</a:t>
            </a:r>
          </a:p>
        </p:txBody>
      </p:sp>
      <p:sp>
        <p:nvSpPr>
          <p:cNvPr id="6" name="Slide Number Placeholder 5"/>
          <p:cNvSpPr>
            <a:spLocks noGrp="1"/>
          </p:cNvSpPr>
          <p:nvPr>
            <p:ph type="sldNum" sz="quarter" idx="10"/>
          </p:nvPr>
        </p:nvSpPr>
        <p:spPr/>
        <p:txBody>
          <a:bodyPr/>
          <a:lstStyle/>
          <a:p>
            <a:fld id="{68151E55-6873-49E2-B8D5-2F265E6F1973}" type="slidenum">
              <a:rPr lang="en-US" smtClean="0"/>
              <a:t>28</a:t>
            </a:fld>
            <a:endParaRPr lang="en-US" dirty="0"/>
          </a:p>
        </p:txBody>
      </p:sp>
    </p:spTree>
    <p:extLst>
      <p:ext uri="{BB962C8B-B14F-4D97-AF65-F5344CB8AC3E}">
        <p14:creationId xmlns:p14="http://schemas.microsoft.com/office/powerpoint/2010/main" val="1258708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3BE3099-19E7-4F65-BE4F-763526BE771E}"/>
              </a:ext>
            </a:extLst>
          </p:cNvPr>
          <p:cNvSpPr>
            <a:spLocks noGrp="1"/>
          </p:cNvSpPr>
          <p:nvPr>
            <p:ph type="ftr" sz="quarter" idx="10"/>
          </p:nvPr>
        </p:nvSpPr>
        <p:spPr/>
        <p:txBody>
          <a:bodyPr/>
          <a:lstStyle/>
          <a:p>
            <a:pPr defTabSz="457200">
              <a:spcBef>
                <a:spcPct val="20000"/>
              </a:spcBef>
              <a:defRPr/>
            </a:pPr>
            <a:r>
              <a:rPr lang="en-US" dirty="0"/>
              <a:t>© 2021 McGraw-Hill Education. All rights reserved. Authorized only for instructor use in the classroom.</a:t>
            </a:r>
          </a:p>
          <a:p>
            <a:pPr defTabSz="457200">
              <a:spcBef>
                <a:spcPct val="20000"/>
              </a:spcBef>
              <a:defRPr/>
            </a:pPr>
            <a:r>
              <a:rPr lang="en-US" dirty="0"/>
              <a:t>No reproduction or further distribution permitted without the prior written consent of McGraw-Hill Education.</a:t>
            </a:r>
          </a:p>
        </p:txBody>
      </p:sp>
    </p:spTree>
    <p:extLst>
      <p:ext uri="{BB962C8B-B14F-4D97-AF65-F5344CB8AC3E}">
        <p14:creationId xmlns:p14="http://schemas.microsoft.com/office/powerpoint/2010/main" val="4222376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sz="quarter" idx="11"/>
          </p:nvPr>
        </p:nvSpPr>
        <p:spPr/>
        <p:txBody>
          <a:bodyPr>
            <a:normAutofit/>
          </a:bodyPr>
          <a:lstStyle/>
          <a:p>
            <a:pPr>
              <a:lnSpc>
                <a:spcPct val="110000"/>
              </a:lnSpc>
              <a:spcAft>
                <a:spcPts val="0"/>
              </a:spcAft>
            </a:pPr>
            <a:r>
              <a:rPr lang="en-US" dirty="0"/>
              <a:t>03-01	Identify different project management structures and understand</a:t>
            </a:r>
          </a:p>
          <a:p>
            <a:pPr>
              <a:lnSpc>
                <a:spcPct val="110000"/>
              </a:lnSpc>
              <a:spcAft>
                <a:spcPts val="0"/>
              </a:spcAft>
            </a:pPr>
            <a:r>
              <a:rPr lang="en-US" dirty="0"/>
              <a:t>	their strengths and weaknesses.</a:t>
            </a:r>
          </a:p>
          <a:p>
            <a:pPr>
              <a:lnSpc>
                <a:spcPct val="110000"/>
              </a:lnSpc>
              <a:spcAft>
                <a:spcPts val="0"/>
              </a:spcAft>
            </a:pPr>
            <a:r>
              <a:rPr lang="en-US" dirty="0"/>
              <a:t>03-02	Distinguish three different types of matrix structures and </a:t>
            </a:r>
          </a:p>
          <a:p>
            <a:pPr>
              <a:lnSpc>
                <a:spcPct val="110000"/>
              </a:lnSpc>
              <a:spcAft>
                <a:spcPts val="0"/>
              </a:spcAft>
            </a:pPr>
            <a:r>
              <a:rPr lang="en-US" dirty="0"/>
              <a:t>	understand their strengths and weaknesses.</a:t>
            </a:r>
          </a:p>
          <a:p>
            <a:pPr>
              <a:lnSpc>
                <a:spcPct val="110000"/>
              </a:lnSpc>
              <a:spcAft>
                <a:spcPts val="0"/>
              </a:spcAft>
            </a:pPr>
            <a:r>
              <a:rPr lang="en-US" dirty="0"/>
              <a:t>03-03	Describe how project management offices (PMOs) can support</a:t>
            </a:r>
          </a:p>
          <a:p>
            <a:pPr>
              <a:lnSpc>
                <a:spcPct val="110000"/>
              </a:lnSpc>
              <a:spcAft>
                <a:spcPts val="0"/>
              </a:spcAft>
            </a:pPr>
            <a:r>
              <a:rPr lang="en-US" dirty="0"/>
              <a:t>	and improve project execution.</a:t>
            </a:r>
          </a:p>
          <a:p>
            <a:pPr>
              <a:lnSpc>
                <a:spcPct val="110000"/>
              </a:lnSpc>
              <a:spcAft>
                <a:spcPts val="0"/>
              </a:spcAft>
            </a:pPr>
            <a:r>
              <a:rPr lang="en-US" dirty="0"/>
              <a:t>03-04	Understand organizational and project considerations that should</a:t>
            </a:r>
          </a:p>
          <a:p>
            <a:pPr>
              <a:lnSpc>
                <a:spcPct val="110000"/>
              </a:lnSpc>
              <a:spcAft>
                <a:spcPts val="0"/>
              </a:spcAft>
            </a:pPr>
            <a:r>
              <a:rPr lang="en-US" dirty="0"/>
              <a:t>	be considered in choosing an appropriate project management</a:t>
            </a:r>
          </a:p>
          <a:p>
            <a:pPr>
              <a:lnSpc>
                <a:spcPct val="110000"/>
              </a:lnSpc>
              <a:spcAft>
                <a:spcPts val="0"/>
              </a:spcAft>
            </a:pPr>
            <a:r>
              <a:rPr lang="en-US" dirty="0"/>
              <a:t>	structure.</a:t>
            </a:r>
          </a:p>
          <a:p>
            <a:pPr>
              <a:lnSpc>
                <a:spcPct val="110000"/>
              </a:lnSpc>
              <a:spcAft>
                <a:spcPts val="0"/>
              </a:spcAft>
            </a:pPr>
            <a:r>
              <a:rPr lang="en-US" dirty="0"/>
              <a:t>03-05	Appreciate the significant role that organizational culture plays in</a:t>
            </a:r>
          </a:p>
          <a:p>
            <a:pPr>
              <a:lnSpc>
                <a:spcPct val="110000"/>
              </a:lnSpc>
              <a:spcAft>
                <a:spcPts val="0"/>
              </a:spcAft>
            </a:pPr>
            <a:r>
              <a:rPr lang="en-US" dirty="0"/>
              <a:t>	managing projects.</a:t>
            </a:r>
          </a:p>
          <a:p>
            <a:pPr>
              <a:lnSpc>
                <a:spcPct val="110000"/>
              </a:lnSpc>
              <a:spcAft>
                <a:spcPts val="0"/>
              </a:spcAft>
            </a:pPr>
            <a:r>
              <a:rPr lang="en-US" dirty="0"/>
              <a:t>03-06	Interpret the culture of an organization.</a:t>
            </a:r>
          </a:p>
          <a:p>
            <a:pPr>
              <a:lnSpc>
                <a:spcPct val="110000"/>
              </a:lnSpc>
              <a:spcAft>
                <a:spcPts val="0"/>
              </a:spcAft>
            </a:pPr>
            <a:r>
              <a:rPr lang="en-US" dirty="0"/>
              <a:t>03-07	Understand the interaction between project management</a:t>
            </a:r>
          </a:p>
          <a:p>
            <a:pPr>
              <a:lnSpc>
                <a:spcPct val="110000"/>
              </a:lnSpc>
              <a:spcAft>
                <a:spcPts val="0"/>
              </a:spcAft>
            </a:pPr>
            <a:r>
              <a:rPr lang="en-US" dirty="0"/>
              <a:t>	structure and the culture of an organization.</a:t>
            </a:r>
          </a:p>
        </p:txBody>
      </p:sp>
      <p:sp>
        <p:nvSpPr>
          <p:cNvPr id="6" name="Slide Number Placeholder 5"/>
          <p:cNvSpPr>
            <a:spLocks noGrp="1"/>
          </p:cNvSpPr>
          <p:nvPr>
            <p:ph type="sldNum" sz="quarter" idx="10"/>
          </p:nvPr>
        </p:nvSpPr>
        <p:spPr/>
        <p:txBody>
          <a:bodyPr/>
          <a:lstStyle/>
          <a:p>
            <a:fld id="{68151E55-6873-49E2-B8D5-2F265E6F1973}" type="slidenum">
              <a:rPr lang="en-US" smtClean="0"/>
              <a:t>3</a:t>
            </a:fld>
            <a:endParaRPr lang="en-US" dirty="0"/>
          </a:p>
        </p:txBody>
      </p:sp>
    </p:spTree>
    <p:extLst>
      <p:ext uri="{BB962C8B-B14F-4D97-AF65-F5344CB8AC3E}">
        <p14:creationId xmlns:p14="http://schemas.microsoft.com/office/powerpoint/2010/main" val="1218991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Outline</a:t>
            </a:r>
          </a:p>
        </p:txBody>
      </p:sp>
      <p:sp>
        <p:nvSpPr>
          <p:cNvPr id="3" name="Content Placeholder 2"/>
          <p:cNvSpPr>
            <a:spLocks noGrp="1"/>
          </p:cNvSpPr>
          <p:nvPr>
            <p:ph sz="quarter" idx="11"/>
          </p:nvPr>
        </p:nvSpPr>
        <p:spPr/>
        <p:txBody>
          <a:bodyPr/>
          <a:lstStyle/>
          <a:p>
            <a:pPr>
              <a:lnSpc>
                <a:spcPct val="150000"/>
              </a:lnSpc>
              <a:spcAft>
                <a:spcPts val="0"/>
              </a:spcAft>
            </a:pPr>
            <a:r>
              <a:rPr lang="en-US" dirty="0"/>
              <a:t>3.1	Project Management Structures</a:t>
            </a:r>
          </a:p>
          <a:p>
            <a:pPr>
              <a:lnSpc>
                <a:spcPct val="150000"/>
              </a:lnSpc>
              <a:spcAft>
                <a:spcPts val="0"/>
              </a:spcAft>
            </a:pPr>
            <a:r>
              <a:rPr lang="en-US" dirty="0"/>
              <a:t>3.2	Project Management Office (PMO)</a:t>
            </a:r>
          </a:p>
          <a:p>
            <a:pPr>
              <a:lnSpc>
                <a:spcPct val="150000"/>
              </a:lnSpc>
              <a:spcAft>
                <a:spcPts val="0"/>
              </a:spcAft>
            </a:pPr>
            <a:r>
              <a:rPr lang="en-US" dirty="0"/>
              <a:t>3.3	What Is the Right Project Management Structure?</a:t>
            </a:r>
          </a:p>
          <a:p>
            <a:pPr>
              <a:lnSpc>
                <a:spcPct val="150000"/>
              </a:lnSpc>
              <a:spcAft>
                <a:spcPts val="0"/>
              </a:spcAft>
            </a:pPr>
            <a:r>
              <a:rPr lang="en-US" dirty="0"/>
              <a:t>3.4	Organizational Culture</a:t>
            </a:r>
          </a:p>
          <a:p>
            <a:pPr>
              <a:lnSpc>
                <a:spcPct val="150000"/>
              </a:lnSpc>
              <a:spcAft>
                <a:spcPts val="0"/>
              </a:spcAft>
            </a:pPr>
            <a:r>
              <a:rPr lang="en-US" dirty="0"/>
              <a:t>3.5	Implications of Organizational Culture for Organizing Projects</a:t>
            </a:r>
          </a:p>
        </p:txBody>
      </p:sp>
      <p:sp>
        <p:nvSpPr>
          <p:cNvPr id="6" name="Slide Number Placeholder 5"/>
          <p:cNvSpPr>
            <a:spLocks noGrp="1"/>
          </p:cNvSpPr>
          <p:nvPr>
            <p:ph type="sldNum" sz="quarter" idx="10"/>
          </p:nvPr>
        </p:nvSpPr>
        <p:spPr/>
        <p:txBody>
          <a:bodyPr/>
          <a:lstStyle/>
          <a:p>
            <a:fld id="{68151E55-6873-49E2-B8D5-2F265E6F1973}" type="slidenum">
              <a:rPr lang="en-US" smtClean="0"/>
              <a:t>4</a:t>
            </a:fld>
            <a:endParaRPr lang="en-US" dirty="0"/>
          </a:p>
        </p:txBody>
      </p:sp>
    </p:spTree>
    <p:extLst>
      <p:ext uri="{BB962C8B-B14F-4D97-AF65-F5344CB8AC3E}">
        <p14:creationId xmlns:p14="http://schemas.microsoft.com/office/powerpoint/2010/main" val="2498702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3.1  Project Management Structures</a:t>
            </a:r>
          </a:p>
        </p:txBody>
      </p:sp>
      <p:sp>
        <p:nvSpPr>
          <p:cNvPr id="3" name="Content Placeholder 2"/>
          <p:cNvSpPr>
            <a:spLocks noGrp="1"/>
          </p:cNvSpPr>
          <p:nvPr>
            <p:ph sz="quarter" idx="11"/>
          </p:nvPr>
        </p:nvSpPr>
        <p:spPr/>
        <p:txBody>
          <a:bodyPr/>
          <a:lstStyle/>
          <a:p>
            <a:pPr>
              <a:lnSpc>
                <a:spcPct val="150000"/>
              </a:lnSpc>
              <a:spcAft>
                <a:spcPts val="0"/>
              </a:spcAft>
            </a:pPr>
            <a:r>
              <a:rPr lang="en-US" dirty="0"/>
              <a:t>Three different project management structures are:</a:t>
            </a:r>
          </a:p>
          <a:p>
            <a:pPr marL="457200" indent="-457200">
              <a:lnSpc>
                <a:spcPct val="150000"/>
              </a:lnSpc>
              <a:spcAft>
                <a:spcPts val="0"/>
              </a:spcAft>
              <a:buAutoNum type="arabicPeriod"/>
            </a:pPr>
            <a:r>
              <a:rPr lang="en-US" dirty="0"/>
              <a:t>Functional organization</a:t>
            </a:r>
          </a:p>
          <a:p>
            <a:pPr marL="457200" indent="-457200">
              <a:lnSpc>
                <a:spcPct val="150000"/>
              </a:lnSpc>
              <a:spcAft>
                <a:spcPts val="0"/>
              </a:spcAft>
              <a:buAutoNum type="arabicPeriod"/>
            </a:pPr>
            <a:r>
              <a:rPr lang="en-US" dirty="0"/>
              <a:t>Dedicated project teams</a:t>
            </a:r>
          </a:p>
          <a:p>
            <a:pPr marL="457200" indent="-457200">
              <a:lnSpc>
                <a:spcPct val="150000"/>
              </a:lnSpc>
              <a:spcAft>
                <a:spcPts val="0"/>
              </a:spcAft>
              <a:buAutoNum type="arabicPeriod"/>
            </a:pPr>
            <a:r>
              <a:rPr lang="en-US" dirty="0"/>
              <a:t>Matrix structure</a:t>
            </a:r>
          </a:p>
          <a:p>
            <a:pPr marL="687388" lvl="1">
              <a:lnSpc>
                <a:spcPct val="150000"/>
              </a:lnSpc>
              <a:spcBef>
                <a:spcPts val="0"/>
              </a:spcBef>
              <a:spcAft>
                <a:spcPts val="0"/>
              </a:spcAft>
            </a:pPr>
            <a:r>
              <a:rPr lang="en-US" dirty="0"/>
              <a:t>Weak matrix</a:t>
            </a:r>
          </a:p>
          <a:p>
            <a:pPr marL="687388" lvl="1">
              <a:lnSpc>
                <a:spcPct val="150000"/>
              </a:lnSpc>
              <a:spcBef>
                <a:spcPts val="0"/>
              </a:spcBef>
              <a:spcAft>
                <a:spcPts val="0"/>
              </a:spcAft>
            </a:pPr>
            <a:r>
              <a:rPr lang="en-US" dirty="0"/>
              <a:t>Balanced matrix</a:t>
            </a:r>
          </a:p>
          <a:p>
            <a:pPr marL="687388" lvl="1">
              <a:lnSpc>
                <a:spcPct val="150000"/>
              </a:lnSpc>
              <a:spcBef>
                <a:spcPts val="0"/>
              </a:spcBef>
              <a:spcAft>
                <a:spcPts val="0"/>
              </a:spcAft>
            </a:pPr>
            <a:r>
              <a:rPr lang="en-US" dirty="0"/>
              <a:t>Strong matrix</a:t>
            </a:r>
          </a:p>
        </p:txBody>
      </p:sp>
      <p:sp>
        <p:nvSpPr>
          <p:cNvPr id="6" name="Slide Number Placeholder 5"/>
          <p:cNvSpPr>
            <a:spLocks noGrp="1"/>
          </p:cNvSpPr>
          <p:nvPr>
            <p:ph type="sldNum" sz="quarter" idx="10"/>
          </p:nvPr>
        </p:nvSpPr>
        <p:spPr/>
        <p:txBody>
          <a:bodyPr/>
          <a:lstStyle/>
          <a:p>
            <a:fld id="{68151E55-6873-49E2-B8D5-2F265E6F1973}" type="slidenum">
              <a:rPr lang="en-US" smtClean="0"/>
              <a:t>5</a:t>
            </a:fld>
            <a:endParaRPr lang="en-US" dirty="0"/>
          </a:p>
        </p:txBody>
      </p:sp>
    </p:spTree>
    <p:extLst>
      <p:ext uri="{BB962C8B-B14F-4D97-AF65-F5344CB8AC3E}">
        <p14:creationId xmlns:p14="http://schemas.microsoft.com/office/powerpoint/2010/main" val="3955446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Organizing Projects within the Functional Organization</a:t>
            </a:r>
          </a:p>
        </p:txBody>
      </p:sp>
      <p:sp>
        <p:nvSpPr>
          <p:cNvPr id="3" name="Content Placeholder 2"/>
          <p:cNvSpPr>
            <a:spLocks noGrp="1"/>
          </p:cNvSpPr>
          <p:nvPr>
            <p:ph sz="quarter" idx="11"/>
          </p:nvPr>
        </p:nvSpPr>
        <p:spPr/>
        <p:txBody>
          <a:bodyPr/>
          <a:lstStyle/>
          <a:p>
            <a:pPr marL="342900" indent="-342900">
              <a:lnSpc>
                <a:spcPct val="150000"/>
              </a:lnSpc>
              <a:spcAft>
                <a:spcPts val="0"/>
              </a:spcAft>
              <a:buFont typeface="Arial" panose="020B0604020202020204" pitchFamily="34" charset="0"/>
              <a:buChar char="•"/>
            </a:pPr>
            <a:r>
              <a:rPr lang="en-US" dirty="0"/>
              <a:t>Top management decides to implement the project, and different segments of the project are distributed to appropriate areas.</a:t>
            </a:r>
          </a:p>
          <a:p>
            <a:pPr marL="342900" indent="-342900">
              <a:lnSpc>
                <a:spcPct val="150000"/>
              </a:lnSpc>
              <a:spcAft>
                <a:spcPts val="0"/>
              </a:spcAft>
              <a:buFont typeface="Arial" panose="020B0604020202020204" pitchFamily="34" charset="0"/>
              <a:buChar char="•"/>
            </a:pPr>
            <a:r>
              <a:rPr lang="en-US" dirty="0"/>
              <a:t>Coordination is maintained through normal management channels.</a:t>
            </a:r>
          </a:p>
          <a:p>
            <a:pPr marL="342900" indent="-342900">
              <a:lnSpc>
                <a:spcPct val="150000"/>
              </a:lnSpc>
              <a:spcAft>
                <a:spcPts val="0"/>
              </a:spcAft>
              <a:buFont typeface="Arial" panose="020B0604020202020204" pitchFamily="34" charset="0"/>
              <a:buChar char="•"/>
            </a:pPr>
            <a:r>
              <a:rPr lang="en-US" dirty="0"/>
              <a:t>It is commonly used when one functional area plays a dominant role in completing the project or has a dominant interest in the success of the project.</a:t>
            </a:r>
          </a:p>
        </p:txBody>
      </p:sp>
      <p:sp>
        <p:nvSpPr>
          <p:cNvPr id="6" name="Slide Number Placeholder 5"/>
          <p:cNvSpPr>
            <a:spLocks noGrp="1"/>
          </p:cNvSpPr>
          <p:nvPr>
            <p:ph type="sldNum" sz="quarter" idx="10"/>
          </p:nvPr>
        </p:nvSpPr>
        <p:spPr/>
        <p:txBody>
          <a:bodyPr/>
          <a:lstStyle/>
          <a:p>
            <a:fld id="{68151E55-6873-49E2-B8D5-2F265E6F1973}" type="slidenum">
              <a:rPr lang="en-US" smtClean="0"/>
              <a:t>6</a:t>
            </a:fld>
            <a:endParaRPr lang="en-US" dirty="0"/>
          </a:p>
        </p:txBody>
      </p:sp>
    </p:spTree>
    <p:extLst>
      <p:ext uri="{BB962C8B-B14F-4D97-AF65-F5344CB8AC3E}">
        <p14:creationId xmlns:p14="http://schemas.microsoft.com/office/powerpoint/2010/main" val="559169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Organizations</a:t>
            </a:r>
          </a:p>
        </p:txBody>
      </p:sp>
      <p:sp>
        <p:nvSpPr>
          <p:cNvPr id="6" name="Slide Number Placeholder 5"/>
          <p:cNvSpPr>
            <a:spLocks noGrp="1"/>
          </p:cNvSpPr>
          <p:nvPr>
            <p:ph type="sldNum" sz="quarter" idx="10"/>
          </p:nvPr>
        </p:nvSpPr>
        <p:spPr/>
        <p:txBody>
          <a:bodyPr/>
          <a:lstStyle/>
          <a:p>
            <a:fld id="{68151E55-6873-49E2-B8D5-2F265E6F1973}" type="slidenum">
              <a:rPr lang="en-US" smtClean="0"/>
              <a:t>7</a:t>
            </a:fld>
            <a:endParaRPr lang="en-US" dirty="0"/>
          </a:p>
        </p:txBody>
      </p:sp>
      <p:sp>
        <p:nvSpPr>
          <p:cNvPr id="7" name="Text Box 3"/>
          <p:cNvSpPr txBox="1">
            <a:spLocks noGrp="1" noChangeArrowheads="1"/>
          </p:cNvSpPr>
          <p:nvPr>
            <p:ph type="body" sz="quarter" idx="13"/>
          </p:nvPr>
        </p:nvSpPr>
        <p:spPr bwMode="auto">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1" dirty="0">
                <a:solidFill>
                  <a:srgbClr val="006666"/>
                </a:solidFill>
              </a:rPr>
              <a:t>FIGURE 3.1</a:t>
            </a:r>
            <a:endParaRPr lang="en-US" sz="1200" b="1" dirty="0">
              <a:solidFill>
                <a:srgbClr val="006666"/>
              </a:solidFill>
              <a:cs typeface="Arial" panose="020B0604020202020204" pitchFamily="34" charset="0"/>
            </a:endParaRPr>
          </a:p>
        </p:txBody>
      </p:sp>
      <p:grpSp>
        <p:nvGrpSpPr>
          <p:cNvPr id="8" name="Group 7"/>
          <p:cNvGrpSpPr/>
          <p:nvPr/>
        </p:nvGrpSpPr>
        <p:grpSpPr>
          <a:xfrm>
            <a:off x="336930" y="1444982"/>
            <a:ext cx="8464170" cy="2311871"/>
            <a:chOff x="640123" y="1666875"/>
            <a:chExt cx="10713677" cy="3524250"/>
          </a:xfrm>
        </p:grpSpPr>
        <p:pic>
          <p:nvPicPr>
            <p:cNvPr id="9" name="Picture 8"/>
            <p:cNvPicPr>
              <a:picLocks noChangeAspect="1"/>
            </p:cNvPicPr>
            <p:nvPr/>
          </p:nvPicPr>
          <p:blipFill>
            <a:blip r:embed="rId2"/>
            <a:stretch>
              <a:fillRect/>
            </a:stretch>
          </p:blipFill>
          <p:spPr>
            <a:xfrm>
              <a:off x="640123" y="1666875"/>
              <a:ext cx="6915150" cy="3524250"/>
            </a:xfrm>
            <a:prstGeom prst="rect">
              <a:avLst/>
            </a:prstGeom>
          </p:spPr>
        </p:pic>
        <p:pic>
          <p:nvPicPr>
            <p:cNvPr id="10" name="Picture 9"/>
            <p:cNvPicPr>
              <a:picLocks noChangeAspect="1"/>
            </p:cNvPicPr>
            <p:nvPr/>
          </p:nvPicPr>
          <p:blipFill>
            <a:blip r:embed="rId3"/>
            <a:stretch>
              <a:fillRect/>
            </a:stretch>
          </p:blipFill>
          <p:spPr>
            <a:xfrm>
              <a:off x="6019800" y="2295525"/>
              <a:ext cx="5334000" cy="2895600"/>
            </a:xfrm>
            <a:prstGeom prst="rect">
              <a:avLst/>
            </a:prstGeom>
          </p:spPr>
        </p:pic>
      </p:grpSp>
    </p:spTree>
    <p:extLst>
      <p:ext uri="{BB962C8B-B14F-4D97-AF65-F5344CB8AC3E}">
        <p14:creationId xmlns:p14="http://schemas.microsoft.com/office/powerpoint/2010/main" val="2994661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Advantages and Disadvantages of using Functional Organization to Administer and Complete projects</a:t>
            </a:r>
          </a:p>
        </p:txBody>
      </p:sp>
      <p:sp>
        <p:nvSpPr>
          <p:cNvPr id="3" name="Content Placeholder 2"/>
          <p:cNvSpPr>
            <a:spLocks noGrp="1"/>
          </p:cNvSpPr>
          <p:nvPr>
            <p:ph sz="quarter" idx="11"/>
          </p:nvPr>
        </p:nvSpPr>
        <p:spPr/>
        <p:txBody>
          <a:bodyPr/>
          <a:lstStyle/>
          <a:p>
            <a:pPr>
              <a:lnSpc>
                <a:spcPct val="150000"/>
              </a:lnSpc>
              <a:spcAft>
                <a:spcPts val="0"/>
              </a:spcAft>
            </a:pPr>
            <a:r>
              <a:rPr lang="en-US" b="1" dirty="0">
                <a:solidFill>
                  <a:srgbClr val="C00000"/>
                </a:solidFill>
              </a:rPr>
              <a:t>Advantages</a:t>
            </a:r>
          </a:p>
          <a:p>
            <a:pPr marL="457200" indent="-457200">
              <a:lnSpc>
                <a:spcPct val="150000"/>
              </a:lnSpc>
              <a:spcAft>
                <a:spcPts val="0"/>
              </a:spcAft>
              <a:buAutoNum type="arabicPeriod"/>
            </a:pPr>
            <a:r>
              <a:rPr lang="en-US" dirty="0"/>
              <a:t>No change</a:t>
            </a:r>
          </a:p>
          <a:p>
            <a:pPr marL="457200" indent="-457200">
              <a:lnSpc>
                <a:spcPct val="150000"/>
              </a:lnSpc>
              <a:spcAft>
                <a:spcPts val="0"/>
              </a:spcAft>
              <a:buAutoNum type="arabicPeriod"/>
            </a:pPr>
            <a:r>
              <a:rPr lang="en-US" dirty="0"/>
              <a:t>Flexibility</a:t>
            </a:r>
          </a:p>
          <a:p>
            <a:pPr marL="457200" indent="-457200">
              <a:lnSpc>
                <a:spcPct val="150000"/>
              </a:lnSpc>
              <a:spcAft>
                <a:spcPts val="0"/>
              </a:spcAft>
              <a:buAutoNum type="arabicPeriod"/>
            </a:pPr>
            <a:r>
              <a:rPr lang="en-US" dirty="0"/>
              <a:t>In-depth expertise</a:t>
            </a:r>
          </a:p>
          <a:p>
            <a:pPr marL="457200" indent="-457200">
              <a:lnSpc>
                <a:spcPct val="150000"/>
              </a:lnSpc>
              <a:spcAft>
                <a:spcPts val="0"/>
              </a:spcAft>
              <a:buAutoNum type="arabicPeriod"/>
            </a:pPr>
            <a:r>
              <a:rPr lang="en-US" dirty="0"/>
              <a:t>Easy post-project transition</a:t>
            </a:r>
          </a:p>
        </p:txBody>
      </p:sp>
      <p:sp>
        <p:nvSpPr>
          <p:cNvPr id="4" name="Content Placeholder 3"/>
          <p:cNvSpPr>
            <a:spLocks noGrp="1"/>
          </p:cNvSpPr>
          <p:nvPr>
            <p:ph sz="quarter" idx="14"/>
          </p:nvPr>
        </p:nvSpPr>
        <p:spPr/>
        <p:txBody>
          <a:bodyPr/>
          <a:lstStyle/>
          <a:p>
            <a:pPr>
              <a:lnSpc>
                <a:spcPct val="150000"/>
              </a:lnSpc>
              <a:spcAft>
                <a:spcPts val="0"/>
              </a:spcAft>
            </a:pPr>
            <a:r>
              <a:rPr lang="en-US" b="1" dirty="0">
                <a:solidFill>
                  <a:srgbClr val="C00000"/>
                </a:solidFill>
              </a:rPr>
              <a:t>Disadvantages</a:t>
            </a:r>
          </a:p>
          <a:p>
            <a:pPr marL="457200" indent="-457200">
              <a:lnSpc>
                <a:spcPct val="150000"/>
              </a:lnSpc>
              <a:spcAft>
                <a:spcPts val="0"/>
              </a:spcAft>
              <a:buAutoNum type="arabicPeriod"/>
            </a:pPr>
            <a:r>
              <a:rPr lang="en-US" dirty="0"/>
              <a:t>Lack of focus</a:t>
            </a:r>
          </a:p>
          <a:p>
            <a:pPr marL="457200" indent="-457200">
              <a:lnSpc>
                <a:spcPct val="150000"/>
              </a:lnSpc>
              <a:spcAft>
                <a:spcPts val="0"/>
              </a:spcAft>
              <a:buAutoNum type="arabicPeriod"/>
            </a:pPr>
            <a:r>
              <a:rPr lang="en-US" dirty="0"/>
              <a:t>Poor integration</a:t>
            </a:r>
          </a:p>
          <a:p>
            <a:pPr marL="457200" indent="-457200">
              <a:lnSpc>
                <a:spcPct val="150000"/>
              </a:lnSpc>
              <a:spcAft>
                <a:spcPts val="0"/>
              </a:spcAft>
              <a:buAutoNum type="arabicPeriod"/>
            </a:pPr>
            <a:r>
              <a:rPr lang="en-US" dirty="0"/>
              <a:t>Slow</a:t>
            </a:r>
          </a:p>
          <a:p>
            <a:pPr marL="457200" indent="-457200">
              <a:lnSpc>
                <a:spcPct val="150000"/>
              </a:lnSpc>
              <a:spcAft>
                <a:spcPts val="0"/>
              </a:spcAft>
              <a:buAutoNum type="arabicPeriod"/>
            </a:pPr>
            <a:r>
              <a:rPr lang="en-US" dirty="0"/>
              <a:t>Lack of ownership</a:t>
            </a:r>
          </a:p>
        </p:txBody>
      </p:sp>
      <p:sp>
        <p:nvSpPr>
          <p:cNvPr id="7" name="Slide Number Placeholder 6"/>
          <p:cNvSpPr>
            <a:spLocks noGrp="1"/>
          </p:cNvSpPr>
          <p:nvPr>
            <p:ph type="sldNum" sz="quarter" idx="10"/>
          </p:nvPr>
        </p:nvSpPr>
        <p:spPr/>
        <p:txBody>
          <a:bodyPr/>
          <a:lstStyle/>
          <a:p>
            <a:fld id="{68151E55-6873-49E2-B8D5-2F265E6F1973}" type="slidenum">
              <a:rPr lang="en-US" smtClean="0"/>
              <a:t>8</a:t>
            </a:fld>
            <a:endParaRPr lang="en-US" dirty="0"/>
          </a:p>
        </p:txBody>
      </p:sp>
    </p:spTree>
    <p:extLst>
      <p:ext uri="{BB962C8B-B14F-4D97-AF65-F5344CB8AC3E}">
        <p14:creationId xmlns:p14="http://schemas.microsoft.com/office/powerpoint/2010/main" val="4214323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Organizing Projects as Dedicated Teams</a:t>
            </a:r>
          </a:p>
        </p:txBody>
      </p:sp>
      <p:sp>
        <p:nvSpPr>
          <p:cNvPr id="3" name="Content Placeholder 2"/>
          <p:cNvSpPr>
            <a:spLocks noGrp="1"/>
          </p:cNvSpPr>
          <p:nvPr>
            <p:ph sz="quarter" idx="11"/>
          </p:nvPr>
        </p:nvSpPr>
        <p:spPr>
          <a:xfrm>
            <a:off x="342900" y="1204641"/>
            <a:ext cx="8458200" cy="5247659"/>
          </a:xfrm>
        </p:spPr>
        <p:txBody>
          <a:bodyPr>
            <a:normAutofit lnSpcReduction="10000"/>
          </a:bodyPr>
          <a:lstStyle/>
          <a:p>
            <a:pPr marL="342900" indent="-342900">
              <a:lnSpc>
                <a:spcPct val="160000"/>
              </a:lnSpc>
              <a:spcAft>
                <a:spcPts val="0"/>
              </a:spcAft>
              <a:buFont typeface="Arial" panose="020B0604020202020204" pitchFamily="34" charset="0"/>
              <a:buChar char="•"/>
            </a:pPr>
            <a:r>
              <a:rPr lang="en-US" dirty="0"/>
              <a:t>Dedicated project teams operate as units separate from the rest of the parent organization.</a:t>
            </a:r>
          </a:p>
          <a:p>
            <a:pPr marL="342900" indent="-342900">
              <a:lnSpc>
                <a:spcPct val="160000"/>
              </a:lnSpc>
              <a:spcAft>
                <a:spcPts val="0"/>
              </a:spcAft>
              <a:buFont typeface="Arial" panose="020B0604020202020204" pitchFamily="34" charset="0"/>
              <a:buChar char="•"/>
            </a:pPr>
            <a:r>
              <a:rPr lang="en-US" dirty="0"/>
              <a:t>A full-time project manager is designated to pull together a core group of specialists who work full time on the project.</a:t>
            </a:r>
          </a:p>
          <a:p>
            <a:pPr marL="342900" indent="-342900">
              <a:lnSpc>
                <a:spcPct val="160000"/>
              </a:lnSpc>
              <a:spcAft>
                <a:spcPts val="0"/>
              </a:spcAft>
              <a:buFont typeface="Arial" panose="020B0604020202020204" pitchFamily="34" charset="0"/>
              <a:buChar char="•"/>
            </a:pPr>
            <a:r>
              <a:rPr lang="en-US" dirty="0"/>
              <a:t>The project manager recruits necessary personnel from both within and outside the parent company.</a:t>
            </a:r>
          </a:p>
          <a:p>
            <a:pPr marL="342900" indent="-342900">
              <a:lnSpc>
                <a:spcPct val="160000"/>
              </a:lnSpc>
              <a:spcAft>
                <a:spcPts val="0"/>
              </a:spcAft>
              <a:buFont typeface="Arial" panose="020B0604020202020204" pitchFamily="34" charset="0"/>
              <a:buChar char="•"/>
            </a:pPr>
            <a:r>
              <a:rPr lang="en-US" dirty="0"/>
              <a:t>In a projectized organization where projects are the dominant form of business, the entire organization is designed to support project teams.</a:t>
            </a:r>
          </a:p>
          <a:p>
            <a:pPr marL="342900" indent="-342900">
              <a:lnSpc>
                <a:spcPct val="160000"/>
              </a:lnSpc>
              <a:spcAft>
                <a:spcPts val="0"/>
              </a:spcAft>
              <a:buFont typeface="Arial" panose="020B0604020202020204" pitchFamily="34" charset="0"/>
              <a:buChar char="•"/>
            </a:pPr>
            <a:r>
              <a:rPr lang="en-US" dirty="0"/>
              <a:t>“Projectitis” is referred to as a negative dimension to dedicated project teams.  A we-they attitude can emerge between project team members and the rest of the organization.</a:t>
            </a:r>
          </a:p>
        </p:txBody>
      </p:sp>
      <p:sp>
        <p:nvSpPr>
          <p:cNvPr id="6" name="Slide Number Placeholder 5"/>
          <p:cNvSpPr>
            <a:spLocks noGrp="1"/>
          </p:cNvSpPr>
          <p:nvPr>
            <p:ph type="sldNum" sz="quarter" idx="10"/>
          </p:nvPr>
        </p:nvSpPr>
        <p:spPr/>
        <p:txBody>
          <a:bodyPr/>
          <a:lstStyle/>
          <a:p>
            <a:fld id="{68151E55-6873-49E2-B8D5-2F265E6F1973}" type="slidenum">
              <a:rPr lang="en-US" smtClean="0"/>
              <a:t>9</a:t>
            </a:fld>
            <a:endParaRPr lang="en-US" dirty="0"/>
          </a:p>
        </p:txBody>
      </p:sp>
    </p:spTree>
    <p:extLst>
      <p:ext uri="{BB962C8B-B14F-4D97-AF65-F5344CB8AC3E}">
        <p14:creationId xmlns:p14="http://schemas.microsoft.com/office/powerpoint/2010/main" val="530772207"/>
      </p:ext>
    </p:extLst>
  </p:cSld>
  <p:clrMapOvr>
    <a:masterClrMapping/>
  </p:clrMapOvr>
</p:sld>
</file>

<file path=ppt/theme/theme1.xml><?xml version="1.0" encoding="utf-8"?>
<a:theme xmlns:a="http://schemas.openxmlformats.org/drawingml/2006/main" name="Title Slides Master">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arson 8e PP Template2" id="{435D58DD-7D0A-4D9D-BE0B-F60682CE77A8}" vid="{B5822631-C789-4209-A92D-60DE76681D32}"/>
    </a:ext>
  </a:extLst>
</a:theme>
</file>

<file path=ppt/theme/theme2.xml><?xml version="1.0" encoding="utf-8"?>
<a:theme xmlns:a="http://schemas.openxmlformats.org/drawingml/2006/main" name="MainContentSlideMaster">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arson 8e PP Template2" id="{435D58DD-7D0A-4D9D-BE0B-F60682CE77A8}" vid="{A583025C-903C-437B-8894-B4D688C79810}"/>
    </a:ext>
  </a:extLst>
</a:theme>
</file>

<file path=ppt/theme/theme3.xml><?xml version="1.0" encoding="utf-8"?>
<a:theme xmlns:a="http://schemas.openxmlformats.org/drawingml/2006/main" name="ClosingMaster">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arson 8e PP Template2" id="{435D58DD-7D0A-4D9D-BE0B-F60682CE77A8}" vid="{433A7F97-21B1-47D0-8E89-8F076CA4DE50}"/>
    </a:ext>
  </a:extLst>
</a:theme>
</file>

<file path=ppt/theme/theme4.xml><?xml version="1.0" encoding="utf-8"?>
<a:theme xmlns:a="http://schemas.openxmlformats.org/drawingml/2006/main" name="ImageDescriptionAppendixSlideMaster">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arson 8e PP Template2" id="{435D58DD-7D0A-4D9D-BE0B-F60682CE77A8}" vid="{96D38B68-5ABE-4D20-A7AF-597351431D7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Larson 8e PPT Template</Template>
  <TotalTime>177</TotalTime>
  <Words>1313</Words>
  <Application>Microsoft Office PowerPoint</Application>
  <PresentationFormat>On-screen Show (4:3)</PresentationFormat>
  <Paragraphs>194</Paragraphs>
  <Slides>29</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29</vt:i4>
      </vt:variant>
    </vt:vector>
  </HeadingPairs>
  <TitlesOfParts>
    <vt:vector size="36" baseType="lpstr">
      <vt:lpstr>Arial</vt:lpstr>
      <vt:lpstr>Calibri</vt:lpstr>
      <vt:lpstr>Times New Roman</vt:lpstr>
      <vt:lpstr>Title Slides Master</vt:lpstr>
      <vt:lpstr>MainContentSlideMaster</vt:lpstr>
      <vt:lpstr>ClosingMaster</vt:lpstr>
      <vt:lpstr>ImageDescriptionAppendixSlideMaster</vt:lpstr>
      <vt:lpstr>Chapter Three</vt:lpstr>
      <vt:lpstr>Where We Are Now</vt:lpstr>
      <vt:lpstr>Learning Objectives</vt:lpstr>
      <vt:lpstr>Chapter Outline</vt:lpstr>
      <vt:lpstr>3.1  Project Management Structures</vt:lpstr>
      <vt:lpstr>Organizing Projects within the Functional Organization</vt:lpstr>
      <vt:lpstr>Functional Organizations</vt:lpstr>
      <vt:lpstr>Advantages and Disadvantages of using Functional Organization to Administer and Complete projects</vt:lpstr>
      <vt:lpstr>Organizing Projects as Dedicated Teams</vt:lpstr>
      <vt:lpstr>Dedicated Project Team</vt:lpstr>
      <vt:lpstr>Projectized Organization Structure</vt:lpstr>
      <vt:lpstr>Strengths and Weaknesses of the Dedicated Project Team Approach</vt:lpstr>
      <vt:lpstr>Organizing Projects within a Matrix Arrangement</vt:lpstr>
      <vt:lpstr>Matrix Organization Structure</vt:lpstr>
      <vt:lpstr>Division of Project Manager and Functional Manager Responsibilities in a Matrix Structure</vt:lpstr>
      <vt:lpstr>Different Matrix Forms</vt:lpstr>
      <vt:lpstr>Different Matrix Forms (Continued)</vt:lpstr>
      <vt:lpstr>Different Matrix Forms (Continued)</vt:lpstr>
      <vt:lpstr>Advantages and Disadvantages of Matrix Management</vt:lpstr>
      <vt:lpstr>3.2  Project Management Office (PMO)</vt:lpstr>
      <vt:lpstr>3.3  What Is the Right Project Management Structure?</vt:lpstr>
      <vt:lpstr>3.4  Organizational Culture</vt:lpstr>
      <vt:lpstr>Key Dimensions Defining an Organization’s Culture</vt:lpstr>
      <vt:lpstr>Identifying Cultural Characteristics</vt:lpstr>
      <vt:lpstr>Organizational Culture Diagnosis Worksheet</vt:lpstr>
      <vt:lpstr>3.5  Implications of Organizational Culture for Organizing Projects</vt:lpstr>
      <vt:lpstr>Cultural Dimensions of an Organization Supportive of Project Management</vt:lpstr>
      <vt:lpstr>Key Terms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Three</dc:title>
  <dc:creator>Pinyarat S.</dc:creator>
  <cp:keywords>PPT</cp:keywords>
  <cp:lastModifiedBy>User</cp:lastModifiedBy>
  <cp:revision>2</cp:revision>
  <dcterms:created xsi:type="dcterms:W3CDTF">2019-06-06T18:14:45Z</dcterms:created>
  <dcterms:modified xsi:type="dcterms:W3CDTF">2024-11-21T11:09:02Z</dcterms:modified>
</cp:coreProperties>
</file>