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07" r:id="rId6"/>
  </p:sldMasterIdLst>
  <p:notesMasterIdLst>
    <p:notesMasterId r:id="rId57"/>
  </p:notesMasterIdLst>
  <p:sldIdLst>
    <p:sldId id="442" r:id="rId7"/>
    <p:sldId id="443" r:id="rId8"/>
    <p:sldId id="664" r:id="rId9"/>
    <p:sldId id="665" r:id="rId10"/>
    <p:sldId id="666" r:id="rId11"/>
    <p:sldId id="667" r:id="rId12"/>
    <p:sldId id="668" r:id="rId13"/>
    <p:sldId id="669" r:id="rId14"/>
    <p:sldId id="670" r:id="rId15"/>
    <p:sldId id="671" r:id="rId16"/>
    <p:sldId id="672" r:id="rId17"/>
    <p:sldId id="673" r:id="rId18"/>
    <p:sldId id="674" r:id="rId19"/>
    <p:sldId id="675" r:id="rId20"/>
    <p:sldId id="676" r:id="rId21"/>
    <p:sldId id="677" r:id="rId22"/>
    <p:sldId id="678" r:id="rId23"/>
    <p:sldId id="679" r:id="rId24"/>
    <p:sldId id="680" r:id="rId25"/>
    <p:sldId id="681" r:id="rId26"/>
    <p:sldId id="682" r:id="rId27"/>
    <p:sldId id="683" r:id="rId28"/>
    <p:sldId id="684" r:id="rId29"/>
    <p:sldId id="685" r:id="rId30"/>
    <p:sldId id="686" r:id="rId31"/>
    <p:sldId id="687" r:id="rId32"/>
    <p:sldId id="663" r:id="rId33"/>
    <p:sldId id="688" r:id="rId34"/>
    <p:sldId id="689" r:id="rId35"/>
    <p:sldId id="690" r:id="rId36"/>
    <p:sldId id="691" r:id="rId37"/>
    <p:sldId id="692" r:id="rId38"/>
    <p:sldId id="693" r:id="rId39"/>
    <p:sldId id="694" r:id="rId40"/>
    <p:sldId id="695" r:id="rId41"/>
    <p:sldId id="696" r:id="rId42"/>
    <p:sldId id="697" r:id="rId43"/>
    <p:sldId id="698" r:id="rId44"/>
    <p:sldId id="699" r:id="rId45"/>
    <p:sldId id="700" r:id="rId46"/>
    <p:sldId id="701" r:id="rId47"/>
    <p:sldId id="702" r:id="rId48"/>
    <p:sldId id="703" r:id="rId49"/>
    <p:sldId id="704" r:id="rId50"/>
    <p:sldId id="260" r:id="rId51"/>
    <p:sldId id="380" r:id="rId52"/>
    <p:sldId id="526" r:id="rId53"/>
    <p:sldId id="705" r:id="rId54"/>
    <p:sldId id="706" r:id="rId55"/>
    <p:sldId id="7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ain Content" id="{5973D931-3BAC-4F30-9C16-B7461F574E40}">
          <p14:sldIdLst>
            <p14:sldId id="442"/>
            <p14:sldId id="44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63"/>
            <p14:sldId id="688"/>
            <p14:sldId id="689"/>
            <p14:sldId id="690"/>
            <p14:sldId id="691"/>
            <p14:sldId id="692"/>
            <p14:sldId id="693"/>
            <p14:sldId id="694"/>
            <p14:sldId id="695"/>
            <p14:sldId id="696"/>
            <p14:sldId id="697"/>
            <p14:sldId id="698"/>
            <p14:sldId id="699"/>
            <p14:sldId id="700"/>
            <p14:sldId id="701"/>
            <p14:sldId id="702"/>
            <p14:sldId id="703"/>
            <p14:sldId id="704"/>
            <p14:sldId id="260"/>
          </p14:sldIdLst>
        </p14:section>
        <p14:section name="Appendix: Image Descriptions for Unsighted Students" id="{D8F54AF9-CC98-4D0C-B6D4-2D625795692B}">
          <p14:sldIdLst>
            <p14:sldId id="380"/>
            <p14:sldId id="526"/>
            <p14:sldId id="705"/>
            <p14:sldId id="706"/>
            <p14:sldId id="707"/>
          </p14:sldIdLst>
        </p14:section>
      </p14:sectionLst>
    </p:ext>
    <p:ext uri="{EFAFB233-063F-42B5-8137-9DF3F51BA10A}">
      <p15:sldGuideLst xmlns:p15="http://schemas.microsoft.com/office/powerpoint/2012/main" xmlns="">
        <p15:guide id="2" pos="2880"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xmlns="" userId="S-1-5-21-1645522239-1123561945-839522115-1006658" providerId="AD"/>
      </p:ext>
    </p:extLst>
  </p:cmAuthor>
  <p:cmAuthor id="2" name="Ciporen, Laura" initials="CL [2]" lastIdx="2" clrIdx="1">
    <p:extLst>
      <p:ext uri="{19B8F6BF-5375-455C-9EA6-DF929625EA0E}">
        <p15:presenceInfo xmlns:p15="http://schemas.microsoft.com/office/powerpoint/2012/main" xmlns="" userId="S::laura.ciporen@mheducation.com::567f631f-0624-4179-9d16-569ddce48823" providerId="AD"/>
      </p:ext>
    </p:extLst>
  </p:cmAuthor>
  <p:cmAuthor id="3" name="Gracy, Mani" initials="GM" lastIdx="1" clrIdx="2">
    <p:extLst>
      <p:ext uri="{19B8F6BF-5375-455C-9EA6-DF929625EA0E}">
        <p15:presenceInfo xmlns:p15="http://schemas.microsoft.com/office/powerpoint/2012/main" xmlns="" userId="S::M.Gracy2@spi-global.com::3a842c30-1f5a-493a-a962-035eb95e8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0000"/>
    <a:srgbClr val="AA0000"/>
    <a:srgbClr val="00206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89" autoAdjust="0"/>
    <p:restoredTop sz="92022" autoAdjust="0"/>
  </p:normalViewPr>
  <p:slideViewPr>
    <p:cSldViewPr snapToGrid="0" showGuides="1">
      <p:cViewPr varScale="1">
        <p:scale>
          <a:sx n="103" d="100"/>
          <a:sy n="103" d="100"/>
        </p:scale>
        <p:origin x="-642" y="-90"/>
      </p:cViewPr>
      <p:guideLst>
        <p:guide orient="horz" pos="2256"/>
        <p:guide pos="2880"/>
        <p:guide pos="56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95627-E700-4049-B050-46F9C8492CAD}" type="datetimeFigureOut">
              <a:rPr lang="en-US" smtClean="0"/>
              <a:pPr/>
              <a:t>6/3/2024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A7A27-C7DA-4E20-8877-F9D8D7F61956}" type="slidenum">
              <a:rPr lang="en-US" smtClean="0"/>
              <a:pPr/>
              <a:t>‹#›</a:t>
            </a:fld>
            <a:endParaRPr lang="en-US"/>
          </a:p>
        </p:txBody>
      </p:sp>
    </p:spTree>
    <p:extLst>
      <p:ext uri="{BB962C8B-B14F-4D97-AF65-F5344CB8AC3E}">
        <p14:creationId xmlns:p14="http://schemas.microsoft.com/office/powerpoint/2010/main" xmlns="" val="184728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a:cs typeface="Times New Roman" panose="02020603050405020304" pitchFamily="18" charset="0"/>
              </a:rPr>
              <a:t>By 2019 JCB was generating £4.1 billion in annual sales, almost half of which came from India. In addition to strong demand in India, JCB’s Indian factories were also now exporting to 93 other countries. India had become the jewel in the crown for JCB.</a:t>
            </a:r>
            <a:endParaRPr lang="en-US" dirty="0">
              <a:cs typeface="Times New Roman" panose="02020603050405020304" pitchFamily="18" charset="0"/>
            </a:endParaRP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Sources: P. Marsh, “Partnerships Feel the Indian Heat,” </a:t>
            </a:r>
            <a:r>
              <a:rPr lang="en-US" b="0" i="1" u="none" strike="noStrike" baseline="0" dirty="0">
                <a:cs typeface="Times New Roman" panose="02020603050405020304" pitchFamily="18" charset="0"/>
              </a:rPr>
              <a:t>Financial Times</a:t>
            </a:r>
            <a:r>
              <a:rPr lang="en-US" b="0" i="0" u="none" strike="noStrike" baseline="0" dirty="0">
                <a:cs typeface="Times New Roman" panose="02020603050405020304" pitchFamily="18" charset="0"/>
              </a:rPr>
              <a:t>, June 22, 2006, p. 11; P. Marsh, “JCB Targets Asia to Spread Production,” </a:t>
            </a:r>
            <a:r>
              <a:rPr lang="en-US" b="0" i="1" u="none" strike="noStrike" baseline="0" dirty="0">
                <a:cs typeface="Times New Roman" panose="02020603050405020304" pitchFamily="18" charset="0"/>
              </a:rPr>
              <a:t>Financial Times</a:t>
            </a:r>
            <a:r>
              <a:rPr lang="en-US" b="0" i="0" u="none" strike="noStrike" baseline="0" dirty="0">
                <a:cs typeface="Times New Roman" panose="02020603050405020304" pitchFamily="18" charset="0"/>
              </a:rPr>
              <a:t>, March 16, 2005, p. 26; D. Jones, “Profits Jump at JCB,” Daily Post, June 20, 2006, p. 21; R. Bentley, “Still Optimistic about Asia,” </a:t>
            </a:r>
            <a:r>
              <a:rPr lang="en-US" b="0" i="1" u="none" strike="noStrike" baseline="0" dirty="0">
                <a:cs typeface="Times New Roman" panose="02020603050405020304" pitchFamily="18" charset="0"/>
              </a:rPr>
              <a:t>Asian Business Review</a:t>
            </a:r>
            <a:r>
              <a:rPr lang="en-US" b="0" i="0" u="none" strike="noStrike" baseline="0" dirty="0">
                <a:cs typeface="Times New Roman" panose="02020603050405020304" pitchFamily="18" charset="0"/>
              </a:rPr>
              <a:t>, October 1, 1999, p. 1; “JCB Launches India-Specific Heavy Duty Crane,” </a:t>
            </a:r>
            <a:r>
              <a:rPr lang="en-US" b="0" i="1" u="none" strike="noStrike" baseline="0" dirty="0">
                <a:cs typeface="Times New Roman" panose="02020603050405020304" pitchFamily="18" charset="0"/>
              </a:rPr>
              <a:t>The Hindu</a:t>
            </a:r>
            <a:r>
              <a:rPr lang="en-US" b="0" i="0" u="none" strike="noStrike" baseline="0" dirty="0">
                <a:cs typeface="Times New Roman" panose="02020603050405020304" pitchFamily="18" charset="0"/>
              </a:rPr>
              <a:t>, October 18, 2008; Michael Pooler, “JCB Piles Up Big Profits despite Dwindling Global Markets,” </a:t>
            </a:r>
            <a:r>
              <a:rPr lang="en-US" b="0" i="1" u="none" strike="noStrike" baseline="0" dirty="0">
                <a:cs typeface="Times New Roman" panose="02020603050405020304" pitchFamily="18" charset="0"/>
              </a:rPr>
              <a:t>Financial Times</a:t>
            </a:r>
            <a:r>
              <a:rPr lang="en-US" b="0" i="0" u="none" strike="noStrike" baseline="0" dirty="0">
                <a:cs typeface="Times New Roman" panose="02020603050405020304" pitchFamily="18" charset="0"/>
              </a:rPr>
              <a:t>, July 12, 2016; </a:t>
            </a:r>
            <a:r>
              <a:rPr lang="en-US" b="0" i="0" u="none" strike="noStrike" baseline="0" dirty="0" err="1">
                <a:cs typeface="Times New Roman" panose="02020603050405020304" pitchFamily="18" charset="0"/>
              </a:rPr>
              <a:t>Malyaban</a:t>
            </a:r>
            <a:r>
              <a:rPr lang="en-US" b="0" i="0" u="none" strike="noStrike" baseline="0" dirty="0">
                <a:cs typeface="Times New Roman" panose="02020603050405020304" pitchFamily="18" charset="0"/>
              </a:rPr>
              <a:t> Ghosh, “JCB India Revenues Rise,” </a:t>
            </a:r>
            <a:r>
              <a:rPr lang="en-US" b="0" i="1" u="none" strike="noStrike" baseline="0" dirty="0">
                <a:cs typeface="Times New Roman" panose="02020603050405020304" pitchFamily="18" charset="0"/>
              </a:rPr>
              <a:t>Livemint.com</a:t>
            </a:r>
            <a:r>
              <a:rPr lang="en-US" b="0" i="0" u="none" strike="noStrike" baseline="0" dirty="0">
                <a:cs typeface="Times New Roman" panose="02020603050405020304" pitchFamily="18" charset="0"/>
              </a:rPr>
              <a:t>, April 16, 2018; M. Pooler, “JCB Warns That India’s Banking Crisis Is Hurting Demand,” </a:t>
            </a:r>
            <a:r>
              <a:rPr lang="en-US" b="0" i="1" u="none" strike="noStrike" baseline="0" dirty="0">
                <a:cs typeface="Times New Roman" panose="02020603050405020304" pitchFamily="18" charset="0"/>
              </a:rPr>
              <a:t>Financial Times</a:t>
            </a:r>
            <a:r>
              <a:rPr lang="en-US" b="0" i="0" u="none" strike="noStrike" baseline="0" dirty="0">
                <a:cs typeface="Times New Roman" panose="02020603050405020304" pitchFamily="18" charset="0"/>
              </a:rPr>
              <a:t>, September 2, 2019.</a:t>
            </a:r>
          </a:p>
        </p:txBody>
      </p:sp>
      <p:sp>
        <p:nvSpPr>
          <p:cNvPr id="4" name="Slide Number Placeholder 3"/>
          <p:cNvSpPr>
            <a:spLocks noGrp="1"/>
          </p:cNvSpPr>
          <p:nvPr>
            <p:ph type="sldNum" sz="quarter" idx="5"/>
          </p:nvPr>
        </p:nvSpPr>
        <p:spPr/>
        <p:txBody>
          <a:bodyPr/>
          <a:lstStyle/>
          <a:p>
            <a:fld id="{CD9A7A27-C7DA-4E20-8877-F9D8D7F61956}" type="slidenum">
              <a:rPr lang="en-US" smtClean="0"/>
              <a:pPr/>
              <a:t>3</a:t>
            </a:fld>
            <a:endParaRPr lang="en-US"/>
          </a:p>
        </p:txBody>
      </p:sp>
    </p:spTree>
    <p:extLst>
      <p:ext uri="{BB962C8B-B14F-4D97-AF65-F5344CB8AC3E}">
        <p14:creationId xmlns:p14="http://schemas.microsoft.com/office/powerpoint/2010/main" xmlns="" val="313992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t>In the case of developing nations, only about one-third or less of FDI is in the form of cross-border mergers and acquisitions. The lower percentage of mergers and acquisitions may simply reflect the fact that there are fewer target firms to acquire in developing nations.</a:t>
            </a:r>
          </a:p>
        </p:txBody>
      </p:sp>
      <p:sp>
        <p:nvSpPr>
          <p:cNvPr id="4" name="Slide Number Placeholder 3"/>
          <p:cNvSpPr>
            <a:spLocks noGrp="1"/>
          </p:cNvSpPr>
          <p:nvPr>
            <p:ph type="sldNum" sz="quarter" idx="5"/>
          </p:nvPr>
        </p:nvSpPr>
        <p:spPr/>
        <p:txBody>
          <a:bodyPr/>
          <a:lstStyle/>
          <a:p>
            <a:fld id="{CD9A7A27-C7DA-4E20-8877-F9D8D7F61956}" type="slidenum">
              <a:rPr lang="en-US" smtClean="0"/>
              <a:pPr/>
              <a:t>12</a:t>
            </a:fld>
            <a:endParaRPr lang="en-US"/>
          </a:p>
        </p:txBody>
      </p:sp>
    </p:spTree>
    <p:extLst>
      <p:ext uri="{BB962C8B-B14F-4D97-AF65-F5344CB8AC3E}">
        <p14:creationId xmlns:p14="http://schemas.microsoft.com/office/powerpoint/2010/main" xmlns="" val="371057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8-2 </a:t>
            </a:r>
            <a:r>
              <a:rPr lang="en-US" dirty="0"/>
              <a:t>Explain the different theories of FDI.</a:t>
            </a:r>
          </a:p>
          <a:p>
            <a:pPr eaLnBrk="1" hangingPunct="1"/>
            <a:endParaRPr lang="en-US" altLang="en-US" dirty="0"/>
          </a:p>
          <a:p>
            <a:pPr eaLnBrk="1" hangingPunct="1"/>
            <a:r>
              <a:rPr lang="en-US" altLang="en-US" i="0" dirty="0"/>
              <a:t>Eclectic paradigm is the a</a:t>
            </a:r>
            <a:r>
              <a:rPr lang="en-US" altLang="en-US" dirty="0"/>
              <a:t>rgument that combining location-specific assets or resource endowments and the firm’s own unique assets often requires FDI; it requires the firm to establish production facilities where those foreign assets or resource endowments are located.</a:t>
            </a:r>
            <a:endParaRPr lang="en-IN"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13</a:t>
            </a:fld>
            <a:endParaRPr lang="en-US"/>
          </a:p>
        </p:txBody>
      </p:sp>
    </p:spTree>
    <p:extLst>
      <p:ext uri="{BB962C8B-B14F-4D97-AF65-F5344CB8AC3E}">
        <p14:creationId xmlns:p14="http://schemas.microsoft.com/office/powerpoint/2010/main" xmlns="" val="378821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FDI is expensive because a firm must bear the costs of establishing production facilities in a foreign country or of acquiring a foreign enterprise. FDI is risky because of the problems associated with doing business in a different culture where the rules of the game may be very different. Relative to indigenous firms, there is a greater probability that a foreign firm undertaking FDI in a country for the first time will make costly mistakes due to its ignorance.</a:t>
            </a:r>
          </a:p>
        </p:txBody>
      </p:sp>
      <p:sp>
        <p:nvSpPr>
          <p:cNvPr id="4" name="Slide Number Placeholder 3"/>
          <p:cNvSpPr>
            <a:spLocks noGrp="1"/>
          </p:cNvSpPr>
          <p:nvPr>
            <p:ph type="sldNum" sz="quarter" idx="5"/>
          </p:nvPr>
        </p:nvSpPr>
        <p:spPr/>
        <p:txBody>
          <a:bodyPr/>
          <a:lstStyle/>
          <a:p>
            <a:fld id="{CD9A7A27-C7DA-4E20-8877-F9D8D7F61956}" type="slidenum">
              <a:rPr lang="en-US" smtClean="0"/>
              <a:pPr/>
              <a:t>14</a:t>
            </a:fld>
            <a:endParaRPr lang="en-US"/>
          </a:p>
        </p:txBody>
      </p:sp>
    </p:spTree>
    <p:extLst>
      <p:ext uri="{BB962C8B-B14F-4D97-AF65-F5344CB8AC3E}">
        <p14:creationId xmlns:p14="http://schemas.microsoft.com/office/powerpoint/2010/main" xmlns="" val="383759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Often, the desire to reduce the threat that trade barriers might be imposed is enough to justify foreign direct investment as an alternative to exporting.</a:t>
            </a:r>
          </a:p>
        </p:txBody>
      </p:sp>
      <p:sp>
        <p:nvSpPr>
          <p:cNvPr id="4" name="Slide Number Placeholder 3"/>
          <p:cNvSpPr>
            <a:spLocks noGrp="1"/>
          </p:cNvSpPr>
          <p:nvPr>
            <p:ph type="sldNum" sz="quarter" idx="5"/>
          </p:nvPr>
        </p:nvSpPr>
        <p:spPr/>
        <p:txBody>
          <a:bodyPr/>
          <a:lstStyle/>
          <a:p>
            <a:fld id="{CD9A7A27-C7DA-4E20-8877-F9D8D7F61956}" type="slidenum">
              <a:rPr lang="en-US" smtClean="0"/>
              <a:pPr/>
              <a:t>15</a:t>
            </a:fld>
            <a:endParaRPr lang="en-US"/>
          </a:p>
        </p:txBody>
      </p:sp>
    </p:spTree>
    <p:extLst>
      <p:ext uri="{BB962C8B-B14F-4D97-AF65-F5344CB8AC3E}">
        <p14:creationId xmlns:p14="http://schemas.microsoft.com/office/powerpoint/2010/main" xmlns="" val="316032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suggests that when one or more of the following conditions holds, markets fail as a mechanism for selling know-how and FDI is more profitable than licensing: (1) when the firm has valuable know-how that cannot be adequately protected by a licensing contract, (2) when the firm needs tight control over a foreign entity to maximize its market share and earnings in that country, and (3) when a firm’s skills and know-how are not amenable to licensing.</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16</a:t>
            </a:fld>
            <a:endParaRPr lang="en-US"/>
          </a:p>
        </p:txBody>
      </p:sp>
    </p:spTree>
    <p:extLst>
      <p:ext uri="{BB962C8B-B14F-4D97-AF65-F5344CB8AC3E}">
        <p14:creationId xmlns:p14="http://schemas.microsoft.com/office/powerpoint/2010/main" xmlns="" val="212674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Gaining technology, productive assets, market share, brand equity, distribution systems, and the like through FDI by purchasing the assets of an established company can all speed up market entry, improve production in the firm’s home base, and facilitate the transfer of technology from the acquired company to the acquiring company.</a:t>
            </a:r>
          </a:p>
        </p:txBody>
      </p:sp>
      <p:sp>
        <p:nvSpPr>
          <p:cNvPr id="4" name="Slide Number Placeholder 3"/>
          <p:cNvSpPr>
            <a:spLocks noGrp="1"/>
          </p:cNvSpPr>
          <p:nvPr>
            <p:ph type="sldNum" sz="quarter" idx="5"/>
          </p:nvPr>
        </p:nvSpPr>
        <p:spPr/>
        <p:txBody>
          <a:bodyPr/>
          <a:lstStyle/>
          <a:p>
            <a:fld id="{CD9A7A27-C7DA-4E20-8877-F9D8D7F61956}" type="slidenum">
              <a:rPr lang="en-US" smtClean="0"/>
              <a:pPr/>
              <a:t>17</a:t>
            </a:fld>
            <a:endParaRPr lang="en-US"/>
          </a:p>
        </p:txBody>
      </p:sp>
    </p:spTree>
    <p:extLst>
      <p:ext uri="{BB962C8B-B14F-4D97-AF65-F5344CB8AC3E}">
        <p14:creationId xmlns:p14="http://schemas.microsoft.com/office/powerpoint/2010/main" xmlns="" val="290178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Knickerbocker’s theory and its extensions can help explain imitative FDI behavior by firms in oligopolistic industries, it does not explain why the first firm in an oligopoly decides to undertake FDI rather than to export or license. Internalization theory addresses this phenomenon.</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18</a:t>
            </a:fld>
            <a:endParaRPr lang="en-US"/>
          </a:p>
        </p:txBody>
      </p:sp>
    </p:spTree>
    <p:extLst>
      <p:ext uri="{BB962C8B-B14F-4D97-AF65-F5344CB8AC3E}">
        <p14:creationId xmlns:p14="http://schemas.microsoft.com/office/powerpoint/2010/main" xmlns="" val="67856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Dunning’s theory, therefore, seems to be a useful addition to those outlined previously because it helps explain how location factors affect the direction of FDI.</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19</a:t>
            </a:fld>
            <a:endParaRPr lang="en-US"/>
          </a:p>
        </p:txBody>
      </p:sp>
    </p:spTree>
    <p:extLst>
      <p:ext uri="{BB962C8B-B14F-4D97-AF65-F5344CB8AC3E}">
        <p14:creationId xmlns:p14="http://schemas.microsoft.com/office/powerpoint/2010/main" xmlns="" val="19845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Dunning’s theory has implications that go beyond basic resources such as minerals and labor. Consider Silicon Valley, which is the world center for the computer and semiconductor industry. Many of the world’s major computer and semiconductor companies—such as Apple Computer, Hewlett-Packard, Oracle, Google, and Intel—are located close to each other in the Silicon Valley region of California. As a result, much of the cutting-edge research and product development in computers and semiconductors occurs there. According to Dunning’s arguments, knowledge being generated in Silicon Valley with regard to the design and manufacture of computers and semiconductors is available nowhere else in the world.</a:t>
            </a:r>
          </a:p>
        </p:txBody>
      </p:sp>
      <p:sp>
        <p:nvSpPr>
          <p:cNvPr id="4" name="Slide Number Placeholder 3"/>
          <p:cNvSpPr>
            <a:spLocks noGrp="1"/>
          </p:cNvSpPr>
          <p:nvPr>
            <p:ph type="sldNum" sz="quarter" idx="5"/>
          </p:nvPr>
        </p:nvSpPr>
        <p:spPr/>
        <p:txBody>
          <a:bodyPr/>
          <a:lstStyle/>
          <a:p>
            <a:fld id="{CD9A7A27-C7DA-4E20-8877-F9D8D7F61956}" type="slidenum">
              <a:rPr lang="en-US" smtClean="0"/>
              <a:pPr/>
              <a:t>20</a:t>
            </a:fld>
            <a:endParaRPr lang="en-US"/>
          </a:p>
        </p:txBody>
      </p:sp>
    </p:spTree>
    <p:extLst>
      <p:ext uri="{BB962C8B-B14F-4D97-AF65-F5344CB8AC3E}">
        <p14:creationId xmlns:p14="http://schemas.microsoft.com/office/powerpoint/2010/main" xmlns="" val="234512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8-3 </a:t>
            </a:r>
            <a:r>
              <a:rPr lang="en-US" dirty="0"/>
              <a:t>Understand how political ideology shapes a government's attitudes toward FDI.</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21</a:t>
            </a:fld>
            <a:endParaRPr lang="en-US"/>
          </a:p>
        </p:txBody>
      </p:sp>
    </p:spTree>
    <p:extLst>
      <p:ext uri="{BB962C8B-B14F-4D97-AF65-F5344CB8AC3E}">
        <p14:creationId xmlns:p14="http://schemas.microsoft.com/office/powerpoint/2010/main" xmlns="" val="142595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While much FDI takes the form of greenfield ventures—building up subsidiaries from scratch—acquisitions and joint ventures with well-established foreign entities are also important vehicles for foreign direct investment.</a:t>
            </a:r>
          </a:p>
        </p:txBody>
      </p:sp>
      <p:sp>
        <p:nvSpPr>
          <p:cNvPr id="4" name="Slide Number Placeholder 3"/>
          <p:cNvSpPr>
            <a:spLocks noGrp="1"/>
          </p:cNvSpPr>
          <p:nvPr>
            <p:ph type="sldNum" sz="quarter" idx="5"/>
          </p:nvPr>
        </p:nvSpPr>
        <p:spPr/>
        <p:txBody>
          <a:bodyPr/>
          <a:lstStyle/>
          <a:p>
            <a:fld id="{CD9A7A27-C7DA-4E20-8877-F9D8D7F61956}" type="slidenum">
              <a:rPr lang="en-US" smtClean="0"/>
              <a:pPr/>
              <a:t>4</a:t>
            </a:fld>
            <a:endParaRPr lang="en-US"/>
          </a:p>
        </p:txBody>
      </p:sp>
    </p:spTree>
    <p:extLst>
      <p:ext uri="{BB962C8B-B14F-4D97-AF65-F5344CB8AC3E}">
        <p14:creationId xmlns:p14="http://schemas.microsoft.com/office/powerpoint/2010/main" xmlns="" val="14888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radical view traces its roots to Marxist political and economic theory. Radical writers argue that the multinational enterprise (MNE) is an instrument of imperialist domination. They see the MNE as a tool for exploiting host countries to the exclusive benefit of their capitalist–imperialist home countries. They argue that MNEs extract profits from the host country and take them to their home country, giving nothing of value to the host country in exchange.</a:t>
            </a:r>
          </a:p>
        </p:txBody>
      </p:sp>
      <p:sp>
        <p:nvSpPr>
          <p:cNvPr id="4" name="Slide Number Placeholder 3"/>
          <p:cNvSpPr>
            <a:spLocks noGrp="1"/>
          </p:cNvSpPr>
          <p:nvPr>
            <p:ph type="sldNum" sz="quarter" idx="5"/>
          </p:nvPr>
        </p:nvSpPr>
        <p:spPr/>
        <p:txBody>
          <a:bodyPr/>
          <a:lstStyle/>
          <a:p>
            <a:fld id="{CD9A7A27-C7DA-4E20-8877-F9D8D7F61956}" type="slidenum">
              <a:rPr lang="en-US" smtClean="0"/>
              <a:pPr/>
              <a:t>22</a:t>
            </a:fld>
            <a:endParaRPr lang="en-US"/>
          </a:p>
        </p:txBody>
      </p:sp>
    </p:spTree>
    <p:extLst>
      <p:ext uri="{BB962C8B-B14F-4D97-AF65-F5344CB8AC3E}">
        <p14:creationId xmlns:p14="http://schemas.microsoft.com/office/powerpoint/2010/main" xmlns="" val="229063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free market view traces its roots to classical economics and the trade theories of Adam Smith and David Ricardo.</a:t>
            </a:r>
          </a:p>
        </p:txBody>
      </p:sp>
      <p:sp>
        <p:nvSpPr>
          <p:cNvPr id="4" name="Slide Number Placeholder 3"/>
          <p:cNvSpPr>
            <a:spLocks noGrp="1"/>
          </p:cNvSpPr>
          <p:nvPr>
            <p:ph type="sldNum" sz="quarter" idx="5"/>
          </p:nvPr>
        </p:nvSpPr>
        <p:spPr/>
        <p:txBody>
          <a:bodyPr/>
          <a:lstStyle/>
          <a:p>
            <a:fld id="{CD9A7A27-C7DA-4E20-8877-F9D8D7F61956}" type="slidenum">
              <a:rPr lang="en-US" smtClean="0"/>
              <a:pPr/>
              <a:t>23</a:t>
            </a:fld>
            <a:endParaRPr lang="en-US"/>
          </a:p>
        </p:txBody>
      </p:sp>
    </p:spTree>
    <p:extLst>
      <p:ext uri="{BB962C8B-B14F-4D97-AF65-F5344CB8AC3E}">
        <p14:creationId xmlns:p14="http://schemas.microsoft.com/office/powerpoint/2010/main" xmlns="" val="53695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Countries adopting a pragmatic stance pursue policies designed to maximize the national benefits and minimize the national costs. According to this view, FDI should be allowed so long as the benefits outweigh the costs. Japan offers an example of pragmatic nationalism.</a:t>
            </a:r>
          </a:p>
        </p:txBody>
      </p:sp>
      <p:sp>
        <p:nvSpPr>
          <p:cNvPr id="4" name="Slide Number Placeholder 3"/>
          <p:cNvSpPr>
            <a:spLocks noGrp="1"/>
          </p:cNvSpPr>
          <p:nvPr>
            <p:ph type="sldNum" sz="quarter" idx="5"/>
          </p:nvPr>
        </p:nvSpPr>
        <p:spPr/>
        <p:txBody>
          <a:bodyPr/>
          <a:lstStyle/>
          <a:p>
            <a:fld id="{CD9A7A27-C7DA-4E20-8877-F9D8D7F61956}" type="slidenum">
              <a:rPr lang="en-US" smtClean="0"/>
              <a:pPr/>
              <a:t>24</a:t>
            </a:fld>
            <a:endParaRPr lang="en-US"/>
          </a:p>
        </p:txBody>
      </p:sp>
    </p:spTree>
    <p:extLst>
      <p:ext uri="{BB962C8B-B14F-4D97-AF65-F5344CB8AC3E}">
        <p14:creationId xmlns:p14="http://schemas.microsoft.com/office/powerpoint/2010/main" xmlns="" val="1218761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some developed nations, there is increasing evidence of hostile reactions to inward FDI as well. In Europe in 2006, there was a hostile political reaction to the attempted takeover of Europe’s largest steel company, Arcelor, by Mittal Steel, a global company controlled by the Indian entrepreneur Lakshmi Mittal. In mid-2005, China National Offshore Oil Company withdrew a takeover bid for Unocal of the United States after highly negative reaction in Congress about the proposed takeover of a “strategic asset” by a Chinese company.</a:t>
            </a:r>
          </a:p>
        </p:txBody>
      </p:sp>
      <p:sp>
        <p:nvSpPr>
          <p:cNvPr id="4" name="Slide Number Placeholder 3"/>
          <p:cNvSpPr>
            <a:spLocks noGrp="1"/>
          </p:cNvSpPr>
          <p:nvPr>
            <p:ph type="sldNum" sz="quarter" idx="5"/>
          </p:nvPr>
        </p:nvSpPr>
        <p:spPr/>
        <p:txBody>
          <a:bodyPr/>
          <a:lstStyle/>
          <a:p>
            <a:fld id="{CD9A7A27-C7DA-4E20-8877-F9D8D7F61956}" type="slidenum">
              <a:rPr lang="en-US" smtClean="0"/>
              <a:pPr/>
              <a:t>25</a:t>
            </a:fld>
            <a:endParaRPr lang="en-US"/>
          </a:p>
        </p:txBody>
      </p:sp>
    </p:spTree>
    <p:extLst>
      <p:ext uri="{BB962C8B-B14F-4D97-AF65-F5344CB8AC3E}">
        <p14:creationId xmlns:p14="http://schemas.microsoft.com/office/powerpoint/2010/main" xmlns="" val="393902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8-4 </a:t>
            </a:r>
            <a:r>
              <a:rPr lang="en-US" dirty="0"/>
              <a:t>Describe the benefits and costs of FDI to home and host countries.</a:t>
            </a:r>
          </a:p>
          <a:p>
            <a:endParaRPr lang="en-US" altLang="en-US" dirty="0"/>
          </a:p>
          <a:p>
            <a:r>
              <a:rPr lang="en-US" dirty="0"/>
              <a:t>Foreign management skills acquired through FDI may also produce important benefits for the host country. Foreign managers trained in the latest management techniques can often help improve the efficiency of operations in the host country, whether those operations are acquired or greenfield developments.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26</a:t>
            </a:fld>
            <a:endParaRPr lang="en-US"/>
          </a:p>
        </p:txBody>
      </p:sp>
    </p:spTree>
    <p:extLst>
      <p:ext uri="{BB962C8B-B14F-4D97-AF65-F5344CB8AC3E}">
        <p14:creationId xmlns:p14="http://schemas.microsoft.com/office/powerpoint/2010/main" xmlns="" val="184919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current account deficit, or </a:t>
            </a:r>
            <a:r>
              <a:rPr lang="en-US" altLang="en-US" i="1" dirty="0"/>
              <a:t>trade deficit </a:t>
            </a:r>
            <a:r>
              <a:rPr lang="en-US" altLang="en-US" dirty="0"/>
              <a:t>as it is often called, arises when a country is importing more goods and services than it is exporting. Governments typically prefer to see a current account surplus rather than a deficit.</a:t>
            </a:r>
          </a:p>
        </p:txBody>
      </p:sp>
      <p:sp>
        <p:nvSpPr>
          <p:cNvPr id="4" name="Slide Number Placeholder 3"/>
          <p:cNvSpPr>
            <a:spLocks noGrp="1"/>
          </p:cNvSpPr>
          <p:nvPr>
            <p:ph type="sldNum" sz="quarter" idx="5"/>
          </p:nvPr>
        </p:nvSpPr>
        <p:spPr/>
        <p:txBody>
          <a:bodyPr/>
          <a:lstStyle/>
          <a:p>
            <a:fld id="{CD9A7A27-C7DA-4E20-8877-F9D8D7F61956}" type="slidenum">
              <a:rPr lang="en-US" smtClean="0"/>
              <a:pPr/>
              <a:t>27</a:t>
            </a:fld>
            <a:endParaRPr lang="en-US"/>
          </a:p>
        </p:txBody>
      </p:sp>
    </p:spTree>
    <p:extLst>
      <p:ext uri="{BB962C8B-B14F-4D97-AF65-F5344CB8AC3E}">
        <p14:creationId xmlns:p14="http://schemas.microsoft.com/office/powerpoint/2010/main" xmlns="" val="270067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FDI’s impact on competition in domestic markets may be particularly important in the case of services, such as telecommunications, retailing, and many financial services, where exporting is often not an option because the service has to be produced where it is delivered.</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28</a:t>
            </a:fld>
            <a:endParaRPr lang="en-US"/>
          </a:p>
        </p:txBody>
      </p:sp>
    </p:spTree>
    <p:extLst>
      <p:ext uri="{BB962C8B-B14F-4D97-AF65-F5344CB8AC3E}">
        <p14:creationId xmlns:p14="http://schemas.microsoft.com/office/powerpoint/2010/main" xmlns="" val="1051367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while FDI in the form of greenfield investments should increase competition, it is less clear that this is the case when the FDI takes the form of acquisition of an established enterprise in the host nation.</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29</a:t>
            </a:fld>
            <a:endParaRPr lang="en-US"/>
          </a:p>
        </p:txBody>
      </p:sp>
    </p:spTree>
    <p:extLst>
      <p:ext uri="{BB962C8B-B14F-4D97-AF65-F5344CB8AC3E}">
        <p14:creationId xmlns:p14="http://schemas.microsoft.com/office/powerpoint/2010/main" xmlns="" val="4290511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 criticism leveled against Japanese-owned auto assembly operations in the United States, for example, is that they tend to import many component parts from Japan. Because of this, the favorable impact of this FDI on the current account of the U.S. balance-of-payments position may not be as great as initially supposed. The Japanese auto companies responded to these criticisms by pledging to purchase 75 percent of their component parts from U.S.-based manufacturers (but not necessarily U.S.-owned manufacturers).</a:t>
            </a:r>
          </a:p>
        </p:txBody>
      </p:sp>
      <p:sp>
        <p:nvSpPr>
          <p:cNvPr id="4" name="Slide Number Placeholder 3"/>
          <p:cNvSpPr>
            <a:spLocks noGrp="1"/>
          </p:cNvSpPr>
          <p:nvPr>
            <p:ph type="sldNum" sz="quarter" idx="5"/>
          </p:nvPr>
        </p:nvSpPr>
        <p:spPr/>
        <p:txBody>
          <a:bodyPr/>
          <a:lstStyle/>
          <a:p>
            <a:fld id="{CD9A7A27-C7DA-4E20-8877-F9D8D7F61956}" type="slidenum">
              <a:rPr lang="en-US" smtClean="0"/>
              <a:pPr/>
              <a:t>30</a:t>
            </a:fld>
            <a:endParaRPr lang="en-US"/>
          </a:p>
        </p:txBody>
      </p:sp>
    </p:spTree>
    <p:extLst>
      <p:ext uri="{BB962C8B-B14F-4D97-AF65-F5344CB8AC3E}">
        <p14:creationId xmlns:p14="http://schemas.microsoft.com/office/powerpoint/2010/main" xmlns="" val="3006367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Political scientist Robert Reich has noted that such concerns are the product of outmoded thinking because they fail to account for the growing interdependence of the world economy. In a world in which firms from all advanced nations are increasingly investing in each other’s markets, it is not possible for one country to hold another to “economic ransom” without hurting itself.</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31</a:t>
            </a:fld>
            <a:endParaRPr lang="en-US"/>
          </a:p>
        </p:txBody>
      </p:sp>
    </p:spTree>
    <p:extLst>
      <p:ext uri="{BB962C8B-B14F-4D97-AF65-F5344CB8AC3E}">
        <p14:creationId xmlns:p14="http://schemas.microsoft.com/office/powerpoint/2010/main" xmlns="" val="244009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LO</a:t>
            </a:r>
            <a:r>
              <a:rPr lang="en-US" altLang="en-US" baseline="0"/>
              <a:t> 8-1 </a:t>
            </a:r>
            <a:r>
              <a:rPr lang="en-US"/>
              <a:t>Recognize current trends regarding foreign direct investment (FDI) in the world economy.</a:t>
            </a:r>
            <a:endParaRPr lang="en-US" altLang="en-US"/>
          </a:p>
        </p:txBody>
      </p:sp>
      <p:sp>
        <p:nvSpPr>
          <p:cNvPr id="4" name="Slide Number Placeholder 3"/>
          <p:cNvSpPr>
            <a:spLocks noGrp="1"/>
          </p:cNvSpPr>
          <p:nvPr>
            <p:ph type="sldNum" sz="quarter" idx="5"/>
          </p:nvPr>
        </p:nvSpPr>
        <p:spPr/>
        <p:txBody>
          <a:bodyPr/>
          <a:lstStyle/>
          <a:p>
            <a:fld id="{CD9A7A27-C7DA-4E20-8877-F9D8D7F61956}" type="slidenum">
              <a:rPr lang="en-US" smtClean="0"/>
              <a:pPr/>
              <a:t>5</a:t>
            </a:fld>
            <a:endParaRPr lang="en-US"/>
          </a:p>
        </p:txBody>
      </p:sp>
    </p:spTree>
    <p:extLst>
      <p:ext uri="{BB962C8B-B14F-4D97-AF65-F5344CB8AC3E}">
        <p14:creationId xmlns:p14="http://schemas.microsoft.com/office/powerpoint/2010/main" xmlns="" val="979716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Through its exposure to a foreign market, an MNE can learn about superior management techniques and superior product and process technologies. These resources can then be transferred back to the home country, contributing to the home country’s economic growth rate.</a:t>
            </a:r>
          </a:p>
        </p:txBody>
      </p:sp>
      <p:sp>
        <p:nvSpPr>
          <p:cNvPr id="4" name="Slide Number Placeholder 3"/>
          <p:cNvSpPr>
            <a:spLocks noGrp="1"/>
          </p:cNvSpPr>
          <p:nvPr>
            <p:ph type="sldNum" sz="quarter" idx="5"/>
          </p:nvPr>
        </p:nvSpPr>
        <p:spPr/>
        <p:txBody>
          <a:bodyPr/>
          <a:lstStyle/>
          <a:p>
            <a:fld id="{CD9A7A27-C7DA-4E20-8877-F9D8D7F61956}" type="slidenum">
              <a:rPr lang="en-US" smtClean="0"/>
              <a:pPr/>
              <a:t>32</a:t>
            </a:fld>
            <a:endParaRPr lang="en-US"/>
          </a:p>
        </p:txBody>
      </p:sp>
    </p:spTree>
    <p:extLst>
      <p:ext uri="{BB962C8B-B14F-4D97-AF65-F5344CB8AC3E}">
        <p14:creationId xmlns:p14="http://schemas.microsoft.com/office/powerpoint/2010/main" xmlns="" val="227637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One objection frequently raised by U.S. labor leaders to the free trade pact among the United States, Mexico, and Canada (see Chapter 9) is that the United States would lose hundreds of thousands of jobs as U.S. firms invest in Mexico to take advantage of cheaper labor and then export back to the United States.</a:t>
            </a:r>
          </a:p>
        </p:txBody>
      </p:sp>
      <p:sp>
        <p:nvSpPr>
          <p:cNvPr id="4" name="Slide Number Placeholder 3"/>
          <p:cNvSpPr>
            <a:spLocks noGrp="1"/>
          </p:cNvSpPr>
          <p:nvPr>
            <p:ph type="sldNum" sz="quarter" idx="5"/>
          </p:nvPr>
        </p:nvSpPr>
        <p:spPr/>
        <p:txBody>
          <a:bodyPr/>
          <a:lstStyle/>
          <a:p>
            <a:fld id="{CD9A7A27-C7DA-4E20-8877-F9D8D7F61956}" type="slidenum">
              <a:rPr lang="en-US" smtClean="0"/>
              <a:pPr/>
              <a:t>33</a:t>
            </a:fld>
            <a:endParaRPr lang="en-US"/>
          </a:p>
        </p:txBody>
      </p:sp>
    </p:spTree>
    <p:extLst>
      <p:ext uri="{BB962C8B-B14F-4D97-AF65-F5344CB8AC3E}">
        <p14:creationId xmlns:p14="http://schemas.microsoft.com/office/powerpoint/2010/main" xmlns="" val="344995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assessing the costs and benefits of FDI to the home country, keep in mind the lessons of international trade theory. International trade theory tells us that home-country concerns about the negative economic effects of offshore production may be misplaced.</a:t>
            </a:r>
          </a:p>
        </p:txBody>
      </p:sp>
      <p:sp>
        <p:nvSpPr>
          <p:cNvPr id="4" name="Slide Number Placeholder 3"/>
          <p:cNvSpPr>
            <a:spLocks noGrp="1"/>
          </p:cNvSpPr>
          <p:nvPr>
            <p:ph type="sldNum" sz="quarter" idx="5"/>
          </p:nvPr>
        </p:nvSpPr>
        <p:spPr/>
        <p:txBody>
          <a:bodyPr/>
          <a:lstStyle/>
          <a:p>
            <a:fld id="{CD9A7A27-C7DA-4E20-8877-F9D8D7F61956}" type="slidenum">
              <a:rPr lang="en-US" smtClean="0"/>
              <a:pPr/>
              <a:t>34</a:t>
            </a:fld>
            <a:endParaRPr lang="en-US"/>
          </a:p>
        </p:txBody>
      </p:sp>
    </p:spTree>
    <p:extLst>
      <p:ext uri="{BB962C8B-B14F-4D97-AF65-F5344CB8AC3E}">
        <p14:creationId xmlns:p14="http://schemas.microsoft.com/office/powerpoint/2010/main" xmlns="" val="1106527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8-5 </a:t>
            </a:r>
            <a:r>
              <a:rPr lang="en-US" dirty="0"/>
              <a:t>Explain the range of policy instruments that governments use to influence FDI.</a:t>
            </a:r>
          </a:p>
          <a:p>
            <a:endParaRPr lang="en-US" altLang="en-US" dirty="0"/>
          </a:p>
          <a:p>
            <a:r>
              <a:rPr lang="en-US" altLang="en-US" dirty="0"/>
              <a:t>In response to direct U.S. pressure, Japan relaxed many of its formal restrictions on inward FDI. In response to further U.S. pressure, Japan relaxed its informal barriers to inward FDI. One beneficiary of this trend was Toys “R” Us, which, after five years of intensive lobbying by company and U.S. government officials, opened its first retail stores in Japan in December 1991. By 2012, Toys “R” Us had more than 170 stores in Japan, and its Japanese operation, in which Toys “R” Us retained a controlling stake, had a listing on the Japanese stock market. Interestingly, although Toys “R” Us ceased operations in the United States in 2017 due to bankruptcy, it continues to operate in Japan and as of 2019 has around 130 stores there.</a:t>
            </a:r>
          </a:p>
        </p:txBody>
      </p:sp>
      <p:sp>
        <p:nvSpPr>
          <p:cNvPr id="4" name="Slide Number Placeholder 3"/>
          <p:cNvSpPr>
            <a:spLocks noGrp="1"/>
          </p:cNvSpPr>
          <p:nvPr>
            <p:ph type="sldNum" sz="quarter" idx="5"/>
          </p:nvPr>
        </p:nvSpPr>
        <p:spPr/>
        <p:txBody>
          <a:bodyPr/>
          <a:lstStyle/>
          <a:p>
            <a:fld id="{CD9A7A27-C7DA-4E20-8877-F9D8D7F61956}" type="slidenum">
              <a:rPr lang="en-US" smtClean="0"/>
              <a:pPr/>
              <a:t>35</a:t>
            </a:fld>
            <a:endParaRPr lang="en-US"/>
          </a:p>
        </p:txBody>
      </p:sp>
    </p:spTree>
    <p:extLst>
      <p:ext uri="{BB962C8B-B14F-4D97-AF65-F5344CB8AC3E}">
        <p14:creationId xmlns:p14="http://schemas.microsoft.com/office/powerpoint/2010/main" xmlns="" val="3768167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Countries sometimes prohibit national firms from investing in certain countries for political reasons. Such restrictions can be formal or informal. For example, formal U.S. rules prohibited U.S. firms from investing in countries such as Cuba and Iran, whose political ideology and actions are judged to be contrary to U.S. interests. Similarly, during the 1980s, informal pressure was applied to dissuade U.S. firms from investing in South Africa. In this case, the objective was to pressure South Africa to change its apartheid laws, which happened during the early 1990s.</a:t>
            </a:r>
          </a:p>
        </p:txBody>
      </p:sp>
      <p:sp>
        <p:nvSpPr>
          <p:cNvPr id="4" name="Slide Number Placeholder 3"/>
          <p:cNvSpPr>
            <a:spLocks noGrp="1"/>
          </p:cNvSpPr>
          <p:nvPr>
            <p:ph type="sldNum" sz="quarter" idx="5"/>
          </p:nvPr>
        </p:nvSpPr>
        <p:spPr/>
        <p:txBody>
          <a:bodyPr/>
          <a:lstStyle/>
          <a:p>
            <a:fld id="{CD9A7A27-C7DA-4E20-8877-F9D8D7F61956}" type="slidenum">
              <a:rPr lang="en-US" smtClean="0"/>
              <a:pPr/>
              <a:t>36</a:t>
            </a:fld>
            <a:endParaRPr lang="en-US"/>
          </a:p>
        </p:txBody>
      </p:sp>
    </p:spTree>
    <p:extLst>
      <p:ext uri="{BB962C8B-B14F-4D97-AF65-F5344CB8AC3E}">
        <p14:creationId xmlns:p14="http://schemas.microsoft.com/office/powerpoint/2010/main" xmlns="" val="3106886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Host countries adopt policies designed both to restrict and to encourage inward FDI. As noted earlier in this chapter, political ideology has determined the type and scope of these policies in the past.</a:t>
            </a:r>
          </a:p>
        </p:txBody>
      </p:sp>
      <p:sp>
        <p:nvSpPr>
          <p:cNvPr id="4" name="Slide Number Placeholder 3"/>
          <p:cNvSpPr>
            <a:spLocks noGrp="1"/>
          </p:cNvSpPr>
          <p:nvPr>
            <p:ph type="sldNum" sz="quarter" idx="5"/>
          </p:nvPr>
        </p:nvSpPr>
        <p:spPr/>
        <p:txBody>
          <a:bodyPr/>
          <a:lstStyle/>
          <a:p>
            <a:fld id="{CD9A7A27-C7DA-4E20-8877-F9D8D7F61956}" type="slidenum">
              <a:rPr lang="en-US" smtClean="0"/>
              <a:pPr/>
              <a:t>37</a:t>
            </a:fld>
            <a:endParaRPr lang="en-US"/>
          </a:p>
        </p:txBody>
      </p:sp>
    </p:spTree>
    <p:extLst>
      <p:ext uri="{BB962C8B-B14F-4D97-AF65-F5344CB8AC3E}">
        <p14:creationId xmlns:p14="http://schemas.microsoft.com/office/powerpoint/2010/main" xmlns="" val="1750430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Host governments use a wide range of controls to restrict FDI in one way or another. The two most common are ownership restraints and performance requirements.</a:t>
            </a:r>
          </a:p>
        </p:txBody>
      </p:sp>
      <p:sp>
        <p:nvSpPr>
          <p:cNvPr id="4" name="Slide Number Placeholder 3"/>
          <p:cNvSpPr>
            <a:spLocks noGrp="1"/>
          </p:cNvSpPr>
          <p:nvPr>
            <p:ph type="sldNum" sz="quarter" idx="5"/>
          </p:nvPr>
        </p:nvSpPr>
        <p:spPr/>
        <p:txBody>
          <a:bodyPr/>
          <a:lstStyle/>
          <a:p>
            <a:fld id="{CD9A7A27-C7DA-4E20-8877-F9D8D7F61956}" type="slidenum">
              <a:rPr lang="en-US" smtClean="0"/>
              <a:pPr/>
              <a:t>38</a:t>
            </a:fld>
            <a:endParaRPr lang="en-US"/>
          </a:p>
        </p:txBody>
      </p:sp>
    </p:spTree>
    <p:extLst>
      <p:ext uri="{BB962C8B-B14F-4D97-AF65-F5344CB8AC3E}">
        <p14:creationId xmlns:p14="http://schemas.microsoft.com/office/powerpoint/2010/main" xmlns="" val="3468534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WTO has had less success trying to initiate talks aimed at establishing a universal set of rules designed to promote the liberalization of FDI. Led by Malaysia and India, developing nations have so far rejected efforts by the WTO to start such discussions.</a:t>
            </a:r>
          </a:p>
        </p:txBody>
      </p:sp>
      <p:sp>
        <p:nvSpPr>
          <p:cNvPr id="4" name="Slide Number Placeholder 3"/>
          <p:cNvSpPr>
            <a:spLocks noGrp="1"/>
          </p:cNvSpPr>
          <p:nvPr>
            <p:ph type="sldNum" sz="quarter" idx="5"/>
          </p:nvPr>
        </p:nvSpPr>
        <p:spPr/>
        <p:txBody>
          <a:bodyPr/>
          <a:lstStyle/>
          <a:p>
            <a:fld id="{CD9A7A27-C7DA-4E20-8877-F9D8D7F61956}" type="slidenum">
              <a:rPr lang="en-US" smtClean="0"/>
              <a:pPr/>
              <a:t>39</a:t>
            </a:fld>
            <a:endParaRPr lang="en-US"/>
          </a:p>
        </p:txBody>
      </p:sp>
    </p:spTree>
    <p:extLst>
      <p:ext uri="{BB962C8B-B14F-4D97-AF65-F5344CB8AC3E}">
        <p14:creationId xmlns:p14="http://schemas.microsoft.com/office/powerpoint/2010/main" xmlns="" val="1660193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8-6 </a:t>
            </a:r>
            <a:r>
              <a:rPr lang="en-US" dirty="0"/>
              <a:t>Identify the implications for managers of the theory and government policies associated with FDI.</a:t>
            </a:r>
          </a:p>
        </p:txBody>
      </p:sp>
      <p:sp>
        <p:nvSpPr>
          <p:cNvPr id="4" name="Slide Number Placeholder 3"/>
          <p:cNvSpPr>
            <a:spLocks noGrp="1"/>
          </p:cNvSpPr>
          <p:nvPr>
            <p:ph type="sldNum" sz="quarter" idx="5"/>
          </p:nvPr>
        </p:nvSpPr>
        <p:spPr/>
        <p:txBody>
          <a:bodyPr/>
          <a:lstStyle/>
          <a:p>
            <a:fld id="{CD9A7A27-C7DA-4E20-8877-F9D8D7F61956}" type="slidenum">
              <a:rPr lang="en-US" smtClean="0"/>
              <a:pPr/>
              <a:t>40</a:t>
            </a:fld>
            <a:endParaRPr lang="en-US"/>
          </a:p>
        </p:txBody>
      </p:sp>
    </p:spTree>
    <p:extLst>
      <p:ext uri="{BB962C8B-B14F-4D97-AF65-F5344CB8AC3E}">
        <p14:creationId xmlns:p14="http://schemas.microsoft.com/office/powerpoint/2010/main" xmlns="" val="2693319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it should be noted that the product life-cycle theory and Knickerbocker’s theory of FDI tend to be less useful from a business perspective. The problem with these two theories is that they are descriptive rather than analytical. They do a good job of describing the historical evolution of FDI, but they do a relatively poor job of identifying the factors that influence the relative profitability of FDI, licensing, and exporting. Indeed, the issue of licensing as an alternative to FDI is ignored by both these theories.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41</a:t>
            </a:fld>
            <a:endParaRPr lang="en-US"/>
          </a:p>
        </p:txBody>
      </p:sp>
    </p:spTree>
    <p:extLst>
      <p:ext uri="{BB962C8B-B14F-4D97-AF65-F5344CB8AC3E}">
        <p14:creationId xmlns:p14="http://schemas.microsoft.com/office/powerpoint/2010/main" xmlns="" val="397387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Despite the pullback since 2007, since 1990 the flow of FDI has accelerated faster than the growth in world trade and world output. For example, between 1990 and 2018, the total flow of FDI from all countries increased around </a:t>
            </a:r>
            <a:r>
              <a:rPr lang="en-US" altLang="en-US" dirty="0" err="1"/>
              <a:t>sixfold</a:t>
            </a:r>
            <a:r>
              <a:rPr lang="en-US" altLang="en-US" dirty="0"/>
              <a:t>, while world trade by value grew fourfold and world output by around 60 percent.</a:t>
            </a:r>
          </a:p>
        </p:txBody>
      </p:sp>
      <p:sp>
        <p:nvSpPr>
          <p:cNvPr id="4" name="Slide Number Placeholder 3"/>
          <p:cNvSpPr>
            <a:spLocks noGrp="1"/>
          </p:cNvSpPr>
          <p:nvPr>
            <p:ph type="sldNum" sz="quarter" idx="5"/>
          </p:nvPr>
        </p:nvSpPr>
        <p:spPr/>
        <p:txBody>
          <a:bodyPr/>
          <a:lstStyle/>
          <a:p>
            <a:fld id="{CD9A7A27-C7DA-4E20-8877-F9D8D7F61956}" type="slidenum">
              <a:rPr lang="en-US" smtClean="0"/>
              <a:pPr/>
              <a:t>6</a:t>
            </a:fld>
            <a:endParaRPr lang="en-US"/>
          </a:p>
        </p:txBody>
      </p:sp>
    </p:spTree>
    <p:extLst>
      <p:ext uri="{BB962C8B-B14F-4D97-AF65-F5344CB8AC3E}">
        <p14:creationId xmlns:p14="http://schemas.microsoft.com/office/powerpoint/2010/main" xmlns="" val="147483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licensing may work, it is not an attractive option when one or more of the following conditions exist:</a:t>
            </a:r>
          </a:p>
          <a:p>
            <a:pPr lvl="1"/>
            <a:r>
              <a:rPr lang="en-US" altLang="en-US" dirty="0"/>
              <a:t>(1) the firm has valuable know-how that cannot be adequately protected by a licensing contract,</a:t>
            </a:r>
          </a:p>
          <a:p>
            <a:pPr lvl="1"/>
            <a:r>
              <a:rPr lang="en-US" altLang="en-US" dirty="0"/>
              <a:t>(2) the firm needs tight control over a foreign entity to maximize its market share and earnings in that country, and</a:t>
            </a:r>
          </a:p>
          <a:p>
            <a:pPr lvl="1"/>
            <a:r>
              <a:rPr lang="en-US" altLang="en-US" dirty="0"/>
              <a:t>(3) a firm’s skills and capabilities are not amenable to licensing.</a:t>
            </a:r>
          </a:p>
          <a:p>
            <a:r>
              <a:rPr lang="en-US" altLang="en-US" dirty="0"/>
              <a:t>Figure 8.4 presents these considerations as a decision tree.</a:t>
            </a:r>
          </a:p>
        </p:txBody>
      </p:sp>
      <p:sp>
        <p:nvSpPr>
          <p:cNvPr id="4" name="Slide Number Placeholder 3"/>
          <p:cNvSpPr>
            <a:spLocks noGrp="1"/>
          </p:cNvSpPr>
          <p:nvPr>
            <p:ph type="sldNum" sz="quarter" idx="5"/>
          </p:nvPr>
        </p:nvSpPr>
        <p:spPr/>
        <p:txBody>
          <a:bodyPr/>
          <a:lstStyle/>
          <a:p>
            <a:fld id="{CD9A7A27-C7DA-4E20-8877-F9D8D7F61956}" type="slidenum">
              <a:rPr lang="en-US" smtClean="0"/>
              <a:pPr/>
              <a:t>42</a:t>
            </a:fld>
            <a:endParaRPr lang="en-US"/>
          </a:p>
        </p:txBody>
      </p:sp>
    </p:spTree>
    <p:extLst>
      <p:ext uri="{BB962C8B-B14F-4D97-AF65-F5344CB8AC3E}">
        <p14:creationId xmlns:p14="http://schemas.microsoft.com/office/powerpoint/2010/main" xmlns="" val="810251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host government’s attitude toward FDI is important in decisions about where to locate foreign production facilities and where to make a foreign direct investment.</a:t>
            </a:r>
          </a:p>
        </p:txBody>
      </p:sp>
      <p:sp>
        <p:nvSpPr>
          <p:cNvPr id="4" name="Slide Number Placeholder 3"/>
          <p:cNvSpPr>
            <a:spLocks noGrp="1"/>
          </p:cNvSpPr>
          <p:nvPr>
            <p:ph type="sldNum" sz="quarter" idx="5"/>
          </p:nvPr>
        </p:nvSpPr>
        <p:spPr/>
        <p:txBody>
          <a:bodyPr/>
          <a:lstStyle/>
          <a:p>
            <a:fld id="{CD9A7A27-C7DA-4E20-8877-F9D8D7F61956}" type="slidenum">
              <a:rPr lang="en-US" smtClean="0"/>
              <a:pPr/>
              <a:t>43</a:t>
            </a:fld>
            <a:endParaRPr lang="en-US"/>
          </a:p>
        </p:txBody>
      </p:sp>
    </p:spTree>
    <p:extLst>
      <p:ext uri="{BB962C8B-B14F-4D97-AF65-F5344CB8AC3E}">
        <p14:creationId xmlns:p14="http://schemas.microsoft.com/office/powerpoint/2010/main" xmlns="" val="4068754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pPr/>
              <a:t>45</a:t>
            </a:fld>
            <a:endParaRPr lang="en-US"/>
          </a:p>
        </p:txBody>
      </p:sp>
    </p:spTree>
    <p:extLst>
      <p:ext uri="{BB962C8B-B14F-4D97-AF65-F5344CB8AC3E}">
        <p14:creationId xmlns:p14="http://schemas.microsoft.com/office/powerpoint/2010/main" xmlns="" val="4005741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A7A27-C7DA-4E20-8877-F9D8D7F61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4357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Times New Roman" panose="02020603050405020304" pitchFamily="18" charset="0"/>
                <a:cs typeface="Times New Roman" panose="02020603050405020304" pitchFamily="18" charset="0"/>
              </a:rPr>
              <a:t>The average yearly </a:t>
            </a:r>
            <a:r>
              <a:rPr lang="en-US" sz="1200" b="0" i="1" u="none" strike="noStrike" baseline="0" dirty="0">
                <a:solidFill>
                  <a:schemeClr val="tx1"/>
                </a:solidFill>
                <a:latin typeface="Times New Roman" panose="02020603050405020304" pitchFamily="18" charset="0"/>
                <a:cs typeface="Times New Roman" panose="02020603050405020304" pitchFamily="18" charset="0"/>
              </a:rPr>
              <a:t>outflow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of FDI increased from $250 billion in 1990 to a peak of $2.2 trillion in 2007, before slipping back to around $1.4 trillion by 2019.</a:t>
            </a:r>
            <a:endParaRPr lang="en-US" alt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pPr/>
              <a:t>7</a:t>
            </a:fld>
            <a:endParaRPr lang="en-US"/>
          </a:p>
        </p:txBody>
      </p:sp>
    </p:spTree>
    <p:extLst>
      <p:ext uri="{BB962C8B-B14F-4D97-AF65-F5344CB8AC3E}">
        <p14:creationId xmlns:p14="http://schemas.microsoft.com/office/powerpoint/2010/main" xmlns="" val="326859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United States has been an attractive target for FDI because of its large and wealthy domestic markets, its dynamic and stable economy, a favorable political environment, and the openness of the country to FDI. Investors include firms based in Great Britain, Japan, Germany, Holland, and France. Inward investment into the United States remained high during the 2000s and stood at $255 billion in 2019. The developed nations of Europe have also been recipients of significant FDI inflows, principally from the United States and other European nations. In 2019, inward investment into Europe was $274 billion. The United Kingdom and France have historically been the largest recipients of inward FDI.</a:t>
            </a:r>
          </a:p>
        </p:txBody>
      </p:sp>
      <p:sp>
        <p:nvSpPr>
          <p:cNvPr id="4" name="Slide Number Placeholder 3"/>
          <p:cNvSpPr>
            <a:spLocks noGrp="1"/>
          </p:cNvSpPr>
          <p:nvPr>
            <p:ph type="sldNum" sz="quarter" idx="5"/>
          </p:nvPr>
        </p:nvSpPr>
        <p:spPr/>
        <p:txBody>
          <a:bodyPr/>
          <a:lstStyle/>
          <a:p>
            <a:fld id="{CD9A7A27-C7DA-4E20-8877-F9D8D7F61956}" type="slidenum">
              <a:rPr lang="en-US" smtClean="0"/>
              <a:pPr/>
              <a:t>8</a:t>
            </a:fld>
            <a:endParaRPr lang="en-US"/>
          </a:p>
        </p:txBody>
      </p:sp>
    </p:spTree>
    <p:extLst>
      <p:ext uri="{BB962C8B-B14F-4D97-AF65-F5344CB8AC3E}">
        <p14:creationId xmlns:p14="http://schemas.microsoft.com/office/powerpoint/2010/main" xmlns="" val="49318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cs typeface="Times New Roman" panose="02020603050405020304" pitchFamily="18" charset="0"/>
              </a:rPr>
              <a:t>Most recent inflows into developing nations have been targeted at the emerging economies of Southeast Asia.</a:t>
            </a:r>
            <a:endParaRPr lang="en-US" alt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pPr/>
              <a:t>9</a:t>
            </a:fld>
            <a:endParaRPr lang="en-US"/>
          </a:p>
        </p:txBody>
      </p:sp>
    </p:spTree>
    <p:extLst>
      <p:ext uri="{BB962C8B-B14F-4D97-AF65-F5344CB8AC3E}">
        <p14:creationId xmlns:p14="http://schemas.microsoft.com/office/powerpoint/2010/main" xmlns="" val="246572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n-US" dirty="0"/>
              <a:t>The largest source countries</a:t>
            </a:r>
            <a:r>
              <a:rPr lang="en-US" dirty="0"/>
              <a:t>—</a:t>
            </a:r>
            <a:r>
              <a:rPr lang="en-US" altLang="en-US" dirty="0"/>
              <a:t>the United States, United Kingdom, Japan, France, Germany, and the Netherlands</a:t>
            </a:r>
            <a:r>
              <a:rPr lang="en-US" dirty="0"/>
              <a:t>—</a:t>
            </a:r>
            <a:r>
              <a:rPr lang="en-US" altLang="en-US" dirty="0"/>
              <a:t>also predominate in rankings of the world’s largest multinationals.</a:t>
            </a:r>
          </a:p>
          <a:p>
            <a:pPr marL="0" lvl="1"/>
            <a:endParaRPr lang="en-US" altLang="en-US" dirty="0"/>
          </a:p>
          <a:p>
            <a:pPr marL="0" lvl="1"/>
            <a:r>
              <a:rPr lang="en-US" altLang="en-US" dirty="0"/>
              <a:t>Chinese firms invested around $46 billion in the United States in 2016, and another $30 billion in 2017, up very little prior to 2010. In 2018 and 2019, however, Chinese investment in the U.S. slumped to around $5 billion as the ongoing trade conflict between the two nations soured relations.</a:t>
            </a:r>
          </a:p>
        </p:txBody>
      </p:sp>
      <p:sp>
        <p:nvSpPr>
          <p:cNvPr id="4" name="Slide Number Placeholder 3"/>
          <p:cNvSpPr>
            <a:spLocks noGrp="1"/>
          </p:cNvSpPr>
          <p:nvPr>
            <p:ph type="sldNum" sz="quarter" idx="5"/>
          </p:nvPr>
        </p:nvSpPr>
        <p:spPr/>
        <p:txBody>
          <a:bodyPr/>
          <a:lstStyle/>
          <a:p>
            <a:fld id="{CD9A7A27-C7DA-4E20-8877-F9D8D7F61956}" type="slidenum">
              <a:rPr lang="en-US" smtClean="0"/>
              <a:pPr/>
              <a:t>10</a:t>
            </a:fld>
            <a:endParaRPr lang="en-US"/>
          </a:p>
        </p:txBody>
      </p:sp>
    </p:spTree>
    <p:extLst>
      <p:ext uri="{BB962C8B-B14F-4D97-AF65-F5344CB8AC3E}">
        <p14:creationId xmlns:p14="http://schemas.microsoft.com/office/powerpoint/2010/main" xmlns="" val="190819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pPr/>
              <a:t>11</a:t>
            </a:fld>
            <a:endParaRPr lang="en-US"/>
          </a:p>
        </p:txBody>
      </p:sp>
    </p:spTree>
    <p:extLst>
      <p:ext uri="{BB962C8B-B14F-4D97-AF65-F5344CB8AC3E}">
        <p14:creationId xmlns:p14="http://schemas.microsoft.com/office/powerpoint/2010/main" xmlns="" val="40164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xmlns="" val="1001655917"/>
      </p:ext>
    </p:extLst>
  </p:cSld>
  <p:clrMapOvr>
    <a:masterClrMapping/>
  </p:clrMapOvr>
  <p:extLst>
    <p:ext uri="{DCECCB84-F9BA-43D5-87BE-67443E8EF086}">
      <p15:sldGuideLst xmlns:p15="http://schemas.microsoft.com/office/powerpoint/2012/main" xmlns="">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xmlns="" id="{BB7A7B45-8A6F-4051-9680-215D1BD8529C}"/>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197925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899" y="3599450"/>
            <a:ext cx="8548437" cy="1309434"/>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22432755-BCF5-451F-968D-CFFD10D87BE2}"/>
              </a:ext>
            </a:extLst>
          </p:cNvPr>
          <p:cNvSpPr>
            <a:spLocks noGrp="1"/>
          </p:cNvSpPr>
          <p:nvPr>
            <p:ph sz="quarter" idx="15" hasCustomPrompt="1"/>
          </p:nvPr>
        </p:nvSpPr>
        <p:spPr>
          <a:xfrm>
            <a:off x="342899" y="5293892"/>
            <a:ext cx="8458201" cy="822158"/>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10" name="Appendix Link">
            <a:extLst>
              <a:ext uri="{FF2B5EF4-FFF2-40B4-BE49-F238E27FC236}">
                <a16:creationId xmlns:a16="http://schemas.microsoft.com/office/drawing/2014/main" xmlns="" id="{06D96B1E-9D79-4ED9-967D-10BA257CF30B}"/>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1" name="Image Credit">
            <a:extLst>
              <a:ext uri="{FF2B5EF4-FFF2-40B4-BE49-F238E27FC236}">
                <a16:creationId xmlns:a16="http://schemas.microsoft.com/office/drawing/2014/main" xmlns="" id="{22D3DFF2-A432-439E-808E-198EFC11B359}"/>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xmlns="" val="4100005588"/>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16" name="Slide Title">
            <a:extLst>
              <a:ext uri="{FF2B5EF4-FFF2-40B4-BE49-F238E27FC236}">
                <a16:creationId xmlns:a16="http://schemas.microsoft.com/office/drawing/2014/main" xmlns="" id="{0AEF76B8-09D8-4437-B6C6-86E80F0B5D99}"/>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342900" y="5514975"/>
            <a:ext cx="8458200"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12" name="Appendix Link">
            <a:extLst>
              <a:ext uri="{FF2B5EF4-FFF2-40B4-BE49-F238E27FC236}">
                <a16:creationId xmlns:a16="http://schemas.microsoft.com/office/drawing/2014/main" xmlns="" id="{AF95AD97-07DA-4F61-A6D6-FA93CAFE059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4" name="Image Credit">
            <a:extLst>
              <a:ext uri="{FF2B5EF4-FFF2-40B4-BE49-F238E27FC236}">
                <a16:creationId xmlns:a16="http://schemas.microsoft.com/office/drawing/2014/main" xmlns="" id="{2378B41D-4109-4622-8529-FD51F6960526}"/>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17" name="Content Placeholder 1">
            <a:extLst>
              <a:ext uri="{FF2B5EF4-FFF2-40B4-BE49-F238E27FC236}">
                <a16:creationId xmlns:a16="http://schemas.microsoft.com/office/drawing/2014/main" xmlns="" id="{7DDD7A36-42B8-41F0-AA6A-4A5F0C04D20B}"/>
              </a:ext>
            </a:extLst>
          </p:cNvPr>
          <p:cNvSpPr>
            <a:spLocks noGrp="1"/>
          </p:cNvSpPr>
          <p:nvPr>
            <p:ph sz="quarter" idx="19" hasCustomPrompt="1"/>
          </p:nvPr>
        </p:nvSpPr>
        <p:spPr>
          <a:xfrm>
            <a:off x="5745018" y="1429110"/>
            <a:ext cx="3208482"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xmlns="" id="{C9C88938-CC0D-449E-8A4A-2D221941436C}"/>
              </a:ext>
            </a:extLst>
          </p:cNvPr>
          <p:cNvSpPr>
            <a:spLocks noGrp="1"/>
          </p:cNvSpPr>
          <p:nvPr>
            <p:ph sz="quarter" idx="20" hasCustomPrompt="1"/>
          </p:nvPr>
        </p:nvSpPr>
        <p:spPr>
          <a:xfrm>
            <a:off x="5745018" y="2222896"/>
            <a:ext cx="3208482"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xmlns="" id="{13BEA462-0627-4D3D-8811-6E504C56E37F}"/>
              </a:ext>
            </a:extLst>
          </p:cNvPr>
          <p:cNvSpPr>
            <a:spLocks noGrp="1"/>
          </p:cNvSpPr>
          <p:nvPr>
            <p:ph sz="quarter" idx="21" hasCustomPrompt="1"/>
          </p:nvPr>
        </p:nvSpPr>
        <p:spPr>
          <a:xfrm>
            <a:off x="5745018" y="3053344"/>
            <a:ext cx="3208482"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20" name="Content Placeholder 4">
            <a:extLst>
              <a:ext uri="{FF2B5EF4-FFF2-40B4-BE49-F238E27FC236}">
                <a16:creationId xmlns:a16="http://schemas.microsoft.com/office/drawing/2014/main" xmlns="" id="{F57C9484-BFB6-4C85-A92A-62C821553D9D}"/>
              </a:ext>
            </a:extLst>
          </p:cNvPr>
          <p:cNvSpPr>
            <a:spLocks noGrp="1"/>
          </p:cNvSpPr>
          <p:nvPr>
            <p:ph sz="quarter" idx="22" hasCustomPrompt="1"/>
          </p:nvPr>
        </p:nvSpPr>
        <p:spPr>
          <a:xfrm>
            <a:off x="5745018" y="3907754"/>
            <a:ext cx="3208482"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21" name="Content Placeholder 5">
            <a:extLst>
              <a:ext uri="{FF2B5EF4-FFF2-40B4-BE49-F238E27FC236}">
                <a16:creationId xmlns:a16="http://schemas.microsoft.com/office/drawing/2014/main" xmlns="" id="{48A7BABE-83B2-40C6-AF01-D4FACED73C9C}"/>
              </a:ext>
            </a:extLst>
          </p:cNvPr>
          <p:cNvSpPr>
            <a:spLocks noGrp="1"/>
          </p:cNvSpPr>
          <p:nvPr>
            <p:ph sz="quarter" idx="23" hasCustomPrompt="1"/>
          </p:nvPr>
        </p:nvSpPr>
        <p:spPr>
          <a:xfrm>
            <a:off x="5745018" y="4787564"/>
            <a:ext cx="3208482"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22" name="Content Placeholder 6">
            <a:extLst>
              <a:ext uri="{FF2B5EF4-FFF2-40B4-BE49-F238E27FC236}">
                <a16:creationId xmlns:a16="http://schemas.microsoft.com/office/drawing/2014/main" xmlns="" id="{07A09D0D-557D-45D4-B594-32807A4AAC90}"/>
              </a:ext>
            </a:extLst>
          </p:cNvPr>
          <p:cNvSpPr>
            <a:spLocks noGrp="1"/>
          </p:cNvSpPr>
          <p:nvPr>
            <p:ph sz="quarter" idx="24" hasCustomPrompt="1"/>
          </p:nvPr>
        </p:nvSpPr>
        <p:spPr>
          <a:xfrm>
            <a:off x="5745018" y="5667375"/>
            <a:ext cx="3208482"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Tree>
    <p:extLst>
      <p:ext uri="{BB962C8B-B14F-4D97-AF65-F5344CB8AC3E}">
        <p14:creationId xmlns:p14="http://schemas.microsoft.com/office/powerpoint/2010/main" xmlns="" val="407061431"/>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xmlns=""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4436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xmlns=""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142596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3852377218"/>
      </p:ext>
    </p:extLst>
  </p:cSld>
  <p:clrMapOvr>
    <a:masterClrMapping/>
  </p:clrMapOvr>
  <p:extLst>
    <p:ext uri="{DCECCB84-F9BA-43D5-87BE-67443E8EF086}">
      <p15:sldGuideLst xmlns:p15="http://schemas.microsoft.com/office/powerpoint/2012/main" xmlns="">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Tree>
    <p:extLst>
      <p:ext uri="{BB962C8B-B14F-4D97-AF65-F5344CB8AC3E}">
        <p14:creationId xmlns:p14="http://schemas.microsoft.com/office/powerpoint/2010/main" xmlns=""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xmlns=""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xmlns="" val="44541601"/>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842702864"/>
      </p:ext>
    </p:extLst>
  </p:cSld>
  <p:clrMapOvr>
    <a:masterClrMapping/>
  </p:clrMapOvr>
  <p:extLst>
    <p:ext uri="{DCECCB84-F9BA-43D5-87BE-67443E8EF086}">
      <p15:sldGuideLst xmlns:p15="http://schemas.microsoft.com/office/powerpoint/2012/main" xmlns="">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3000"/>
            </a:lvl1pPr>
          </a:lstStyle>
          <a:p>
            <a:r>
              <a:rPr lang="en-US" dirty="0"/>
              <a:t>Slide Title</a:t>
            </a:r>
          </a:p>
        </p:txBody>
      </p:sp>
      <p:sp>
        <p:nvSpPr>
          <p:cNvPr id="9" name="Return to main slide Link 1">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xmlns=""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xmlns=""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2505933215"/>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600"/>
            </a:lvl1pPr>
          </a:lstStyle>
          <a:p>
            <a:r>
              <a:rPr lang="en-US" dirty="0"/>
              <a:t>Slide Title</a:t>
            </a:r>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sz="2400"/>
            </a:lvl1pPr>
            <a:lvl2pPr>
              <a:defRPr sz="2200"/>
            </a:lvl2pPr>
            <a:lvl3pPr>
              <a:defRPr sz="2000"/>
            </a:lvl3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1132909246"/>
      </p:ext>
    </p:extLst>
  </p:cSld>
  <p:clrMapOvr>
    <a:masterClrMapping/>
  </p:clrMapOvr>
  <p:extLst>
    <p:ext uri="{DCECCB84-F9BA-43D5-87BE-67443E8EF086}">
      <p15:sldGuideLst xmlns:p15="http://schemas.microsoft.com/office/powerpoint/2012/main" xmlns="">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xmlns=""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xmlns=""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13" name="Content Placeholder 5">
            <a:extLst>
              <a:ext uri="{FF2B5EF4-FFF2-40B4-BE49-F238E27FC236}">
                <a16:creationId xmlns:a16="http://schemas.microsoft.com/office/drawing/2014/main" xmlns="" id="{94676E63-5785-42C5-94C7-249B828FABD8}"/>
              </a:ext>
            </a:extLst>
          </p:cNvPr>
          <p:cNvSpPr>
            <a:spLocks noGrp="1"/>
          </p:cNvSpPr>
          <p:nvPr>
            <p:ph sz="quarter" idx="13"/>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xmlns="" val="2489068921"/>
      </p:ext>
    </p:extLst>
  </p:cSld>
  <p:clrMapOvr>
    <a:masterClrMapping/>
  </p:clrMapOvr>
  <p:extLst>
    <p:ext uri="{DCECCB84-F9BA-43D5-87BE-67443E8EF086}">
      <p15:sldGuideLst xmlns:p15="http://schemas.microsoft.com/office/powerpoint/2012/main" xmlns="">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3000"/>
            </a:lvl1pPr>
          </a:lstStyle>
          <a:p>
            <a:r>
              <a:rPr lang="en-US" dirty="0"/>
              <a:t>Slide Title</a:t>
            </a:r>
          </a:p>
        </p:txBody>
      </p:sp>
      <p:sp>
        <p:nvSpPr>
          <p:cNvPr id="9" name="Return to main slide Link 1">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xmlns=""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xmlns=""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3925281214"/>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xmlns=""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xmlns="" id="{CA361214-B33C-4406-86F1-E94F18031AEF}"/>
              </a:ext>
            </a:extLst>
          </p:cNvPr>
          <p:cNvSpPr>
            <a:spLocks noGrp="1"/>
          </p:cNvSpPr>
          <p:nvPr>
            <p:ph sz="quarter" idx="11"/>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xmlns="" val="380643474"/>
      </p:ext>
    </p:extLst>
  </p:cSld>
  <p:clrMapOvr>
    <a:masterClrMapping/>
  </p:clrMapOvr>
  <p:extLst>
    <p:ext uri="{DCECCB84-F9BA-43D5-87BE-67443E8EF086}">
      <p15:sldGuideLst xmlns:p15="http://schemas.microsoft.com/office/powerpoint/2012/main" xmlns="">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xmlns=""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xmlns=""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xmlns=""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xmlns="" val="1233895555"/>
      </p:ext>
    </p:extLst>
  </p:cSld>
  <p:clrMapOvr>
    <a:masterClrMapping/>
  </p:clrMapOvr>
  <p:extLst>
    <p:ext uri="{DCECCB84-F9BA-43D5-87BE-67443E8EF086}">
      <p15:sldGuideLst xmlns:p15="http://schemas.microsoft.com/office/powerpoint/2012/main" xmlns="">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xmlns="" val="745085821"/>
      </p:ext>
    </p:extLst>
  </p:cSld>
  <p:clrMapOvr>
    <a:masterClrMapping/>
  </p:clrMapOvr>
  <p:extLst>
    <p:ext uri="{DCECCB84-F9BA-43D5-87BE-67443E8EF086}">
      <p15:sldGuideLst xmlns:p15="http://schemas.microsoft.com/office/powerpoint/2012/main" xmlns="">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a:extLst>
              <a:ext uri="{FF2B5EF4-FFF2-40B4-BE49-F238E27FC236}">
                <a16:creationId xmlns:a16="http://schemas.microsoft.com/office/drawing/2014/main" xmlns="" id="{DF02F542-A0AC-4B04-BC5D-14501114FF6F}"/>
              </a:ext>
            </a:extLst>
          </p:cNvPr>
          <p:cNvPicPr>
            <a:picLocks noChangeAspect="1"/>
          </p:cNvPicPr>
          <p:nvPr userDrawn="1"/>
        </p:nvPicPr>
        <p:blipFill>
          <a:blip r:embed="rId2"/>
          <a:stretch>
            <a:fillRect/>
          </a:stretch>
        </p:blipFill>
        <p:spPr>
          <a:xfrm>
            <a:off x="3554103" y="543129"/>
            <a:ext cx="5253187" cy="289292"/>
          </a:xfrm>
          <a:prstGeom prst="rect">
            <a:avLst/>
          </a:prstGeom>
        </p:spPr>
      </p:pic>
    </p:spTree>
    <p:extLst>
      <p:ext uri="{BB962C8B-B14F-4D97-AF65-F5344CB8AC3E}">
        <p14:creationId xmlns:p14="http://schemas.microsoft.com/office/powerpoint/2010/main" xmlns="" val="2355616976"/>
      </p:ext>
    </p:extLst>
  </p:cSld>
  <p:clrMapOvr>
    <a:masterClrMapping/>
  </p:clrMapOvr>
  <p:extLst>
    <p:ext uri="{DCECCB84-F9BA-43D5-87BE-67443E8EF086}">
      <p15:sldGuideLst xmlns:p15="http://schemas.microsoft.com/office/powerpoint/2012/main" xmlns="">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xmlns=""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Appendix Link">
            <a:extLst>
              <a:ext uri="{FF2B5EF4-FFF2-40B4-BE49-F238E27FC236}">
                <a16:creationId xmlns:a16="http://schemas.microsoft.com/office/drawing/2014/main" xmlns=""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xmlns=""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xmlns="" val="3422933013"/>
      </p:ext>
    </p:extLst>
  </p:cSld>
  <p:clrMapOvr>
    <a:masterClrMapping/>
  </p:clrMapOvr>
  <p:extLst>
    <p:ext uri="{DCECCB84-F9BA-43D5-87BE-67443E8EF086}">
      <p15:sldGuideLst xmlns:p15="http://schemas.microsoft.com/office/powerpoint/2012/main" xmlns="">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xmlns="" id="{48FD5FD3-075E-4CEF-88D4-58326FA57E7D}"/>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076700" cy="459470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257300"/>
            <a:ext cx="4076700" cy="4612639"/>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Appendix Link">
            <a:extLst>
              <a:ext uri="{FF2B5EF4-FFF2-40B4-BE49-F238E27FC236}">
                <a16:creationId xmlns:a16="http://schemas.microsoft.com/office/drawing/2014/main" xmlns="" id="{7E930E35-B6A4-4F9E-84BF-898BF0B102B5}"/>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xmlns="" id="{8F1429F0-0067-4606-9215-B313A14C502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xmlns="" val="478815702"/>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xmlns="" id="{685B7D10-C617-41CF-A7CD-B95C01F469B6}"/>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5791200" cy="472704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6418052" y="1257300"/>
            <a:ext cx="2383047" cy="4745503"/>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Appendix Link">
            <a:extLst>
              <a:ext uri="{FF2B5EF4-FFF2-40B4-BE49-F238E27FC236}">
                <a16:creationId xmlns:a16="http://schemas.microsoft.com/office/drawing/2014/main" xmlns="" id="{2C05CBB5-542D-485E-BF27-8F0EC98A2C80}"/>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xmlns="" id="{9E83341F-F763-4070-A42C-3DFE82E669E8}"/>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xmlns="" val="1446962700"/>
      </p:ext>
    </p:extLst>
  </p:cSld>
  <p:clrMapOvr>
    <a:masterClrMapping/>
  </p:clrMapOvr>
  <p:extLst>
    <p:ext uri="{DCECCB84-F9BA-43D5-87BE-67443E8EF086}">
      <p15:sldGuideLst xmlns:p15="http://schemas.microsoft.com/office/powerpoint/2012/main" xmlns="">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xmlns="" id="{BF372B49-B6F5-4826-B4F8-2F8A4FFF8894}"/>
              </a:ext>
            </a:extLst>
          </p:cNvPr>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xmlns=""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1045"/>
            <a:ext cx="8458200" cy="912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7" name="TextBox 6">
            <a:extLst>
              <a:ext uri="{FF2B5EF4-FFF2-40B4-BE49-F238E27FC236}">
                <a16:creationId xmlns:a16="http://schemas.microsoft.com/office/drawing/2014/main" xmlns="" id="{BC1B2337-34C2-471F-9832-A0DE81FAB6F3}"/>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xmlns="" val="881564708"/>
      </p:ext>
    </p:extLst>
  </p:cSld>
  <p:clrMap bg1="lt1" tx1="dk1" bg2="lt2" tx2="dk2" accent1="accent1" accent2="accent2" accent3="accent3" accent4="accent4" accent5="accent5" accent6="accent6" hlink="hlink" folHlink="folHlink"/>
  <p:sldLayoutIdLst>
    <p:sldLayoutId id="2147483692" r:id="rId1"/>
    <p:sldLayoutId id="2147483706" r:id="rId2"/>
    <p:sldLayoutId id="2147483693" r:id="rId3"/>
    <p:sldLayoutId id="2147483699" r:id="rId4"/>
    <p:sldLayoutId id="2147483695" r:id="rId5"/>
    <p:sldLayoutId id="2147483696" r:id="rId6"/>
    <p:sldLayoutId id="2147483697" r:id="rId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1000"/>
        </a:spcBef>
        <a:spcAft>
          <a:spcPts val="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1000"/>
        </a:spcBef>
        <a:spcAft>
          <a:spcPts val="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xmlns=""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437998185"/>
      </p:ext>
    </p:extLst>
  </p:cSld>
  <p:clrMap bg1="lt1" tx1="dk1" bg2="lt2" tx2="dk2" accent1="accent1" accent2="accent2" accent3="accent3" accent4="accent4" accent5="accent5" accent6="accent6" hlink="hlink" folHlink="folHlink"/>
  <p:sldLayoutIdLst>
    <p:sldLayoutId id="2147483685" r:id="rId1"/>
    <p:sldLayoutId id="2147483704" r:id="rId2"/>
    <p:sldLayoutId id="2147483705" r:id="rId3"/>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xmlns=""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xmlns="" id="{B719ECBD-8119-4217-9D58-2638FA4365C1}"/>
              </a:ext>
              <a:ext uri="{C183D7F6-B498-43B3-948B-1728B52AA6E4}">
                <adec:decorative xmlns:adec="http://schemas.microsoft.com/office/drawing/2017/decorative" xmlns=""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xmlns=""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xmlns=""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xmlns=""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xmlns=""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Short Copyright">
            <a:extLst>
              <a:ext uri="{FF2B5EF4-FFF2-40B4-BE49-F238E27FC236}">
                <a16:creationId xmlns:a16="http://schemas.microsoft.com/office/drawing/2014/main" xmlns="" id="{F3BDDC7C-D852-4A8B-9531-FF9F4D54C97F}"/>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16" name="TextBox 15">
            <a:extLst>
              <a:ext uri="{FF2B5EF4-FFF2-40B4-BE49-F238E27FC236}">
                <a16:creationId xmlns:a16="http://schemas.microsoft.com/office/drawing/2014/main" xmlns="" id="{6CC848F6-B9C4-4C5D-BD46-13C8678F3842}"/>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xmlns=""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xmlns="" id="{3CA65E65-AFCF-41F9-9F4C-DBA786BCCA0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9" name="TextBox 8">
            <a:extLst>
              <a:ext uri="{FF2B5EF4-FFF2-40B4-BE49-F238E27FC236}">
                <a16:creationId xmlns:a16="http://schemas.microsoft.com/office/drawing/2014/main" xmlns="" id="{12A6E2DE-952F-43EE-BDAB-DA231627ED5F}"/>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xmlns=""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xmlns="" id="{3CA65E65-AFCF-41F9-9F4C-DBA786BCCA0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9" name="TextBox 8">
            <a:extLst>
              <a:ext uri="{FF2B5EF4-FFF2-40B4-BE49-F238E27FC236}">
                <a16:creationId xmlns:a16="http://schemas.microsoft.com/office/drawing/2014/main" xmlns="" id="{12A6E2DE-952F-43EE-BDAB-DA231627ED5F}"/>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xmlns="" val="344604136"/>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BBC77-FBB6-45E2-8230-D8FD9F71672A}"/>
              </a:ext>
            </a:extLst>
          </p:cNvPr>
          <p:cNvSpPr>
            <a:spLocks noGrp="1"/>
          </p:cNvSpPr>
          <p:nvPr>
            <p:ph type="ctrTitle"/>
          </p:nvPr>
        </p:nvSpPr>
        <p:spPr/>
        <p:txBody>
          <a:bodyPr/>
          <a:lstStyle/>
          <a:p>
            <a:r>
              <a:rPr lang="en-US" noProof="0" dirty="0">
                <a:latin typeface="+mn-lt"/>
              </a:rPr>
              <a:t>Chapter 8</a:t>
            </a:r>
          </a:p>
        </p:txBody>
      </p:sp>
      <p:sp>
        <p:nvSpPr>
          <p:cNvPr id="3" name="Subtitle 2">
            <a:extLst>
              <a:ext uri="{FF2B5EF4-FFF2-40B4-BE49-F238E27FC236}">
                <a16:creationId xmlns:a16="http://schemas.microsoft.com/office/drawing/2014/main" xmlns="" id="{68F655B9-E4A1-4C7C-A498-25B3BB6CBE1D}"/>
              </a:ext>
            </a:extLst>
          </p:cNvPr>
          <p:cNvSpPr>
            <a:spLocks noGrp="1"/>
          </p:cNvSpPr>
          <p:nvPr>
            <p:ph type="subTitle" idx="1"/>
          </p:nvPr>
        </p:nvSpPr>
        <p:spPr>
          <a:xfrm>
            <a:off x="621792" y="4181662"/>
            <a:ext cx="3035808" cy="740858"/>
          </a:xfrm>
        </p:spPr>
        <p:txBody>
          <a:bodyPr/>
          <a:lstStyle/>
          <a:p>
            <a:r>
              <a:rPr lang="en-US" dirty="0"/>
              <a:t>Foreign Direct Investment</a:t>
            </a:r>
            <a:endParaRPr lang="en-US" noProof="0" dirty="0">
              <a:latin typeface="+mn-lt"/>
            </a:endParaRPr>
          </a:p>
        </p:txBody>
      </p:sp>
      <p:pic>
        <p:nvPicPr>
          <p:cNvPr id="8" name="Picture 11" descr="An image shows the logo for chapter eight.">
            <a:extLst>
              <a:ext uri="{FF2B5EF4-FFF2-40B4-BE49-F238E27FC236}">
                <a16:creationId xmlns:a16="http://schemas.microsoft.com/office/drawing/2014/main" xmlns="" id="{4BFFE733-978A-40D6-951A-81400AA8EA84}"/>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xmlns="" val="0"/>
              </a:ext>
            </a:extLst>
          </a:blip>
          <a:srcRect l="-4380" r="-4380"/>
          <a:stretch/>
        </p:blipFill>
        <p:spPr>
          <a:xfrm>
            <a:off x="4777273" y="1059813"/>
            <a:ext cx="4229100" cy="497522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xmlns="" id="{A3661299-E91D-4351-8697-0386ADC32B82}"/>
              </a:ext>
            </a:extLst>
          </p:cNvPr>
          <p:cNvSpPr>
            <a:spLocks noGrp="1"/>
          </p:cNvSpPr>
          <p:nvPr>
            <p:ph type="body" sz="quarter" idx="10"/>
          </p:nvPr>
        </p:nvSpPr>
        <p:spPr>
          <a:xfrm>
            <a:off x="5876760" y="6156827"/>
            <a:ext cx="3043303" cy="216890"/>
          </a:xfrm>
        </p:spPr>
        <p:txBody>
          <a:bodyPr/>
          <a:lstStyle/>
          <a:p>
            <a:pPr algn="r"/>
            <a:r>
              <a:rPr lang="en-US" sz="800" b="0" noProof="0" dirty="0">
                <a:solidFill>
                  <a:schemeClr val="tx1"/>
                </a:solidFill>
                <a:latin typeface="+mn-lt"/>
              </a:rPr>
              <a:t>naqiewei/DigitalVision Vectors/Getty Images</a:t>
            </a:r>
          </a:p>
        </p:txBody>
      </p:sp>
      <p:sp>
        <p:nvSpPr>
          <p:cNvPr id="7" name="Content Placeholder 6">
            <a:extLst>
              <a:ext uri="{FF2B5EF4-FFF2-40B4-BE49-F238E27FC236}">
                <a16:creationId xmlns:a16="http://schemas.microsoft.com/office/drawing/2014/main" xmlns="" id="{1C419E4B-B2AC-4ACE-B37F-BF2E109D6ABE}"/>
              </a:ext>
            </a:extLst>
          </p:cNvPr>
          <p:cNvSpPr>
            <a:spLocks noGrp="1"/>
          </p:cNvSpPr>
          <p:nvPr>
            <p:ph sz="quarter" idx="13"/>
          </p:nvPr>
        </p:nvSpPr>
        <p:spPr>
          <a:xfrm>
            <a:off x="205272" y="6553005"/>
            <a:ext cx="8733453" cy="216890"/>
          </a:xfrm>
        </p:spPr>
        <p:txBody>
          <a:bodyPr/>
          <a:lstStyle/>
          <a:p>
            <a:r>
              <a:rPr lang="en-US" sz="800" noProof="0" dirty="0">
                <a:solidFill>
                  <a:schemeClr val="tx1"/>
                </a:solidFill>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xmlns="" val="41979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CDA09-CDBE-4C8F-A446-F7BAC2F8DB21}"/>
              </a:ext>
            </a:extLst>
          </p:cNvPr>
          <p:cNvSpPr>
            <a:spLocks noGrp="1"/>
          </p:cNvSpPr>
          <p:nvPr>
            <p:ph type="title"/>
          </p:nvPr>
        </p:nvSpPr>
        <p:spPr/>
        <p:txBody>
          <a:bodyPr>
            <a:normAutofit fontScale="90000"/>
          </a:bodyPr>
          <a:lstStyle/>
          <a:p>
            <a:r>
              <a:rPr lang="en-US" dirty="0"/>
              <a:t>Foreign Direct Investment in the World Economy </a:t>
            </a:r>
            <a:r>
              <a:rPr lang="en-US" sz="1100" b="0" dirty="0"/>
              <a:t>4</a:t>
            </a:r>
          </a:p>
        </p:txBody>
      </p:sp>
      <p:sp>
        <p:nvSpPr>
          <p:cNvPr id="3" name="Content Placeholder 2">
            <a:extLst>
              <a:ext uri="{FF2B5EF4-FFF2-40B4-BE49-F238E27FC236}">
                <a16:creationId xmlns:a16="http://schemas.microsoft.com/office/drawing/2014/main" xmlns="" id="{3C2C9D43-2A77-484E-854F-B5D1DE2352BF}"/>
              </a:ext>
            </a:extLst>
          </p:cNvPr>
          <p:cNvSpPr>
            <a:spLocks noGrp="1"/>
          </p:cNvSpPr>
          <p:nvPr>
            <p:ph sz="quarter" idx="11"/>
          </p:nvPr>
        </p:nvSpPr>
        <p:spPr/>
        <p:txBody>
          <a:bodyPr/>
          <a:lstStyle/>
          <a:p>
            <a:r>
              <a:rPr lang="en-US" altLang="en-US" dirty="0"/>
              <a:t>The Source of F</a:t>
            </a:r>
            <a:r>
              <a:rPr lang="en-US" altLang="en-US" sz="100" dirty="0"/>
              <a:t> </a:t>
            </a:r>
            <a:r>
              <a:rPr lang="en-US" altLang="en-US" dirty="0"/>
              <a:t>D</a:t>
            </a:r>
            <a:r>
              <a:rPr lang="en-US" altLang="en-US" sz="100" dirty="0"/>
              <a:t> </a:t>
            </a:r>
            <a:r>
              <a:rPr lang="en-US" altLang="en-US" dirty="0"/>
              <a:t>I</a:t>
            </a:r>
          </a:p>
          <a:p>
            <a:pPr marL="292608" lvl="1" indent="-292608"/>
            <a:r>
              <a:rPr lang="en-US" altLang="en-US" dirty="0"/>
              <a:t>Since World War I</a:t>
            </a:r>
            <a:r>
              <a:rPr lang="en-US" altLang="en-US" sz="100" dirty="0"/>
              <a:t> </a:t>
            </a:r>
            <a:r>
              <a:rPr lang="en-US" altLang="en-US" dirty="0" err="1"/>
              <a:t>I</a:t>
            </a:r>
            <a:r>
              <a:rPr lang="en-US" altLang="en-US" dirty="0"/>
              <a:t>, the U.S. has been the largest source country for F</a:t>
            </a:r>
            <a:r>
              <a:rPr lang="en-US" altLang="en-US" sz="100" dirty="0"/>
              <a:t> </a:t>
            </a:r>
            <a:r>
              <a:rPr lang="en-US" altLang="en-US" dirty="0"/>
              <a:t>D</a:t>
            </a:r>
            <a:r>
              <a:rPr lang="en-US" altLang="en-US" sz="100" dirty="0"/>
              <a:t> </a:t>
            </a:r>
            <a:r>
              <a:rPr lang="en-US" altLang="en-US" dirty="0"/>
              <a:t>I.</a:t>
            </a:r>
          </a:p>
          <a:p>
            <a:pPr marL="292608" lvl="1" indent="-292608"/>
            <a:r>
              <a:rPr lang="en-US" altLang="en-US" dirty="0"/>
              <a:t>Other important source countries: United Kingdom, Netherlands, France, Germany, and Japan.</a:t>
            </a:r>
          </a:p>
          <a:p>
            <a:pPr marL="292608" lvl="1" indent="-292608"/>
            <a:r>
              <a:rPr lang="en-US" altLang="en-US" dirty="0"/>
              <a:t>Chinese firms recently emerging as major foreign investors.</a:t>
            </a:r>
            <a:endParaRPr lang="en-US" altLang="en-US" sz="2000" dirty="0"/>
          </a:p>
        </p:txBody>
      </p:sp>
    </p:spTree>
    <p:extLst>
      <p:ext uri="{BB962C8B-B14F-4D97-AF65-F5344CB8AC3E}">
        <p14:creationId xmlns:p14="http://schemas.microsoft.com/office/powerpoint/2010/main" xmlns="" val="26940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207F-BEF7-4C38-B357-ED313C1C4AE1}"/>
              </a:ext>
            </a:extLst>
          </p:cNvPr>
          <p:cNvSpPr>
            <a:spLocks noGrp="1"/>
          </p:cNvSpPr>
          <p:nvPr>
            <p:ph type="title"/>
          </p:nvPr>
        </p:nvSpPr>
        <p:spPr/>
        <p:txBody>
          <a:bodyPr>
            <a:normAutofit fontScale="90000"/>
          </a:bodyPr>
          <a:lstStyle/>
          <a:p>
            <a:r>
              <a:rPr lang="en-US" dirty="0"/>
              <a:t>Figure 8.3 Cumulative F</a:t>
            </a:r>
            <a:r>
              <a:rPr lang="en-US" sz="100" dirty="0"/>
              <a:t> </a:t>
            </a:r>
            <a:r>
              <a:rPr lang="en-US" dirty="0"/>
              <a:t>D</a:t>
            </a:r>
            <a:r>
              <a:rPr lang="en-US" sz="100" dirty="0"/>
              <a:t> </a:t>
            </a:r>
            <a:r>
              <a:rPr lang="en-US" dirty="0"/>
              <a:t>I Outflows, 19</a:t>
            </a:r>
            <a:r>
              <a:rPr lang="en-US" sz="100" dirty="0"/>
              <a:t> </a:t>
            </a:r>
            <a:r>
              <a:rPr lang="en-US" dirty="0"/>
              <a:t>99 to 2019 ($ billions)</a:t>
            </a:r>
          </a:p>
        </p:txBody>
      </p:sp>
      <p:pic>
        <p:nvPicPr>
          <p:cNvPr id="4" name="Picture 3" descr="A vertical bar graph displays Cumulative F D I outflows from 1999 to 2019 in billions of dollars.">
            <a:extLst>
              <a:ext uri="{FF2B5EF4-FFF2-40B4-BE49-F238E27FC236}">
                <a16:creationId xmlns:a16="http://schemas.microsoft.com/office/drawing/2014/main" xmlns="" id="{6A2BC8A3-0938-46D9-BB14-EF4C40EA5F80}"/>
              </a:ext>
            </a:extLst>
          </p:cNvPr>
          <p:cNvPicPr>
            <a:picLocks noChangeAspect="1"/>
          </p:cNvPicPr>
          <p:nvPr/>
        </p:nvPicPr>
        <p:blipFill>
          <a:blip r:embed="rId3"/>
          <a:stretch>
            <a:fillRect/>
          </a:stretch>
        </p:blipFill>
        <p:spPr>
          <a:xfrm>
            <a:off x="1279464" y="1427647"/>
            <a:ext cx="6585070" cy="4520864"/>
          </a:xfrm>
          <a:prstGeom prst="rect">
            <a:avLst/>
          </a:prstGeom>
        </p:spPr>
      </p:pic>
      <p:sp>
        <p:nvSpPr>
          <p:cNvPr id="6" name="Text Placeholder 5">
            <a:extLst>
              <a:ext uri="{FF2B5EF4-FFF2-40B4-BE49-F238E27FC236}">
                <a16:creationId xmlns:a16="http://schemas.microsoft.com/office/drawing/2014/main" xmlns="" id="{DC4D42C6-DEBF-4FF1-948B-9673A4F7F404}"/>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
        <p:nvSpPr>
          <p:cNvPr id="7" name="Text Placeholder 6">
            <a:extLst>
              <a:ext uri="{FF2B5EF4-FFF2-40B4-BE49-F238E27FC236}">
                <a16:creationId xmlns:a16="http://schemas.microsoft.com/office/drawing/2014/main" xmlns="" id="{9DF06855-CE4F-4578-9E35-95AD1F8EEEFB}"/>
              </a:ext>
            </a:extLst>
          </p:cNvPr>
          <p:cNvSpPr>
            <a:spLocks noGrp="1"/>
          </p:cNvSpPr>
          <p:nvPr>
            <p:ph type="body" sz="quarter" idx="13"/>
          </p:nvPr>
        </p:nvSpPr>
        <p:spPr/>
        <p:txBody>
          <a:bodyPr/>
          <a:lstStyle/>
          <a:p>
            <a:r>
              <a:rPr lang="en-US" i="1" dirty="0"/>
              <a:t>Source: UNCTAD statistical data set, http://unctadstat.unctad.org</a:t>
            </a:r>
          </a:p>
        </p:txBody>
      </p:sp>
    </p:spTree>
    <p:extLst>
      <p:ext uri="{BB962C8B-B14F-4D97-AF65-F5344CB8AC3E}">
        <p14:creationId xmlns:p14="http://schemas.microsoft.com/office/powerpoint/2010/main" xmlns="" val="226190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CDA09-CDBE-4C8F-A446-F7BAC2F8DB21}"/>
              </a:ext>
            </a:extLst>
          </p:cNvPr>
          <p:cNvSpPr>
            <a:spLocks noGrp="1"/>
          </p:cNvSpPr>
          <p:nvPr>
            <p:ph type="title"/>
          </p:nvPr>
        </p:nvSpPr>
        <p:spPr/>
        <p:txBody>
          <a:bodyPr>
            <a:normAutofit fontScale="90000"/>
          </a:bodyPr>
          <a:lstStyle/>
          <a:p>
            <a:r>
              <a:rPr lang="en-US" dirty="0"/>
              <a:t>Foreign Direct Investment in the World Economy </a:t>
            </a:r>
            <a:r>
              <a:rPr lang="en-US" sz="1100" b="0" dirty="0"/>
              <a:t>5</a:t>
            </a:r>
          </a:p>
        </p:txBody>
      </p:sp>
      <p:sp>
        <p:nvSpPr>
          <p:cNvPr id="3" name="Content Placeholder 2">
            <a:extLst>
              <a:ext uri="{FF2B5EF4-FFF2-40B4-BE49-F238E27FC236}">
                <a16:creationId xmlns:a16="http://schemas.microsoft.com/office/drawing/2014/main" xmlns="" id="{3C2C9D43-2A77-484E-854F-B5D1DE2352BF}"/>
              </a:ext>
            </a:extLst>
          </p:cNvPr>
          <p:cNvSpPr>
            <a:spLocks noGrp="1"/>
          </p:cNvSpPr>
          <p:nvPr>
            <p:ph sz="quarter" idx="11"/>
          </p:nvPr>
        </p:nvSpPr>
        <p:spPr/>
        <p:txBody>
          <a:bodyPr/>
          <a:lstStyle/>
          <a:p>
            <a:r>
              <a:rPr lang="en-US" altLang="en-US" dirty="0"/>
              <a:t>The Form of F</a:t>
            </a:r>
            <a:r>
              <a:rPr lang="en-US" altLang="en-US" sz="100" dirty="0"/>
              <a:t> </a:t>
            </a:r>
            <a:r>
              <a:rPr lang="en-US" altLang="en-US" dirty="0"/>
              <a:t>D</a:t>
            </a:r>
            <a:r>
              <a:rPr lang="en-US" altLang="en-US" sz="100" dirty="0"/>
              <a:t> </a:t>
            </a:r>
            <a:r>
              <a:rPr lang="en-US" altLang="en-US" dirty="0"/>
              <a:t>I: Acquisitions versus Greenfield Investments</a:t>
            </a:r>
          </a:p>
          <a:p>
            <a:pPr marL="0" lvl="1" indent="0">
              <a:buNone/>
            </a:pPr>
            <a:r>
              <a:rPr lang="en-US" altLang="en-US" b="1" dirty="0"/>
              <a:t>Greenfield investments:</a:t>
            </a:r>
            <a:r>
              <a:rPr lang="en-US" altLang="en-US" dirty="0"/>
              <a:t> establishing new operations in a foreign country.</a:t>
            </a:r>
          </a:p>
          <a:p>
            <a:pPr marL="0" lvl="1" indent="0">
              <a:buNone/>
            </a:pPr>
            <a:r>
              <a:rPr lang="en-US" altLang="en-US" dirty="0"/>
              <a:t>Acquisitions are attractive because:</a:t>
            </a:r>
          </a:p>
          <a:p>
            <a:pPr marL="292608" lvl="2" indent="-292608"/>
            <a:r>
              <a:rPr lang="en-US" altLang="en-US" sz="2000" dirty="0"/>
              <a:t>They are quicker to execute than greenfield investments.</a:t>
            </a:r>
          </a:p>
          <a:p>
            <a:pPr marL="292608" lvl="2" indent="-292608"/>
            <a:r>
              <a:rPr lang="en-US" altLang="en-US" sz="2000" dirty="0"/>
              <a:t>Easier and less risky for a firm to acquire desired assets than build them from the ground up.</a:t>
            </a:r>
          </a:p>
          <a:p>
            <a:pPr marL="292608" lvl="2" indent="-292608"/>
            <a:r>
              <a:rPr lang="en-US" altLang="en-US" sz="2000" dirty="0"/>
              <a:t>Firms believe they can increase the efficiency of an acquired unit by transferring capital, technology, or management skills.</a:t>
            </a:r>
          </a:p>
        </p:txBody>
      </p:sp>
    </p:spTree>
    <p:extLst>
      <p:ext uri="{BB962C8B-B14F-4D97-AF65-F5344CB8AC3E}">
        <p14:creationId xmlns:p14="http://schemas.microsoft.com/office/powerpoint/2010/main" xmlns="" val="327933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F45-60B6-4E7F-A862-955EDC2F55EB}"/>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1</a:t>
            </a:r>
          </a:p>
        </p:txBody>
      </p:sp>
      <p:sp>
        <p:nvSpPr>
          <p:cNvPr id="3" name="Content Placeholder 2">
            <a:extLst>
              <a:ext uri="{FF2B5EF4-FFF2-40B4-BE49-F238E27FC236}">
                <a16:creationId xmlns:a16="http://schemas.microsoft.com/office/drawing/2014/main" xmlns="" id="{C25A1AD4-FB3E-4579-8535-8D01BA45506F}"/>
              </a:ext>
            </a:extLst>
          </p:cNvPr>
          <p:cNvSpPr>
            <a:spLocks noGrp="1"/>
          </p:cNvSpPr>
          <p:nvPr>
            <p:ph sz="quarter" idx="11"/>
          </p:nvPr>
        </p:nvSpPr>
        <p:spPr/>
        <p:txBody>
          <a:bodyPr/>
          <a:lstStyle/>
          <a:p>
            <a:pPr>
              <a:defRPr/>
            </a:pPr>
            <a:r>
              <a:rPr lang="en-US" dirty="0"/>
              <a:t>Three Complementary Perspectives</a:t>
            </a:r>
          </a:p>
          <a:p>
            <a:pPr marL="292608" lvl="1" indent="-292608">
              <a:defRPr/>
            </a:pPr>
            <a:r>
              <a:rPr lang="en-US" dirty="0"/>
              <a:t>Why does a firm favor direct investment over exporting and licensing?</a:t>
            </a:r>
          </a:p>
          <a:p>
            <a:pPr marL="292608" lvl="1" indent="-292608">
              <a:defRPr/>
            </a:pPr>
            <a:r>
              <a:rPr lang="en-US" dirty="0"/>
              <a:t>Why do firms in the same industry undertake foreign direct investment at the same time and favor certain locations as targets for F</a:t>
            </a:r>
            <a:r>
              <a:rPr lang="en-US" sz="100" dirty="0"/>
              <a:t> </a:t>
            </a:r>
            <a:r>
              <a:rPr lang="en-US" dirty="0"/>
              <a:t>D</a:t>
            </a:r>
            <a:r>
              <a:rPr lang="en-US" sz="100" dirty="0"/>
              <a:t> </a:t>
            </a:r>
            <a:r>
              <a:rPr lang="en-US" dirty="0"/>
              <a:t>I?</a:t>
            </a:r>
          </a:p>
          <a:p>
            <a:pPr marL="292608" lvl="1" indent="-292608">
              <a:defRPr/>
            </a:pPr>
            <a:r>
              <a:rPr lang="en-US" b="1" dirty="0"/>
              <a:t>Eclectic paradigm </a:t>
            </a:r>
            <a:r>
              <a:rPr lang="en-US" dirty="0"/>
              <a:t>combines these two perspectives.</a:t>
            </a:r>
          </a:p>
        </p:txBody>
      </p:sp>
    </p:spTree>
    <p:extLst>
      <p:ext uri="{BB962C8B-B14F-4D97-AF65-F5344CB8AC3E}">
        <p14:creationId xmlns:p14="http://schemas.microsoft.com/office/powerpoint/2010/main" xmlns="" val="269936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F45-60B6-4E7F-A862-955EDC2F55EB}"/>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2</a:t>
            </a:r>
          </a:p>
        </p:txBody>
      </p:sp>
      <p:sp>
        <p:nvSpPr>
          <p:cNvPr id="3" name="Content Placeholder 2">
            <a:extLst>
              <a:ext uri="{FF2B5EF4-FFF2-40B4-BE49-F238E27FC236}">
                <a16:creationId xmlns:a16="http://schemas.microsoft.com/office/drawing/2014/main" xmlns="" id="{C25A1AD4-FB3E-4579-8535-8D01BA45506F}"/>
              </a:ext>
            </a:extLst>
          </p:cNvPr>
          <p:cNvSpPr>
            <a:spLocks noGrp="1"/>
          </p:cNvSpPr>
          <p:nvPr>
            <p:ph sz="quarter" idx="11"/>
          </p:nvPr>
        </p:nvSpPr>
        <p:spPr/>
        <p:txBody>
          <a:bodyPr/>
          <a:lstStyle/>
          <a:p>
            <a:pPr>
              <a:defRPr/>
            </a:pPr>
            <a:r>
              <a:rPr lang="en-US" dirty="0"/>
              <a:t>Why Foreign Direct Investment?</a:t>
            </a:r>
          </a:p>
          <a:p>
            <a:pPr marL="292608" lvl="1" indent="-292608">
              <a:defRPr/>
            </a:pPr>
            <a:r>
              <a:rPr lang="en-US" b="1" dirty="0"/>
              <a:t>Exporting:</a:t>
            </a:r>
            <a:r>
              <a:rPr lang="en-US" dirty="0">
                <a:solidFill>
                  <a:srgbClr val="009999"/>
                </a:solidFill>
              </a:rPr>
              <a:t> </a:t>
            </a:r>
            <a:r>
              <a:rPr lang="en-US" dirty="0"/>
              <a:t>producing goods at home and then shipping them to the receiving country for sale.</a:t>
            </a:r>
          </a:p>
          <a:p>
            <a:pPr marL="292608" lvl="1" indent="-292608">
              <a:defRPr/>
            </a:pPr>
            <a:r>
              <a:rPr lang="en-US" b="1" dirty="0"/>
              <a:t>Licensing:</a:t>
            </a:r>
            <a:r>
              <a:rPr lang="en-US" dirty="0">
                <a:solidFill>
                  <a:srgbClr val="009999"/>
                </a:solidFill>
              </a:rPr>
              <a:t> </a:t>
            </a:r>
            <a:r>
              <a:rPr lang="en-US" dirty="0"/>
              <a:t>granting a foreign entity the right to</a:t>
            </a:r>
            <a:r>
              <a:rPr lang="en-US" b="1" dirty="0"/>
              <a:t> </a:t>
            </a:r>
            <a:r>
              <a:rPr lang="en-US" dirty="0"/>
              <a:t>produce and sell the firm’s product in return for a royalty fee on every unit the foreign entity sells.</a:t>
            </a:r>
          </a:p>
          <a:p>
            <a:pPr marL="292608" lvl="1" indent="-292608">
              <a:defRPr/>
            </a:pPr>
            <a:r>
              <a:rPr lang="en-US" dirty="0"/>
              <a:t>Foreign direct investment may be both expensive and risky compared with exporting and licensing.</a:t>
            </a:r>
          </a:p>
        </p:txBody>
      </p:sp>
    </p:spTree>
    <p:extLst>
      <p:ext uri="{BB962C8B-B14F-4D97-AF65-F5344CB8AC3E}">
        <p14:creationId xmlns:p14="http://schemas.microsoft.com/office/powerpoint/2010/main" xmlns="" val="147455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F45-60B6-4E7F-A862-955EDC2F55EB}"/>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3</a:t>
            </a:r>
          </a:p>
        </p:txBody>
      </p:sp>
      <p:sp>
        <p:nvSpPr>
          <p:cNvPr id="3" name="Content Placeholder 2">
            <a:extLst>
              <a:ext uri="{FF2B5EF4-FFF2-40B4-BE49-F238E27FC236}">
                <a16:creationId xmlns:a16="http://schemas.microsoft.com/office/drawing/2014/main" xmlns="" id="{C25A1AD4-FB3E-4579-8535-8D01BA45506F}"/>
              </a:ext>
            </a:extLst>
          </p:cNvPr>
          <p:cNvSpPr>
            <a:spLocks noGrp="1"/>
          </p:cNvSpPr>
          <p:nvPr>
            <p:ph sz="quarter" idx="11"/>
          </p:nvPr>
        </p:nvSpPr>
        <p:spPr/>
        <p:txBody>
          <a:bodyPr/>
          <a:lstStyle/>
          <a:p>
            <a:r>
              <a:rPr lang="en-US" dirty="0"/>
              <a:t>Why Foreign Direct Investment? continued</a:t>
            </a:r>
          </a:p>
          <a:p>
            <a:pPr marL="0" lvl="1" indent="0">
              <a:buNone/>
            </a:pPr>
            <a:r>
              <a:rPr lang="en-US" altLang="en-US" dirty="0"/>
              <a:t>Limitations of Exporting.</a:t>
            </a:r>
          </a:p>
          <a:p>
            <a:pPr marL="292608" lvl="2" indent="-292608"/>
            <a:r>
              <a:rPr lang="en-US" altLang="en-US" sz="2000" dirty="0"/>
              <a:t>Exporting strategy can be limited by transportation costs and trade barriers.</a:t>
            </a:r>
          </a:p>
          <a:p>
            <a:pPr marL="292608" lvl="2" indent="-292608"/>
            <a:r>
              <a:rPr lang="en-US" altLang="en-US" sz="2000" dirty="0"/>
              <a:t>When transportation costs are high, exporting can be unprofitable.</a:t>
            </a:r>
          </a:p>
          <a:p>
            <a:pPr marL="621792" lvl="3" indent="-320040">
              <a:spcBef>
                <a:spcPts val="1000"/>
              </a:spcBef>
              <a:spcAft>
                <a:spcPts val="0"/>
              </a:spcAft>
            </a:pPr>
            <a:r>
              <a:rPr lang="en-US" altLang="en-US" sz="1800" dirty="0"/>
              <a:t>Low value-to-weight ratio.</a:t>
            </a:r>
          </a:p>
          <a:p>
            <a:pPr marL="292608" lvl="2" indent="-292608"/>
            <a:r>
              <a:rPr lang="en-US" altLang="en-US" sz="2000" dirty="0"/>
              <a:t>Foreign direct investment may be a response to actual or threatened trade barriers such as import tariffs or quotas.</a:t>
            </a:r>
          </a:p>
        </p:txBody>
      </p:sp>
    </p:spTree>
    <p:extLst>
      <p:ext uri="{BB962C8B-B14F-4D97-AF65-F5344CB8AC3E}">
        <p14:creationId xmlns:p14="http://schemas.microsoft.com/office/powerpoint/2010/main" xmlns="" val="68341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F45-60B6-4E7F-A862-955EDC2F55EB}"/>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4</a:t>
            </a:r>
          </a:p>
        </p:txBody>
      </p:sp>
      <p:sp>
        <p:nvSpPr>
          <p:cNvPr id="3" name="Content Placeholder 2">
            <a:extLst>
              <a:ext uri="{FF2B5EF4-FFF2-40B4-BE49-F238E27FC236}">
                <a16:creationId xmlns:a16="http://schemas.microsoft.com/office/drawing/2014/main" xmlns="" id="{C25A1AD4-FB3E-4579-8535-8D01BA45506F}"/>
              </a:ext>
            </a:extLst>
          </p:cNvPr>
          <p:cNvSpPr>
            <a:spLocks noGrp="1"/>
          </p:cNvSpPr>
          <p:nvPr>
            <p:ph sz="quarter" idx="11"/>
          </p:nvPr>
        </p:nvSpPr>
        <p:spPr/>
        <p:txBody>
          <a:bodyPr/>
          <a:lstStyle/>
          <a:p>
            <a:pPr>
              <a:defRPr/>
            </a:pPr>
            <a:r>
              <a:rPr lang="en-US" dirty="0"/>
              <a:t>Why Foreign Direct Investment? continued</a:t>
            </a:r>
          </a:p>
          <a:p>
            <a:pPr marL="0" lvl="1" indent="0">
              <a:buNone/>
              <a:defRPr/>
            </a:pPr>
            <a:r>
              <a:rPr lang="en-US" dirty="0"/>
              <a:t>Limitations of Licensing.</a:t>
            </a:r>
          </a:p>
          <a:p>
            <a:pPr marL="292608" lvl="2" indent="-292608">
              <a:defRPr/>
            </a:pPr>
            <a:r>
              <a:rPr lang="en-US" sz="2000" b="1" dirty="0"/>
              <a:t>Internalization theory </a:t>
            </a:r>
            <a:r>
              <a:rPr lang="en-US" sz="2000" dirty="0"/>
              <a:t>(or </a:t>
            </a:r>
            <a:r>
              <a:rPr lang="en-US" sz="2000" b="1" dirty="0"/>
              <a:t>market imperfections </a:t>
            </a:r>
            <a:r>
              <a:rPr lang="en-US" sz="2000" dirty="0"/>
              <a:t>approach):</a:t>
            </a:r>
          </a:p>
          <a:p>
            <a:pPr marL="621792" lvl="3" indent="-320040">
              <a:spcBef>
                <a:spcPts val="1000"/>
              </a:spcBef>
              <a:spcAft>
                <a:spcPts val="0"/>
              </a:spcAft>
              <a:defRPr/>
            </a:pPr>
            <a:r>
              <a:rPr lang="en-US" sz="1800" dirty="0"/>
              <a:t>Licensing could result in a firm’s giving away valuable technological know-how to a potential foreign competitor.</a:t>
            </a:r>
          </a:p>
          <a:p>
            <a:pPr marL="621792" lvl="3" indent="-320040">
              <a:spcBef>
                <a:spcPts val="1000"/>
              </a:spcBef>
              <a:spcAft>
                <a:spcPts val="0"/>
              </a:spcAft>
              <a:defRPr/>
            </a:pPr>
            <a:r>
              <a:rPr lang="en-US" sz="1800" dirty="0"/>
              <a:t>Licensing does not give a firm the tight control over manufacturing, marketing, and strategy in a foreign country that may be required to maximize its profitability.</a:t>
            </a:r>
          </a:p>
          <a:p>
            <a:pPr marL="621792" lvl="3" indent="-320040">
              <a:spcBef>
                <a:spcPts val="1000"/>
              </a:spcBef>
              <a:spcAft>
                <a:spcPts val="0"/>
              </a:spcAft>
              <a:defRPr/>
            </a:pPr>
            <a:r>
              <a:rPr lang="en-US" sz="1800" dirty="0"/>
              <a:t>Licensing may be difficult if the firm’s competitive advantage is not amenable to it.</a:t>
            </a:r>
          </a:p>
        </p:txBody>
      </p:sp>
    </p:spTree>
    <p:extLst>
      <p:ext uri="{BB962C8B-B14F-4D97-AF65-F5344CB8AC3E}">
        <p14:creationId xmlns:p14="http://schemas.microsoft.com/office/powerpoint/2010/main" xmlns="" val="310047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629BA-344E-43AA-9CF7-41ABD7D1C120}"/>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5</a:t>
            </a:r>
          </a:p>
        </p:txBody>
      </p:sp>
      <p:sp>
        <p:nvSpPr>
          <p:cNvPr id="3" name="Content Placeholder 2">
            <a:extLst>
              <a:ext uri="{FF2B5EF4-FFF2-40B4-BE49-F238E27FC236}">
                <a16:creationId xmlns:a16="http://schemas.microsoft.com/office/drawing/2014/main" xmlns="" id="{5D8EF585-E86E-4699-973E-DB0C28939E6B}"/>
              </a:ext>
            </a:extLst>
          </p:cNvPr>
          <p:cNvSpPr>
            <a:spLocks noGrp="1"/>
          </p:cNvSpPr>
          <p:nvPr>
            <p:ph sz="quarter" idx="11"/>
          </p:nvPr>
        </p:nvSpPr>
        <p:spPr>
          <a:xfrm>
            <a:off x="342900" y="1276709"/>
            <a:ext cx="8458200" cy="5238391"/>
          </a:xfrm>
        </p:spPr>
        <p:txBody>
          <a:bodyPr/>
          <a:lstStyle/>
          <a:p>
            <a:pPr>
              <a:defRPr/>
            </a:pPr>
            <a:r>
              <a:rPr lang="en-US" dirty="0"/>
              <a:t>Why Foreign Direct Investment? continued</a:t>
            </a:r>
          </a:p>
          <a:p>
            <a:pPr marL="0" lvl="1" indent="0">
              <a:buNone/>
              <a:defRPr/>
            </a:pPr>
            <a:r>
              <a:rPr lang="en-US" dirty="0"/>
              <a:t>Advantages of Foreign Direct Investment.</a:t>
            </a:r>
          </a:p>
          <a:p>
            <a:pPr marL="292608" lvl="2" indent="-292608">
              <a:defRPr/>
            </a:pPr>
            <a:r>
              <a:rPr lang="en-US" sz="2000" dirty="0"/>
              <a:t>F</a:t>
            </a:r>
            <a:r>
              <a:rPr lang="en-US" sz="100" dirty="0"/>
              <a:t> </a:t>
            </a:r>
            <a:r>
              <a:rPr lang="en-US" sz="2000" dirty="0"/>
              <a:t>D</a:t>
            </a:r>
            <a:r>
              <a:rPr lang="en-US" sz="100" dirty="0"/>
              <a:t> </a:t>
            </a:r>
            <a:r>
              <a:rPr lang="en-US" sz="2000" dirty="0"/>
              <a:t>I will be favored over exporting when:</a:t>
            </a:r>
          </a:p>
          <a:p>
            <a:pPr marL="621792" lvl="3" indent="-320040">
              <a:spcBef>
                <a:spcPts val="1000"/>
              </a:spcBef>
              <a:spcAft>
                <a:spcPts val="0"/>
              </a:spcAft>
              <a:defRPr/>
            </a:pPr>
            <a:r>
              <a:rPr lang="en-US" sz="1800" dirty="0"/>
              <a:t>Transportation costs are high.</a:t>
            </a:r>
          </a:p>
          <a:p>
            <a:pPr marL="621792" lvl="3" indent="-320040">
              <a:spcBef>
                <a:spcPts val="1000"/>
              </a:spcBef>
              <a:spcAft>
                <a:spcPts val="0"/>
              </a:spcAft>
              <a:defRPr/>
            </a:pPr>
            <a:r>
              <a:rPr lang="en-US" sz="1800" dirty="0"/>
              <a:t>Trade barriers are high.</a:t>
            </a:r>
          </a:p>
          <a:p>
            <a:pPr marL="292608" lvl="3" indent="-292608">
              <a:spcBef>
                <a:spcPts val="1000"/>
              </a:spcBef>
              <a:spcAft>
                <a:spcPts val="0"/>
              </a:spcAft>
              <a:defRPr/>
            </a:pPr>
            <a:r>
              <a:rPr lang="en-US" sz="2000" dirty="0"/>
              <a:t>F</a:t>
            </a:r>
            <a:r>
              <a:rPr lang="en-US" sz="100" dirty="0"/>
              <a:t> </a:t>
            </a:r>
            <a:r>
              <a:rPr lang="en-US" sz="2000" dirty="0"/>
              <a:t>D</a:t>
            </a:r>
            <a:r>
              <a:rPr lang="en-US" sz="100" dirty="0"/>
              <a:t> </a:t>
            </a:r>
            <a:r>
              <a:rPr lang="en-US" sz="2000" dirty="0"/>
              <a:t>I will be favored over licensing when:</a:t>
            </a:r>
          </a:p>
          <a:p>
            <a:pPr marL="621792" lvl="3" indent="-320040">
              <a:spcBef>
                <a:spcPts val="1000"/>
              </a:spcBef>
              <a:spcAft>
                <a:spcPts val="0"/>
              </a:spcAft>
              <a:defRPr/>
            </a:pPr>
            <a:r>
              <a:rPr lang="en-US" sz="1800" dirty="0"/>
              <a:t>The firm wants control over its technological know-how.</a:t>
            </a:r>
          </a:p>
          <a:p>
            <a:pPr marL="621792" lvl="3" indent="-320040">
              <a:spcBef>
                <a:spcPts val="1000"/>
              </a:spcBef>
              <a:spcAft>
                <a:spcPts val="0"/>
              </a:spcAft>
              <a:defRPr/>
            </a:pPr>
            <a:r>
              <a:rPr lang="en-US" sz="1800" dirty="0"/>
              <a:t>The firm wants control over its operations and business strategy.</a:t>
            </a:r>
          </a:p>
          <a:p>
            <a:pPr marL="621792" lvl="3" indent="-320040">
              <a:spcBef>
                <a:spcPts val="1000"/>
              </a:spcBef>
              <a:spcAft>
                <a:spcPts val="0"/>
              </a:spcAft>
              <a:defRPr/>
            </a:pPr>
            <a:r>
              <a:rPr lang="en-US" sz="1800" dirty="0"/>
              <a:t>The firm’s capabilities are not amenable to licensing.</a:t>
            </a:r>
          </a:p>
        </p:txBody>
      </p:sp>
    </p:spTree>
    <p:extLst>
      <p:ext uri="{BB962C8B-B14F-4D97-AF65-F5344CB8AC3E}">
        <p14:creationId xmlns:p14="http://schemas.microsoft.com/office/powerpoint/2010/main" xmlns="" val="119137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629BA-344E-43AA-9CF7-41ABD7D1C120}"/>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6</a:t>
            </a:r>
          </a:p>
        </p:txBody>
      </p:sp>
      <p:sp>
        <p:nvSpPr>
          <p:cNvPr id="3" name="Content Placeholder 2">
            <a:extLst>
              <a:ext uri="{FF2B5EF4-FFF2-40B4-BE49-F238E27FC236}">
                <a16:creationId xmlns:a16="http://schemas.microsoft.com/office/drawing/2014/main" xmlns="" id="{5D8EF585-E86E-4699-973E-DB0C28939E6B}"/>
              </a:ext>
            </a:extLst>
          </p:cNvPr>
          <p:cNvSpPr>
            <a:spLocks noGrp="1"/>
          </p:cNvSpPr>
          <p:nvPr>
            <p:ph sz="quarter" idx="11"/>
          </p:nvPr>
        </p:nvSpPr>
        <p:spPr>
          <a:xfrm>
            <a:off x="342900" y="1276709"/>
            <a:ext cx="8458200" cy="5238391"/>
          </a:xfrm>
        </p:spPr>
        <p:txBody>
          <a:bodyPr/>
          <a:lstStyle/>
          <a:p>
            <a:r>
              <a:rPr lang="en-US" altLang="en-US" dirty="0"/>
              <a:t>The Pattern of Foreign Direct Investment</a:t>
            </a:r>
          </a:p>
          <a:p>
            <a:pPr marL="0" lvl="1" indent="0">
              <a:buNone/>
            </a:pPr>
            <a:r>
              <a:rPr lang="en-US" altLang="en-US" dirty="0"/>
              <a:t>Strategic Behavior.</a:t>
            </a:r>
          </a:p>
          <a:p>
            <a:pPr marL="292608" lvl="2" indent="-292608">
              <a:defRPr/>
            </a:pPr>
            <a:r>
              <a:rPr lang="en-US" sz="2000" dirty="0"/>
              <a:t>Knickerbocker explored the relationship between F</a:t>
            </a:r>
            <a:r>
              <a:rPr lang="en-US" sz="100" dirty="0"/>
              <a:t> </a:t>
            </a:r>
            <a:r>
              <a:rPr lang="en-US" sz="2000" dirty="0"/>
              <a:t>D</a:t>
            </a:r>
            <a:r>
              <a:rPr lang="en-US" sz="100" dirty="0"/>
              <a:t> </a:t>
            </a:r>
            <a:r>
              <a:rPr lang="en-US" sz="2000" dirty="0"/>
              <a:t>I and rivalry in </a:t>
            </a:r>
            <a:r>
              <a:rPr lang="en-US" sz="2000" b="1" dirty="0"/>
              <a:t>oligopolistic</a:t>
            </a:r>
            <a:r>
              <a:rPr lang="en-US" sz="2000" dirty="0"/>
              <a:t> industries: industries composed of a limited number of large firms.</a:t>
            </a:r>
          </a:p>
          <a:p>
            <a:pPr lvl="3">
              <a:defRPr/>
            </a:pPr>
            <a:r>
              <a:rPr lang="en-US" sz="1800" dirty="0"/>
              <a:t>F</a:t>
            </a:r>
            <a:r>
              <a:rPr lang="en-US" sz="100" dirty="0"/>
              <a:t> </a:t>
            </a:r>
            <a:r>
              <a:rPr lang="en-US" sz="1800" dirty="0"/>
              <a:t>D</a:t>
            </a:r>
            <a:r>
              <a:rPr lang="en-US" sz="100" dirty="0"/>
              <a:t> </a:t>
            </a:r>
            <a:r>
              <a:rPr lang="en-US" sz="1800" dirty="0"/>
              <a:t>I flows reflect strategic rivalry between firms.</a:t>
            </a:r>
          </a:p>
          <a:p>
            <a:pPr marL="292608" lvl="2" indent="-292608">
              <a:defRPr/>
            </a:pPr>
            <a:r>
              <a:rPr lang="en-US" sz="2000" dirty="0"/>
              <a:t>This theory can be extended to </a:t>
            </a:r>
            <a:r>
              <a:rPr lang="en-US" sz="2000" b="1" dirty="0"/>
              <a:t>multipoint competition:</a:t>
            </a:r>
            <a:r>
              <a:rPr lang="en-US" sz="2000" dirty="0"/>
              <a:t> when two or more enterprises encounter each other in different regional markets, national markets, or industries.</a:t>
            </a:r>
          </a:p>
          <a:p>
            <a:pPr marL="621792" lvl="3" indent="-320040">
              <a:spcBef>
                <a:spcPts val="1000"/>
              </a:spcBef>
              <a:spcAft>
                <a:spcPts val="0"/>
              </a:spcAft>
              <a:defRPr/>
            </a:pPr>
            <a:r>
              <a:rPr lang="en-US" sz="1800" dirty="0"/>
              <a:t>Firms will try to match other’s moves in different markets to try to hold each other in check.</a:t>
            </a:r>
          </a:p>
        </p:txBody>
      </p:sp>
    </p:spTree>
    <p:extLst>
      <p:ext uri="{BB962C8B-B14F-4D97-AF65-F5344CB8AC3E}">
        <p14:creationId xmlns:p14="http://schemas.microsoft.com/office/powerpoint/2010/main" xmlns="" val="21962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F45-60B6-4E7F-A862-955EDC2F55EB}"/>
              </a:ext>
            </a:extLst>
          </p:cNvPr>
          <p:cNvSpPr>
            <a:spLocks noGrp="1"/>
          </p:cNvSpPr>
          <p:nvPr>
            <p:ph type="title"/>
          </p:nvPr>
        </p:nvSpPr>
        <p:spPr>
          <a:xfrm>
            <a:off x="342900" y="147328"/>
            <a:ext cx="8191500" cy="993554"/>
          </a:xfrm>
        </p:spPr>
        <p:txBody>
          <a:bodyPr>
            <a:normAutofit fontScale="90000"/>
          </a:bodyPr>
          <a:lstStyle/>
          <a:p>
            <a:r>
              <a:rPr lang="en-US" dirty="0"/>
              <a:t>Theories of Foreign Direct Investment </a:t>
            </a:r>
            <a:r>
              <a:rPr lang="en-US" sz="1100" b="0" dirty="0"/>
              <a:t>7</a:t>
            </a:r>
          </a:p>
        </p:txBody>
      </p:sp>
      <p:sp>
        <p:nvSpPr>
          <p:cNvPr id="3" name="Content Placeholder 2">
            <a:extLst>
              <a:ext uri="{FF2B5EF4-FFF2-40B4-BE49-F238E27FC236}">
                <a16:creationId xmlns:a16="http://schemas.microsoft.com/office/drawing/2014/main" xmlns="" id="{C25A1AD4-FB3E-4579-8535-8D01BA45506F}"/>
              </a:ext>
            </a:extLst>
          </p:cNvPr>
          <p:cNvSpPr>
            <a:spLocks noGrp="1"/>
          </p:cNvSpPr>
          <p:nvPr>
            <p:ph sz="quarter" idx="11"/>
          </p:nvPr>
        </p:nvSpPr>
        <p:spPr/>
        <p:txBody>
          <a:bodyPr/>
          <a:lstStyle/>
          <a:p>
            <a:pPr>
              <a:defRPr/>
            </a:pPr>
            <a:r>
              <a:rPr lang="en-US" dirty="0"/>
              <a:t>The Eclectic Paradigm</a:t>
            </a:r>
          </a:p>
          <a:p>
            <a:pPr marL="0" lvl="1" indent="0">
              <a:buNone/>
              <a:defRPr/>
            </a:pPr>
            <a:r>
              <a:rPr lang="en-US" dirty="0"/>
              <a:t>Dunning’s eclectic paradigm: in addition to the previous factors, two additional factors must be considered when explaining both the rationale for and the direction of foreign direct investment.</a:t>
            </a:r>
          </a:p>
          <a:p>
            <a:pPr marL="292608" lvl="2" indent="-292608">
              <a:defRPr/>
            </a:pPr>
            <a:r>
              <a:rPr lang="en-US" sz="2000" b="1" dirty="0"/>
              <a:t>Location-specific advantages:</a:t>
            </a:r>
            <a:r>
              <a:rPr lang="en-US" sz="2000" dirty="0"/>
              <a:t> arise</a:t>
            </a:r>
            <a:r>
              <a:rPr lang="en-US" sz="2000" b="1" dirty="0"/>
              <a:t> </a:t>
            </a:r>
            <a:r>
              <a:rPr lang="en-US" sz="2000" dirty="0"/>
              <a:t>from using resource</a:t>
            </a:r>
            <a:r>
              <a:rPr lang="en-US" sz="2000" b="1" dirty="0"/>
              <a:t> </a:t>
            </a:r>
            <a:r>
              <a:rPr lang="en-US" sz="2000" dirty="0"/>
              <a:t>endowments or assets that are tied to a particular location and that a firm finds valuable to combine with its own unique assets.</a:t>
            </a:r>
          </a:p>
          <a:p>
            <a:pPr marL="292608" lvl="2" indent="-292608">
              <a:defRPr/>
            </a:pPr>
            <a:r>
              <a:rPr lang="en-US" sz="2000" b="1" dirty="0"/>
              <a:t>Externalities:</a:t>
            </a:r>
            <a:r>
              <a:rPr lang="en-US" sz="2000" dirty="0"/>
              <a:t> knowledge spillovers that occur when companies in the same industry locate in the same area.</a:t>
            </a:r>
          </a:p>
        </p:txBody>
      </p:sp>
    </p:spTree>
    <p:extLst>
      <p:ext uri="{BB962C8B-B14F-4D97-AF65-F5344CB8AC3E}">
        <p14:creationId xmlns:p14="http://schemas.microsoft.com/office/powerpoint/2010/main" xmlns="" val="222471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04A-78DE-413D-AE62-05B0008A1E46}"/>
              </a:ext>
            </a:extLst>
          </p:cNvPr>
          <p:cNvSpPr>
            <a:spLocks noGrp="1"/>
          </p:cNvSpPr>
          <p:nvPr>
            <p:ph type="title"/>
          </p:nvPr>
        </p:nvSpPr>
        <p:spPr/>
        <p:txBody>
          <a:bodyPr/>
          <a:lstStyle/>
          <a:p>
            <a:r>
              <a:rPr lang="en-US" noProof="0" dirty="0">
                <a:latin typeface="+mn-lt"/>
              </a:rPr>
              <a:t>Learning Objectives</a:t>
            </a:r>
          </a:p>
        </p:txBody>
      </p:sp>
      <p:sp>
        <p:nvSpPr>
          <p:cNvPr id="3" name="Content Placeholder 2">
            <a:extLst>
              <a:ext uri="{FF2B5EF4-FFF2-40B4-BE49-F238E27FC236}">
                <a16:creationId xmlns:a16="http://schemas.microsoft.com/office/drawing/2014/main" xmlns="" id="{06AF95A5-4D89-4F58-9CF4-EC035DB383A6}"/>
              </a:ext>
            </a:extLst>
          </p:cNvPr>
          <p:cNvSpPr>
            <a:spLocks noGrp="1"/>
          </p:cNvSpPr>
          <p:nvPr>
            <p:ph sz="quarter" idx="11"/>
          </p:nvPr>
        </p:nvSpPr>
        <p:spPr>
          <a:xfrm>
            <a:off x="342900" y="1276709"/>
            <a:ext cx="8458200" cy="5238391"/>
          </a:xfrm>
        </p:spPr>
        <p:txBody>
          <a:bodyPr>
            <a:noAutofit/>
          </a:bodyPr>
          <a:lstStyle/>
          <a:p>
            <a:pPr marL="628650" indent="-628650"/>
            <a:r>
              <a:rPr lang="en-US" sz="2200" b="1" noProof="0" dirty="0">
                <a:solidFill>
                  <a:srgbClr val="00589A"/>
                </a:solidFill>
              </a:rPr>
              <a:t>8-1</a:t>
            </a:r>
            <a:r>
              <a:rPr lang="en-US" b="1" dirty="0">
                <a:solidFill>
                  <a:srgbClr val="00589A"/>
                </a:solidFill>
              </a:rPr>
              <a:t>  </a:t>
            </a:r>
            <a:r>
              <a:rPr lang="en-US" altLang="en-US" sz="2200" dirty="0"/>
              <a:t>Recognize current trends regarding foreign direct investment (F</a:t>
            </a:r>
            <a:r>
              <a:rPr lang="en-US" altLang="en-US" sz="100" dirty="0"/>
              <a:t> </a:t>
            </a:r>
            <a:r>
              <a:rPr lang="en-US" altLang="en-US" sz="2200" dirty="0"/>
              <a:t>D</a:t>
            </a:r>
            <a:r>
              <a:rPr lang="en-US" altLang="en-US" sz="100" dirty="0"/>
              <a:t> </a:t>
            </a:r>
            <a:r>
              <a:rPr lang="en-US" altLang="en-US" sz="2200" dirty="0"/>
              <a:t>I) in the world economy.</a:t>
            </a:r>
            <a:endParaRPr lang="en-US" sz="2200" noProof="0" dirty="0"/>
          </a:p>
          <a:p>
            <a:pPr marL="628650" indent="-628650"/>
            <a:r>
              <a:rPr lang="en-US" sz="2200" b="1" noProof="0" dirty="0">
                <a:solidFill>
                  <a:srgbClr val="00589A"/>
                </a:solidFill>
              </a:rPr>
              <a:t>8-2 </a:t>
            </a:r>
            <a:r>
              <a:rPr lang="en-US" b="1" dirty="0">
                <a:solidFill>
                  <a:srgbClr val="00589A"/>
                </a:solidFill>
              </a:rPr>
              <a:t> </a:t>
            </a:r>
            <a:r>
              <a:rPr lang="en-US" altLang="en-US" sz="2200" dirty="0"/>
              <a:t>Explain the different theories of F</a:t>
            </a:r>
            <a:r>
              <a:rPr lang="en-US" altLang="en-US" sz="100" dirty="0"/>
              <a:t> </a:t>
            </a:r>
            <a:r>
              <a:rPr lang="en-US" altLang="en-US" sz="2200" dirty="0"/>
              <a:t>D</a:t>
            </a:r>
            <a:r>
              <a:rPr lang="en-US" altLang="en-US" sz="100" dirty="0"/>
              <a:t> </a:t>
            </a:r>
            <a:r>
              <a:rPr lang="en-US" altLang="en-US" sz="2200" dirty="0"/>
              <a:t>I.</a:t>
            </a:r>
            <a:endParaRPr lang="en-US" sz="2200" noProof="0" dirty="0"/>
          </a:p>
          <a:p>
            <a:pPr marL="628650" indent="-628650"/>
            <a:r>
              <a:rPr lang="en-US" sz="2200" b="1" noProof="0" dirty="0">
                <a:solidFill>
                  <a:srgbClr val="00589A"/>
                </a:solidFill>
              </a:rPr>
              <a:t>8-3</a:t>
            </a:r>
            <a:r>
              <a:rPr lang="en-US" b="1" dirty="0">
                <a:solidFill>
                  <a:srgbClr val="00589A"/>
                </a:solidFill>
              </a:rPr>
              <a:t>  </a:t>
            </a:r>
            <a:r>
              <a:rPr lang="en-US" altLang="en-US" sz="2200" dirty="0"/>
              <a:t>Understand how political ideology shapes a government’s attitudes toward F</a:t>
            </a:r>
            <a:r>
              <a:rPr lang="en-US" altLang="en-US" sz="100" dirty="0"/>
              <a:t> </a:t>
            </a:r>
            <a:r>
              <a:rPr lang="en-US" altLang="en-US" sz="2200" dirty="0"/>
              <a:t>D</a:t>
            </a:r>
            <a:r>
              <a:rPr lang="en-US" altLang="en-US" sz="100" dirty="0"/>
              <a:t> </a:t>
            </a:r>
            <a:r>
              <a:rPr lang="en-US" altLang="en-US" sz="2200" dirty="0"/>
              <a:t>I.</a:t>
            </a:r>
            <a:endParaRPr lang="en-US" sz="2200" noProof="0" dirty="0"/>
          </a:p>
          <a:p>
            <a:pPr marL="628650" indent="-628650"/>
            <a:r>
              <a:rPr lang="en-US" sz="2200" b="1" noProof="0" dirty="0">
                <a:solidFill>
                  <a:srgbClr val="00589A"/>
                </a:solidFill>
              </a:rPr>
              <a:t>8-4</a:t>
            </a:r>
            <a:r>
              <a:rPr lang="en-US" b="1" dirty="0">
                <a:solidFill>
                  <a:srgbClr val="00589A"/>
                </a:solidFill>
              </a:rPr>
              <a:t>  </a:t>
            </a:r>
            <a:r>
              <a:rPr lang="en-US" altLang="en-US" sz="2200" dirty="0"/>
              <a:t>Describe the benefits and costs of F</a:t>
            </a:r>
            <a:r>
              <a:rPr lang="en-US" altLang="en-US" sz="100" dirty="0"/>
              <a:t> </a:t>
            </a:r>
            <a:r>
              <a:rPr lang="en-US" altLang="en-US" sz="2200" dirty="0"/>
              <a:t>D</a:t>
            </a:r>
            <a:r>
              <a:rPr lang="en-US" altLang="en-US" sz="100" dirty="0"/>
              <a:t> </a:t>
            </a:r>
            <a:r>
              <a:rPr lang="en-US" altLang="en-US" sz="2200" dirty="0"/>
              <a:t>I to home and host countries.</a:t>
            </a:r>
          </a:p>
          <a:p>
            <a:pPr marL="628650" indent="-628650"/>
            <a:r>
              <a:rPr lang="en-US" sz="2200" b="1" dirty="0">
                <a:solidFill>
                  <a:srgbClr val="00589A"/>
                </a:solidFill>
              </a:rPr>
              <a:t>8-5</a:t>
            </a:r>
            <a:r>
              <a:rPr lang="en-US" b="1" dirty="0">
                <a:solidFill>
                  <a:srgbClr val="00589A"/>
                </a:solidFill>
              </a:rPr>
              <a:t>  </a:t>
            </a:r>
            <a:r>
              <a:rPr lang="en-US" altLang="en-US" sz="2200" dirty="0"/>
              <a:t>Explain the range of policy instruments that governments use to influence F</a:t>
            </a:r>
            <a:r>
              <a:rPr lang="en-US" altLang="en-US" sz="100" dirty="0"/>
              <a:t> </a:t>
            </a:r>
            <a:r>
              <a:rPr lang="en-US" altLang="en-US" sz="2200" dirty="0"/>
              <a:t>D</a:t>
            </a:r>
            <a:r>
              <a:rPr lang="en-US" altLang="en-US" sz="100" dirty="0"/>
              <a:t> </a:t>
            </a:r>
            <a:r>
              <a:rPr lang="en-US" altLang="en-US" sz="2200" dirty="0"/>
              <a:t>I.</a:t>
            </a:r>
          </a:p>
          <a:p>
            <a:pPr marL="628650" indent="-628650"/>
            <a:r>
              <a:rPr lang="en-US" sz="2200" b="1" dirty="0">
                <a:solidFill>
                  <a:srgbClr val="00589A"/>
                </a:solidFill>
              </a:rPr>
              <a:t>8-6</a:t>
            </a:r>
            <a:r>
              <a:rPr lang="en-US" sz="2000" b="1" dirty="0">
                <a:solidFill>
                  <a:srgbClr val="00589A"/>
                </a:solidFill>
              </a:rPr>
              <a:t>  </a:t>
            </a:r>
            <a:r>
              <a:rPr lang="en-US" altLang="en-US" sz="2200" dirty="0"/>
              <a:t>Identify the implications for managers of the theory and government policies associated with F</a:t>
            </a:r>
            <a:r>
              <a:rPr lang="en-US" altLang="en-US" sz="100" dirty="0"/>
              <a:t> </a:t>
            </a:r>
            <a:r>
              <a:rPr lang="en-US" altLang="en-US" sz="2200" dirty="0"/>
              <a:t>D</a:t>
            </a:r>
            <a:r>
              <a:rPr lang="en-US" altLang="en-US" sz="100" dirty="0"/>
              <a:t> </a:t>
            </a:r>
            <a:r>
              <a:rPr lang="en-US" altLang="en-US" sz="2200" dirty="0"/>
              <a:t>I.</a:t>
            </a:r>
            <a:endParaRPr lang="en-US" sz="2200" dirty="0"/>
          </a:p>
        </p:txBody>
      </p:sp>
    </p:spTree>
    <p:extLst>
      <p:ext uri="{BB962C8B-B14F-4D97-AF65-F5344CB8AC3E}">
        <p14:creationId xmlns:p14="http://schemas.microsoft.com/office/powerpoint/2010/main" xmlns="" val="328976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207F-BEF7-4C38-B357-ED313C1C4AE1}"/>
              </a:ext>
            </a:extLst>
          </p:cNvPr>
          <p:cNvSpPr>
            <a:spLocks noGrp="1"/>
          </p:cNvSpPr>
          <p:nvPr>
            <p:ph type="title"/>
          </p:nvPr>
        </p:nvSpPr>
        <p:spPr/>
        <p:txBody>
          <a:bodyPr/>
          <a:lstStyle/>
          <a:p>
            <a:r>
              <a:rPr lang="en-US" dirty="0"/>
              <a:t>Location Factors and F</a:t>
            </a:r>
            <a:r>
              <a:rPr lang="en-US" sz="100" dirty="0"/>
              <a:t> </a:t>
            </a:r>
            <a:r>
              <a:rPr lang="en-US" dirty="0"/>
              <a:t>D</a:t>
            </a:r>
            <a:r>
              <a:rPr lang="en-US" sz="100" dirty="0"/>
              <a:t> </a:t>
            </a:r>
            <a:r>
              <a:rPr lang="en-US" dirty="0"/>
              <a:t>I</a:t>
            </a:r>
          </a:p>
        </p:txBody>
      </p:sp>
      <p:pic>
        <p:nvPicPr>
          <p:cNvPr id="8" name="Picture 7">
            <a:extLst>
              <a:ext uri="{FF2B5EF4-FFF2-40B4-BE49-F238E27FC236}">
                <a16:creationId xmlns:a16="http://schemas.microsoft.com/office/drawing/2014/main" xmlns="" id="{7D80E48D-1276-491C-8078-6B60314C986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785937" y="1397846"/>
            <a:ext cx="5572125" cy="3943350"/>
          </a:xfrm>
          <a:prstGeom prst="rect">
            <a:avLst/>
          </a:prstGeom>
        </p:spPr>
      </p:pic>
      <p:sp>
        <p:nvSpPr>
          <p:cNvPr id="3" name="Content Placeholder 2">
            <a:extLst>
              <a:ext uri="{FF2B5EF4-FFF2-40B4-BE49-F238E27FC236}">
                <a16:creationId xmlns:a16="http://schemas.microsoft.com/office/drawing/2014/main" xmlns="" id="{9DE6915F-1B1E-4A1E-AEFF-389618A62FFC}"/>
              </a:ext>
            </a:extLst>
          </p:cNvPr>
          <p:cNvSpPr>
            <a:spLocks noGrp="1"/>
          </p:cNvSpPr>
          <p:nvPr>
            <p:ph sz="quarter" idx="11"/>
          </p:nvPr>
        </p:nvSpPr>
        <p:spPr>
          <a:xfrm>
            <a:off x="342900" y="5598160"/>
            <a:ext cx="8458200" cy="452158"/>
          </a:xfrm>
        </p:spPr>
        <p:txBody>
          <a:bodyPr>
            <a:normAutofit/>
          </a:bodyPr>
          <a:lstStyle/>
          <a:p>
            <a:r>
              <a:rPr lang="en-US" sz="2000" dirty="0"/>
              <a:t>Google Headquarters in Mountain View, California, U</a:t>
            </a:r>
            <a:r>
              <a:rPr lang="en-US" sz="100" dirty="0"/>
              <a:t> </a:t>
            </a:r>
            <a:r>
              <a:rPr lang="en-US" sz="2000" dirty="0"/>
              <a:t>S</a:t>
            </a:r>
            <a:r>
              <a:rPr lang="en-US" sz="100" dirty="0"/>
              <a:t> </a:t>
            </a:r>
            <a:r>
              <a:rPr lang="en-US" sz="2000" dirty="0"/>
              <a:t>A.</a:t>
            </a:r>
          </a:p>
        </p:txBody>
      </p:sp>
    </p:spTree>
    <p:extLst>
      <p:ext uri="{BB962C8B-B14F-4D97-AF65-F5344CB8AC3E}">
        <p14:creationId xmlns:p14="http://schemas.microsoft.com/office/powerpoint/2010/main" xmlns="" val="19623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5CBF5-C10B-4B84-969B-642FFC246522}"/>
              </a:ext>
            </a:extLst>
          </p:cNvPr>
          <p:cNvSpPr>
            <a:spLocks noGrp="1"/>
          </p:cNvSpPr>
          <p:nvPr>
            <p:ph type="title"/>
          </p:nvPr>
        </p:nvSpPr>
        <p:spPr/>
        <p:txBody>
          <a:bodyPr>
            <a:normAutofit fontScale="90000"/>
          </a:bodyPr>
          <a:lstStyle/>
          <a:p>
            <a:r>
              <a:rPr lang="en-US" dirty="0"/>
              <a:t>Political Ideology and Foreign Direct Investment </a:t>
            </a:r>
            <a:r>
              <a:rPr lang="en-US" sz="1100" b="0" dirty="0"/>
              <a:t>1</a:t>
            </a:r>
          </a:p>
        </p:txBody>
      </p:sp>
      <p:sp>
        <p:nvSpPr>
          <p:cNvPr id="3" name="Content Placeholder 2">
            <a:extLst>
              <a:ext uri="{FF2B5EF4-FFF2-40B4-BE49-F238E27FC236}">
                <a16:creationId xmlns:a16="http://schemas.microsoft.com/office/drawing/2014/main" xmlns="" id="{63121C82-8D9F-4FF2-805B-3A16C7DA70C5}"/>
              </a:ext>
            </a:extLst>
          </p:cNvPr>
          <p:cNvSpPr>
            <a:spLocks noGrp="1"/>
          </p:cNvSpPr>
          <p:nvPr>
            <p:ph sz="quarter" idx="11"/>
          </p:nvPr>
        </p:nvSpPr>
        <p:spPr/>
        <p:txBody>
          <a:bodyPr/>
          <a:lstStyle/>
          <a:p>
            <a:r>
              <a:rPr lang="en-US" dirty="0"/>
              <a:t>Political Ideology</a:t>
            </a:r>
          </a:p>
          <a:p>
            <a:pPr marL="292608" indent="-292608">
              <a:buFont typeface="Arial" panose="020B0604020202020204" pitchFamily="34" charset="0"/>
              <a:buChar char="•"/>
            </a:pPr>
            <a:r>
              <a:rPr lang="en-US" sz="2200" dirty="0"/>
              <a:t>Ideology toward F</a:t>
            </a:r>
            <a:r>
              <a:rPr lang="en-US" sz="100" dirty="0"/>
              <a:t> </a:t>
            </a:r>
            <a:r>
              <a:rPr lang="en-US" sz="2200" dirty="0"/>
              <a:t>D</a:t>
            </a:r>
            <a:r>
              <a:rPr lang="en-US" sz="100" dirty="0"/>
              <a:t> </a:t>
            </a:r>
            <a:r>
              <a:rPr lang="en-US" sz="2200" dirty="0"/>
              <a:t>I has ranged from a radical stance that is hostile to all F</a:t>
            </a:r>
            <a:r>
              <a:rPr lang="en-US" sz="100" dirty="0"/>
              <a:t> </a:t>
            </a:r>
            <a:r>
              <a:rPr lang="en-US" sz="2200" dirty="0"/>
              <a:t>D</a:t>
            </a:r>
            <a:r>
              <a:rPr lang="en-US" sz="100" dirty="0"/>
              <a:t> </a:t>
            </a:r>
            <a:r>
              <a:rPr lang="en-US" sz="2200" dirty="0"/>
              <a:t>I to the noninterventionist principle of free market economies.</a:t>
            </a:r>
          </a:p>
          <a:p>
            <a:pPr marL="292608" indent="-292608">
              <a:buFont typeface="Arial" panose="020B0604020202020204" pitchFamily="34" charset="0"/>
              <a:buChar char="•"/>
            </a:pPr>
            <a:r>
              <a:rPr lang="en-US" sz="2200" dirty="0"/>
              <a:t>Between these two extremes is an approach called pragmatic nationalism.</a:t>
            </a:r>
          </a:p>
        </p:txBody>
      </p:sp>
    </p:spTree>
    <p:extLst>
      <p:ext uri="{BB962C8B-B14F-4D97-AF65-F5344CB8AC3E}">
        <p14:creationId xmlns:p14="http://schemas.microsoft.com/office/powerpoint/2010/main" xmlns="" val="334273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65A7C-C396-4FF5-B5D7-BE80A2E2AADB}"/>
              </a:ext>
            </a:extLst>
          </p:cNvPr>
          <p:cNvSpPr>
            <a:spLocks noGrp="1"/>
          </p:cNvSpPr>
          <p:nvPr>
            <p:ph type="title"/>
          </p:nvPr>
        </p:nvSpPr>
        <p:spPr/>
        <p:txBody>
          <a:bodyPr>
            <a:normAutofit fontScale="90000"/>
          </a:bodyPr>
          <a:lstStyle/>
          <a:p>
            <a:r>
              <a:rPr lang="en-US" dirty="0"/>
              <a:t>Political Ideology and Foreign Direct Investment </a:t>
            </a:r>
            <a:r>
              <a:rPr lang="en-US" sz="1100" b="0" dirty="0"/>
              <a:t>2</a:t>
            </a:r>
          </a:p>
        </p:txBody>
      </p:sp>
      <p:sp>
        <p:nvSpPr>
          <p:cNvPr id="3" name="Content Placeholder 2">
            <a:extLst>
              <a:ext uri="{FF2B5EF4-FFF2-40B4-BE49-F238E27FC236}">
                <a16:creationId xmlns:a16="http://schemas.microsoft.com/office/drawing/2014/main" xmlns="" id="{551B7B87-E844-4B91-BD39-C550BC3BA0A2}"/>
              </a:ext>
            </a:extLst>
          </p:cNvPr>
          <p:cNvSpPr>
            <a:spLocks noGrp="1"/>
          </p:cNvSpPr>
          <p:nvPr>
            <p:ph sz="quarter" idx="11"/>
          </p:nvPr>
        </p:nvSpPr>
        <p:spPr>
          <a:xfrm>
            <a:off x="342900" y="1276709"/>
            <a:ext cx="8458200" cy="3767731"/>
          </a:xfrm>
        </p:spPr>
        <p:txBody>
          <a:bodyPr/>
          <a:lstStyle/>
          <a:p>
            <a:pPr>
              <a:defRPr/>
            </a:pPr>
            <a:r>
              <a:rPr lang="en-US" dirty="0"/>
              <a:t>The Radical View</a:t>
            </a:r>
          </a:p>
          <a:p>
            <a:pPr marL="0" lvl="1" indent="0">
              <a:buNone/>
              <a:defRPr/>
            </a:pPr>
            <a:r>
              <a:rPr lang="en-US" dirty="0"/>
              <a:t>M</a:t>
            </a:r>
            <a:r>
              <a:rPr lang="en-US" sz="100" dirty="0"/>
              <a:t> </a:t>
            </a:r>
            <a:r>
              <a:rPr lang="en-US" dirty="0"/>
              <a:t>N</a:t>
            </a:r>
            <a:r>
              <a:rPr lang="en-US" sz="100" dirty="0"/>
              <a:t> </a:t>
            </a:r>
            <a:r>
              <a:rPr lang="en-US" dirty="0"/>
              <a:t>E is an instrument of imperialist domination and a tool for exploiting host countries to the exclusive benefit of their capitalist-imperialist home countries.</a:t>
            </a:r>
          </a:p>
          <a:p>
            <a:pPr marL="0" lvl="1" indent="0">
              <a:buNone/>
              <a:defRPr/>
            </a:pPr>
            <a:r>
              <a:rPr lang="en-US" dirty="0"/>
              <a:t>Has been in retreat since the 19</a:t>
            </a:r>
            <a:r>
              <a:rPr lang="en-US" sz="100" dirty="0"/>
              <a:t> </a:t>
            </a:r>
            <a:r>
              <a:rPr lang="en-US" dirty="0"/>
              <a:t>90s due to:</a:t>
            </a:r>
          </a:p>
          <a:p>
            <a:pPr marL="292608" lvl="2" indent="-292608">
              <a:defRPr/>
            </a:pPr>
            <a:r>
              <a:rPr lang="en-US" sz="2000" dirty="0"/>
              <a:t>Collapse of communism in Eastern Europe.</a:t>
            </a:r>
          </a:p>
          <a:p>
            <a:pPr marL="292608" lvl="2" indent="-292608">
              <a:defRPr/>
            </a:pPr>
            <a:r>
              <a:rPr lang="en-US" sz="2000" dirty="0"/>
              <a:t>Poor economic performance of countries that embraced the policy.</a:t>
            </a:r>
          </a:p>
          <a:p>
            <a:pPr marL="292608" lvl="2" indent="-292608">
              <a:defRPr/>
            </a:pPr>
            <a:r>
              <a:rPr lang="en-US" sz="2000" dirty="0"/>
              <a:t>Strong economic performance of developing countries that embraced capitalism.</a:t>
            </a:r>
          </a:p>
        </p:txBody>
      </p:sp>
      <p:sp>
        <p:nvSpPr>
          <p:cNvPr id="4" name="Content Placeholder 3">
            <a:extLst>
              <a:ext uri="{FF2B5EF4-FFF2-40B4-BE49-F238E27FC236}">
                <a16:creationId xmlns:a16="http://schemas.microsoft.com/office/drawing/2014/main" xmlns="" id="{9D7B19A2-F895-4021-9D9D-F7D27FC61F8A}"/>
              </a:ext>
            </a:extLst>
          </p:cNvPr>
          <p:cNvSpPr>
            <a:spLocks noGrp="1"/>
          </p:cNvSpPr>
          <p:nvPr>
            <p:ph sz="quarter" idx="14"/>
          </p:nvPr>
        </p:nvSpPr>
        <p:spPr>
          <a:xfrm>
            <a:off x="342900" y="5151120"/>
            <a:ext cx="8458200" cy="944880"/>
          </a:xfrm>
        </p:spPr>
        <p:txBody>
          <a:bodyPr>
            <a:normAutofit/>
          </a:bodyPr>
          <a:lstStyle/>
          <a:p>
            <a:r>
              <a:rPr lang="en-US" sz="2200" dirty="0"/>
              <a:t>Still lingers in some countries, such as Venezuela.</a:t>
            </a:r>
          </a:p>
        </p:txBody>
      </p:sp>
    </p:spTree>
    <p:extLst>
      <p:ext uri="{BB962C8B-B14F-4D97-AF65-F5344CB8AC3E}">
        <p14:creationId xmlns:p14="http://schemas.microsoft.com/office/powerpoint/2010/main" xmlns="" val="337327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5CBF5-C10B-4B84-969B-642FFC246522}"/>
              </a:ext>
            </a:extLst>
          </p:cNvPr>
          <p:cNvSpPr>
            <a:spLocks noGrp="1"/>
          </p:cNvSpPr>
          <p:nvPr>
            <p:ph type="title"/>
          </p:nvPr>
        </p:nvSpPr>
        <p:spPr/>
        <p:txBody>
          <a:bodyPr>
            <a:normAutofit fontScale="90000"/>
          </a:bodyPr>
          <a:lstStyle/>
          <a:p>
            <a:r>
              <a:rPr lang="en-US" dirty="0"/>
              <a:t>Political Ideology and Foreign Direct Investment </a:t>
            </a:r>
            <a:r>
              <a:rPr lang="en-US" sz="1100" b="0" dirty="0"/>
              <a:t>3</a:t>
            </a:r>
          </a:p>
        </p:txBody>
      </p:sp>
      <p:sp>
        <p:nvSpPr>
          <p:cNvPr id="3" name="Content Placeholder 2">
            <a:extLst>
              <a:ext uri="{FF2B5EF4-FFF2-40B4-BE49-F238E27FC236}">
                <a16:creationId xmlns:a16="http://schemas.microsoft.com/office/drawing/2014/main" xmlns="" id="{63121C82-8D9F-4FF2-805B-3A16C7DA70C5}"/>
              </a:ext>
            </a:extLst>
          </p:cNvPr>
          <p:cNvSpPr>
            <a:spLocks noGrp="1"/>
          </p:cNvSpPr>
          <p:nvPr>
            <p:ph sz="quarter" idx="11"/>
          </p:nvPr>
        </p:nvSpPr>
        <p:spPr/>
        <p:txBody>
          <a:bodyPr/>
          <a:lstStyle/>
          <a:p>
            <a:r>
              <a:rPr lang="en-US" altLang="en-US" dirty="0"/>
              <a:t>The Free Market View</a:t>
            </a:r>
          </a:p>
          <a:p>
            <a:pPr marL="0" lvl="1" indent="0">
              <a:buNone/>
            </a:pPr>
            <a:r>
              <a:rPr lang="en-US" altLang="en-US" dirty="0"/>
              <a:t>International production should be distributed among countries according to the theory of comparative advantage.</a:t>
            </a:r>
          </a:p>
          <a:p>
            <a:pPr marL="292608" lvl="2" indent="-292608"/>
            <a:r>
              <a:rPr lang="en-US" altLang="en-US" dirty="0"/>
              <a:t>Countries should specialize in the production of goods and services they can produce most efficiently.</a:t>
            </a:r>
          </a:p>
          <a:p>
            <a:pPr marL="292608" lvl="2" indent="-292608"/>
            <a:r>
              <a:rPr lang="en-US" altLang="en-US" dirty="0"/>
              <a:t>F</a:t>
            </a:r>
            <a:r>
              <a:rPr lang="en-US" altLang="en-US" sz="100" dirty="0"/>
              <a:t> </a:t>
            </a:r>
            <a:r>
              <a:rPr lang="en-US" altLang="en-US" dirty="0"/>
              <a:t>D</a:t>
            </a:r>
            <a:r>
              <a:rPr lang="en-US" altLang="en-US" sz="100" dirty="0"/>
              <a:t> </a:t>
            </a:r>
            <a:r>
              <a:rPr lang="en-US" altLang="en-US" dirty="0"/>
              <a:t>I by the M</a:t>
            </a:r>
            <a:r>
              <a:rPr lang="en-US" altLang="en-US" sz="100" dirty="0"/>
              <a:t> </a:t>
            </a:r>
            <a:r>
              <a:rPr lang="en-US" altLang="en-US" dirty="0"/>
              <a:t>N</a:t>
            </a:r>
            <a:r>
              <a:rPr lang="en-US" altLang="en-US" sz="100" dirty="0"/>
              <a:t> </a:t>
            </a:r>
            <a:r>
              <a:rPr lang="en-US" altLang="en-US" dirty="0"/>
              <a:t>E increases the overall efficiency of the world economy.</a:t>
            </a:r>
            <a:endParaRPr lang="en-US" dirty="0"/>
          </a:p>
        </p:txBody>
      </p:sp>
    </p:spTree>
    <p:extLst>
      <p:ext uri="{BB962C8B-B14F-4D97-AF65-F5344CB8AC3E}">
        <p14:creationId xmlns:p14="http://schemas.microsoft.com/office/powerpoint/2010/main" xmlns="" val="397812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65A7C-C396-4FF5-B5D7-BE80A2E2AADB}"/>
              </a:ext>
            </a:extLst>
          </p:cNvPr>
          <p:cNvSpPr>
            <a:spLocks noGrp="1"/>
          </p:cNvSpPr>
          <p:nvPr>
            <p:ph type="title"/>
          </p:nvPr>
        </p:nvSpPr>
        <p:spPr/>
        <p:txBody>
          <a:bodyPr>
            <a:normAutofit fontScale="90000"/>
          </a:bodyPr>
          <a:lstStyle/>
          <a:p>
            <a:r>
              <a:rPr lang="en-US" dirty="0"/>
              <a:t>Political Ideology and Foreign Direct Investment </a:t>
            </a:r>
            <a:r>
              <a:rPr lang="en-US" sz="1100" b="0" dirty="0"/>
              <a:t>4</a:t>
            </a:r>
          </a:p>
        </p:txBody>
      </p:sp>
      <p:sp>
        <p:nvSpPr>
          <p:cNvPr id="3" name="Content Placeholder 2">
            <a:extLst>
              <a:ext uri="{FF2B5EF4-FFF2-40B4-BE49-F238E27FC236}">
                <a16:creationId xmlns:a16="http://schemas.microsoft.com/office/drawing/2014/main" xmlns="" id="{551B7B87-E844-4B91-BD39-C550BC3BA0A2}"/>
              </a:ext>
            </a:extLst>
          </p:cNvPr>
          <p:cNvSpPr>
            <a:spLocks noGrp="1"/>
          </p:cNvSpPr>
          <p:nvPr>
            <p:ph sz="quarter" idx="11"/>
          </p:nvPr>
        </p:nvSpPr>
        <p:spPr>
          <a:xfrm>
            <a:off x="342900" y="1276709"/>
            <a:ext cx="8458200" cy="2213251"/>
          </a:xfrm>
        </p:spPr>
        <p:txBody>
          <a:bodyPr/>
          <a:lstStyle/>
          <a:p>
            <a:r>
              <a:rPr lang="en-US" altLang="en-US" dirty="0"/>
              <a:t>Pragmatic Nationalism</a:t>
            </a:r>
          </a:p>
          <a:p>
            <a:pPr marL="0" lvl="1" indent="0">
              <a:buNone/>
            </a:pPr>
            <a:r>
              <a:rPr lang="en-US" altLang="en-US" dirty="0"/>
              <a:t>F</a:t>
            </a:r>
            <a:r>
              <a:rPr lang="en-US" altLang="en-US" sz="100" dirty="0"/>
              <a:t> </a:t>
            </a:r>
            <a:r>
              <a:rPr lang="en-US" altLang="en-US" dirty="0"/>
              <a:t>D</a:t>
            </a:r>
            <a:r>
              <a:rPr lang="en-US" altLang="en-US" sz="100" dirty="0"/>
              <a:t> </a:t>
            </a:r>
            <a:r>
              <a:rPr lang="en-US" altLang="en-US" dirty="0"/>
              <a:t>I has benefits and costs.</a:t>
            </a:r>
          </a:p>
          <a:p>
            <a:pPr marL="292608" lvl="2" indent="-292608"/>
            <a:r>
              <a:rPr lang="en-US" altLang="en-US" sz="2000" dirty="0"/>
              <a:t>Benefits: inflows of capital, technology, skills, and jobs.</a:t>
            </a:r>
          </a:p>
          <a:p>
            <a:pPr marL="292608" lvl="2" indent="-292608"/>
            <a:r>
              <a:rPr lang="en-US" altLang="en-US" sz="2000" dirty="0"/>
              <a:t>Costs: repatriation of profits to the home country, a negative balance of payments effect.</a:t>
            </a:r>
            <a:endParaRPr lang="en-US" sz="2000" dirty="0"/>
          </a:p>
        </p:txBody>
      </p:sp>
      <p:sp>
        <p:nvSpPr>
          <p:cNvPr id="4" name="Content Placeholder 3">
            <a:extLst>
              <a:ext uri="{FF2B5EF4-FFF2-40B4-BE49-F238E27FC236}">
                <a16:creationId xmlns:a16="http://schemas.microsoft.com/office/drawing/2014/main" xmlns="" id="{9D7B19A2-F895-4021-9D9D-F7D27FC61F8A}"/>
              </a:ext>
            </a:extLst>
          </p:cNvPr>
          <p:cNvSpPr>
            <a:spLocks noGrp="1"/>
          </p:cNvSpPr>
          <p:nvPr>
            <p:ph sz="quarter" idx="14"/>
          </p:nvPr>
        </p:nvSpPr>
        <p:spPr>
          <a:xfrm>
            <a:off x="342900" y="3596640"/>
            <a:ext cx="8458200" cy="2918460"/>
          </a:xfrm>
        </p:spPr>
        <p:txBody>
          <a:bodyPr>
            <a:normAutofit/>
          </a:bodyPr>
          <a:lstStyle/>
          <a:p>
            <a:pPr marL="0" lvl="1" indent="0">
              <a:buNone/>
            </a:pPr>
            <a:r>
              <a:rPr lang="en-US" altLang="en-US" dirty="0"/>
              <a:t>F</a:t>
            </a:r>
            <a:r>
              <a:rPr lang="en-US" altLang="en-US" sz="100" dirty="0"/>
              <a:t> </a:t>
            </a:r>
            <a:r>
              <a:rPr lang="en-US" altLang="en-US" dirty="0"/>
              <a:t>D</a:t>
            </a:r>
            <a:r>
              <a:rPr lang="en-US" altLang="en-US" sz="100" dirty="0"/>
              <a:t> </a:t>
            </a:r>
            <a:r>
              <a:rPr lang="en-US" altLang="en-US" dirty="0"/>
              <a:t>I should be allowed only if benefits outweigh the costs.</a:t>
            </a:r>
          </a:p>
          <a:p>
            <a:pPr marL="0" lvl="1" indent="0">
              <a:buNone/>
            </a:pPr>
            <a:r>
              <a:rPr lang="en-US" altLang="en-US" dirty="0"/>
              <a:t>Tendency to aggressively court F</a:t>
            </a:r>
            <a:r>
              <a:rPr lang="en-US" altLang="en-US" sz="100" dirty="0"/>
              <a:t> </a:t>
            </a:r>
            <a:r>
              <a:rPr lang="en-US" altLang="en-US" dirty="0"/>
              <a:t>D</a:t>
            </a:r>
            <a:r>
              <a:rPr lang="en-US" altLang="en-US" sz="100" dirty="0"/>
              <a:t> </a:t>
            </a:r>
            <a:r>
              <a:rPr lang="en-US" altLang="en-US" dirty="0"/>
              <a:t>I believed to be in the national interest by offering subsidies.</a:t>
            </a:r>
          </a:p>
          <a:p>
            <a:pPr marL="292608" lvl="2" indent="-292608"/>
            <a:r>
              <a:rPr lang="en-US" altLang="en-US" sz="2000" dirty="0"/>
              <a:t>Also seen in competition between individual states in the U.S.</a:t>
            </a:r>
            <a:endParaRPr lang="en-US" sz="2000" dirty="0"/>
          </a:p>
        </p:txBody>
      </p:sp>
    </p:spTree>
    <p:extLst>
      <p:ext uri="{BB962C8B-B14F-4D97-AF65-F5344CB8AC3E}">
        <p14:creationId xmlns:p14="http://schemas.microsoft.com/office/powerpoint/2010/main" xmlns="" val="51736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65A7C-C396-4FF5-B5D7-BE80A2E2AADB}"/>
              </a:ext>
            </a:extLst>
          </p:cNvPr>
          <p:cNvSpPr>
            <a:spLocks noGrp="1"/>
          </p:cNvSpPr>
          <p:nvPr>
            <p:ph type="title"/>
          </p:nvPr>
        </p:nvSpPr>
        <p:spPr/>
        <p:txBody>
          <a:bodyPr>
            <a:normAutofit fontScale="90000"/>
          </a:bodyPr>
          <a:lstStyle/>
          <a:p>
            <a:r>
              <a:rPr lang="en-US" dirty="0"/>
              <a:t>Political Ideology and Foreign Direct Investment </a:t>
            </a:r>
            <a:r>
              <a:rPr lang="en-US" sz="1100" b="0" dirty="0"/>
              <a:t>5</a:t>
            </a:r>
          </a:p>
        </p:txBody>
      </p:sp>
      <p:sp>
        <p:nvSpPr>
          <p:cNvPr id="3" name="Content Placeholder 2">
            <a:extLst>
              <a:ext uri="{FF2B5EF4-FFF2-40B4-BE49-F238E27FC236}">
                <a16:creationId xmlns:a16="http://schemas.microsoft.com/office/drawing/2014/main" xmlns="" id="{551B7B87-E844-4B91-BD39-C550BC3BA0A2}"/>
              </a:ext>
            </a:extLst>
          </p:cNvPr>
          <p:cNvSpPr>
            <a:spLocks noGrp="1"/>
          </p:cNvSpPr>
          <p:nvPr>
            <p:ph sz="quarter" idx="11"/>
          </p:nvPr>
        </p:nvSpPr>
        <p:spPr>
          <a:xfrm>
            <a:off x="342900" y="1276709"/>
            <a:ext cx="8458200" cy="2548531"/>
          </a:xfrm>
        </p:spPr>
        <p:txBody>
          <a:bodyPr/>
          <a:lstStyle/>
          <a:p>
            <a:r>
              <a:rPr lang="en-US" altLang="en-US" dirty="0"/>
              <a:t>Shifting Ideology</a:t>
            </a:r>
          </a:p>
          <a:p>
            <a:pPr marL="0" lvl="1" indent="0">
              <a:buNone/>
            </a:pPr>
            <a:r>
              <a:rPr lang="en-US" altLang="en-US" dirty="0"/>
              <a:t>In recent years, there has been a strong shift toward the free market stance.</a:t>
            </a:r>
          </a:p>
          <a:p>
            <a:pPr marL="292608" lvl="2" indent="-292608"/>
            <a:r>
              <a:rPr lang="en-US" altLang="en-US" sz="2000" dirty="0"/>
              <a:t>A surge in the volume of F</a:t>
            </a:r>
            <a:r>
              <a:rPr lang="en-US" altLang="en-US" sz="100" dirty="0"/>
              <a:t> </a:t>
            </a:r>
            <a:r>
              <a:rPr lang="en-US" altLang="en-US" sz="2000" dirty="0"/>
              <a:t>D</a:t>
            </a:r>
            <a:r>
              <a:rPr lang="en-US" altLang="en-US" sz="100" dirty="0"/>
              <a:t> </a:t>
            </a:r>
            <a:r>
              <a:rPr lang="en-US" altLang="en-US" sz="2000" dirty="0"/>
              <a:t>I worldwide.</a:t>
            </a:r>
          </a:p>
          <a:p>
            <a:pPr marL="292608" lvl="2" indent="-292608"/>
            <a:r>
              <a:rPr lang="en-US" altLang="en-US" sz="2000" dirty="0"/>
              <a:t>An increase in the volume of F</a:t>
            </a:r>
            <a:r>
              <a:rPr lang="en-US" altLang="en-US" sz="100" dirty="0"/>
              <a:t> </a:t>
            </a:r>
            <a:r>
              <a:rPr lang="en-US" altLang="en-US" sz="2000" dirty="0"/>
              <a:t>D</a:t>
            </a:r>
            <a:r>
              <a:rPr lang="en-US" altLang="en-US" sz="100" dirty="0"/>
              <a:t> </a:t>
            </a:r>
            <a:r>
              <a:rPr lang="en-US" altLang="en-US" sz="2000" dirty="0"/>
              <a:t>I directed at countries that have recently liberalized their regimes—China, India, Vietnam.</a:t>
            </a:r>
            <a:endParaRPr lang="en-US" sz="2000" dirty="0"/>
          </a:p>
        </p:txBody>
      </p:sp>
      <p:sp>
        <p:nvSpPr>
          <p:cNvPr id="4" name="Content Placeholder 3">
            <a:extLst>
              <a:ext uri="{FF2B5EF4-FFF2-40B4-BE49-F238E27FC236}">
                <a16:creationId xmlns:a16="http://schemas.microsoft.com/office/drawing/2014/main" xmlns="" id="{9D7B19A2-F895-4021-9D9D-F7D27FC61F8A}"/>
              </a:ext>
            </a:extLst>
          </p:cNvPr>
          <p:cNvSpPr>
            <a:spLocks noGrp="1"/>
          </p:cNvSpPr>
          <p:nvPr>
            <p:ph sz="quarter" idx="14"/>
          </p:nvPr>
        </p:nvSpPr>
        <p:spPr>
          <a:xfrm>
            <a:off x="342900" y="4008120"/>
            <a:ext cx="8458200" cy="2240280"/>
          </a:xfrm>
        </p:spPr>
        <p:txBody>
          <a:bodyPr>
            <a:normAutofit/>
          </a:bodyPr>
          <a:lstStyle/>
          <a:p>
            <a:pPr marL="0" lvl="1" indent="0">
              <a:buNone/>
            </a:pPr>
            <a:r>
              <a:rPr lang="en-US" altLang="en-US" dirty="0"/>
              <a:t>However, some countries are becoming more hostile to F</a:t>
            </a:r>
            <a:r>
              <a:rPr lang="en-US" altLang="en-US" sz="100" dirty="0"/>
              <a:t> </a:t>
            </a:r>
            <a:r>
              <a:rPr lang="en-US" altLang="en-US" dirty="0"/>
              <a:t>D</a:t>
            </a:r>
            <a:r>
              <a:rPr lang="en-US" altLang="en-US" sz="100" dirty="0"/>
              <a:t> </a:t>
            </a:r>
            <a:r>
              <a:rPr lang="en-US" altLang="en-US" dirty="0"/>
              <a:t>I.</a:t>
            </a:r>
          </a:p>
          <a:p>
            <a:pPr marL="292608" lvl="2" indent="-292608"/>
            <a:r>
              <a:rPr lang="en-US" altLang="en-US" dirty="0"/>
              <a:t>Venezuela, Bolivia.</a:t>
            </a:r>
          </a:p>
        </p:txBody>
      </p:sp>
    </p:spTree>
    <p:extLst>
      <p:ext uri="{BB962C8B-B14F-4D97-AF65-F5344CB8AC3E}">
        <p14:creationId xmlns:p14="http://schemas.microsoft.com/office/powerpoint/2010/main" xmlns="" val="231638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normAutofit/>
          </a:bodyPr>
          <a:lstStyle/>
          <a:p>
            <a:r>
              <a:rPr lang="en-US" dirty="0"/>
              <a:t>Benefits and Costs of F</a:t>
            </a:r>
            <a:r>
              <a:rPr lang="en-US" sz="100" dirty="0"/>
              <a:t> </a:t>
            </a:r>
            <a:r>
              <a:rPr lang="en-US" dirty="0"/>
              <a:t>D</a:t>
            </a:r>
            <a:r>
              <a:rPr lang="en-US" sz="100" dirty="0"/>
              <a:t> </a:t>
            </a:r>
            <a:r>
              <a:rPr lang="en-US" dirty="0"/>
              <a:t>I </a:t>
            </a:r>
            <a:r>
              <a:rPr lang="en-US" sz="1000" b="0" dirty="0"/>
              <a:t>1</a:t>
            </a:r>
          </a:p>
        </p:txBody>
      </p:sp>
      <p:sp>
        <p:nvSpPr>
          <p:cNvPr id="3" name="Content Placeholder 2">
            <a:extLst>
              <a:ext uri="{FF2B5EF4-FFF2-40B4-BE49-F238E27FC236}">
                <a16:creationId xmlns:a16="http://schemas.microsoft.com/office/drawing/2014/main" xmlns="" id="{5EED47C4-E729-459D-A095-B2E8CA92A30E}"/>
              </a:ext>
            </a:extLst>
          </p:cNvPr>
          <p:cNvSpPr>
            <a:spLocks noGrp="1"/>
          </p:cNvSpPr>
          <p:nvPr>
            <p:ph sz="quarter" idx="11"/>
          </p:nvPr>
        </p:nvSpPr>
        <p:spPr>
          <a:xfrm>
            <a:off x="342900" y="1276710"/>
            <a:ext cx="4229100" cy="2198010"/>
          </a:xfrm>
        </p:spPr>
        <p:txBody>
          <a:bodyPr>
            <a:normAutofit lnSpcReduction="10000"/>
          </a:bodyPr>
          <a:lstStyle/>
          <a:p>
            <a:pPr>
              <a:defRPr/>
            </a:pPr>
            <a:r>
              <a:rPr lang="en-US" sz="2400" dirty="0"/>
              <a:t>Host-Country Benefits</a:t>
            </a:r>
          </a:p>
          <a:p>
            <a:pPr marL="0" lvl="1" indent="0">
              <a:buNone/>
            </a:pPr>
            <a:r>
              <a:rPr lang="en-US" altLang="en-US" sz="2200" dirty="0"/>
              <a:t>Resource-Transfer Effects.</a:t>
            </a:r>
          </a:p>
          <a:p>
            <a:pPr marL="292608" lvl="2" indent="-292608">
              <a:lnSpc>
                <a:spcPct val="110000"/>
              </a:lnSpc>
            </a:pPr>
            <a:r>
              <a:rPr lang="en-US" altLang="en-US" sz="2000" dirty="0"/>
              <a:t>F</a:t>
            </a:r>
            <a:r>
              <a:rPr lang="en-US" altLang="en-US" sz="100" dirty="0"/>
              <a:t> </a:t>
            </a:r>
            <a:r>
              <a:rPr lang="en-US" altLang="en-US" sz="2000" dirty="0"/>
              <a:t>D</a:t>
            </a:r>
            <a:r>
              <a:rPr lang="en-US" altLang="en-US" sz="100" dirty="0"/>
              <a:t> </a:t>
            </a:r>
            <a:r>
              <a:rPr lang="en-US" altLang="en-US" sz="2000" dirty="0"/>
              <a:t>I can bring capital, technology, and management resources that would otherwise not be available.</a:t>
            </a:r>
            <a:endParaRPr lang="en-US" sz="2000" dirty="0"/>
          </a:p>
        </p:txBody>
      </p:sp>
      <p:sp>
        <p:nvSpPr>
          <p:cNvPr id="4" name="Content Placeholder 3">
            <a:extLst>
              <a:ext uri="{FF2B5EF4-FFF2-40B4-BE49-F238E27FC236}">
                <a16:creationId xmlns:a16="http://schemas.microsoft.com/office/drawing/2014/main" xmlns="" id="{FC522D7E-84AA-40F3-A4F1-EC9165C840AA}"/>
              </a:ext>
            </a:extLst>
          </p:cNvPr>
          <p:cNvSpPr>
            <a:spLocks noGrp="1"/>
          </p:cNvSpPr>
          <p:nvPr>
            <p:ph sz="quarter" idx="14"/>
          </p:nvPr>
        </p:nvSpPr>
        <p:spPr>
          <a:xfrm>
            <a:off x="342900" y="3624975"/>
            <a:ext cx="4229100" cy="2217025"/>
          </a:xfrm>
        </p:spPr>
        <p:txBody>
          <a:bodyPr>
            <a:normAutofit/>
          </a:bodyPr>
          <a:lstStyle/>
          <a:p>
            <a:pPr marL="0" lvl="1" indent="0">
              <a:buNone/>
            </a:pPr>
            <a:r>
              <a:rPr lang="en-US" altLang="en-US" sz="2200" dirty="0"/>
              <a:t>Employment Effects.</a:t>
            </a:r>
          </a:p>
          <a:p>
            <a:pPr marL="292608" lvl="2" indent="-292608"/>
            <a:r>
              <a:rPr lang="en-US" altLang="en-US" sz="2000" dirty="0"/>
              <a:t>F</a:t>
            </a:r>
            <a:r>
              <a:rPr lang="en-US" altLang="en-US" sz="100" dirty="0"/>
              <a:t> </a:t>
            </a:r>
            <a:r>
              <a:rPr lang="en-US" altLang="en-US" sz="2000" dirty="0"/>
              <a:t>D</a:t>
            </a:r>
            <a:r>
              <a:rPr lang="en-US" altLang="en-US" sz="100" dirty="0"/>
              <a:t> </a:t>
            </a:r>
            <a:r>
              <a:rPr lang="en-US" altLang="en-US" sz="2000" dirty="0"/>
              <a:t>I can bring jobs that would otherwise not be created there.</a:t>
            </a:r>
          </a:p>
          <a:p>
            <a:pPr marL="292608" lvl="2" indent="-292608"/>
            <a:r>
              <a:rPr lang="en-US" altLang="en-US" sz="2000" dirty="0"/>
              <a:t>Opponents say not all “new jobs” represent net additions in employment.</a:t>
            </a:r>
            <a:endParaRPr lang="en-US" sz="2000" dirty="0"/>
          </a:p>
        </p:txBody>
      </p:sp>
      <p:pic>
        <p:nvPicPr>
          <p:cNvPr id="8" name="Picture 7">
            <a:extLst>
              <a:ext uri="{FF2B5EF4-FFF2-40B4-BE49-F238E27FC236}">
                <a16:creationId xmlns:a16="http://schemas.microsoft.com/office/drawing/2014/main" xmlns="" id="{8072B44A-9C22-4605-B856-1464CB01A63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013404" y="1395730"/>
            <a:ext cx="3752850" cy="2705100"/>
          </a:xfrm>
          <a:prstGeom prst="rect">
            <a:avLst/>
          </a:prstGeom>
        </p:spPr>
      </p:pic>
      <p:sp>
        <p:nvSpPr>
          <p:cNvPr id="6" name="Content Placeholder 5">
            <a:extLst>
              <a:ext uri="{FF2B5EF4-FFF2-40B4-BE49-F238E27FC236}">
                <a16:creationId xmlns:a16="http://schemas.microsoft.com/office/drawing/2014/main" xmlns="" id="{955FE059-D75A-49CB-9454-FD06D912570D}"/>
              </a:ext>
            </a:extLst>
          </p:cNvPr>
          <p:cNvSpPr>
            <a:spLocks noGrp="1"/>
          </p:cNvSpPr>
          <p:nvPr>
            <p:ph sz="quarter" idx="16"/>
          </p:nvPr>
        </p:nvSpPr>
        <p:spPr>
          <a:xfrm>
            <a:off x="4846479" y="4277360"/>
            <a:ext cx="4086701" cy="1564640"/>
          </a:xfrm>
        </p:spPr>
        <p:txBody>
          <a:bodyPr>
            <a:noAutofit/>
          </a:bodyPr>
          <a:lstStyle/>
          <a:p>
            <a:r>
              <a:rPr lang="en-US" sz="1800" dirty="0"/>
              <a:t>An employee uses a robotic arm to fit a wheel onto a Volkswagen A</a:t>
            </a:r>
            <a:r>
              <a:rPr lang="en-US" sz="100" dirty="0"/>
              <a:t> </a:t>
            </a:r>
            <a:r>
              <a:rPr lang="en-US" sz="1800" dirty="0"/>
              <a:t>G Vento automobile on the production line at the Volkswagen India Pvt. plant in Chakan, Maharashtra, India.</a:t>
            </a:r>
          </a:p>
        </p:txBody>
      </p:sp>
    </p:spTree>
    <p:extLst>
      <p:ext uri="{BB962C8B-B14F-4D97-AF65-F5344CB8AC3E}">
        <p14:creationId xmlns:p14="http://schemas.microsoft.com/office/powerpoint/2010/main" xmlns="" val="182360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2</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pPr>
              <a:defRPr/>
            </a:pPr>
            <a:r>
              <a:rPr lang="en-US" dirty="0"/>
              <a:t>Host-Country Benefits continued</a:t>
            </a:r>
          </a:p>
          <a:p>
            <a:pPr marL="0" lvl="1" indent="0">
              <a:buNone/>
              <a:defRPr/>
            </a:pPr>
            <a:r>
              <a:rPr lang="en-US" dirty="0"/>
              <a:t>Balance-of-Payments Effects.</a:t>
            </a:r>
          </a:p>
          <a:p>
            <a:pPr marL="292608" lvl="2" indent="-292608">
              <a:defRPr/>
            </a:pPr>
            <a:r>
              <a:rPr lang="en-US" sz="2000" dirty="0"/>
              <a:t>The </a:t>
            </a:r>
            <a:r>
              <a:rPr lang="en-US" sz="2000" b="1" dirty="0"/>
              <a:t>balance-of-payments account </a:t>
            </a:r>
            <a:r>
              <a:rPr lang="en-US" sz="2000" dirty="0"/>
              <a:t>records a country’s payments to and receipts from other countries.</a:t>
            </a:r>
          </a:p>
          <a:p>
            <a:pPr marL="292608" lvl="2" indent="-292608">
              <a:defRPr/>
            </a:pPr>
            <a:r>
              <a:rPr lang="en-US" sz="2000" dirty="0"/>
              <a:t>The </a:t>
            </a:r>
            <a:r>
              <a:rPr lang="en-US" sz="2000" b="1" dirty="0"/>
              <a:t>current account </a:t>
            </a:r>
            <a:r>
              <a:rPr lang="en-US" sz="2000" dirty="0"/>
              <a:t>records a country’s export and import of goods and services.</a:t>
            </a:r>
          </a:p>
          <a:p>
            <a:pPr marL="292608" lvl="2" indent="-292608">
              <a:defRPr/>
            </a:pPr>
            <a:r>
              <a:rPr lang="en-US" sz="2000" dirty="0"/>
              <a:t>A surplus is usually favored over a deficit.</a:t>
            </a:r>
          </a:p>
          <a:p>
            <a:pPr marL="292608" lvl="2" indent="-292608">
              <a:defRPr/>
            </a:pPr>
            <a:r>
              <a:rPr lang="en-US" sz="2000" dirty="0"/>
              <a:t>F</a:t>
            </a:r>
            <a:r>
              <a:rPr lang="en-US" sz="100" dirty="0"/>
              <a:t> </a:t>
            </a:r>
            <a:r>
              <a:rPr lang="en-US" sz="2000" dirty="0"/>
              <a:t>D</a:t>
            </a:r>
            <a:r>
              <a:rPr lang="en-US" sz="100" dirty="0"/>
              <a:t> </a:t>
            </a:r>
            <a:r>
              <a:rPr lang="en-US" sz="2000" dirty="0"/>
              <a:t>I can help achieve a current account surplus if:</a:t>
            </a:r>
          </a:p>
          <a:p>
            <a:pPr marL="621792" lvl="3" indent="-320040">
              <a:spcBef>
                <a:spcPts val="1000"/>
              </a:spcBef>
              <a:spcAft>
                <a:spcPts val="0"/>
              </a:spcAft>
              <a:defRPr/>
            </a:pPr>
            <a:r>
              <a:rPr lang="en-US" sz="1800" dirty="0"/>
              <a:t>It is a substitute for imports of goods and services.</a:t>
            </a:r>
          </a:p>
          <a:p>
            <a:pPr marL="621792" lvl="3" indent="-320040">
              <a:spcBef>
                <a:spcPts val="1000"/>
              </a:spcBef>
              <a:spcAft>
                <a:spcPts val="0"/>
              </a:spcAft>
              <a:defRPr/>
            </a:pPr>
            <a:r>
              <a:rPr lang="en-US" sz="1800" dirty="0"/>
              <a:t>The M</a:t>
            </a:r>
            <a:r>
              <a:rPr lang="en-US" sz="100" dirty="0"/>
              <a:t> </a:t>
            </a:r>
            <a:r>
              <a:rPr lang="en-US" sz="1800" dirty="0"/>
              <a:t>N</a:t>
            </a:r>
            <a:r>
              <a:rPr lang="en-US" sz="100" dirty="0"/>
              <a:t> </a:t>
            </a:r>
            <a:r>
              <a:rPr lang="en-US" sz="1800" dirty="0"/>
              <a:t>E uses a foreign subsidiary to export goods and services to other countries.</a:t>
            </a:r>
          </a:p>
        </p:txBody>
      </p:sp>
    </p:spTree>
    <p:extLst>
      <p:ext uri="{BB962C8B-B14F-4D97-AF65-F5344CB8AC3E}">
        <p14:creationId xmlns:p14="http://schemas.microsoft.com/office/powerpoint/2010/main" xmlns="" val="164407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3</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dirty="0"/>
              <a:t>Host-Country Benefits continued</a:t>
            </a:r>
          </a:p>
          <a:p>
            <a:pPr marL="0" lvl="1" indent="0">
              <a:buNone/>
            </a:pPr>
            <a:r>
              <a:rPr lang="en-US" altLang="en-US" dirty="0"/>
              <a:t>Effect on Competition and Economic Growth.</a:t>
            </a:r>
          </a:p>
          <a:p>
            <a:pPr marL="292608" lvl="2" indent="-292608"/>
            <a:r>
              <a:rPr lang="en-US" altLang="en-US" sz="2000" dirty="0"/>
              <a:t>F</a:t>
            </a:r>
            <a:r>
              <a:rPr lang="en-US" altLang="en-US" sz="100" dirty="0"/>
              <a:t> </a:t>
            </a:r>
            <a:r>
              <a:rPr lang="en-US" altLang="en-US" sz="2000" dirty="0"/>
              <a:t>D</a:t>
            </a:r>
            <a:r>
              <a:rPr lang="en-US" altLang="en-US" sz="100" dirty="0"/>
              <a:t> </a:t>
            </a:r>
            <a:r>
              <a:rPr lang="en-US" altLang="en-US" sz="2000" dirty="0"/>
              <a:t>I in the form of greenfield investment:</a:t>
            </a:r>
          </a:p>
          <a:p>
            <a:pPr marL="621792" lvl="3" indent="-320040">
              <a:spcBef>
                <a:spcPts val="1000"/>
              </a:spcBef>
              <a:spcAft>
                <a:spcPts val="0"/>
              </a:spcAft>
            </a:pPr>
            <a:r>
              <a:rPr lang="en-US" altLang="en-US" sz="1800" dirty="0"/>
              <a:t>Increases the level of competition in a market.</a:t>
            </a:r>
          </a:p>
          <a:p>
            <a:pPr marL="621792" lvl="3" indent="-320040">
              <a:spcBef>
                <a:spcPts val="1000"/>
              </a:spcBef>
              <a:spcAft>
                <a:spcPts val="0"/>
              </a:spcAft>
            </a:pPr>
            <a:r>
              <a:rPr lang="en-US" altLang="en-US" sz="1800" dirty="0"/>
              <a:t>Drives down prices.</a:t>
            </a:r>
          </a:p>
          <a:p>
            <a:pPr marL="621792" lvl="3" indent="-320040">
              <a:spcBef>
                <a:spcPts val="1000"/>
              </a:spcBef>
              <a:spcAft>
                <a:spcPts val="0"/>
              </a:spcAft>
            </a:pPr>
            <a:r>
              <a:rPr lang="en-US" altLang="en-US" sz="1800" dirty="0"/>
              <a:t>Improves the welfare of consumers.</a:t>
            </a:r>
          </a:p>
          <a:p>
            <a:pPr marL="292608" lvl="2" indent="-292608"/>
            <a:r>
              <a:rPr lang="en-US" altLang="en-US" sz="2000" dirty="0"/>
              <a:t>Increased competition leads to:</a:t>
            </a:r>
          </a:p>
          <a:p>
            <a:pPr marL="621792" lvl="3" indent="-320040">
              <a:spcBef>
                <a:spcPts val="1000"/>
              </a:spcBef>
              <a:spcAft>
                <a:spcPts val="0"/>
              </a:spcAft>
            </a:pPr>
            <a:r>
              <a:rPr lang="en-US" altLang="en-US" sz="1800" dirty="0"/>
              <a:t>Increased productivity growth.</a:t>
            </a:r>
          </a:p>
          <a:p>
            <a:pPr marL="621792" lvl="3" indent="-320040">
              <a:spcBef>
                <a:spcPts val="1000"/>
              </a:spcBef>
              <a:spcAft>
                <a:spcPts val="0"/>
              </a:spcAft>
            </a:pPr>
            <a:r>
              <a:rPr lang="en-US" altLang="en-US" sz="1800" dirty="0"/>
              <a:t>Product and process innovation.</a:t>
            </a:r>
          </a:p>
          <a:p>
            <a:pPr marL="621792" lvl="3" indent="-320040">
              <a:spcBef>
                <a:spcPts val="1000"/>
              </a:spcBef>
              <a:spcAft>
                <a:spcPts val="0"/>
              </a:spcAft>
            </a:pPr>
            <a:r>
              <a:rPr lang="en-US" altLang="en-US" sz="1800" dirty="0"/>
              <a:t>Greater economic growth.</a:t>
            </a:r>
          </a:p>
        </p:txBody>
      </p:sp>
    </p:spTree>
    <p:extLst>
      <p:ext uri="{BB962C8B-B14F-4D97-AF65-F5344CB8AC3E}">
        <p14:creationId xmlns:p14="http://schemas.microsoft.com/office/powerpoint/2010/main" xmlns="" val="231402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4</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pPr>
              <a:defRPr/>
            </a:pPr>
            <a:r>
              <a:rPr lang="en-US" dirty="0"/>
              <a:t>Host-Country Costs</a:t>
            </a:r>
          </a:p>
          <a:p>
            <a:pPr marL="0" lvl="1" indent="0">
              <a:buNone/>
              <a:defRPr/>
            </a:pPr>
            <a:r>
              <a:rPr lang="en-US" dirty="0"/>
              <a:t>Adverse Effects on Competition.</a:t>
            </a:r>
          </a:p>
          <a:p>
            <a:pPr marL="292608" lvl="2" indent="-292608">
              <a:defRPr/>
            </a:pPr>
            <a:r>
              <a:rPr lang="en-US" sz="2000" dirty="0"/>
              <a:t>Subsidiaries of foreign M</a:t>
            </a:r>
            <a:r>
              <a:rPr lang="en-US" sz="100" dirty="0"/>
              <a:t> </a:t>
            </a:r>
            <a:r>
              <a:rPr lang="en-US" sz="2000" dirty="0"/>
              <a:t>N</a:t>
            </a:r>
            <a:r>
              <a:rPr lang="en-US" sz="100" dirty="0"/>
              <a:t> </a:t>
            </a:r>
            <a:r>
              <a:rPr lang="en-US" sz="2000" dirty="0"/>
              <a:t>Es may have greater economic power than indigenous competitors because they may be part of a larger international organization.</a:t>
            </a:r>
          </a:p>
          <a:p>
            <a:pPr marL="621792" lvl="3" indent="-320040">
              <a:spcBef>
                <a:spcPts val="1000"/>
              </a:spcBef>
              <a:spcAft>
                <a:spcPts val="0"/>
              </a:spcAft>
              <a:defRPr/>
            </a:pPr>
            <a:r>
              <a:rPr lang="en-US" sz="1800" dirty="0"/>
              <a:t>M</a:t>
            </a:r>
            <a:r>
              <a:rPr lang="en-US" sz="100" dirty="0"/>
              <a:t> </a:t>
            </a:r>
            <a:r>
              <a:rPr lang="en-US" sz="1800" dirty="0"/>
              <a:t>N</a:t>
            </a:r>
            <a:r>
              <a:rPr lang="en-US" sz="100" dirty="0"/>
              <a:t> </a:t>
            </a:r>
            <a:r>
              <a:rPr lang="en-US" sz="1800" dirty="0"/>
              <a:t>E could draw on funds generated elsewhere to subsidize costs in the local market.</a:t>
            </a:r>
          </a:p>
          <a:p>
            <a:pPr marL="621792" lvl="3" indent="-320040">
              <a:spcBef>
                <a:spcPts val="1000"/>
              </a:spcBef>
              <a:spcAft>
                <a:spcPts val="0"/>
              </a:spcAft>
              <a:defRPr/>
            </a:pPr>
            <a:r>
              <a:rPr lang="en-US" sz="1800" dirty="0"/>
              <a:t>Could allow the M</a:t>
            </a:r>
            <a:r>
              <a:rPr lang="en-US" sz="100" dirty="0"/>
              <a:t> </a:t>
            </a:r>
            <a:r>
              <a:rPr lang="en-US" sz="1800" dirty="0"/>
              <a:t>N</a:t>
            </a:r>
            <a:r>
              <a:rPr lang="en-US" sz="100" dirty="0"/>
              <a:t> </a:t>
            </a:r>
            <a:r>
              <a:rPr lang="en-US" sz="1800" dirty="0"/>
              <a:t>E to drive indigenous competitors out of the market and create a monopoly position.</a:t>
            </a:r>
            <a:endParaRPr lang="en-US" altLang="en-US" sz="1800" dirty="0"/>
          </a:p>
        </p:txBody>
      </p:sp>
    </p:spTree>
    <p:extLst>
      <p:ext uri="{BB962C8B-B14F-4D97-AF65-F5344CB8AC3E}">
        <p14:creationId xmlns:p14="http://schemas.microsoft.com/office/powerpoint/2010/main" xmlns="" val="412621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E3E92-F76A-4B0A-9C0B-B172A03C5E58}"/>
              </a:ext>
            </a:extLst>
          </p:cNvPr>
          <p:cNvSpPr>
            <a:spLocks noGrp="1"/>
          </p:cNvSpPr>
          <p:nvPr>
            <p:ph type="title"/>
          </p:nvPr>
        </p:nvSpPr>
        <p:spPr/>
        <p:txBody>
          <a:bodyPr/>
          <a:lstStyle/>
          <a:p>
            <a:r>
              <a:rPr lang="en-US" dirty="0"/>
              <a:t>Opening Case</a:t>
            </a:r>
          </a:p>
        </p:txBody>
      </p:sp>
      <p:sp>
        <p:nvSpPr>
          <p:cNvPr id="3" name="Content Placeholder 2">
            <a:extLst>
              <a:ext uri="{FF2B5EF4-FFF2-40B4-BE49-F238E27FC236}">
                <a16:creationId xmlns:a16="http://schemas.microsoft.com/office/drawing/2014/main" xmlns="" id="{99A6A335-0F77-4F7A-80DE-62E0E1630A43}"/>
              </a:ext>
            </a:extLst>
          </p:cNvPr>
          <p:cNvSpPr>
            <a:spLocks noGrp="1"/>
          </p:cNvSpPr>
          <p:nvPr>
            <p:ph sz="quarter" idx="11"/>
          </p:nvPr>
        </p:nvSpPr>
        <p:spPr>
          <a:xfrm>
            <a:off x="342900" y="1276710"/>
            <a:ext cx="8458200" cy="2182770"/>
          </a:xfrm>
        </p:spPr>
        <p:txBody>
          <a:bodyPr/>
          <a:lstStyle/>
          <a:p>
            <a:r>
              <a:rPr lang="en-US" sz="2400" dirty="0"/>
              <a:t>J</a:t>
            </a:r>
            <a:r>
              <a:rPr lang="en-US" sz="100" dirty="0"/>
              <a:t> </a:t>
            </a:r>
            <a:r>
              <a:rPr lang="en-US" sz="2400" dirty="0"/>
              <a:t>C</a:t>
            </a:r>
            <a:r>
              <a:rPr lang="en-US" sz="100" dirty="0"/>
              <a:t> </a:t>
            </a:r>
            <a:r>
              <a:rPr lang="en-US" sz="2400" dirty="0"/>
              <a:t>B in India</a:t>
            </a:r>
          </a:p>
          <a:p>
            <a:pPr marL="0" lvl="1" indent="0">
              <a:buNone/>
            </a:pPr>
            <a:r>
              <a:rPr lang="en-US" sz="2200" dirty="0"/>
              <a:t>British manufacturer J</a:t>
            </a:r>
            <a:r>
              <a:rPr lang="en-US" sz="100" dirty="0"/>
              <a:t> </a:t>
            </a:r>
            <a:r>
              <a:rPr lang="en-US" sz="2200" dirty="0"/>
              <a:t>C</a:t>
            </a:r>
            <a:r>
              <a:rPr lang="en-US" sz="100" dirty="0"/>
              <a:t> </a:t>
            </a:r>
            <a:r>
              <a:rPr lang="en-US" sz="2200" dirty="0"/>
              <a:t>B entered a joint venture with Indian engineering conglomerate Escorts in 19</a:t>
            </a:r>
            <a:r>
              <a:rPr lang="en-US" sz="100" dirty="0"/>
              <a:t> </a:t>
            </a:r>
            <a:r>
              <a:rPr lang="en-US" sz="2200" dirty="0"/>
              <a:t>79.</a:t>
            </a:r>
          </a:p>
          <a:p>
            <a:pPr marL="292608" lvl="2" indent="-292608"/>
            <a:r>
              <a:rPr lang="en-US" sz="2000" dirty="0"/>
              <a:t>Government regulations and high tariffs spurred the action.</a:t>
            </a:r>
          </a:p>
          <a:p>
            <a:pPr marL="292608" lvl="2" indent="-292608"/>
            <a:r>
              <a:rPr lang="en-US" sz="2000" dirty="0"/>
              <a:t>J</a:t>
            </a:r>
            <a:r>
              <a:rPr lang="en-US" sz="100" dirty="0"/>
              <a:t> </a:t>
            </a:r>
            <a:r>
              <a:rPr lang="en-US" sz="2000" dirty="0"/>
              <a:t>C</a:t>
            </a:r>
            <a:r>
              <a:rPr lang="en-US" sz="100" dirty="0"/>
              <a:t> </a:t>
            </a:r>
            <a:r>
              <a:rPr lang="en-US" sz="2000" dirty="0"/>
              <a:t>B looked to gain an advantage over global competitors.</a:t>
            </a:r>
          </a:p>
        </p:txBody>
      </p:sp>
      <p:sp>
        <p:nvSpPr>
          <p:cNvPr id="4" name="Content Placeholder 3">
            <a:extLst>
              <a:ext uri="{FF2B5EF4-FFF2-40B4-BE49-F238E27FC236}">
                <a16:creationId xmlns:a16="http://schemas.microsoft.com/office/drawing/2014/main" xmlns="" id="{AF7FA9AD-B7BE-470B-866B-1DC2AA396F2C}"/>
              </a:ext>
            </a:extLst>
          </p:cNvPr>
          <p:cNvSpPr>
            <a:spLocks noGrp="1"/>
          </p:cNvSpPr>
          <p:nvPr>
            <p:ph sz="quarter" idx="14"/>
          </p:nvPr>
        </p:nvSpPr>
        <p:spPr>
          <a:xfrm>
            <a:off x="342900" y="3566160"/>
            <a:ext cx="8458200" cy="1722120"/>
          </a:xfrm>
        </p:spPr>
        <p:txBody>
          <a:bodyPr/>
          <a:lstStyle/>
          <a:p>
            <a:pPr marL="0" lvl="1" indent="0">
              <a:buNone/>
            </a:pPr>
            <a:r>
              <a:rPr lang="en-US" sz="2200" dirty="0"/>
              <a:t>In 19</a:t>
            </a:r>
            <a:r>
              <a:rPr lang="en-US" sz="100" dirty="0"/>
              <a:t> </a:t>
            </a:r>
            <a:r>
              <a:rPr lang="en-US" sz="2200" dirty="0"/>
              <a:t>99, J</a:t>
            </a:r>
            <a:r>
              <a:rPr lang="en-US" sz="100" dirty="0"/>
              <a:t> </a:t>
            </a:r>
            <a:r>
              <a:rPr lang="en-US" sz="2200" dirty="0"/>
              <a:t>C</a:t>
            </a:r>
            <a:r>
              <a:rPr lang="en-US" sz="100" dirty="0"/>
              <a:t> </a:t>
            </a:r>
            <a:r>
              <a:rPr lang="en-US" sz="2200" dirty="0"/>
              <a:t>B renegotiated terms with Escorts to take advantage of changes in government regulations.</a:t>
            </a:r>
          </a:p>
          <a:p>
            <a:pPr marL="292608" lvl="2" indent="-292608"/>
            <a:r>
              <a:rPr lang="en-US" sz="2000" dirty="0"/>
              <a:t>Joint venture became a wholly owned subsidiary.</a:t>
            </a:r>
          </a:p>
          <a:p>
            <a:pPr marL="292608" lvl="2" indent="-292608"/>
            <a:r>
              <a:rPr lang="en-US" sz="2000" dirty="0"/>
              <a:t>Soon expanded into the U.S., Brazil, and then China.</a:t>
            </a:r>
          </a:p>
        </p:txBody>
      </p:sp>
      <p:sp>
        <p:nvSpPr>
          <p:cNvPr id="5" name="Content Placeholder 4">
            <a:extLst>
              <a:ext uri="{FF2B5EF4-FFF2-40B4-BE49-F238E27FC236}">
                <a16:creationId xmlns:a16="http://schemas.microsoft.com/office/drawing/2014/main" xmlns="" id="{A5A47407-299B-46FB-8DB0-683FD680A947}"/>
              </a:ext>
            </a:extLst>
          </p:cNvPr>
          <p:cNvSpPr>
            <a:spLocks noGrp="1"/>
          </p:cNvSpPr>
          <p:nvPr>
            <p:ph sz="quarter" idx="15"/>
          </p:nvPr>
        </p:nvSpPr>
        <p:spPr>
          <a:xfrm>
            <a:off x="342899" y="5379720"/>
            <a:ext cx="8458201" cy="617220"/>
          </a:xfrm>
        </p:spPr>
        <p:txBody>
          <a:bodyPr>
            <a:normAutofit/>
          </a:bodyPr>
          <a:lstStyle/>
          <a:p>
            <a:r>
              <a:rPr lang="en-US" sz="2200" dirty="0"/>
              <a:t>By 2008, J</a:t>
            </a:r>
            <a:r>
              <a:rPr lang="en-US" sz="100" dirty="0"/>
              <a:t> </a:t>
            </a:r>
            <a:r>
              <a:rPr lang="en-US" sz="2200" dirty="0"/>
              <a:t>C</a:t>
            </a:r>
            <a:r>
              <a:rPr lang="en-US" sz="100" dirty="0"/>
              <a:t> </a:t>
            </a:r>
            <a:r>
              <a:rPr lang="en-US" sz="2200" dirty="0"/>
              <a:t>B’s foreign investment was bearing fruit.</a:t>
            </a:r>
          </a:p>
        </p:txBody>
      </p:sp>
    </p:spTree>
    <p:extLst>
      <p:ext uri="{BB962C8B-B14F-4D97-AF65-F5344CB8AC3E}">
        <p14:creationId xmlns:p14="http://schemas.microsoft.com/office/powerpoint/2010/main" xmlns="" val="44071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5</a:t>
            </a:r>
          </a:p>
        </p:txBody>
      </p:sp>
      <p:sp>
        <p:nvSpPr>
          <p:cNvPr id="4" name="Content Placeholder 3">
            <a:extLst>
              <a:ext uri="{FF2B5EF4-FFF2-40B4-BE49-F238E27FC236}">
                <a16:creationId xmlns:a16="http://schemas.microsoft.com/office/drawing/2014/main" xmlns="" id="{92BB5E3B-F61E-4EC5-AC01-AF9B492620A9}"/>
              </a:ext>
            </a:extLst>
          </p:cNvPr>
          <p:cNvSpPr>
            <a:spLocks noGrp="1"/>
          </p:cNvSpPr>
          <p:nvPr>
            <p:ph sz="quarter" idx="11"/>
          </p:nvPr>
        </p:nvSpPr>
        <p:spPr>
          <a:xfrm>
            <a:off x="342900" y="1276709"/>
            <a:ext cx="8458200" cy="1786531"/>
          </a:xfrm>
        </p:spPr>
        <p:txBody>
          <a:bodyPr/>
          <a:lstStyle/>
          <a:p>
            <a:pPr>
              <a:defRPr/>
            </a:pPr>
            <a:r>
              <a:rPr lang="en-US" dirty="0"/>
              <a:t>Host-Country Costs continued</a:t>
            </a:r>
          </a:p>
          <a:p>
            <a:pPr marL="0" lvl="1" indent="0">
              <a:buNone/>
              <a:defRPr/>
            </a:pPr>
            <a:r>
              <a:rPr lang="en-US" dirty="0"/>
              <a:t>Adverse Effects on the Balance of Payments.</a:t>
            </a:r>
          </a:p>
          <a:p>
            <a:pPr marL="292608" lvl="2" indent="-292608">
              <a:defRPr/>
            </a:pPr>
            <a:r>
              <a:rPr lang="en-US" sz="2000" dirty="0"/>
              <a:t>Two possible adverse effects of F</a:t>
            </a:r>
            <a:r>
              <a:rPr lang="en-US" sz="100" dirty="0"/>
              <a:t> </a:t>
            </a:r>
            <a:r>
              <a:rPr lang="en-US" sz="2000" dirty="0"/>
              <a:t>D</a:t>
            </a:r>
            <a:r>
              <a:rPr lang="en-US" sz="100" dirty="0"/>
              <a:t> </a:t>
            </a:r>
            <a:r>
              <a:rPr lang="en-US" sz="2000" dirty="0"/>
              <a:t>I on a host country’s balance-of-payments:</a:t>
            </a:r>
          </a:p>
        </p:txBody>
      </p:sp>
      <p:sp>
        <p:nvSpPr>
          <p:cNvPr id="7" name="Content Placeholder 6">
            <a:extLst>
              <a:ext uri="{FF2B5EF4-FFF2-40B4-BE49-F238E27FC236}">
                <a16:creationId xmlns:a16="http://schemas.microsoft.com/office/drawing/2014/main" xmlns="" id="{113D1F06-F42E-46C3-AE30-F796300E9426}"/>
              </a:ext>
            </a:extLst>
          </p:cNvPr>
          <p:cNvSpPr>
            <a:spLocks noGrp="1"/>
          </p:cNvSpPr>
          <p:nvPr>
            <p:ph sz="quarter" idx="14"/>
          </p:nvPr>
        </p:nvSpPr>
        <p:spPr>
          <a:xfrm>
            <a:off x="342900" y="3154679"/>
            <a:ext cx="8458200" cy="2426611"/>
          </a:xfrm>
        </p:spPr>
        <p:txBody>
          <a:bodyPr/>
          <a:lstStyle/>
          <a:p>
            <a:pPr marL="740664" lvl="3" indent="-283464">
              <a:spcBef>
                <a:spcPts val="1000"/>
              </a:spcBef>
              <a:spcAft>
                <a:spcPts val="0"/>
              </a:spcAft>
              <a:buFont typeface="Wingdings" pitchFamily="2" charset="2"/>
              <a:buAutoNum type="arabicPeriod"/>
              <a:defRPr/>
            </a:pPr>
            <a:r>
              <a:rPr lang="en-US" sz="1800" dirty="0"/>
              <a:t>The capital outflows as foreign subsidiaries repatriate earnings to the parent country.</a:t>
            </a:r>
          </a:p>
          <a:p>
            <a:pPr marL="740664" lvl="3" indent="-283464">
              <a:spcBef>
                <a:spcPts val="1000"/>
              </a:spcBef>
              <a:spcAft>
                <a:spcPts val="0"/>
              </a:spcAft>
              <a:buFont typeface="Wingdings" pitchFamily="2" charset="2"/>
              <a:buAutoNum type="arabicPeriod"/>
              <a:defRPr/>
            </a:pPr>
            <a:r>
              <a:rPr lang="en-US" sz="1800" dirty="0"/>
              <a:t>There is a debit on the current account of the host country’s balance of payments associated with imports of input products by the foreign subsidiary.</a:t>
            </a:r>
            <a:endParaRPr lang="en-US" dirty="0"/>
          </a:p>
        </p:txBody>
      </p:sp>
    </p:spTree>
    <p:extLst>
      <p:ext uri="{BB962C8B-B14F-4D97-AF65-F5344CB8AC3E}">
        <p14:creationId xmlns:p14="http://schemas.microsoft.com/office/powerpoint/2010/main" xmlns="" val="141800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6</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pPr>
              <a:defRPr/>
            </a:pPr>
            <a:r>
              <a:rPr lang="en-US" dirty="0"/>
              <a:t>Host-Country Costs continued</a:t>
            </a:r>
          </a:p>
          <a:p>
            <a:pPr marL="0" lvl="1" indent="0">
              <a:buNone/>
            </a:pPr>
            <a:r>
              <a:rPr lang="en-US" altLang="en-US" dirty="0"/>
              <a:t>Possible Effects on National Sovereignty and Autonomy.</a:t>
            </a:r>
          </a:p>
          <a:p>
            <a:pPr marL="292608" lvl="2" indent="-292608"/>
            <a:r>
              <a:rPr lang="en-US" altLang="en-US" sz="2000" dirty="0"/>
              <a:t>F</a:t>
            </a:r>
            <a:r>
              <a:rPr lang="en-US" altLang="en-US" sz="100" dirty="0"/>
              <a:t> </a:t>
            </a:r>
            <a:r>
              <a:rPr lang="en-US" altLang="en-US" sz="2000" dirty="0"/>
              <a:t>D</a:t>
            </a:r>
            <a:r>
              <a:rPr lang="en-US" altLang="en-US" sz="100" dirty="0"/>
              <a:t> </a:t>
            </a:r>
            <a:r>
              <a:rPr lang="en-US" altLang="en-US" sz="2000" dirty="0"/>
              <a:t>I can mean some loss of economic independence.</a:t>
            </a:r>
          </a:p>
          <a:p>
            <a:pPr marL="292608" lvl="2" indent="-292608"/>
            <a:r>
              <a:rPr lang="en-US" altLang="en-US" sz="2000" dirty="0"/>
              <a:t>Key decisions that can affect the host country’s economy will be made by a foreign parent that has no real commitment to the host country, and over which the host country’s government has no real control.</a:t>
            </a:r>
          </a:p>
        </p:txBody>
      </p:sp>
    </p:spTree>
    <p:extLst>
      <p:ext uri="{BB962C8B-B14F-4D97-AF65-F5344CB8AC3E}">
        <p14:creationId xmlns:p14="http://schemas.microsoft.com/office/powerpoint/2010/main" xmlns="" val="2977373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7</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Home-Country Benefits</a:t>
            </a:r>
          </a:p>
          <a:p>
            <a:pPr marL="402336" lvl="1" indent="-402336">
              <a:buFont typeface="Wingdings" pitchFamily="2" charset="2"/>
              <a:buAutoNum type="arabicPeriod"/>
            </a:pPr>
            <a:r>
              <a:rPr lang="en-US" altLang="en-US" dirty="0"/>
              <a:t>The effect on the home country’s balance of payments from the inward flow of foreign earnings.</a:t>
            </a:r>
          </a:p>
          <a:p>
            <a:pPr marL="402336" lvl="1" indent="-402336">
              <a:buFont typeface="Wingdings" pitchFamily="2" charset="2"/>
              <a:buAutoNum type="arabicPeriod"/>
            </a:pPr>
            <a:r>
              <a:rPr lang="en-US" altLang="en-US" dirty="0"/>
              <a:t>Positive employment effects that arise from outward F</a:t>
            </a:r>
            <a:r>
              <a:rPr lang="en-US" altLang="en-US" sz="100" dirty="0"/>
              <a:t> </a:t>
            </a:r>
            <a:r>
              <a:rPr lang="en-US" altLang="en-US" dirty="0"/>
              <a:t>D</a:t>
            </a:r>
            <a:r>
              <a:rPr lang="en-US" altLang="en-US" sz="100" dirty="0"/>
              <a:t> </a:t>
            </a:r>
            <a:r>
              <a:rPr lang="en-US" altLang="en-US" dirty="0"/>
              <a:t>I.</a:t>
            </a:r>
          </a:p>
          <a:p>
            <a:pPr marL="402336" lvl="1" indent="-402336">
              <a:buFont typeface="Wingdings" pitchFamily="2" charset="2"/>
              <a:buAutoNum type="arabicPeriod"/>
            </a:pPr>
            <a:r>
              <a:rPr lang="en-US" altLang="en-US" dirty="0"/>
              <a:t>Gains from learning valuable skills from foreign markets that can subsequently be transferred back to the home country.</a:t>
            </a:r>
          </a:p>
        </p:txBody>
      </p:sp>
    </p:spTree>
    <p:extLst>
      <p:ext uri="{BB962C8B-B14F-4D97-AF65-F5344CB8AC3E}">
        <p14:creationId xmlns:p14="http://schemas.microsoft.com/office/powerpoint/2010/main" xmlns="" val="273952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4D291-1C7B-4C6D-825F-00010B145383}"/>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8</a:t>
            </a:r>
          </a:p>
        </p:txBody>
      </p:sp>
      <p:sp>
        <p:nvSpPr>
          <p:cNvPr id="3" name="Content Placeholder 2">
            <a:extLst>
              <a:ext uri="{FF2B5EF4-FFF2-40B4-BE49-F238E27FC236}">
                <a16:creationId xmlns:a16="http://schemas.microsoft.com/office/drawing/2014/main" xmlns="" id="{B1509831-AFB7-4507-8C04-55888D05F12B}"/>
              </a:ext>
            </a:extLst>
          </p:cNvPr>
          <p:cNvSpPr>
            <a:spLocks noGrp="1"/>
          </p:cNvSpPr>
          <p:nvPr>
            <p:ph sz="quarter" idx="11"/>
          </p:nvPr>
        </p:nvSpPr>
        <p:spPr>
          <a:xfrm>
            <a:off x="342900" y="1276710"/>
            <a:ext cx="4076700" cy="5238390"/>
          </a:xfrm>
        </p:spPr>
        <p:txBody>
          <a:bodyPr/>
          <a:lstStyle/>
          <a:p>
            <a:r>
              <a:rPr lang="en-US" sz="2400" dirty="0"/>
              <a:t>Home-Country Costs</a:t>
            </a:r>
          </a:p>
          <a:p>
            <a:pPr marL="0" lvl="1" indent="0">
              <a:buNone/>
              <a:defRPr/>
            </a:pPr>
            <a:r>
              <a:rPr lang="en-US" sz="2200" dirty="0"/>
              <a:t>Balance-of-payments effects.</a:t>
            </a:r>
          </a:p>
          <a:p>
            <a:pPr marL="292608" lvl="2" indent="-292608">
              <a:defRPr/>
            </a:pPr>
            <a:r>
              <a:rPr lang="en-US" sz="2000" dirty="0"/>
              <a:t>Suffers from the initial capital outflow required to finance the F</a:t>
            </a:r>
            <a:r>
              <a:rPr lang="en-US" sz="100" dirty="0"/>
              <a:t> </a:t>
            </a:r>
            <a:r>
              <a:rPr lang="en-US" sz="2000" dirty="0"/>
              <a:t>D</a:t>
            </a:r>
            <a:r>
              <a:rPr lang="en-US" sz="100" dirty="0"/>
              <a:t> </a:t>
            </a:r>
            <a:r>
              <a:rPr lang="en-US" sz="2000" dirty="0"/>
              <a:t>I.</a:t>
            </a:r>
          </a:p>
          <a:p>
            <a:pPr marL="292608" lvl="2" indent="-292608">
              <a:defRPr/>
            </a:pPr>
            <a:r>
              <a:rPr lang="en-US" sz="2000" dirty="0"/>
              <a:t>Current account is negatively affected if the F</a:t>
            </a:r>
            <a:r>
              <a:rPr lang="en-US" sz="100" dirty="0"/>
              <a:t> </a:t>
            </a:r>
            <a:r>
              <a:rPr lang="en-US" sz="2000" dirty="0"/>
              <a:t>D</a:t>
            </a:r>
            <a:r>
              <a:rPr lang="en-US" sz="100" dirty="0"/>
              <a:t> </a:t>
            </a:r>
            <a:r>
              <a:rPr lang="en-US" sz="2000" dirty="0"/>
              <a:t>I is to serve the home market from a low-cost production location.</a:t>
            </a:r>
          </a:p>
          <a:p>
            <a:pPr marL="292608" lvl="2" indent="-292608">
              <a:defRPr/>
            </a:pPr>
            <a:r>
              <a:rPr lang="en-US" sz="2000" dirty="0"/>
              <a:t>Current account suffers if the F</a:t>
            </a:r>
            <a:r>
              <a:rPr lang="en-US" sz="100" dirty="0"/>
              <a:t> </a:t>
            </a:r>
            <a:r>
              <a:rPr lang="en-US" sz="2000" dirty="0"/>
              <a:t>D</a:t>
            </a:r>
            <a:r>
              <a:rPr lang="en-US" sz="100" dirty="0"/>
              <a:t> </a:t>
            </a:r>
            <a:r>
              <a:rPr lang="en-US" sz="2000" dirty="0"/>
              <a:t>I is a substitute for direct exports.</a:t>
            </a:r>
          </a:p>
        </p:txBody>
      </p:sp>
      <p:sp>
        <p:nvSpPr>
          <p:cNvPr id="4" name="Content Placeholder 3">
            <a:extLst>
              <a:ext uri="{FF2B5EF4-FFF2-40B4-BE49-F238E27FC236}">
                <a16:creationId xmlns:a16="http://schemas.microsoft.com/office/drawing/2014/main" xmlns="" id="{0DD30D0C-F92F-4D28-9DC3-8FB26861E4E7}"/>
              </a:ext>
            </a:extLst>
          </p:cNvPr>
          <p:cNvSpPr>
            <a:spLocks noGrp="1"/>
          </p:cNvSpPr>
          <p:nvPr>
            <p:ph sz="quarter" idx="14"/>
          </p:nvPr>
        </p:nvSpPr>
        <p:spPr>
          <a:xfrm>
            <a:off x="4724400" y="1257300"/>
            <a:ext cx="4076700" cy="5238390"/>
          </a:xfrm>
        </p:spPr>
        <p:txBody>
          <a:bodyPr/>
          <a:lstStyle/>
          <a:p>
            <a:pPr marL="0" lvl="1" indent="0" defTabSz="457200">
              <a:buClr>
                <a:srgbClr val="00589A"/>
              </a:buClr>
              <a:buNone/>
              <a:defRPr/>
            </a:pPr>
            <a:r>
              <a:rPr lang="en-US" sz="2200" dirty="0">
                <a:solidFill>
                  <a:prstClr val="black"/>
                </a:solidFill>
              </a:rPr>
              <a:t>Employment effects.</a:t>
            </a:r>
          </a:p>
          <a:p>
            <a:pPr marL="292608" lvl="2" indent="-292608" defTabSz="457200">
              <a:buClr>
                <a:srgbClr val="00589A"/>
              </a:buClr>
              <a:defRPr/>
            </a:pPr>
            <a:r>
              <a:rPr lang="en-US" sz="2000" dirty="0">
                <a:solidFill>
                  <a:prstClr val="black"/>
                </a:solidFill>
              </a:rPr>
              <a:t>If the home country is suffering from unemployment, there may be concern about the export of jobs.</a:t>
            </a:r>
          </a:p>
        </p:txBody>
      </p:sp>
    </p:spTree>
    <p:extLst>
      <p:ext uri="{BB962C8B-B14F-4D97-AF65-F5344CB8AC3E}">
        <p14:creationId xmlns:p14="http://schemas.microsoft.com/office/powerpoint/2010/main" xmlns="" val="411857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lstStyle/>
          <a:p>
            <a:r>
              <a:rPr lang="en-US" dirty="0"/>
              <a:t>Benefits and Costs of F</a:t>
            </a:r>
            <a:r>
              <a:rPr lang="en-US" sz="100" dirty="0"/>
              <a:t> </a:t>
            </a:r>
            <a:r>
              <a:rPr lang="en-US" dirty="0"/>
              <a:t>D</a:t>
            </a:r>
            <a:r>
              <a:rPr lang="en-US" sz="100" dirty="0"/>
              <a:t> </a:t>
            </a:r>
            <a:r>
              <a:rPr lang="en-US" dirty="0"/>
              <a:t>I </a:t>
            </a:r>
            <a:r>
              <a:rPr lang="en-US" sz="1000" b="0" dirty="0"/>
              <a:t>9</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pPr>
              <a:defRPr/>
            </a:pPr>
            <a:r>
              <a:rPr lang="en-US" dirty="0"/>
              <a:t>International Trade Theory and F</a:t>
            </a:r>
            <a:r>
              <a:rPr lang="en-US" sz="100" dirty="0"/>
              <a:t> </a:t>
            </a:r>
            <a:r>
              <a:rPr lang="en-US" dirty="0"/>
              <a:t>D</a:t>
            </a:r>
            <a:r>
              <a:rPr lang="en-US" sz="100" dirty="0"/>
              <a:t> </a:t>
            </a:r>
            <a:r>
              <a:rPr lang="en-US" dirty="0"/>
              <a:t>I</a:t>
            </a:r>
          </a:p>
          <a:p>
            <a:pPr marL="0" lvl="1" indent="0">
              <a:buNone/>
              <a:defRPr/>
            </a:pPr>
            <a:r>
              <a:rPr lang="en-US" dirty="0"/>
              <a:t>Home country concerns about the negative economic effects of </a:t>
            </a:r>
            <a:r>
              <a:rPr lang="en-US" b="1" dirty="0"/>
              <a:t>offshore production</a:t>
            </a:r>
            <a:r>
              <a:rPr lang="en-US" dirty="0"/>
              <a:t>—F</a:t>
            </a:r>
            <a:r>
              <a:rPr lang="en-US" sz="100" dirty="0"/>
              <a:t> </a:t>
            </a:r>
            <a:r>
              <a:rPr lang="en-US" dirty="0"/>
              <a:t>D</a:t>
            </a:r>
            <a:r>
              <a:rPr lang="en-US" sz="100" dirty="0"/>
              <a:t> </a:t>
            </a:r>
            <a:r>
              <a:rPr lang="en-US" dirty="0"/>
              <a:t>I undertaken to serve the home market—may not be valid.</a:t>
            </a:r>
          </a:p>
          <a:p>
            <a:pPr marL="292608" lvl="2" indent="-292608">
              <a:defRPr/>
            </a:pPr>
            <a:r>
              <a:rPr lang="en-US" sz="2000" dirty="0"/>
              <a:t>F</a:t>
            </a:r>
            <a:r>
              <a:rPr lang="en-US" sz="100" dirty="0"/>
              <a:t> </a:t>
            </a:r>
            <a:r>
              <a:rPr lang="en-US" sz="2000" dirty="0"/>
              <a:t>D</a:t>
            </a:r>
            <a:r>
              <a:rPr lang="en-US" sz="100" dirty="0"/>
              <a:t> </a:t>
            </a:r>
            <a:r>
              <a:rPr lang="en-US" sz="2000" dirty="0"/>
              <a:t>I may actually stimulate economic growth by freeing home country resources to concentrate on activities where the home country has a comparative advantage.</a:t>
            </a:r>
          </a:p>
          <a:p>
            <a:pPr marL="292608" lvl="2" indent="-292608">
              <a:defRPr/>
            </a:pPr>
            <a:r>
              <a:rPr lang="en-US" sz="2000" dirty="0"/>
              <a:t>Consumers may also benefit in the form of lower prices.</a:t>
            </a:r>
          </a:p>
        </p:txBody>
      </p:sp>
    </p:spTree>
    <p:extLst>
      <p:ext uri="{BB962C8B-B14F-4D97-AF65-F5344CB8AC3E}">
        <p14:creationId xmlns:p14="http://schemas.microsoft.com/office/powerpoint/2010/main" xmlns="" val="1171804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fontScale="90000"/>
          </a:bodyPr>
          <a:lstStyle/>
          <a:p>
            <a:r>
              <a:rPr lang="en-US" dirty="0"/>
              <a:t>Government Policy Instruments and F</a:t>
            </a:r>
            <a:r>
              <a:rPr lang="en-US" sz="100" dirty="0"/>
              <a:t> </a:t>
            </a:r>
            <a:r>
              <a:rPr lang="en-US" dirty="0"/>
              <a:t>D</a:t>
            </a:r>
            <a:r>
              <a:rPr lang="en-US" sz="100" dirty="0"/>
              <a:t> </a:t>
            </a:r>
            <a:r>
              <a:rPr lang="en-US" dirty="0"/>
              <a:t>I </a:t>
            </a:r>
            <a:r>
              <a:rPr lang="en-US" sz="1100" b="0" dirty="0"/>
              <a:t>1</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Home-Country Policies</a:t>
            </a:r>
          </a:p>
          <a:p>
            <a:pPr marL="0" lvl="1" indent="0">
              <a:buNone/>
              <a:defRPr/>
            </a:pPr>
            <a:r>
              <a:rPr lang="en-US" dirty="0"/>
              <a:t>Encouraging Outward F</a:t>
            </a:r>
            <a:r>
              <a:rPr lang="en-US" sz="100" dirty="0"/>
              <a:t> </a:t>
            </a:r>
            <a:r>
              <a:rPr lang="en-US" dirty="0"/>
              <a:t>D</a:t>
            </a:r>
            <a:r>
              <a:rPr lang="en-US" sz="100" dirty="0"/>
              <a:t> </a:t>
            </a:r>
            <a:r>
              <a:rPr lang="en-US" dirty="0"/>
              <a:t>I.</a:t>
            </a:r>
          </a:p>
          <a:p>
            <a:pPr marL="292608" lvl="2" indent="-292608">
              <a:defRPr/>
            </a:pPr>
            <a:r>
              <a:rPr lang="en-US" sz="2000" dirty="0"/>
              <a:t>Have government-backed insurance programs to cover major types of foreign investment risk.</a:t>
            </a:r>
          </a:p>
          <a:p>
            <a:pPr marL="292608" lvl="2" indent="-292608">
              <a:defRPr/>
            </a:pPr>
            <a:r>
              <a:rPr lang="en-US" sz="2000" dirty="0"/>
              <a:t>Have special funds or banks that make governmental loans to firms investing in developing countries.</a:t>
            </a:r>
          </a:p>
          <a:p>
            <a:pPr marL="292608" lvl="2" indent="-292608">
              <a:defRPr/>
            </a:pPr>
            <a:r>
              <a:rPr lang="en-US" sz="2000" dirty="0"/>
              <a:t>Eliminate double taxation of foreign income.</a:t>
            </a:r>
          </a:p>
          <a:p>
            <a:pPr marL="292608" lvl="2" indent="-292608">
              <a:defRPr/>
            </a:pPr>
            <a:r>
              <a:rPr lang="en-US" sz="2000" dirty="0"/>
              <a:t>Many host nations have relaxed restrictions on inbound F</a:t>
            </a:r>
            <a:r>
              <a:rPr lang="en-US" sz="100" dirty="0"/>
              <a:t> </a:t>
            </a:r>
            <a:r>
              <a:rPr lang="en-US" sz="2000" dirty="0"/>
              <a:t>D</a:t>
            </a:r>
            <a:r>
              <a:rPr lang="en-US" sz="100" dirty="0"/>
              <a:t> </a:t>
            </a:r>
            <a:r>
              <a:rPr lang="en-US" sz="2000" dirty="0"/>
              <a:t>I.</a:t>
            </a:r>
          </a:p>
        </p:txBody>
      </p:sp>
    </p:spTree>
    <p:extLst>
      <p:ext uri="{BB962C8B-B14F-4D97-AF65-F5344CB8AC3E}">
        <p14:creationId xmlns:p14="http://schemas.microsoft.com/office/powerpoint/2010/main" xmlns="" val="216246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fontScale="90000"/>
          </a:bodyPr>
          <a:lstStyle/>
          <a:p>
            <a:r>
              <a:rPr lang="en-US" dirty="0"/>
              <a:t>Government Policy Instruments and F</a:t>
            </a:r>
            <a:r>
              <a:rPr lang="en-US" sz="100" dirty="0"/>
              <a:t> </a:t>
            </a:r>
            <a:r>
              <a:rPr lang="en-US" dirty="0"/>
              <a:t>D</a:t>
            </a:r>
            <a:r>
              <a:rPr lang="en-US" sz="100" dirty="0"/>
              <a:t> </a:t>
            </a:r>
            <a:r>
              <a:rPr lang="en-US" dirty="0"/>
              <a:t>I </a:t>
            </a:r>
            <a:r>
              <a:rPr lang="en-US" sz="1100" b="0" dirty="0"/>
              <a:t>2</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Home-Country Policies continued</a:t>
            </a:r>
          </a:p>
          <a:p>
            <a:pPr marL="0" lvl="1" indent="0">
              <a:buNone/>
              <a:defRPr/>
            </a:pPr>
            <a:r>
              <a:rPr lang="en-US" dirty="0"/>
              <a:t>Restricting Outward F</a:t>
            </a:r>
            <a:r>
              <a:rPr lang="en-US" sz="100" dirty="0"/>
              <a:t> </a:t>
            </a:r>
            <a:r>
              <a:rPr lang="en-US" dirty="0"/>
              <a:t>D</a:t>
            </a:r>
            <a:r>
              <a:rPr lang="en-US" sz="100" dirty="0"/>
              <a:t> </a:t>
            </a:r>
            <a:r>
              <a:rPr lang="en-US" dirty="0"/>
              <a:t>I.</a:t>
            </a:r>
          </a:p>
          <a:p>
            <a:pPr marL="292608" lvl="2" indent="-292608"/>
            <a:r>
              <a:rPr lang="en-US" altLang="en-US" sz="2000" dirty="0"/>
              <a:t>Virtually all investor countries, including the U.S., have exercised some control over outward F</a:t>
            </a:r>
            <a:r>
              <a:rPr lang="en-US" altLang="en-US" sz="100" dirty="0"/>
              <a:t> </a:t>
            </a:r>
            <a:r>
              <a:rPr lang="en-US" altLang="en-US" sz="2000" dirty="0"/>
              <a:t>D</a:t>
            </a:r>
            <a:r>
              <a:rPr lang="en-US" altLang="en-US" sz="100" dirty="0"/>
              <a:t> </a:t>
            </a:r>
            <a:r>
              <a:rPr lang="en-US" altLang="en-US" sz="2000" dirty="0"/>
              <a:t>I periodically.</a:t>
            </a:r>
          </a:p>
          <a:p>
            <a:pPr marL="292608" lvl="2" indent="-292608"/>
            <a:r>
              <a:rPr lang="en-US" altLang="en-US" sz="2000" dirty="0"/>
              <a:t>Countries manipulate tax rules to make it more favorable for firms to invest at home.</a:t>
            </a:r>
          </a:p>
          <a:p>
            <a:pPr marL="292608" lvl="2" indent="-292608"/>
            <a:r>
              <a:rPr lang="en-US" altLang="en-US" sz="2000" dirty="0"/>
              <a:t>Countries may restrict firms from investing in certain nations for political reasons.</a:t>
            </a:r>
          </a:p>
          <a:p>
            <a:pPr marL="621792" lvl="3" indent="-320040">
              <a:spcBef>
                <a:spcPts val="1000"/>
              </a:spcBef>
              <a:spcAft>
                <a:spcPts val="0"/>
              </a:spcAft>
            </a:pPr>
            <a:r>
              <a:rPr lang="en-US" altLang="en-US" sz="1800" dirty="0"/>
              <a:t>Restrictions may be formal or informal.</a:t>
            </a:r>
          </a:p>
          <a:p>
            <a:pPr marL="621792" lvl="3" indent="-320040">
              <a:spcBef>
                <a:spcPts val="1000"/>
              </a:spcBef>
              <a:spcAft>
                <a:spcPts val="0"/>
              </a:spcAft>
            </a:pPr>
            <a:r>
              <a:rPr lang="en-US" altLang="en-US" sz="1800" dirty="0"/>
              <a:t>Cuba and Iran, South Africa.</a:t>
            </a:r>
          </a:p>
        </p:txBody>
      </p:sp>
    </p:spTree>
    <p:extLst>
      <p:ext uri="{BB962C8B-B14F-4D97-AF65-F5344CB8AC3E}">
        <p14:creationId xmlns:p14="http://schemas.microsoft.com/office/powerpoint/2010/main" xmlns="" val="353571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fontScale="90000"/>
          </a:bodyPr>
          <a:lstStyle/>
          <a:p>
            <a:r>
              <a:rPr lang="en-US" dirty="0"/>
              <a:t>Government Policy Instruments and F</a:t>
            </a:r>
            <a:r>
              <a:rPr lang="en-US" sz="100" dirty="0"/>
              <a:t> </a:t>
            </a:r>
            <a:r>
              <a:rPr lang="en-US" dirty="0"/>
              <a:t>D</a:t>
            </a:r>
            <a:r>
              <a:rPr lang="en-US" sz="100" dirty="0"/>
              <a:t> </a:t>
            </a:r>
            <a:r>
              <a:rPr lang="en-US" dirty="0"/>
              <a:t>I </a:t>
            </a:r>
            <a:r>
              <a:rPr lang="en-US" sz="1100" b="0" dirty="0"/>
              <a:t>3</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Host-Country Policies</a:t>
            </a:r>
          </a:p>
          <a:p>
            <a:pPr marL="0" lvl="1" indent="0">
              <a:buNone/>
              <a:defRPr/>
            </a:pPr>
            <a:r>
              <a:rPr lang="en-US" dirty="0"/>
              <a:t>Encouraging Inward F</a:t>
            </a:r>
            <a:r>
              <a:rPr lang="en-US" sz="100" dirty="0"/>
              <a:t> </a:t>
            </a:r>
            <a:r>
              <a:rPr lang="en-US" dirty="0"/>
              <a:t>D</a:t>
            </a:r>
            <a:r>
              <a:rPr lang="en-US" sz="100" dirty="0"/>
              <a:t> </a:t>
            </a:r>
            <a:r>
              <a:rPr lang="en-US" dirty="0"/>
              <a:t>I.</a:t>
            </a:r>
          </a:p>
          <a:p>
            <a:pPr marL="292608" lvl="2" indent="-292608"/>
            <a:r>
              <a:rPr lang="en-US" altLang="en-US" sz="2000" dirty="0"/>
              <a:t>Governments offer incentives to foreign firms to invest in their countries.</a:t>
            </a:r>
          </a:p>
          <a:p>
            <a:pPr marL="621792" lvl="3" indent="-320040">
              <a:spcBef>
                <a:spcPts val="1000"/>
              </a:spcBef>
              <a:spcAft>
                <a:spcPts val="0"/>
              </a:spcAft>
            </a:pPr>
            <a:r>
              <a:rPr lang="en-US" altLang="en-US" sz="1800" dirty="0"/>
              <a:t>Gain from the resource-transfer and employment effects of F</a:t>
            </a:r>
            <a:r>
              <a:rPr lang="en-US" altLang="en-US" sz="100" dirty="0"/>
              <a:t> </a:t>
            </a:r>
            <a:r>
              <a:rPr lang="en-US" altLang="en-US" sz="1800" dirty="0"/>
              <a:t>D</a:t>
            </a:r>
            <a:r>
              <a:rPr lang="en-US" altLang="en-US" sz="100" dirty="0"/>
              <a:t> </a:t>
            </a:r>
            <a:r>
              <a:rPr lang="en-US" altLang="en-US" sz="1800" dirty="0"/>
              <a:t>I.</a:t>
            </a:r>
          </a:p>
          <a:p>
            <a:pPr marL="621792" lvl="3" indent="-320040">
              <a:spcBef>
                <a:spcPts val="1000"/>
              </a:spcBef>
              <a:spcAft>
                <a:spcPts val="0"/>
              </a:spcAft>
            </a:pPr>
            <a:r>
              <a:rPr lang="en-US" altLang="en-US" sz="1800" dirty="0"/>
              <a:t>Capture F</a:t>
            </a:r>
            <a:r>
              <a:rPr lang="en-US" altLang="en-US" sz="100" dirty="0"/>
              <a:t> </a:t>
            </a:r>
            <a:r>
              <a:rPr lang="en-US" altLang="en-US" sz="1800" dirty="0"/>
              <a:t>D</a:t>
            </a:r>
            <a:r>
              <a:rPr lang="en-US" altLang="en-US" sz="100" dirty="0"/>
              <a:t> </a:t>
            </a:r>
            <a:r>
              <a:rPr lang="en-US" altLang="en-US" sz="1800" dirty="0"/>
              <a:t>I away from other potential host countries.</a:t>
            </a:r>
          </a:p>
          <a:p>
            <a:pPr marL="292608" lvl="2" indent="-292608"/>
            <a:r>
              <a:rPr lang="en-US" altLang="en-US" sz="2000" dirty="0"/>
              <a:t>In the United States, state governments often compete to attract F</a:t>
            </a:r>
            <a:r>
              <a:rPr lang="en-US" altLang="en-US" sz="100" dirty="0"/>
              <a:t> </a:t>
            </a:r>
            <a:r>
              <a:rPr lang="en-US" altLang="en-US" sz="2000" dirty="0"/>
              <a:t>D</a:t>
            </a:r>
            <a:r>
              <a:rPr lang="en-US" altLang="en-US" sz="100" dirty="0"/>
              <a:t> </a:t>
            </a:r>
            <a:r>
              <a:rPr lang="en-US" altLang="en-US" sz="2000" dirty="0"/>
              <a:t>I.</a:t>
            </a:r>
          </a:p>
        </p:txBody>
      </p:sp>
    </p:spTree>
    <p:extLst>
      <p:ext uri="{BB962C8B-B14F-4D97-AF65-F5344CB8AC3E}">
        <p14:creationId xmlns:p14="http://schemas.microsoft.com/office/powerpoint/2010/main" xmlns="" val="1227316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fontScale="90000"/>
          </a:bodyPr>
          <a:lstStyle/>
          <a:p>
            <a:r>
              <a:rPr lang="en-US" dirty="0"/>
              <a:t>Government Policy Instruments and F</a:t>
            </a:r>
            <a:r>
              <a:rPr lang="en-US" sz="100" dirty="0"/>
              <a:t> </a:t>
            </a:r>
            <a:r>
              <a:rPr lang="en-US" dirty="0"/>
              <a:t>D</a:t>
            </a:r>
            <a:r>
              <a:rPr lang="en-US" sz="100" dirty="0"/>
              <a:t> </a:t>
            </a:r>
            <a:r>
              <a:rPr lang="en-US" dirty="0"/>
              <a:t>I </a:t>
            </a:r>
            <a:r>
              <a:rPr lang="en-US" sz="1100" b="0" dirty="0"/>
              <a:t>4</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Host-Country Policies continued</a:t>
            </a:r>
          </a:p>
          <a:p>
            <a:pPr marL="0" lvl="1" indent="0">
              <a:buNone/>
              <a:defRPr/>
            </a:pPr>
            <a:r>
              <a:rPr lang="en-US" dirty="0"/>
              <a:t>Restricting Inward F</a:t>
            </a:r>
            <a:r>
              <a:rPr lang="en-US" sz="100" dirty="0"/>
              <a:t> </a:t>
            </a:r>
            <a:r>
              <a:rPr lang="en-US" dirty="0"/>
              <a:t>D</a:t>
            </a:r>
            <a:r>
              <a:rPr lang="en-US" sz="100" dirty="0"/>
              <a:t> </a:t>
            </a:r>
            <a:r>
              <a:rPr lang="en-US" dirty="0"/>
              <a:t>I.</a:t>
            </a:r>
          </a:p>
          <a:p>
            <a:pPr marL="292608" lvl="2" indent="-292608">
              <a:defRPr/>
            </a:pPr>
            <a:r>
              <a:rPr lang="en-US" sz="2000" dirty="0"/>
              <a:t>Ownership restraints:</a:t>
            </a:r>
          </a:p>
          <a:p>
            <a:pPr marL="621792" lvl="3" indent="-320040">
              <a:spcBef>
                <a:spcPts val="1000"/>
              </a:spcBef>
              <a:spcAft>
                <a:spcPts val="0"/>
              </a:spcAft>
              <a:defRPr/>
            </a:pPr>
            <a:r>
              <a:rPr lang="en-US" sz="1800" dirty="0"/>
              <a:t>Exclude foreign firms from certain sectors on the grounds of national security or competition.</a:t>
            </a:r>
          </a:p>
          <a:p>
            <a:pPr marL="621792" lvl="3" indent="-320040">
              <a:spcBef>
                <a:spcPts val="1000"/>
              </a:spcBef>
              <a:spcAft>
                <a:spcPts val="0"/>
              </a:spcAft>
              <a:defRPr/>
            </a:pPr>
            <a:r>
              <a:rPr lang="en-US" sz="1800" dirty="0"/>
              <a:t>Local owners can help maximize the resource-transfer and employment benefits of F</a:t>
            </a:r>
            <a:r>
              <a:rPr lang="en-US" sz="100" dirty="0"/>
              <a:t> </a:t>
            </a:r>
            <a:r>
              <a:rPr lang="en-US" sz="1800" dirty="0"/>
              <a:t>D</a:t>
            </a:r>
            <a:r>
              <a:rPr lang="en-US" sz="100" dirty="0"/>
              <a:t> </a:t>
            </a:r>
            <a:r>
              <a:rPr lang="en-US" sz="1800" dirty="0"/>
              <a:t>I.</a:t>
            </a:r>
          </a:p>
          <a:p>
            <a:pPr marL="292608" lvl="2" indent="-292608">
              <a:defRPr/>
            </a:pPr>
            <a:r>
              <a:rPr lang="en-US" sz="2000" dirty="0"/>
              <a:t>Performance requirements:</a:t>
            </a:r>
          </a:p>
          <a:p>
            <a:pPr marL="621792" lvl="3" indent="-320040">
              <a:spcBef>
                <a:spcPts val="1000"/>
              </a:spcBef>
              <a:spcAft>
                <a:spcPts val="0"/>
              </a:spcAft>
              <a:defRPr/>
            </a:pPr>
            <a:r>
              <a:rPr lang="en-US" sz="1800" dirty="0"/>
              <a:t>Used to maximize the benefits and minimize the costs of F</a:t>
            </a:r>
            <a:r>
              <a:rPr lang="en-US" sz="100" dirty="0"/>
              <a:t> </a:t>
            </a:r>
            <a:r>
              <a:rPr lang="en-US" sz="1800" dirty="0"/>
              <a:t>D</a:t>
            </a:r>
            <a:r>
              <a:rPr lang="en-US" sz="100" dirty="0"/>
              <a:t> </a:t>
            </a:r>
            <a:r>
              <a:rPr lang="en-US" sz="1800" dirty="0"/>
              <a:t>I for the host country.</a:t>
            </a:r>
          </a:p>
          <a:p>
            <a:pPr marL="621792" lvl="3" indent="-320040">
              <a:spcBef>
                <a:spcPts val="1000"/>
              </a:spcBef>
              <a:spcAft>
                <a:spcPts val="0"/>
              </a:spcAft>
              <a:defRPr/>
            </a:pPr>
            <a:r>
              <a:rPr lang="en-US" sz="1800" dirty="0"/>
              <a:t>Tend to be more common in less developed countries than in advanced industrialized nations.</a:t>
            </a:r>
            <a:endParaRPr lang="en-US" altLang="en-US" sz="2000" dirty="0"/>
          </a:p>
        </p:txBody>
      </p:sp>
    </p:spTree>
    <p:extLst>
      <p:ext uri="{BB962C8B-B14F-4D97-AF65-F5344CB8AC3E}">
        <p14:creationId xmlns:p14="http://schemas.microsoft.com/office/powerpoint/2010/main" xmlns="" val="531357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fontScale="90000"/>
          </a:bodyPr>
          <a:lstStyle/>
          <a:p>
            <a:r>
              <a:rPr lang="en-US" dirty="0"/>
              <a:t>Government Policy Instruments and F</a:t>
            </a:r>
            <a:r>
              <a:rPr lang="en-US" sz="100" dirty="0"/>
              <a:t> </a:t>
            </a:r>
            <a:r>
              <a:rPr lang="en-US" dirty="0"/>
              <a:t>D</a:t>
            </a:r>
            <a:r>
              <a:rPr lang="en-US" sz="100" dirty="0"/>
              <a:t> </a:t>
            </a:r>
            <a:r>
              <a:rPr lang="en-US" dirty="0"/>
              <a:t>I </a:t>
            </a:r>
            <a:r>
              <a:rPr lang="en-US" sz="1100" b="0" dirty="0"/>
              <a:t>5</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International Institutions and the Liberalization of F</a:t>
            </a:r>
            <a:r>
              <a:rPr lang="en-US" altLang="en-US" sz="100" dirty="0"/>
              <a:t> </a:t>
            </a:r>
            <a:r>
              <a:rPr lang="en-US" altLang="en-US" dirty="0"/>
              <a:t>D</a:t>
            </a:r>
            <a:r>
              <a:rPr lang="en-US" altLang="en-US" sz="100" dirty="0"/>
              <a:t> </a:t>
            </a:r>
            <a:r>
              <a:rPr lang="en-US" altLang="en-US" dirty="0"/>
              <a:t>I</a:t>
            </a:r>
          </a:p>
          <a:p>
            <a:pPr marL="0" lvl="1" indent="0">
              <a:buNone/>
            </a:pPr>
            <a:r>
              <a:rPr lang="en-US" altLang="en-US" dirty="0"/>
              <a:t>Until recently, there has been no consistent involvement by multinational institutions in the governing of F</a:t>
            </a:r>
            <a:r>
              <a:rPr lang="en-US" altLang="en-US" sz="100" dirty="0"/>
              <a:t> </a:t>
            </a:r>
            <a:r>
              <a:rPr lang="en-US" altLang="en-US" dirty="0"/>
              <a:t>D</a:t>
            </a:r>
            <a:r>
              <a:rPr lang="en-US" altLang="en-US" sz="100" dirty="0"/>
              <a:t> </a:t>
            </a:r>
            <a:r>
              <a:rPr lang="en-US" altLang="en-US" dirty="0"/>
              <a:t>I.</a:t>
            </a:r>
          </a:p>
          <a:p>
            <a:pPr marL="0" lvl="1" indent="0">
              <a:buNone/>
            </a:pPr>
            <a:r>
              <a:rPr lang="en-US" altLang="en-US" dirty="0"/>
              <a:t>The formation of the World Trade Organization in 19</a:t>
            </a:r>
            <a:r>
              <a:rPr lang="en-US" altLang="en-US" sz="100" dirty="0"/>
              <a:t> </a:t>
            </a:r>
            <a:r>
              <a:rPr lang="en-US" altLang="en-US" dirty="0"/>
              <a:t>95 changed this.</a:t>
            </a:r>
          </a:p>
          <a:p>
            <a:pPr marL="292608" lvl="2" indent="-292608"/>
            <a:r>
              <a:rPr lang="en-US" altLang="en-US" sz="2000" dirty="0"/>
              <a:t>The W</a:t>
            </a:r>
            <a:r>
              <a:rPr lang="en-US" altLang="en-US" sz="100" dirty="0"/>
              <a:t> </a:t>
            </a:r>
            <a:r>
              <a:rPr lang="en-US" altLang="en-US" sz="2000" dirty="0"/>
              <a:t>T</a:t>
            </a:r>
            <a:r>
              <a:rPr lang="en-US" altLang="en-US" sz="100" dirty="0"/>
              <a:t> </a:t>
            </a:r>
            <a:r>
              <a:rPr lang="en-US" altLang="en-US" sz="2000" dirty="0"/>
              <a:t>O has had some success in establishing a universal set of rules to promote the liberalization of F</a:t>
            </a:r>
            <a:r>
              <a:rPr lang="en-US" altLang="en-US" sz="100" dirty="0"/>
              <a:t> </a:t>
            </a:r>
            <a:r>
              <a:rPr lang="en-US" altLang="en-US" sz="2000" dirty="0"/>
              <a:t>D</a:t>
            </a:r>
            <a:r>
              <a:rPr lang="en-US" altLang="en-US" sz="100" dirty="0"/>
              <a:t> </a:t>
            </a:r>
            <a:r>
              <a:rPr lang="en-US" altLang="en-US" sz="2000" dirty="0"/>
              <a:t>I.</a:t>
            </a:r>
          </a:p>
          <a:p>
            <a:pPr marL="292608" lvl="2" indent="-292608"/>
            <a:r>
              <a:rPr lang="en-US" altLang="en-US" sz="2000" dirty="0"/>
              <a:t>Agreements reached in 19</a:t>
            </a:r>
            <a:r>
              <a:rPr lang="en-US" altLang="en-US" sz="100" dirty="0"/>
              <a:t> </a:t>
            </a:r>
            <a:r>
              <a:rPr lang="en-US" altLang="en-US" sz="2000" dirty="0"/>
              <a:t>97 for liberalization of trade in telecommunications and financial services.</a:t>
            </a:r>
          </a:p>
        </p:txBody>
      </p:sp>
    </p:spTree>
    <p:extLst>
      <p:ext uri="{BB962C8B-B14F-4D97-AF65-F5344CB8AC3E}">
        <p14:creationId xmlns:p14="http://schemas.microsoft.com/office/powerpoint/2010/main" xmlns="" val="403859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DAD70-BF8E-4948-A7D9-50351745B9F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B636179E-B6A4-4A80-A069-34E356F26DE8}"/>
              </a:ext>
            </a:extLst>
          </p:cNvPr>
          <p:cNvSpPr>
            <a:spLocks noGrp="1"/>
          </p:cNvSpPr>
          <p:nvPr>
            <p:ph sz="quarter" idx="11"/>
          </p:nvPr>
        </p:nvSpPr>
        <p:spPr/>
        <p:txBody>
          <a:bodyPr/>
          <a:lstStyle/>
          <a:p>
            <a:pPr>
              <a:defRPr/>
            </a:pPr>
            <a:r>
              <a:rPr lang="en-US" dirty="0"/>
              <a:t>Foreign Direct Investment (F</a:t>
            </a:r>
            <a:r>
              <a:rPr lang="en-US" sz="100" dirty="0"/>
              <a:t> </a:t>
            </a:r>
            <a:r>
              <a:rPr lang="en-US" dirty="0"/>
              <a:t>D</a:t>
            </a:r>
            <a:r>
              <a:rPr lang="en-US" sz="100" dirty="0"/>
              <a:t> </a:t>
            </a:r>
            <a:r>
              <a:rPr lang="en-US" dirty="0"/>
              <a:t>I)</a:t>
            </a:r>
          </a:p>
          <a:p>
            <a:pPr marL="292608" lvl="1" indent="-292608">
              <a:defRPr/>
            </a:pPr>
            <a:r>
              <a:rPr lang="en-US" dirty="0"/>
              <a:t>A firm invests directly in new facilities to produce or market in a foreign country.</a:t>
            </a:r>
          </a:p>
          <a:p>
            <a:pPr marL="292608" lvl="1" indent="-292608">
              <a:defRPr/>
            </a:pPr>
            <a:r>
              <a:rPr lang="en-US" dirty="0"/>
              <a:t>According to U.S. Department of Commerce, F</a:t>
            </a:r>
            <a:r>
              <a:rPr lang="en-US" sz="100" dirty="0"/>
              <a:t> </a:t>
            </a:r>
            <a:r>
              <a:rPr lang="en-US" dirty="0"/>
              <a:t>D</a:t>
            </a:r>
            <a:r>
              <a:rPr lang="en-US" sz="100" dirty="0"/>
              <a:t> </a:t>
            </a:r>
            <a:r>
              <a:rPr lang="en-US" dirty="0"/>
              <a:t>I occurs when there is a 10 percent interest taken in a foreign business entity.</a:t>
            </a:r>
          </a:p>
          <a:p>
            <a:pPr marL="292608" lvl="1" indent="-292608">
              <a:defRPr/>
            </a:pPr>
            <a:r>
              <a:rPr lang="en-US" dirty="0"/>
              <a:t>A firm engaged in F</a:t>
            </a:r>
            <a:r>
              <a:rPr lang="en-US" sz="100" dirty="0"/>
              <a:t> </a:t>
            </a:r>
            <a:r>
              <a:rPr lang="en-US" dirty="0"/>
              <a:t>D</a:t>
            </a:r>
            <a:r>
              <a:rPr lang="en-US" sz="100" dirty="0"/>
              <a:t> </a:t>
            </a:r>
            <a:r>
              <a:rPr lang="en-US" dirty="0"/>
              <a:t>I is a multinational enterprise.</a:t>
            </a:r>
          </a:p>
        </p:txBody>
      </p:sp>
    </p:spTree>
    <p:extLst>
      <p:ext uri="{BB962C8B-B14F-4D97-AF65-F5344CB8AC3E}">
        <p14:creationId xmlns:p14="http://schemas.microsoft.com/office/powerpoint/2010/main" xmlns="" val="3298065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a:bodyPr>
          <a:lstStyle/>
          <a:p>
            <a:r>
              <a:rPr lang="en-US" dirty="0"/>
              <a:t>360° View: Managerial Implications </a:t>
            </a:r>
            <a:r>
              <a:rPr lang="en-US" sz="1000" b="0" dirty="0"/>
              <a:t>1</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F</a:t>
            </a:r>
            <a:r>
              <a:rPr lang="en-US" altLang="en-US" sz="100" dirty="0"/>
              <a:t> </a:t>
            </a:r>
            <a:r>
              <a:rPr lang="en-US" altLang="en-US" dirty="0"/>
              <a:t>D</a:t>
            </a:r>
            <a:r>
              <a:rPr lang="en-US" altLang="en-US" sz="100" dirty="0"/>
              <a:t> </a:t>
            </a:r>
            <a:r>
              <a:rPr lang="en-US" altLang="en-US" dirty="0"/>
              <a:t>I and Government Policy</a:t>
            </a:r>
          </a:p>
          <a:p>
            <a:pPr>
              <a:buClr>
                <a:srgbClr val="00589A"/>
              </a:buClr>
            </a:pPr>
            <a:r>
              <a:rPr lang="en-US" altLang="en-US" sz="2200" dirty="0"/>
              <a:t>The Theory of F</a:t>
            </a:r>
            <a:r>
              <a:rPr lang="en-US" altLang="en-US" sz="100" dirty="0"/>
              <a:t> </a:t>
            </a:r>
            <a:r>
              <a:rPr lang="en-US" altLang="en-US" sz="2200" dirty="0"/>
              <a:t>D</a:t>
            </a:r>
            <a:r>
              <a:rPr lang="en-US" altLang="en-US" sz="100" dirty="0"/>
              <a:t> </a:t>
            </a:r>
            <a:r>
              <a:rPr lang="en-US" altLang="en-US" sz="2200" dirty="0"/>
              <a:t>I:</a:t>
            </a:r>
          </a:p>
          <a:p>
            <a:pPr marL="292608" lvl="2" indent="-292608"/>
            <a:r>
              <a:rPr lang="en-US" altLang="en-US" sz="2000" dirty="0"/>
              <a:t>The location-specific advantages argument associated with Dunning help explain the </a:t>
            </a:r>
            <a:r>
              <a:rPr lang="en-US" altLang="en-US" sz="2000" i="1" dirty="0"/>
              <a:t>direction</a:t>
            </a:r>
            <a:r>
              <a:rPr lang="en-US" altLang="en-US" sz="2000" dirty="0"/>
              <a:t> of F</a:t>
            </a:r>
            <a:r>
              <a:rPr lang="en-US" altLang="en-US" sz="100" dirty="0"/>
              <a:t> </a:t>
            </a:r>
            <a:r>
              <a:rPr lang="en-US" altLang="en-US" sz="2000" dirty="0"/>
              <a:t>D</a:t>
            </a:r>
            <a:r>
              <a:rPr lang="en-US" altLang="en-US" sz="100" dirty="0"/>
              <a:t> </a:t>
            </a:r>
            <a:r>
              <a:rPr lang="en-US" altLang="en-US" sz="2000" dirty="0"/>
              <a:t>I.</a:t>
            </a:r>
          </a:p>
          <a:p>
            <a:pPr marL="292608" lvl="2" indent="-292608"/>
            <a:r>
              <a:rPr lang="en-US" altLang="en-US" sz="2000" dirty="0"/>
              <a:t>However, internalization theory is needed to explain </a:t>
            </a:r>
            <a:r>
              <a:rPr lang="en-US" altLang="en-US" sz="2000" i="1" dirty="0"/>
              <a:t>why</a:t>
            </a:r>
            <a:r>
              <a:rPr lang="en-US" altLang="en-US" sz="2000" dirty="0"/>
              <a:t> firms prefer F</a:t>
            </a:r>
            <a:r>
              <a:rPr lang="en-US" altLang="en-US" sz="100" dirty="0"/>
              <a:t> </a:t>
            </a:r>
            <a:r>
              <a:rPr lang="en-US" altLang="en-US" sz="2000" dirty="0"/>
              <a:t>D</a:t>
            </a:r>
            <a:r>
              <a:rPr lang="en-US" altLang="en-US" sz="100" dirty="0"/>
              <a:t> </a:t>
            </a:r>
            <a:r>
              <a:rPr lang="en-US" altLang="en-US" sz="2000" dirty="0"/>
              <a:t>I to licensing or exporting.</a:t>
            </a:r>
          </a:p>
        </p:txBody>
      </p:sp>
    </p:spTree>
    <p:extLst>
      <p:ext uri="{BB962C8B-B14F-4D97-AF65-F5344CB8AC3E}">
        <p14:creationId xmlns:p14="http://schemas.microsoft.com/office/powerpoint/2010/main" xmlns="" val="3729997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a:bodyPr>
          <a:lstStyle/>
          <a:p>
            <a:r>
              <a:rPr lang="en-US" dirty="0"/>
              <a:t>360° View: Managerial Implications </a:t>
            </a:r>
            <a:r>
              <a:rPr lang="en-US" sz="1000" b="0" dirty="0"/>
              <a:t>2</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The Theory of F</a:t>
            </a:r>
            <a:r>
              <a:rPr lang="en-US" altLang="en-US" sz="100" dirty="0"/>
              <a:t> </a:t>
            </a:r>
            <a:r>
              <a:rPr lang="en-US" altLang="en-US" dirty="0"/>
              <a:t>D</a:t>
            </a:r>
            <a:r>
              <a:rPr lang="en-US" altLang="en-US" sz="100" dirty="0"/>
              <a:t> </a:t>
            </a:r>
            <a:r>
              <a:rPr lang="en-US" altLang="en-US" dirty="0"/>
              <a:t>I continued</a:t>
            </a:r>
          </a:p>
          <a:p>
            <a:pPr>
              <a:buClr>
                <a:srgbClr val="00589A"/>
              </a:buClr>
            </a:pPr>
            <a:r>
              <a:rPr lang="en-US" altLang="en-US" sz="2200" dirty="0"/>
              <a:t>Exporting is preferable to licensing and F</a:t>
            </a:r>
            <a:r>
              <a:rPr lang="en-US" altLang="en-US" sz="100" dirty="0"/>
              <a:t> </a:t>
            </a:r>
            <a:r>
              <a:rPr lang="en-US" altLang="en-US" sz="2200" dirty="0"/>
              <a:t>D</a:t>
            </a:r>
            <a:r>
              <a:rPr lang="en-US" altLang="en-US" sz="100" dirty="0"/>
              <a:t> </a:t>
            </a:r>
            <a:r>
              <a:rPr lang="en-US" altLang="en-US" sz="2200" dirty="0"/>
              <a:t>I if transportation costs and trade barriers are low.</a:t>
            </a:r>
          </a:p>
          <a:p>
            <a:pPr>
              <a:buClr>
                <a:srgbClr val="00589A"/>
              </a:buClr>
            </a:pPr>
            <a:r>
              <a:rPr lang="en-US" altLang="en-US" sz="2200" dirty="0"/>
              <a:t>Licensing is unattractive when:</a:t>
            </a:r>
          </a:p>
          <a:p>
            <a:pPr marL="292608" lvl="1" indent="-292608"/>
            <a:r>
              <a:rPr lang="en-US" altLang="en-US" sz="2000" dirty="0"/>
              <a:t>The firm’s proprietary property cannot be properly protected by a licensing agreement.</a:t>
            </a:r>
          </a:p>
          <a:p>
            <a:pPr marL="292608" lvl="1" indent="-292608"/>
            <a:r>
              <a:rPr lang="en-US" altLang="en-US" sz="2000" dirty="0"/>
              <a:t>The firm needs tight control over a foreign entity in order to maximize its market share and earnings in that country.</a:t>
            </a:r>
          </a:p>
          <a:p>
            <a:pPr marL="292608" lvl="1" indent="-292608"/>
            <a:r>
              <a:rPr lang="en-US" altLang="en-US" sz="2000" dirty="0"/>
              <a:t>The firm’s skills and capabilities are not amenable to licensing.</a:t>
            </a:r>
          </a:p>
        </p:txBody>
      </p:sp>
    </p:spTree>
    <p:extLst>
      <p:ext uri="{BB962C8B-B14F-4D97-AF65-F5344CB8AC3E}">
        <p14:creationId xmlns:p14="http://schemas.microsoft.com/office/powerpoint/2010/main" xmlns="" val="74861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207F-BEF7-4C38-B357-ED313C1C4AE1}"/>
              </a:ext>
            </a:extLst>
          </p:cNvPr>
          <p:cNvSpPr>
            <a:spLocks noGrp="1"/>
          </p:cNvSpPr>
          <p:nvPr>
            <p:ph type="title"/>
          </p:nvPr>
        </p:nvSpPr>
        <p:spPr/>
        <p:txBody>
          <a:bodyPr>
            <a:normAutofit/>
          </a:bodyPr>
          <a:lstStyle/>
          <a:p>
            <a:r>
              <a:rPr lang="en-US" dirty="0"/>
              <a:t>Figure 8.4 A Decision Framework</a:t>
            </a:r>
          </a:p>
        </p:txBody>
      </p:sp>
      <p:pic>
        <p:nvPicPr>
          <p:cNvPr id="10" name="Picture 9" descr="A flowchart indicates a decision framework.">
            <a:extLst>
              <a:ext uri="{FF2B5EF4-FFF2-40B4-BE49-F238E27FC236}">
                <a16:creationId xmlns:a16="http://schemas.microsoft.com/office/drawing/2014/main" xmlns="" id="{43F30EB2-63F2-4D86-929B-D8A74148567C}"/>
              </a:ext>
            </a:extLst>
          </p:cNvPr>
          <p:cNvPicPr>
            <a:picLocks noChangeAspect="1"/>
          </p:cNvPicPr>
          <p:nvPr/>
        </p:nvPicPr>
        <p:blipFill>
          <a:blip r:embed="rId3"/>
          <a:stretch>
            <a:fillRect/>
          </a:stretch>
        </p:blipFill>
        <p:spPr>
          <a:xfrm>
            <a:off x="2604525" y="1393870"/>
            <a:ext cx="3934950" cy="4679858"/>
          </a:xfrm>
          <a:prstGeom prst="rect">
            <a:avLst/>
          </a:prstGeom>
        </p:spPr>
      </p:pic>
      <p:sp>
        <p:nvSpPr>
          <p:cNvPr id="6" name="Text Placeholder 5">
            <a:extLst>
              <a:ext uri="{FF2B5EF4-FFF2-40B4-BE49-F238E27FC236}">
                <a16:creationId xmlns:a16="http://schemas.microsoft.com/office/drawing/2014/main" xmlns="" id="{DC4D42C6-DEBF-4FF1-948B-9673A4F7F404}"/>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Tree>
    <p:extLst>
      <p:ext uri="{BB962C8B-B14F-4D97-AF65-F5344CB8AC3E}">
        <p14:creationId xmlns:p14="http://schemas.microsoft.com/office/powerpoint/2010/main" xmlns="" val="230727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27679-3AE1-42D3-AC74-70C393357157}"/>
              </a:ext>
            </a:extLst>
          </p:cNvPr>
          <p:cNvSpPr>
            <a:spLocks noGrp="1"/>
          </p:cNvSpPr>
          <p:nvPr>
            <p:ph type="title"/>
          </p:nvPr>
        </p:nvSpPr>
        <p:spPr/>
        <p:txBody>
          <a:bodyPr>
            <a:normAutofit/>
          </a:bodyPr>
          <a:lstStyle/>
          <a:p>
            <a:r>
              <a:rPr lang="en-US" dirty="0"/>
              <a:t>360° View: Managerial Implications </a:t>
            </a:r>
            <a:r>
              <a:rPr lang="en-US" sz="1000" b="0" dirty="0"/>
              <a:t>3</a:t>
            </a:r>
          </a:p>
        </p:txBody>
      </p:sp>
      <p:sp>
        <p:nvSpPr>
          <p:cNvPr id="3" name="Content Placeholder 2">
            <a:extLst>
              <a:ext uri="{FF2B5EF4-FFF2-40B4-BE49-F238E27FC236}">
                <a16:creationId xmlns:a16="http://schemas.microsoft.com/office/drawing/2014/main" xmlns="" id="{0A6D116B-BE63-493F-B6F7-44B761AE1BBB}"/>
              </a:ext>
            </a:extLst>
          </p:cNvPr>
          <p:cNvSpPr>
            <a:spLocks noGrp="1"/>
          </p:cNvSpPr>
          <p:nvPr>
            <p:ph sz="quarter" idx="11"/>
          </p:nvPr>
        </p:nvSpPr>
        <p:spPr/>
        <p:txBody>
          <a:bodyPr/>
          <a:lstStyle/>
          <a:p>
            <a:r>
              <a:rPr lang="en-US" altLang="en-US" dirty="0"/>
              <a:t>F</a:t>
            </a:r>
            <a:r>
              <a:rPr lang="en-US" altLang="en-US" sz="100" dirty="0"/>
              <a:t> </a:t>
            </a:r>
            <a:r>
              <a:rPr lang="en-US" altLang="en-US" dirty="0"/>
              <a:t>D</a:t>
            </a:r>
            <a:r>
              <a:rPr lang="en-US" altLang="en-US" sz="100" dirty="0"/>
              <a:t> </a:t>
            </a:r>
            <a:r>
              <a:rPr lang="en-US" altLang="en-US" dirty="0"/>
              <a:t>I and Government Policy continued</a:t>
            </a:r>
          </a:p>
          <a:p>
            <a:pPr marL="0" lvl="1" indent="0">
              <a:buNone/>
            </a:pPr>
            <a:r>
              <a:rPr lang="en-US" altLang="en-US" dirty="0"/>
              <a:t>Government Policy.</a:t>
            </a:r>
          </a:p>
          <a:p>
            <a:pPr marL="292608" lvl="1" indent="-292608"/>
            <a:r>
              <a:rPr lang="en-US" altLang="en-US" sz="2000" dirty="0"/>
              <a:t>A firm’s bargaining power with the host government is highest when:</a:t>
            </a:r>
          </a:p>
          <a:p>
            <a:pPr marL="621792" lvl="3" indent="-320040">
              <a:spcBef>
                <a:spcPts val="1000"/>
              </a:spcBef>
              <a:spcAft>
                <a:spcPts val="0"/>
              </a:spcAft>
            </a:pPr>
            <a:r>
              <a:rPr lang="en-US" altLang="en-US" sz="1800" dirty="0"/>
              <a:t>The host government places a high value on what the firm has to offer.</a:t>
            </a:r>
          </a:p>
          <a:p>
            <a:pPr marL="621792" lvl="3" indent="-320040">
              <a:spcBef>
                <a:spcPts val="1000"/>
              </a:spcBef>
              <a:spcAft>
                <a:spcPts val="0"/>
              </a:spcAft>
            </a:pPr>
            <a:r>
              <a:rPr lang="en-US" altLang="en-US" sz="1800" dirty="0"/>
              <a:t>There are few comparable alternatives available.</a:t>
            </a:r>
          </a:p>
          <a:p>
            <a:pPr marL="621792" lvl="3" indent="-320040">
              <a:spcBef>
                <a:spcPts val="1000"/>
              </a:spcBef>
              <a:spcAft>
                <a:spcPts val="0"/>
              </a:spcAft>
            </a:pPr>
            <a:r>
              <a:rPr lang="en-US" altLang="en-US" sz="1800" dirty="0"/>
              <a:t>The firm has a long time to negotiate.</a:t>
            </a:r>
            <a:endParaRPr lang="en-US" altLang="en-US" sz="2000" dirty="0"/>
          </a:p>
        </p:txBody>
      </p:sp>
    </p:spTree>
    <p:extLst>
      <p:ext uri="{BB962C8B-B14F-4D97-AF65-F5344CB8AC3E}">
        <p14:creationId xmlns:p14="http://schemas.microsoft.com/office/powerpoint/2010/main" xmlns="" val="321088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A0978-4914-4931-A279-DB22150C78F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756BDFDF-46E6-4B5A-B7CD-D46AF035B021}"/>
              </a:ext>
            </a:extLst>
          </p:cNvPr>
          <p:cNvSpPr>
            <a:spLocks noGrp="1"/>
          </p:cNvSpPr>
          <p:nvPr>
            <p:ph sz="quarter" idx="11"/>
          </p:nvPr>
        </p:nvSpPr>
        <p:spPr/>
        <p:txBody>
          <a:bodyPr>
            <a:normAutofit lnSpcReduction="10000"/>
          </a:bodyPr>
          <a:lstStyle/>
          <a:p>
            <a:pPr>
              <a:defRPr/>
            </a:pPr>
            <a:r>
              <a:rPr lang="en-US" altLang="en-US" dirty="0"/>
              <a:t>In this chapter, we have</a:t>
            </a:r>
          </a:p>
          <a:p>
            <a:pPr marL="292608" lvl="1" indent="-292608">
              <a:defRPr/>
            </a:pPr>
            <a:r>
              <a:rPr lang="en-US" altLang="en-US" dirty="0"/>
              <a:t>Recognized current trends regarding foreign direct investment (F</a:t>
            </a:r>
            <a:r>
              <a:rPr lang="en-US" altLang="en-US" sz="100" dirty="0"/>
              <a:t> </a:t>
            </a:r>
            <a:r>
              <a:rPr lang="en-US" altLang="en-US" dirty="0"/>
              <a:t>D</a:t>
            </a:r>
            <a:r>
              <a:rPr lang="en-US" altLang="en-US" sz="100" dirty="0"/>
              <a:t> </a:t>
            </a:r>
            <a:r>
              <a:rPr lang="en-US" altLang="en-US" dirty="0"/>
              <a:t>I) in the world economy.</a:t>
            </a:r>
          </a:p>
          <a:p>
            <a:pPr marL="292608" lvl="1" indent="-292608">
              <a:defRPr/>
            </a:pPr>
            <a:r>
              <a:rPr lang="en-US" altLang="en-US" dirty="0"/>
              <a:t>Explained the different theories of F</a:t>
            </a:r>
            <a:r>
              <a:rPr lang="en-US" altLang="en-US" sz="100" dirty="0"/>
              <a:t> </a:t>
            </a:r>
            <a:r>
              <a:rPr lang="en-US" altLang="en-US" dirty="0"/>
              <a:t>D</a:t>
            </a:r>
            <a:r>
              <a:rPr lang="en-US" altLang="en-US" sz="100" dirty="0"/>
              <a:t> </a:t>
            </a:r>
            <a:r>
              <a:rPr lang="en-US" altLang="en-US" dirty="0"/>
              <a:t>I.</a:t>
            </a:r>
          </a:p>
          <a:p>
            <a:pPr marL="292608" lvl="1" indent="-292608">
              <a:defRPr/>
            </a:pPr>
            <a:r>
              <a:rPr lang="en-US" altLang="en-US" dirty="0"/>
              <a:t>Understood how political ideology shapes a government’s attitudes toward F</a:t>
            </a:r>
            <a:r>
              <a:rPr lang="en-US" altLang="en-US" sz="100" dirty="0"/>
              <a:t> </a:t>
            </a:r>
            <a:r>
              <a:rPr lang="en-US" altLang="en-US" dirty="0"/>
              <a:t>D</a:t>
            </a:r>
            <a:r>
              <a:rPr lang="en-US" altLang="en-US" sz="100" dirty="0"/>
              <a:t> </a:t>
            </a:r>
            <a:r>
              <a:rPr lang="en-US" altLang="en-US" dirty="0"/>
              <a:t>I.</a:t>
            </a:r>
          </a:p>
          <a:p>
            <a:pPr marL="292608" lvl="1" indent="-292608">
              <a:defRPr/>
            </a:pPr>
            <a:r>
              <a:rPr lang="en-US" altLang="en-US" dirty="0"/>
              <a:t>Described the benefits and costs of F</a:t>
            </a:r>
            <a:r>
              <a:rPr lang="en-US" altLang="en-US" sz="100" dirty="0"/>
              <a:t> </a:t>
            </a:r>
            <a:r>
              <a:rPr lang="en-US" altLang="en-US" dirty="0"/>
              <a:t>D</a:t>
            </a:r>
            <a:r>
              <a:rPr lang="en-US" altLang="en-US" sz="100" dirty="0"/>
              <a:t> </a:t>
            </a:r>
            <a:r>
              <a:rPr lang="en-US" altLang="en-US" dirty="0"/>
              <a:t>I to home and host countries.</a:t>
            </a:r>
          </a:p>
          <a:p>
            <a:pPr marL="292608" lvl="1" indent="-292608">
              <a:defRPr/>
            </a:pPr>
            <a:r>
              <a:rPr lang="en-US" altLang="en-US" dirty="0"/>
              <a:t>Explained the range of policy instruments that governments use to influence F</a:t>
            </a:r>
            <a:r>
              <a:rPr lang="en-US" altLang="en-US" sz="100" dirty="0"/>
              <a:t> </a:t>
            </a:r>
            <a:r>
              <a:rPr lang="en-US" altLang="en-US" dirty="0"/>
              <a:t>D</a:t>
            </a:r>
            <a:r>
              <a:rPr lang="en-US" altLang="en-US" sz="100" dirty="0"/>
              <a:t> </a:t>
            </a:r>
            <a:r>
              <a:rPr lang="en-US" altLang="en-US" dirty="0"/>
              <a:t>I.</a:t>
            </a:r>
          </a:p>
          <a:p>
            <a:pPr marL="292608" lvl="1" indent="-292608">
              <a:defRPr/>
            </a:pPr>
            <a:r>
              <a:rPr lang="en-US" altLang="en-US" dirty="0"/>
              <a:t>Identified the implications for managers of the theory and government policies associated with F</a:t>
            </a:r>
            <a:r>
              <a:rPr lang="en-US" altLang="en-US" sz="100" dirty="0"/>
              <a:t> </a:t>
            </a:r>
            <a:r>
              <a:rPr lang="en-US" altLang="en-US" dirty="0"/>
              <a:t>D</a:t>
            </a:r>
            <a:r>
              <a:rPr lang="en-US" altLang="en-US" sz="100" dirty="0"/>
              <a:t> </a:t>
            </a:r>
            <a:r>
              <a:rPr lang="en-US" altLang="en-US" dirty="0"/>
              <a:t>I.</a:t>
            </a:r>
          </a:p>
        </p:txBody>
      </p:sp>
    </p:spTree>
    <p:extLst>
      <p:ext uri="{BB962C8B-B14F-4D97-AF65-F5344CB8AC3E}">
        <p14:creationId xmlns:p14="http://schemas.microsoft.com/office/powerpoint/2010/main" xmlns="" val="3198070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F92C4D4-C867-4E2F-BF62-33A518B42728}"/>
              </a:ext>
            </a:extLst>
          </p:cNvPr>
          <p:cNvSpPr>
            <a:spLocks noGrp="1"/>
          </p:cNvSpPr>
          <p:nvPr>
            <p:ph type="title"/>
          </p:nvPr>
        </p:nvSpPr>
        <p:spPr/>
        <p:txBody>
          <a:bodyPr/>
          <a:lstStyle/>
          <a:p>
            <a:r>
              <a:rPr lang="en-US" noProof="0" dirty="0">
                <a:latin typeface="+mn-lt"/>
              </a:rPr>
              <a:t>End of Main Content</a:t>
            </a:r>
          </a:p>
        </p:txBody>
      </p:sp>
      <p:sp>
        <p:nvSpPr>
          <p:cNvPr id="4" name="Content Placeholder 3">
            <a:extLst>
              <a:ext uri="{FF2B5EF4-FFF2-40B4-BE49-F238E27FC236}">
                <a16:creationId xmlns:a16="http://schemas.microsoft.com/office/drawing/2014/main" xmlns="" id="{9946A61A-BFE6-4A7C-8D2C-21B89B6A8546}"/>
              </a:ext>
            </a:extLst>
          </p:cNvPr>
          <p:cNvSpPr>
            <a:spLocks noGrp="1"/>
          </p:cNvSpPr>
          <p:nvPr>
            <p:ph sz="quarter" idx="10"/>
          </p:nvPr>
        </p:nvSpPr>
        <p:spPr>
          <a:xfrm>
            <a:off x="190775" y="6554008"/>
            <a:ext cx="8715375" cy="187325"/>
          </a:xfrm>
        </p:spPr>
        <p:txBody>
          <a:bodyPr/>
          <a:lstStyle/>
          <a:p>
            <a:r>
              <a:rPr lang="en-US" sz="800" noProof="0" dirty="0">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xmlns="" val="1080484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A31CB-C686-4C7A-A8DD-42579E666B6C}"/>
              </a:ext>
            </a:extLst>
          </p:cNvPr>
          <p:cNvSpPr>
            <a:spLocks noGrp="1"/>
          </p:cNvSpPr>
          <p:nvPr>
            <p:ph type="title"/>
          </p:nvPr>
        </p:nvSpPr>
        <p:spPr/>
        <p:txBody>
          <a:bodyPr>
            <a:noAutofit/>
          </a:bodyPr>
          <a:lstStyle/>
          <a:p>
            <a:r>
              <a:rPr lang="en-US"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xmlns="" val="284670353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9A6BE-91FB-4637-82DB-5937B2271C83}"/>
              </a:ext>
            </a:extLst>
          </p:cNvPr>
          <p:cNvSpPr>
            <a:spLocks noGrp="1"/>
          </p:cNvSpPr>
          <p:nvPr>
            <p:ph type="title"/>
          </p:nvPr>
        </p:nvSpPr>
        <p:spPr/>
        <p:txBody>
          <a:bodyPr>
            <a:noAutofit/>
          </a:bodyPr>
          <a:lstStyle/>
          <a:p>
            <a:r>
              <a:rPr lang="en-US" sz="3000" dirty="0"/>
              <a:t>Figure 8.1 F</a:t>
            </a:r>
            <a:r>
              <a:rPr lang="en-US" sz="100" dirty="0"/>
              <a:t> </a:t>
            </a:r>
            <a:r>
              <a:rPr lang="en-US" sz="3000" dirty="0"/>
              <a:t>D</a:t>
            </a:r>
            <a:r>
              <a:rPr lang="en-US" sz="100" dirty="0"/>
              <a:t> </a:t>
            </a:r>
            <a:r>
              <a:rPr lang="en-US" sz="3000" dirty="0"/>
              <a:t>I Outflows, 19</a:t>
            </a:r>
            <a:r>
              <a:rPr lang="en-US" sz="100" dirty="0"/>
              <a:t> </a:t>
            </a:r>
            <a:r>
              <a:rPr lang="en-US" sz="3000" dirty="0"/>
              <a:t>90 to 2019 ($ billions) – Text Alternative</a:t>
            </a:r>
          </a:p>
        </p:txBody>
      </p:sp>
      <p:sp>
        <p:nvSpPr>
          <p:cNvPr id="3" name="Text Placeholder 2">
            <a:extLst>
              <a:ext uri="{FF2B5EF4-FFF2-40B4-BE49-F238E27FC236}">
                <a16:creationId xmlns:a16="http://schemas.microsoft.com/office/drawing/2014/main" xmlns=""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xmlns="" id="{E1B2D082-9777-4AF3-A870-7B3FEBABCBCC}"/>
              </a:ext>
            </a:extLst>
          </p:cNvPr>
          <p:cNvSpPr>
            <a:spLocks noGrp="1"/>
          </p:cNvSpPr>
          <p:nvPr>
            <p:ph sz="quarter" idx="11"/>
          </p:nvPr>
        </p:nvSpPr>
        <p:spPr/>
        <p:txBody>
          <a:bodyPr>
            <a:normAutofit/>
          </a:bodyPr>
          <a:lstStyle/>
          <a:p>
            <a:r>
              <a:rPr lang="en-US" dirty="0"/>
              <a:t>The vertical axis has billions of dollars ranging from 0 to 2,500 in increments of 500. The horizontal axis has years. A line representing F</a:t>
            </a:r>
            <a:r>
              <a:rPr lang="en-US" sz="100" dirty="0"/>
              <a:t> </a:t>
            </a:r>
            <a:r>
              <a:rPr lang="en-US" dirty="0"/>
              <a:t>D</a:t>
            </a:r>
            <a:r>
              <a:rPr lang="en-US" sz="100" dirty="0"/>
              <a:t> </a:t>
            </a:r>
            <a:r>
              <a:rPr lang="en-US" dirty="0"/>
              <a:t>I outflows is given as follows: 19</a:t>
            </a:r>
            <a:r>
              <a:rPr lang="en-US" sz="100" dirty="0"/>
              <a:t> </a:t>
            </a:r>
            <a:r>
              <a:rPr lang="en-US" dirty="0"/>
              <a:t>90, 250. 19</a:t>
            </a:r>
            <a:r>
              <a:rPr lang="en-US" sz="100" dirty="0"/>
              <a:t> </a:t>
            </a:r>
            <a:r>
              <a:rPr lang="en-US" dirty="0"/>
              <a:t>98, 750. 2002, 500. 2007, 2,200. 2009, 1,100. 2014, 1,250. 2016, 1,500. 2018, 1,000. All values are estimated.</a:t>
            </a:r>
          </a:p>
        </p:txBody>
      </p:sp>
      <p:sp>
        <p:nvSpPr>
          <p:cNvPr id="5" name="Text Placeholder 4">
            <a:extLst>
              <a:ext uri="{FF2B5EF4-FFF2-40B4-BE49-F238E27FC236}">
                <a16:creationId xmlns:a16="http://schemas.microsoft.com/office/drawing/2014/main" xmlns=""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xmlns="" val="13498733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9A6BE-91FB-4637-82DB-5937B2271C83}"/>
              </a:ext>
            </a:extLst>
          </p:cNvPr>
          <p:cNvSpPr>
            <a:spLocks noGrp="1"/>
          </p:cNvSpPr>
          <p:nvPr>
            <p:ph type="title"/>
          </p:nvPr>
        </p:nvSpPr>
        <p:spPr/>
        <p:txBody>
          <a:bodyPr>
            <a:noAutofit/>
          </a:bodyPr>
          <a:lstStyle/>
          <a:p>
            <a:r>
              <a:rPr lang="en-US" sz="3000" dirty="0"/>
              <a:t>Figure 8.2 F</a:t>
            </a:r>
            <a:r>
              <a:rPr lang="en-US" sz="100" dirty="0"/>
              <a:t> </a:t>
            </a:r>
            <a:r>
              <a:rPr lang="en-US" sz="3000" dirty="0"/>
              <a:t>D</a:t>
            </a:r>
            <a:r>
              <a:rPr lang="en-US" sz="100" dirty="0"/>
              <a:t> </a:t>
            </a:r>
            <a:r>
              <a:rPr lang="en-US" sz="3000" dirty="0"/>
              <a:t>I Inflows by Region, 19</a:t>
            </a:r>
            <a:r>
              <a:rPr lang="en-US" sz="100" dirty="0"/>
              <a:t> </a:t>
            </a:r>
            <a:r>
              <a:rPr lang="en-US" sz="3000" dirty="0"/>
              <a:t>95 to 2019 ($ billions) – Text Alternative</a:t>
            </a:r>
          </a:p>
        </p:txBody>
      </p:sp>
      <p:sp>
        <p:nvSpPr>
          <p:cNvPr id="3" name="Text Placeholder 2">
            <a:extLst>
              <a:ext uri="{FF2B5EF4-FFF2-40B4-BE49-F238E27FC236}">
                <a16:creationId xmlns:a16="http://schemas.microsoft.com/office/drawing/2014/main" xmlns=""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xmlns="" id="{E1B2D082-9777-4AF3-A870-7B3FEBABCBCC}"/>
              </a:ext>
            </a:extLst>
          </p:cNvPr>
          <p:cNvSpPr>
            <a:spLocks noGrp="1"/>
          </p:cNvSpPr>
          <p:nvPr>
            <p:ph sz="quarter" idx="11"/>
          </p:nvPr>
        </p:nvSpPr>
        <p:spPr/>
        <p:txBody>
          <a:bodyPr>
            <a:normAutofit/>
          </a:bodyPr>
          <a:lstStyle/>
          <a:p>
            <a:r>
              <a:rPr lang="en-US" sz="2000" dirty="0"/>
              <a:t>The vertical axis has billions of dollars ranging from 0 to 2,500 in increments of 500. The horizontal axis has years. The entries are as follows. 19</a:t>
            </a:r>
            <a:r>
              <a:rPr lang="en-US" sz="100" dirty="0"/>
              <a:t> </a:t>
            </a:r>
            <a:r>
              <a:rPr lang="en-US" sz="2000" dirty="0"/>
              <a:t>95: Developed Nations, 250. Developing Nations, 125. 19</a:t>
            </a:r>
            <a:r>
              <a:rPr lang="en-US" sz="100" dirty="0"/>
              <a:t> </a:t>
            </a:r>
            <a:r>
              <a:rPr lang="en-US" sz="2000" dirty="0"/>
              <a:t>98: Developed Nations, 500. Developing Nations, 200. Transition Economies, 10. 2001: Developed Nations, 490. Developing Nations, 200. Transition Economies, 10. 2005: Developed Nations, 600. Developing Nations, 300. Transition Economies, 20. 2008: Developed Nations, 800. Developing Nations, 600. Transition Economies, 160. 2010: Developed Nations, 700. Developing Nations, 600. Transition Economies, 70. 2015: Developed Nations, 1,250. Developing Nations, 750. Transition Economies, 50. 2018: Developed Nations, 550. Developing Nations, 800. Transition Economies, 30. All values are estimated.</a:t>
            </a:r>
          </a:p>
        </p:txBody>
      </p:sp>
      <p:sp>
        <p:nvSpPr>
          <p:cNvPr id="5" name="Text Placeholder 4">
            <a:extLst>
              <a:ext uri="{FF2B5EF4-FFF2-40B4-BE49-F238E27FC236}">
                <a16:creationId xmlns:a16="http://schemas.microsoft.com/office/drawing/2014/main" xmlns=""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xmlns="" val="19909004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9A6BE-91FB-4637-82DB-5937B2271C83}"/>
              </a:ext>
            </a:extLst>
          </p:cNvPr>
          <p:cNvSpPr>
            <a:spLocks noGrp="1"/>
          </p:cNvSpPr>
          <p:nvPr>
            <p:ph type="title"/>
          </p:nvPr>
        </p:nvSpPr>
        <p:spPr/>
        <p:txBody>
          <a:bodyPr>
            <a:noAutofit/>
          </a:bodyPr>
          <a:lstStyle/>
          <a:p>
            <a:r>
              <a:rPr lang="en-US" sz="3000" dirty="0"/>
              <a:t>Figure 8.3 Cumulative F</a:t>
            </a:r>
            <a:r>
              <a:rPr lang="en-US" sz="100" dirty="0"/>
              <a:t> </a:t>
            </a:r>
            <a:r>
              <a:rPr lang="en-US" sz="3000" dirty="0"/>
              <a:t>D</a:t>
            </a:r>
            <a:r>
              <a:rPr lang="en-US" sz="100" dirty="0"/>
              <a:t> </a:t>
            </a:r>
            <a:r>
              <a:rPr lang="en-US" sz="3000" dirty="0"/>
              <a:t>I Outflows, 19</a:t>
            </a:r>
            <a:r>
              <a:rPr lang="en-US" sz="100" dirty="0"/>
              <a:t> </a:t>
            </a:r>
            <a:r>
              <a:rPr lang="en-US" sz="3000" dirty="0"/>
              <a:t>99 to 2019 ($ billions) – Text Alternative</a:t>
            </a:r>
          </a:p>
        </p:txBody>
      </p:sp>
      <p:sp>
        <p:nvSpPr>
          <p:cNvPr id="3" name="Text Placeholder 2">
            <a:extLst>
              <a:ext uri="{FF2B5EF4-FFF2-40B4-BE49-F238E27FC236}">
                <a16:creationId xmlns:a16="http://schemas.microsoft.com/office/drawing/2014/main" xmlns=""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xmlns="" id="{E1B2D082-9777-4AF3-A870-7B3FEBABCBCC}"/>
              </a:ext>
            </a:extLst>
          </p:cNvPr>
          <p:cNvSpPr>
            <a:spLocks noGrp="1"/>
          </p:cNvSpPr>
          <p:nvPr>
            <p:ph sz="quarter" idx="11"/>
          </p:nvPr>
        </p:nvSpPr>
        <p:spPr/>
        <p:txBody>
          <a:bodyPr>
            <a:normAutofit/>
          </a:bodyPr>
          <a:lstStyle/>
          <a:p>
            <a:r>
              <a:rPr lang="en-US" dirty="0"/>
              <a:t>The vertical axis has billions of dollars ranging from 0 to 6000 in increments of 1000. The horizontal axis has countries. The entries are as follows. United States, 4850. United Kingdom, 1700. Netherlands, 1500. Germany, 1700. Japan, 1950. France, 1800. China, 1400. All values are estimated.</a:t>
            </a:r>
          </a:p>
        </p:txBody>
      </p:sp>
      <p:sp>
        <p:nvSpPr>
          <p:cNvPr id="5" name="Text Placeholder 4">
            <a:extLst>
              <a:ext uri="{FF2B5EF4-FFF2-40B4-BE49-F238E27FC236}">
                <a16:creationId xmlns:a16="http://schemas.microsoft.com/office/drawing/2014/main" xmlns=""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xmlns="" val="29130588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CDA09-CDBE-4C8F-A446-F7BAC2F8DB21}"/>
              </a:ext>
            </a:extLst>
          </p:cNvPr>
          <p:cNvSpPr>
            <a:spLocks noGrp="1"/>
          </p:cNvSpPr>
          <p:nvPr>
            <p:ph type="title"/>
          </p:nvPr>
        </p:nvSpPr>
        <p:spPr/>
        <p:txBody>
          <a:bodyPr>
            <a:normAutofit fontScale="90000"/>
          </a:bodyPr>
          <a:lstStyle/>
          <a:p>
            <a:r>
              <a:rPr lang="en-US" dirty="0"/>
              <a:t>Foreign Direct Investment in the World Economy </a:t>
            </a:r>
            <a:r>
              <a:rPr lang="en-US" sz="1100" b="0" dirty="0"/>
              <a:t>1</a:t>
            </a:r>
          </a:p>
        </p:txBody>
      </p:sp>
      <p:sp>
        <p:nvSpPr>
          <p:cNvPr id="3" name="Content Placeholder 2">
            <a:extLst>
              <a:ext uri="{FF2B5EF4-FFF2-40B4-BE49-F238E27FC236}">
                <a16:creationId xmlns:a16="http://schemas.microsoft.com/office/drawing/2014/main" xmlns="" id="{3C2C9D43-2A77-484E-854F-B5D1DE2352BF}"/>
              </a:ext>
            </a:extLst>
          </p:cNvPr>
          <p:cNvSpPr>
            <a:spLocks noGrp="1"/>
          </p:cNvSpPr>
          <p:nvPr>
            <p:ph sz="quarter" idx="11"/>
          </p:nvPr>
        </p:nvSpPr>
        <p:spPr/>
        <p:txBody>
          <a:bodyPr/>
          <a:lstStyle/>
          <a:p>
            <a:pPr>
              <a:defRPr/>
            </a:pPr>
            <a:r>
              <a:rPr lang="en-US" dirty="0"/>
              <a:t>Important Terms</a:t>
            </a:r>
          </a:p>
          <a:p>
            <a:pPr marL="292608" lvl="1" indent="-292608">
              <a:defRPr/>
            </a:pPr>
            <a:r>
              <a:rPr lang="en-US" b="1" dirty="0"/>
              <a:t>Flow of F</a:t>
            </a:r>
            <a:r>
              <a:rPr lang="en-US" sz="100" b="1" dirty="0"/>
              <a:t> </a:t>
            </a:r>
            <a:r>
              <a:rPr lang="en-US" b="1" dirty="0"/>
              <a:t>D</a:t>
            </a:r>
            <a:r>
              <a:rPr lang="en-US" sz="100" b="1" dirty="0"/>
              <a:t> </a:t>
            </a:r>
            <a:r>
              <a:rPr lang="en-US" b="1" dirty="0"/>
              <a:t>I:</a:t>
            </a:r>
            <a:r>
              <a:rPr lang="en-US" dirty="0"/>
              <a:t> amount of F</a:t>
            </a:r>
            <a:r>
              <a:rPr lang="en-US" sz="100" dirty="0"/>
              <a:t> </a:t>
            </a:r>
            <a:r>
              <a:rPr lang="en-US" dirty="0"/>
              <a:t>D</a:t>
            </a:r>
            <a:r>
              <a:rPr lang="en-US" sz="100" dirty="0"/>
              <a:t> </a:t>
            </a:r>
            <a:r>
              <a:rPr lang="en-US" dirty="0"/>
              <a:t>I undertaken over a given time period.</a:t>
            </a:r>
          </a:p>
          <a:p>
            <a:pPr marL="292608" lvl="1" indent="-292608">
              <a:defRPr/>
            </a:pPr>
            <a:r>
              <a:rPr lang="en-US" b="1" dirty="0"/>
              <a:t>Stock of F</a:t>
            </a:r>
            <a:r>
              <a:rPr lang="en-US" sz="100" b="1" dirty="0"/>
              <a:t> </a:t>
            </a:r>
            <a:r>
              <a:rPr lang="en-US" b="1" dirty="0"/>
              <a:t>D</a:t>
            </a:r>
            <a:r>
              <a:rPr lang="en-US" sz="100" b="1" dirty="0"/>
              <a:t> </a:t>
            </a:r>
            <a:r>
              <a:rPr lang="en-US" b="1" dirty="0"/>
              <a:t>I: </a:t>
            </a:r>
            <a:r>
              <a:rPr lang="en-US" dirty="0"/>
              <a:t>total accumulated value of foreign-owned assets at a given time.</a:t>
            </a:r>
          </a:p>
          <a:p>
            <a:pPr marL="292608" lvl="1" indent="-292608">
              <a:defRPr/>
            </a:pPr>
            <a:r>
              <a:rPr lang="en-US" b="1" dirty="0"/>
              <a:t>Outflows of F</a:t>
            </a:r>
            <a:r>
              <a:rPr lang="en-US" sz="100" b="1" dirty="0"/>
              <a:t> </a:t>
            </a:r>
            <a:r>
              <a:rPr lang="en-US" b="1" dirty="0"/>
              <a:t>D</a:t>
            </a:r>
            <a:r>
              <a:rPr lang="en-US" sz="100" b="1" dirty="0"/>
              <a:t> </a:t>
            </a:r>
            <a:r>
              <a:rPr lang="en-US" b="1" dirty="0"/>
              <a:t>I:</a:t>
            </a:r>
            <a:r>
              <a:rPr lang="en-US" b="1" dirty="0">
                <a:solidFill>
                  <a:srgbClr val="009999"/>
                </a:solidFill>
              </a:rPr>
              <a:t> </a:t>
            </a:r>
            <a:r>
              <a:rPr lang="en-US" dirty="0"/>
              <a:t>the flows of F</a:t>
            </a:r>
            <a:r>
              <a:rPr lang="en-US" sz="100" dirty="0"/>
              <a:t> </a:t>
            </a:r>
            <a:r>
              <a:rPr lang="en-US" dirty="0"/>
              <a:t>D</a:t>
            </a:r>
            <a:r>
              <a:rPr lang="en-US" sz="100" dirty="0"/>
              <a:t> </a:t>
            </a:r>
            <a:r>
              <a:rPr lang="en-US" dirty="0"/>
              <a:t>I out of a country.</a:t>
            </a:r>
          </a:p>
          <a:p>
            <a:pPr marL="292608" lvl="1" indent="-292608">
              <a:defRPr/>
            </a:pPr>
            <a:r>
              <a:rPr lang="en-US" b="1" dirty="0"/>
              <a:t>Inflows of F</a:t>
            </a:r>
            <a:r>
              <a:rPr lang="en-US" sz="100" b="1" dirty="0"/>
              <a:t> </a:t>
            </a:r>
            <a:r>
              <a:rPr lang="en-US" b="1" dirty="0"/>
              <a:t>D</a:t>
            </a:r>
            <a:r>
              <a:rPr lang="en-US" sz="100" b="1" dirty="0"/>
              <a:t> </a:t>
            </a:r>
            <a:r>
              <a:rPr lang="en-US" b="1" dirty="0"/>
              <a:t>I: </a:t>
            </a:r>
            <a:r>
              <a:rPr lang="en-US" dirty="0"/>
              <a:t>the flows of F</a:t>
            </a:r>
            <a:r>
              <a:rPr lang="en-US" sz="100" dirty="0"/>
              <a:t> </a:t>
            </a:r>
            <a:r>
              <a:rPr lang="en-US" dirty="0"/>
              <a:t>D</a:t>
            </a:r>
            <a:r>
              <a:rPr lang="en-US" sz="100" dirty="0"/>
              <a:t> </a:t>
            </a:r>
            <a:r>
              <a:rPr lang="en-US" dirty="0"/>
              <a:t>I into a country.</a:t>
            </a:r>
          </a:p>
        </p:txBody>
      </p:sp>
    </p:spTree>
    <p:extLst>
      <p:ext uri="{BB962C8B-B14F-4D97-AF65-F5344CB8AC3E}">
        <p14:creationId xmlns:p14="http://schemas.microsoft.com/office/powerpoint/2010/main" xmlns="" val="1889311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9A6BE-91FB-4637-82DB-5937B2271C83}"/>
              </a:ext>
            </a:extLst>
          </p:cNvPr>
          <p:cNvSpPr>
            <a:spLocks noGrp="1"/>
          </p:cNvSpPr>
          <p:nvPr>
            <p:ph type="title"/>
          </p:nvPr>
        </p:nvSpPr>
        <p:spPr/>
        <p:txBody>
          <a:bodyPr>
            <a:noAutofit/>
          </a:bodyPr>
          <a:lstStyle/>
          <a:p>
            <a:r>
              <a:rPr lang="en-US" sz="3200" dirty="0"/>
              <a:t>Figure 8.4 A Decision Framework – Text Alternative</a:t>
            </a:r>
          </a:p>
        </p:txBody>
      </p:sp>
      <p:sp>
        <p:nvSpPr>
          <p:cNvPr id="3" name="Text Placeholder 2">
            <a:extLst>
              <a:ext uri="{FF2B5EF4-FFF2-40B4-BE49-F238E27FC236}">
                <a16:creationId xmlns:a16="http://schemas.microsoft.com/office/drawing/2014/main" xmlns=""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xmlns="" id="{E1B2D082-9777-4AF3-A870-7B3FEBABCBCC}"/>
              </a:ext>
            </a:extLst>
          </p:cNvPr>
          <p:cNvSpPr>
            <a:spLocks noGrp="1"/>
          </p:cNvSpPr>
          <p:nvPr>
            <p:ph sz="quarter" idx="11"/>
          </p:nvPr>
        </p:nvSpPr>
        <p:spPr/>
        <p:txBody>
          <a:bodyPr>
            <a:normAutofit/>
          </a:bodyPr>
          <a:lstStyle/>
          <a:p>
            <a:r>
              <a:rPr lang="en-US" dirty="0"/>
              <a:t>How High Are Transportation Costs and Tariffs? If Low: Export. If high: Is Know-how Amenable to Licensing? If No: F</a:t>
            </a:r>
            <a:r>
              <a:rPr lang="en-US" sz="100" dirty="0"/>
              <a:t> </a:t>
            </a:r>
            <a:r>
              <a:rPr lang="en-US" dirty="0"/>
              <a:t>D</a:t>
            </a:r>
            <a:r>
              <a:rPr lang="en-US" sz="100" dirty="0"/>
              <a:t> </a:t>
            </a:r>
            <a:r>
              <a:rPr lang="en-US" dirty="0"/>
              <a:t>I. If yes: Is Tight Control over Foreign Operation Required? If Yes: F</a:t>
            </a:r>
            <a:r>
              <a:rPr lang="en-US" sz="100" dirty="0"/>
              <a:t> </a:t>
            </a:r>
            <a:r>
              <a:rPr lang="en-US" dirty="0"/>
              <a:t>D</a:t>
            </a:r>
            <a:r>
              <a:rPr lang="en-US" sz="100" dirty="0"/>
              <a:t> </a:t>
            </a:r>
            <a:r>
              <a:rPr lang="en-US" dirty="0"/>
              <a:t>I. If No: Can Know-how Be Protected by Licensing Contract? If No: F</a:t>
            </a:r>
            <a:r>
              <a:rPr lang="en-US" sz="100" dirty="0"/>
              <a:t> </a:t>
            </a:r>
            <a:r>
              <a:rPr lang="en-US" dirty="0"/>
              <a:t>D</a:t>
            </a:r>
            <a:r>
              <a:rPr lang="en-US" sz="100" dirty="0"/>
              <a:t> </a:t>
            </a:r>
            <a:r>
              <a:rPr lang="en-US" dirty="0"/>
              <a:t>I. If yes: Then license.</a:t>
            </a:r>
          </a:p>
        </p:txBody>
      </p:sp>
      <p:sp>
        <p:nvSpPr>
          <p:cNvPr id="5" name="Text Placeholder 4">
            <a:extLst>
              <a:ext uri="{FF2B5EF4-FFF2-40B4-BE49-F238E27FC236}">
                <a16:creationId xmlns:a16="http://schemas.microsoft.com/office/drawing/2014/main" xmlns=""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xmlns="" val="25971692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CDA09-CDBE-4C8F-A446-F7BAC2F8DB21}"/>
              </a:ext>
            </a:extLst>
          </p:cNvPr>
          <p:cNvSpPr>
            <a:spLocks noGrp="1"/>
          </p:cNvSpPr>
          <p:nvPr>
            <p:ph type="title"/>
          </p:nvPr>
        </p:nvSpPr>
        <p:spPr/>
        <p:txBody>
          <a:bodyPr>
            <a:normAutofit fontScale="90000"/>
          </a:bodyPr>
          <a:lstStyle/>
          <a:p>
            <a:r>
              <a:rPr lang="en-US" dirty="0"/>
              <a:t>Foreign Direct Investment in the World Economy </a:t>
            </a:r>
            <a:r>
              <a:rPr lang="en-US" sz="1100" b="0" dirty="0"/>
              <a:t>2</a:t>
            </a:r>
          </a:p>
        </p:txBody>
      </p:sp>
      <p:sp>
        <p:nvSpPr>
          <p:cNvPr id="3" name="Content Placeholder 2">
            <a:extLst>
              <a:ext uri="{FF2B5EF4-FFF2-40B4-BE49-F238E27FC236}">
                <a16:creationId xmlns:a16="http://schemas.microsoft.com/office/drawing/2014/main" xmlns="" id="{3C2C9D43-2A77-484E-854F-B5D1DE2352BF}"/>
              </a:ext>
            </a:extLst>
          </p:cNvPr>
          <p:cNvSpPr>
            <a:spLocks noGrp="1"/>
          </p:cNvSpPr>
          <p:nvPr>
            <p:ph sz="quarter" idx="11"/>
          </p:nvPr>
        </p:nvSpPr>
        <p:spPr/>
        <p:txBody>
          <a:bodyPr/>
          <a:lstStyle/>
          <a:p>
            <a:r>
              <a:rPr lang="en-US" altLang="en-US" dirty="0"/>
              <a:t>Trends in F</a:t>
            </a:r>
            <a:r>
              <a:rPr lang="en-US" altLang="en-US" sz="100" dirty="0"/>
              <a:t> </a:t>
            </a:r>
            <a:r>
              <a:rPr lang="en-US" altLang="en-US" dirty="0"/>
              <a:t>D</a:t>
            </a:r>
            <a:r>
              <a:rPr lang="en-US" altLang="en-US" sz="100" dirty="0"/>
              <a:t> </a:t>
            </a:r>
            <a:r>
              <a:rPr lang="en-US" altLang="en-US" dirty="0"/>
              <a:t>I</a:t>
            </a:r>
          </a:p>
          <a:p>
            <a:pPr marL="0" lvl="1" indent="0">
              <a:buNone/>
            </a:pPr>
            <a:r>
              <a:rPr lang="en-US" altLang="en-US" dirty="0"/>
              <a:t>Both the flow and stock of F</a:t>
            </a:r>
            <a:r>
              <a:rPr lang="en-US" altLang="en-US" sz="100" dirty="0"/>
              <a:t> </a:t>
            </a:r>
            <a:r>
              <a:rPr lang="en-US" altLang="en-US" dirty="0"/>
              <a:t>D</a:t>
            </a:r>
            <a:r>
              <a:rPr lang="en-US" altLang="en-US" sz="100" dirty="0"/>
              <a:t> </a:t>
            </a:r>
            <a:r>
              <a:rPr lang="en-US" altLang="en-US" dirty="0"/>
              <a:t>I in the world economy have increased over the last 30 years.</a:t>
            </a:r>
          </a:p>
          <a:p>
            <a:pPr marL="0" lvl="1" indent="0">
              <a:buNone/>
            </a:pPr>
            <a:r>
              <a:rPr lang="en-US" altLang="en-US" dirty="0"/>
              <a:t>F</a:t>
            </a:r>
            <a:r>
              <a:rPr lang="en-US" altLang="en-US" sz="100" dirty="0"/>
              <a:t> </a:t>
            </a:r>
            <a:r>
              <a:rPr lang="en-US" altLang="en-US" dirty="0"/>
              <a:t>D</a:t>
            </a:r>
            <a:r>
              <a:rPr lang="en-US" altLang="en-US" sz="100" dirty="0"/>
              <a:t> </a:t>
            </a:r>
            <a:r>
              <a:rPr lang="en-US" altLang="en-US" dirty="0"/>
              <a:t>I flow has grown more rapidly than world trade and world output.</a:t>
            </a:r>
          </a:p>
          <a:p>
            <a:pPr marL="292608" lvl="2" indent="-292608"/>
            <a:r>
              <a:rPr lang="en-US" altLang="en-US" sz="2000" dirty="0"/>
              <a:t>Firms still fear protectionist policies.</a:t>
            </a:r>
          </a:p>
          <a:p>
            <a:pPr marL="292608" lvl="2" indent="-292608"/>
            <a:r>
              <a:rPr lang="en-US" altLang="en-US" sz="2000" dirty="0"/>
              <a:t>The shift toward democratic political institutions and free market economies encourages F</a:t>
            </a:r>
            <a:r>
              <a:rPr lang="en-US" altLang="en-US" sz="100" dirty="0"/>
              <a:t> </a:t>
            </a:r>
            <a:r>
              <a:rPr lang="en-US" altLang="en-US" sz="2000" dirty="0"/>
              <a:t>D</a:t>
            </a:r>
            <a:r>
              <a:rPr lang="en-US" altLang="en-US" sz="100" dirty="0"/>
              <a:t> </a:t>
            </a:r>
            <a:r>
              <a:rPr lang="en-US" altLang="en-US" sz="2000" dirty="0"/>
              <a:t>I.</a:t>
            </a:r>
          </a:p>
          <a:p>
            <a:pPr marL="292608" lvl="2" indent="-292608"/>
            <a:r>
              <a:rPr lang="en-US" altLang="en-US" sz="2000" dirty="0"/>
              <a:t>Globalization prompts firms to have a significant presence in many regions of the world.</a:t>
            </a:r>
          </a:p>
        </p:txBody>
      </p:sp>
    </p:spTree>
    <p:extLst>
      <p:ext uri="{BB962C8B-B14F-4D97-AF65-F5344CB8AC3E}">
        <p14:creationId xmlns:p14="http://schemas.microsoft.com/office/powerpoint/2010/main" xmlns="" val="263682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207F-BEF7-4C38-B357-ED313C1C4AE1}"/>
              </a:ext>
            </a:extLst>
          </p:cNvPr>
          <p:cNvSpPr>
            <a:spLocks noGrp="1"/>
          </p:cNvSpPr>
          <p:nvPr>
            <p:ph type="title"/>
          </p:nvPr>
        </p:nvSpPr>
        <p:spPr/>
        <p:txBody>
          <a:bodyPr>
            <a:normAutofit fontScale="90000"/>
          </a:bodyPr>
          <a:lstStyle/>
          <a:p>
            <a:r>
              <a:rPr lang="en-US" dirty="0"/>
              <a:t>Figure 8.1 F</a:t>
            </a:r>
            <a:r>
              <a:rPr lang="en-US" sz="100" dirty="0"/>
              <a:t> </a:t>
            </a:r>
            <a:r>
              <a:rPr lang="en-US" dirty="0"/>
              <a:t>D</a:t>
            </a:r>
            <a:r>
              <a:rPr lang="en-US" sz="100" dirty="0"/>
              <a:t> </a:t>
            </a:r>
            <a:r>
              <a:rPr lang="en-US" dirty="0"/>
              <a:t>I Outflows, 1990 to 2019 ($ billions)</a:t>
            </a:r>
          </a:p>
        </p:txBody>
      </p:sp>
      <p:pic>
        <p:nvPicPr>
          <p:cNvPr id="9" name="Picture 8" descr="A line graph displays F D I outflows, from 1990 to 2019 in billions of dollars.">
            <a:extLst>
              <a:ext uri="{FF2B5EF4-FFF2-40B4-BE49-F238E27FC236}">
                <a16:creationId xmlns:a16="http://schemas.microsoft.com/office/drawing/2014/main" xmlns="" id="{56B18FF9-4D61-4A3A-89EB-771171DF8709}"/>
              </a:ext>
            </a:extLst>
          </p:cNvPr>
          <p:cNvPicPr>
            <a:picLocks noChangeAspect="1"/>
          </p:cNvPicPr>
          <p:nvPr/>
        </p:nvPicPr>
        <p:blipFill>
          <a:blip r:embed="rId3"/>
          <a:stretch>
            <a:fillRect/>
          </a:stretch>
        </p:blipFill>
        <p:spPr>
          <a:xfrm>
            <a:off x="825043" y="1647103"/>
            <a:ext cx="7493915" cy="3838112"/>
          </a:xfrm>
          <a:prstGeom prst="rect">
            <a:avLst/>
          </a:prstGeom>
        </p:spPr>
      </p:pic>
      <p:sp>
        <p:nvSpPr>
          <p:cNvPr id="6" name="Text Placeholder 5">
            <a:extLst>
              <a:ext uri="{FF2B5EF4-FFF2-40B4-BE49-F238E27FC236}">
                <a16:creationId xmlns:a16="http://schemas.microsoft.com/office/drawing/2014/main" xmlns="" id="{DC4D42C6-DEBF-4FF1-948B-9673A4F7F404}"/>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
        <p:nvSpPr>
          <p:cNvPr id="7" name="Text Placeholder 6">
            <a:extLst>
              <a:ext uri="{FF2B5EF4-FFF2-40B4-BE49-F238E27FC236}">
                <a16:creationId xmlns:a16="http://schemas.microsoft.com/office/drawing/2014/main" xmlns="" id="{9DF06855-CE4F-4578-9E35-95AD1F8EEEFB}"/>
              </a:ext>
            </a:extLst>
          </p:cNvPr>
          <p:cNvSpPr>
            <a:spLocks noGrp="1"/>
          </p:cNvSpPr>
          <p:nvPr>
            <p:ph type="body" sz="quarter" idx="13"/>
          </p:nvPr>
        </p:nvSpPr>
        <p:spPr/>
        <p:txBody>
          <a:bodyPr/>
          <a:lstStyle/>
          <a:p>
            <a:r>
              <a:rPr lang="en-US" i="1" dirty="0"/>
              <a:t>Source: UNCTAD statistical data set, http://unctadstat.unctad.org</a:t>
            </a:r>
          </a:p>
        </p:txBody>
      </p:sp>
    </p:spTree>
    <p:extLst>
      <p:ext uri="{BB962C8B-B14F-4D97-AF65-F5344CB8AC3E}">
        <p14:creationId xmlns:p14="http://schemas.microsoft.com/office/powerpoint/2010/main" xmlns="" val="182638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629BA-344E-43AA-9CF7-41ABD7D1C120}"/>
              </a:ext>
            </a:extLst>
          </p:cNvPr>
          <p:cNvSpPr>
            <a:spLocks noGrp="1"/>
          </p:cNvSpPr>
          <p:nvPr>
            <p:ph type="title"/>
          </p:nvPr>
        </p:nvSpPr>
        <p:spPr/>
        <p:txBody>
          <a:bodyPr>
            <a:normAutofit fontScale="90000"/>
          </a:bodyPr>
          <a:lstStyle/>
          <a:p>
            <a:r>
              <a:rPr lang="en-US" dirty="0"/>
              <a:t>Foreign Direct Investment in the World Economy </a:t>
            </a:r>
            <a:r>
              <a:rPr lang="en-US" sz="1100" b="0" dirty="0"/>
              <a:t>3</a:t>
            </a:r>
          </a:p>
        </p:txBody>
      </p:sp>
      <p:sp>
        <p:nvSpPr>
          <p:cNvPr id="3" name="Content Placeholder 2">
            <a:extLst>
              <a:ext uri="{FF2B5EF4-FFF2-40B4-BE49-F238E27FC236}">
                <a16:creationId xmlns:a16="http://schemas.microsoft.com/office/drawing/2014/main" xmlns="" id="{5D8EF585-E86E-4699-973E-DB0C28939E6B}"/>
              </a:ext>
            </a:extLst>
          </p:cNvPr>
          <p:cNvSpPr>
            <a:spLocks noGrp="1"/>
          </p:cNvSpPr>
          <p:nvPr>
            <p:ph sz="quarter" idx="11"/>
          </p:nvPr>
        </p:nvSpPr>
        <p:spPr>
          <a:xfrm>
            <a:off x="342900" y="1276709"/>
            <a:ext cx="8458200" cy="1451251"/>
          </a:xfrm>
        </p:spPr>
        <p:txBody>
          <a:bodyPr/>
          <a:lstStyle/>
          <a:p>
            <a:pPr>
              <a:defRPr/>
            </a:pPr>
            <a:r>
              <a:rPr lang="en-US" dirty="0"/>
              <a:t>The Direction of F</a:t>
            </a:r>
            <a:r>
              <a:rPr lang="en-US" sz="100" dirty="0"/>
              <a:t> </a:t>
            </a:r>
            <a:r>
              <a:rPr lang="en-US" dirty="0"/>
              <a:t>D</a:t>
            </a:r>
            <a:r>
              <a:rPr lang="en-US" sz="100" dirty="0"/>
              <a:t> </a:t>
            </a:r>
            <a:r>
              <a:rPr lang="en-US" dirty="0"/>
              <a:t>I</a:t>
            </a:r>
          </a:p>
          <a:p>
            <a:pPr marL="0" lvl="1" indent="0">
              <a:buNone/>
              <a:defRPr/>
            </a:pPr>
            <a:r>
              <a:rPr lang="en-US" dirty="0"/>
              <a:t>Historically, most F</a:t>
            </a:r>
            <a:r>
              <a:rPr lang="en-US" sz="100" dirty="0"/>
              <a:t> </a:t>
            </a:r>
            <a:r>
              <a:rPr lang="en-US" dirty="0"/>
              <a:t>D</a:t>
            </a:r>
            <a:r>
              <a:rPr lang="en-US" sz="100" dirty="0"/>
              <a:t> </a:t>
            </a:r>
            <a:r>
              <a:rPr lang="en-US" dirty="0"/>
              <a:t>I has been directed at developed nations.</a:t>
            </a:r>
          </a:p>
          <a:p>
            <a:pPr marL="292608" lvl="2" indent="-292608">
              <a:defRPr/>
            </a:pPr>
            <a:r>
              <a:rPr lang="en-US" sz="2000" dirty="0"/>
              <a:t>United States and European Union are favorite targets.</a:t>
            </a:r>
          </a:p>
        </p:txBody>
      </p:sp>
      <p:sp>
        <p:nvSpPr>
          <p:cNvPr id="4" name="Content Placeholder 3">
            <a:extLst>
              <a:ext uri="{FF2B5EF4-FFF2-40B4-BE49-F238E27FC236}">
                <a16:creationId xmlns:a16="http://schemas.microsoft.com/office/drawing/2014/main" xmlns="" id="{FF9B4653-9F5B-483D-82C7-52D3B7AB7768}"/>
              </a:ext>
            </a:extLst>
          </p:cNvPr>
          <p:cNvSpPr>
            <a:spLocks noGrp="1"/>
          </p:cNvSpPr>
          <p:nvPr>
            <p:ph sz="quarter" idx="14"/>
          </p:nvPr>
        </p:nvSpPr>
        <p:spPr>
          <a:xfrm>
            <a:off x="342900" y="2804160"/>
            <a:ext cx="8458200" cy="3444240"/>
          </a:xfrm>
        </p:spPr>
        <p:txBody>
          <a:bodyPr/>
          <a:lstStyle/>
          <a:p>
            <a:pPr marL="0" lvl="1" indent="0">
              <a:buNone/>
              <a:defRPr/>
            </a:pPr>
            <a:r>
              <a:rPr lang="en-US" dirty="0"/>
              <a:t>More recently, developing nations have been recipients of F</a:t>
            </a:r>
            <a:r>
              <a:rPr lang="en-US" sz="100" dirty="0"/>
              <a:t> </a:t>
            </a:r>
            <a:r>
              <a:rPr lang="en-US" dirty="0"/>
              <a:t>D</a:t>
            </a:r>
            <a:r>
              <a:rPr lang="en-US" sz="100" dirty="0"/>
              <a:t> </a:t>
            </a:r>
            <a:r>
              <a:rPr lang="en-US" dirty="0"/>
              <a:t>I.</a:t>
            </a:r>
          </a:p>
          <a:p>
            <a:pPr marL="292608" lvl="2" indent="-292608">
              <a:defRPr/>
            </a:pPr>
            <a:r>
              <a:rPr lang="en-US" sz="2000" dirty="0"/>
              <a:t>Eastern Europe and Southeast Asia—particularly China—have received significant inflows.</a:t>
            </a:r>
          </a:p>
          <a:p>
            <a:pPr marL="292608" lvl="2" indent="-292608">
              <a:defRPr/>
            </a:pPr>
            <a:r>
              <a:rPr lang="en-US" sz="2000" dirty="0"/>
              <a:t>Latin America is also emerging as an important region for F</a:t>
            </a:r>
            <a:r>
              <a:rPr lang="en-US" sz="100" dirty="0"/>
              <a:t> </a:t>
            </a:r>
            <a:r>
              <a:rPr lang="en-US" sz="2000" dirty="0"/>
              <a:t>D</a:t>
            </a:r>
            <a:r>
              <a:rPr lang="en-US" sz="100" dirty="0"/>
              <a:t> </a:t>
            </a:r>
            <a:r>
              <a:rPr lang="en-US" sz="2000" dirty="0"/>
              <a:t>I.</a:t>
            </a:r>
          </a:p>
          <a:p>
            <a:pPr marL="292608" lvl="2" indent="-292608">
              <a:defRPr/>
            </a:pPr>
            <a:r>
              <a:rPr lang="en-US" sz="2000" dirty="0"/>
              <a:t>China is becoming a major investor in Africa, especially in the extraction industries.</a:t>
            </a:r>
          </a:p>
        </p:txBody>
      </p:sp>
    </p:spTree>
    <p:extLst>
      <p:ext uri="{BB962C8B-B14F-4D97-AF65-F5344CB8AC3E}">
        <p14:creationId xmlns:p14="http://schemas.microsoft.com/office/powerpoint/2010/main" xmlns="" val="251795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9207F-BEF7-4C38-B357-ED313C1C4AE1}"/>
              </a:ext>
            </a:extLst>
          </p:cNvPr>
          <p:cNvSpPr>
            <a:spLocks noGrp="1"/>
          </p:cNvSpPr>
          <p:nvPr>
            <p:ph type="title"/>
          </p:nvPr>
        </p:nvSpPr>
        <p:spPr/>
        <p:txBody>
          <a:bodyPr>
            <a:normAutofit fontScale="90000"/>
          </a:bodyPr>
          <a:lstStyle/>
          <a:p>
            <a:r>
              <a:rPr lang="en-US" dirty="0"/>
              <a:t>Figure 8.2 F</a:t>
            </a:r>
            <a:r>
              <a:rPr lang="en-US" sz="100" dirty="0"/>
              <a:t> </a:t>
            </a:r>
            <a:r>
              <a:rPr lang="en-US" dirty="0"/>
              <a:t>D</a:t>
            </a:r>
            <a:r>
              <a:rPr lang="en-US" sz="100" dirty="0"/>
              <a:t> </a:t>
            </a:r>
            <a:r>
              <a:rPr lang="en-US" dirty="0"/>
              <a:t>I Inflows by Region, 19</a:t>
            </a:r>
            <a:r>
              <a:rPr lang="en-US" sz="100" dirty="0"/>
              <a:t> </a:t>
            </a:r>
            <a:r>
              <a:rPr lang="en-US" dirty="0"/>
              <a:t>95 to 2019 ($ billions)</a:t>
            </a:r>
          </a:p>
        </p:txBody>
      </p:sp>
      <p:pic>
        <p:nvPicPr>
          <p:cNvPr id="3" name="Picture 2" descr="A stacked bar graph displays F D I inflows by region, from 1995 to 2019 in billions of dollars.">
            <a:extLst>
              <a:ext uri="{FF2B5EF4-FFF2-40B4-BE49-F238E27FC236}">
                <a16:creationId xmlns:a16="http://schemas.microsoft.com/office/drawing/2014/main" xmlns="" id="{10610710-B0C6-4344-9B92-C0B7B2DDF1D6}"/>
              </a:ext>
            </a:extLst>
          </p:cNvPr>
          <p:cNvPicPr>
            <a:picLocks noChangeAspect="1"/>
          </p:cNvPicPr>
          <p:nvPr/>
        </p:nvPicPr>
        <p:blipFill>
          <a:blip r:embed="rId3"/>
          <a:stretch>
            <a:fillRect/>
          </a:stretch>
        </p:blipFill>
        <p:spPr>
          <a:xfrm>
            <a:off x="672901" y="1499750"/>
            <a:ext cx="7798198" cy="4437621"/>
          </a:xfrm>
          <a:prstGeom prst="rect">
            <a:avLst/>
          </a:prstGeom>
        </p:spPr>
      </p:pic>
      <p:sp>
        <p:nvSpPr>
          <p:cNvPr id="6" name="Text Placeholder 5">
            <a:extLst>
              <a:ext uri="{FF2B5EF4-FFF2-40B4-BE49-F238E27FC236}">
                <a16:creationId xmlns:a16="http://schemas.microsoft.com/office/drawing/2014/main" xmlns="" id="{DC4D42C6-DEBF-4FF1-948B-9673A4F7F404}"/>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
        <p:nvSpPr>
          <p:cNvPr id="7" name="Text Placeholder 6">
            <a:extLst>
              <a:ext uri="{FF2B5EF4-FFF2-40B4-BE49-F238E27FC236}">
                <a16:creationId xmlns:a16="http://schemas.microsoft.com/office/drawing/2014/main" xmlns="" id="{9DF06855-CE4F-4578-9E35-95AD1F8EEEFB}"/>
              </a:ext>
            </a:extLst>
          </p:cNvPr>
          <p:cNvSpPr>
            <a:spLocks noGrp="1"/>
          </p:cNvSpPr>
          <p:nvPr>
            <p:ph type="body" sz="quarter" idx="13"/>
          </p:nvPr>
        </p:nvSpPr>
        <p:spPr/>
        <p:txBody>
          <a:bodyPr/>
          <a:lstStyle/>
          <a:p>
            <a:r>
              <a:rPr lang="en-US" i="1" dirty="0"/>
              <a:t>Source: UNCTAD statistical data set, http://unctadstat.unctad.org</a:t>
            </a:r>
          </a:p>
        </p:txBody>
      </p:sp>
    </p:spTree>
    <p:extLst>
      <p:ext uri="{BB962C8B-B14F-4D97-AF65-F5344CB8AC3E}">
        <p14:creationId xmlns:p14="http://schemas.microsoft.com/office/powerpoint/2010/main" xmlns="" val="61171447"/>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56">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5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22313DF8-AA3F-4A8D-9652-6DDC53D759ED}"/>
    </a:ext>
  </a:extLst>
</a:theme>
</file>

<file path=ppt/theme/theme6.xml><?xml version="1.0" encoding="utf-8"?>
<a:theme xmlns:a="http://schemas.openxmlformats.org/drawingml/2006/main" name="1_ImageDescriptionAppendixSlideMaster">
  <a:themeElements>
    <a:clrScheme name="Custom 15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HHE_Generic Accessible PPT Template_Editorial_v9_2019.potx" id="{41975DA0-F041-4DB0-8948-AC3BFD0C25BA}" vid="{22313DF8-AA3F-4A8D-9652-6DDC53D759E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3525</TotalTime>
  <Words>6136</Words>
  <Application>Microsoft Office PowerPoint</Application>
  <PresentationFormat>On-screen Show (4:3)</PresentationFormat>
  <Paragraphs>392</Paragraphs>
  <Slides>50</Slides>
  <Notes>43</Notes>
  <HiddenSlides>5</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Title Slides Master</vt:lpstr>
      <vt:lpstr>MainContentSlideMaster</vt:lpstr>
      <vt:lpstr>ClosingMaster</vt:lpstr>
      <vt:lpstr>DividerSlideMaster</vt:lpstr>
      <vt:lpstr>ImageDescriptionAppendixSlideMaster</vt:lpstr>
      <vt:lpstr>1_ImageDescriptionAppendixSlideMaster</vt:lpstr>
      <vt:lpstr>Chapter 8</vt:lpstr>
      <vt:lpstr>Learning Objectives</vt:lpstr>
      <vt:lpstr>Opening Case</vt:lpstr>
      <vt:lpstr>Introduction</vt:lpstr>
      <vt:lpstr>Foreign Direct Investment in the World Economy 1</vt:lpstr>
      <vt:lpstr>Foreign Direct Investment in the World Economy 2</vt:lpstr>
      <vt:lpstr>Figure 8.1 F D I Outflows, 1990 to 2019 ($ billions)</vt:lpstr>
      <vt:lpstr>Foreign Direct Investment in the World Economy 3</vt:lpstr>
      <vt:lpstr>Figure 8.2 F D I Inflows by Region, 19 95 to 2019 ($ billions)</vt:lpstr>
      <vt:lpstr>Foreign Direct Investment in the World Economy 4</vt:lpstr>
      <vt:lpstr>Figure 8.3 Cumulative F D I Outflows, 19 99 to 2019 ($ billions)</vt:lpstr>
      <vt:lpstr>Foreign Direct Investment in the World Economy 5</vt:lpstr>
      <vt:lpstr>Theories of Foreign Direct Investment 1</vt:lpstr>
      <vt:lpstr>Theories of Foreign Direct Investment 2</vt:lpstr>
      <vt:lpstr>Theories of Foreign Direct Investment 3</vt:lpstr>
      <vt:lpstr>Theories of Foreign Direct Investment 4</vt:lpstr>
      <vt:lpstr>Theories of Foreign Direct Investment 5</vt:lpstr>
      <vt:lpstr>Theories of Foreign Direct Investment 6</vt:lpstr>
      <vt:lpstr>Theories of Foreign Direct Investment 7</vt:lpstr>
      <vt:lpstr>Location Factors and F D I</vt:lpstr>
      <vt:lpstr>Political Ideology and Foreign Direct Investment 1</vt:lpstr>
      <vt:lpstr>Political Ideology and Foreign Direct Investment 2</vt:lpstr>
      <vt:lpstr>Political Ideology and Foreign Direct Investment 3</vt:lpstr>
      <vt:lpstr>Political Ideology and Foreign Direct Investment 4</vt:lpstr>
      <vt:lpstr>Political Ideology and Foreign Direct Investment 5</vt:lpstr>
      <vt:lpstr>Benefits and Costs of F D I 1</vt:lpstr>
      <vt:lpstr>Benefits and Costs of F D I 2</vt:lpstr>
      <vt:lpstr>Benefits and Costs of F D I 3</vt:lpstr>
      <vt:lpstr>Benefits and Costs of F D I 4</vt:lpstr>
      <vt:lpstr>Benefits and Costs of F D I 5</vt:lpstr>
      <vt:lpstr>Benefits and Costs of F D I 6</vt:lpstr>
      <vt:lpstr>Benefits and Costs of F D I 7</vt:lpstr>
      <vt:lpstr>Benefits and Costs of F D I 8</vt:lpstr>
      <vt:lpstr>Benefits and Costs of F D I 9</vt:lpstr>
      <vt:lpstr>Government Policy Instruments and F D I 1</vt:lpstr>
      <vt:lpstr>Government Policy Instruments and F D I 2</vt:lpstr>
      <vt:lpstr>Government Policy Instruments and F D I 3</vt:lpstr>
      <vt:lpstr>Government Policy Instruments and F D I 4</vt:lpstr>
      <vt:lpstr>Government Policy Instruments and F D I 5</vt:lpstr>
      <vt:lpstr>360° View: Managerial Implications 1</vt:lpstr>
      <vt:lpstr>360° View: Managerial Implications 2</vt:lpstr>
      <vt:lpstr>Figure 8.4 A Decision Framework</vt:lpstr>
      <vt:lpstr>360° View: Managerial Implications 3</vt:lpstr>
      <vt:lpstr>Summary</vt:lpstr>
      <vt:lpstr>End of Main Content</vt:lpstr>
      <vt:lpstr>Accessibility Content: Text Alternatives for Images</vt:lpstr>
      <vt:lpstr>Figure 8.1 F D I Outflows, 19 90 to 2019 ($ billions) – Text Alternative</vt:lpstr>
      <vt:lpstr>Figure 8.2 F D I Inflows by Region, 19 95 to 2019 ($ billions) – Text Alternative</vt:lpstr>
      <vt:lpstr>Figure 8.3 Cumulative F D I Outflows, 19 99 to 2019 ($ billions) – Text Alternative</vt:lpstr>
      <vt:lpstr>Figure 8.4 A Decision Framework – Text Alternative</vt:lpstr>
    </vt:vector>
  </TitlesOfParts>
  <Company>McGraw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Amazin</dc:creator>
  <cp:lastModifiedBy>Windows User</cp:lastModifiedBy>
  <cp:revision>1374</cp:revision>
  <dcterms:created xsi:type="dcterms:W3CDTF">2020-08-21T03:13:39Z</dcterms:created>
  <dcterms:modified xsi:type="dcterms:W3CDTF">2024-06-03T08:02:06Z</dcterms:modified>
</cp:coreProperties>
</file>