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39"/>
  </p:notesMasterIdLst>
  <p:sldIdLst>
    <p:sldId id="442" r:id="rId6"/>
    <p:sldId id="443" r:id="rId7"/>
    <p:sldId id="484" r:id="rId8"/>
    <p:sldId id="558" r:id="rId9"/>
    <p:sldId id="559" r:id="rId10"/>
    <p:sldId id="560" r:id="rId11"/>
    <p:sldId id="561" r:id="rId12"/>
    <p:sldId id="562" r:id="rId13"/>
    <p:sldId id="563" r:id="rId14"/>
    <p:sldId id="525"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482" r:id="rId35"/>
    <p:sldId id="260" r:id="rId36"/>
    <p:sldId id="380" r:id="rId37"/>
    <p:sldId id="52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442"/>
            <p14:sldId id="443"/>
            <p14:sldId id="484"/>
            <p14:sldId id="558"/>
            <p14:sldId id="559"/>
            <p14:sldId id="560"/>
            <p14:sldId id="561"/>
            <p14:sldId id="562"/>
            <p14:sldId id="563"/>
            <p14:sldId id="525"/>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482"/>
            <p14:sldId id="260"/>
          </p14:sldIdLst>
        </p14:section>
        <p14:section name="Appendix: Image Descriptions for Unsighted Students" id="{D8F54AF9-CC98-4D0C-B6D4-2D625795692B}">
          <p14:sldIdLst>
            <p14:sldId id="380"/>
            <p14:sldId id="526"/>
          </p14:sldIdLst>
        </p14:section>
      </p14:sectionLst>
    </p:ext>
    <p:ext uri="{EFAFB233-063F-42B5-8137-9DF3F51BA10A}">
      <p15:sldGuideLst xmlns:p15="http://schemas.microsoft.com/office/powerpoint/2012/main">
        <p15:guide id="2" pos="2880" userDrawn="1">
          <p15:clr>
            <a:srgbClr val="A4A3A4"/>
          </p15:clr>
        </p15:guide>
        <p15:guide id="3" orient="horz" pos="2280" userDrawn="1">
          <p15:clr>
            <a:srgbClr val="A4A3A4"/>
          </p15:clr>
        </p15:guide>
        <p15:guide id="4" pos="5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Gracy, Mani" initials="GM" lastIdx="1" clrIdx="2">
    <p:extLst>
      <p:ext uri="{19B8F6BF-5375-455C-9EA6-DF929625EA0E}">
        <p15:presenceInfo xmlns:p15="http://schemas.microsoft.com/office/powerpoint/2012/main" userId="S::M.Gracy2@spi-global.com::3a842c30-1f5a-493a-a962-035eb95e8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AA0000"/>
    <a:srgbClr val="0020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5007" autoAdjust="0"/>
  </p:normalViewPr>
  <p:slideViewPr>
    <p:cSldViewPr snapToGrid="0" showGuides="1">
      <p:cViewPr varScale="1">
        <p:scale>
          <a:sx n="74" d="100"/>
          <a:sy n="74" d="100"/>
        </p:scale>
        <p:origin x="326" y="77"/>
      </p:cViewPr>
      <p:guideLst>
        <p:guide pos="2880"/>
        <p:guide orient="horz" pos="2280"/>
        <p:guide pos="5640"/>
      </p:guideLst>
    </p:cSldViewPr>
  </p:slideViewPr>
  <p:outlineViewPr>
    <p:cViewPr>
      <p:scale>
        <a:sx n="33" d="100"/>
        <a:sy n="33" d="100"/>
      </p:scale>
      <p:origin x="0" y="-307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95627-E700-4049-B050-46F9C8492CAD}" type="datetimeFigureOut">
              <a:rPr lang="en-US" smtClean="0"/>
              <a:t>2/18/2021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A7A27-C7DA-4E20-8877-F9D8D7F61956}" type="slidenum">
              <a:rPr lang="en-US" smtClean="0"/>
              <a:t>‹#›</a:t>
            </a:fld>
            <a:endParaRPr lang="en-US"/>
          </a:p>
        </p:txBody>
      </p:sp>
    </p:spTree>
    <p:extLst>
      <p:ext uri="{BB962C8B-B14F-4D97-AF65-F5344CB8AC3E}">
        <p14:creationId xmlns:p14="http://schemas.microsoft.com/office/powerpoint/2010/main" val="184728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Times New Roman" panose="02020603050405020304" pitchFamily="18" charset="0"/>
                <a:cs typeface="Times New Roman" panose="02020603050405020304" pitchFamily="18" charset="0"/>
              </a:rPr>
              <a:t>The success of its textile industry has helped Bangladesh achieve very high levels of economic growth, which are lifting the country out of the ranks of the world’s poorest nations. Over the past decade, Bangladesh’s economy has grown almost 200 percent, one of the best performances in the world.</a:t>
            </a:r>
          </a:p>
          <a:p>
            <a:pPr algn="l"/>
            <a:endParaRPr lang="en-US" sz="1200" b="0" i="0" u="none" strike="noStrike" baseline="0" dirty="0">
              <a:latin typeface="Times New Roman" panose="02020603050405020304" pitchFamily="18" charset="0"/>
              <a:cs typeface="Times New Roman" panose="02020603050405020304" pitchFamily="18" charset="0"/>
            </a:endParaRPr>
          </a:p>
          <a:p>
            <a:pPr algn="l"/>
            <a:r>
              <a:rPr lang="en-US" sz="1200" b="0" i="0" u="none" strike="noStrike" baseline="0" dirty="0">
                <a:latin typeface="Times New Roman" panose="02020603050405020304" pitchFamily="18" charset="0"/>
                <a:cs typeface="Times New Roman" panose="02020603050405020304" pitchFamily="18" charset="0"/>
              </a:rPr>
              <a:t>Research suggests that child labor in Bangladesh is still widespread, with as many as 4 million children under 14 working. In theory, regulations in Bangladesh outlaw the employment of child labor in garment factories, but as studies have found, labor laws are widely ignored.</a:t>
            </a:r>
          </a:p>
          <a:p>
            <a:pPr algn="l"/>
            <a:endParaRPr lang="en-US" dirty="0">
              <a:cs typeface="Times New Roman" panose="02020603050405020304" pitchFamily="18" charset="0"/>
            </a:endParaRPr>
          </a:p>
          <a:p>
            <a:pPr algn="l"/>
            <a:r>
              <a:rPr lang="en-US" sz="1100" dirty="0">
                <a:latin typeface="Times New Roman" panose="02020603050405020304" pitchFamily="18" charset="0"/>
                <a:cs typeface="Times New Roman" panose="02020603050405020304" pitchFamily="18" charset="0"/>
              </a:rPr>
              <a:t>Sources: Hannah Abdulla, “Bangladesh RMG Exports Slip in Q1,” </a:t>
            </a:r>
            <a:r>
              <a:rPr lang="en-US" sz="1100" i="1" dirty="0">
                <a:latin typeface="Times New Roman" panose="02020603050405020304" pitchFamily="18" charset="0"/>
                <a:cs typeface="Times New Roman" panose="02020603050405020304" pitchFamily="18" charset="0"/>
              </a:rPr>
              <a:t>Just-Style</a:t>
            </a:r>
            <a:r>
              <a:rPr lang="en-US" sz="1100" dirty="0">
                <a:latin typeface="Times New Roman" panose="02020603050405020304" pitchFamily="18" charset="0"/>
                <a:cs typeface="Times New Roman" panose="02020603050405020304" pitchFamily="18" charset="0"/>
              </a:rPr>
              <a:t>, November 12, 2019; Jason Beaubien, “Child Laborers in </a:t>
            </a:r>
            <a:r>
              <a:rPr lang="en-US" sz="1100" dirty="0" err="1">
                <a:latin typeface="Times New Roman" panose="02020603050405020304" pitchFamily="18" charset="0"/>
                <a:cs typeface="Times New Roman" panose="02020603050405020304" pitchFamily="18" charset="0"/>
              </a:rPr>
              <a:t>Bangldesh</a:t>
            </a:r>
            <a:r>
              <a:rPr lang="en-US" sz="1100" dirty="0">
                <a:latin typeface="Times New Roman" panose="02020603050405020304" pitchFamily="18" charset="0"/>
                <a:cs typeface="Times New Roman" panose="02020603050405020304" pitchFamily="18" charset="0"/>
              </a:rPr>
              <a:t> Are Working 64 Hours a Week,” </a:t>
            </a:r>
            <a:r>
              <a:rPr lang="en-US" sz="1100" i="1" dirty="0">
                <a:latin typeface="Times New Roman" panose="02020603050405020304" pitchFamily="18" charset="0"/>
                <a:cs typeface="Times New Roman" panose="02020603050405020304" pitchFamily="18" charset="0"/>
              </a:rPr>
              <a:t>National Public Radio</a:t>
            </a:r>
            <a:r>
              <a:rPr lang="en-US" sz="1100" dirty="0">
                <a:latin typeface="Times New Roman" panose="02020603050405020304" pitchFamily="18" charset="0"/>
                <a:cs typeface="Times New Roman" panose="02020603050405020304" pitchFamily="18" charset="0"/>
              </a:rPr>
              <a:t>, December 7, 2016; S. Butler, “Why Are Wages So Low for Garment Workers in Bangladesh?” </a:t>
            </a:r>
            <a:r>
              <a:rPr lang="en-US" sz="1100" i="1" dirty="0">
                <a:latin typeface="Times New Roman" panose="02020603050405020304" pitchFamily="18" charset="0"/>
                <a:cs typeface="Times New Roman" panose="02020603050405020304" pitchFamily="18" charset="0"/>
              </a:rPr>
              <a:t>The Guardian</a:t>
            </a:r>
            <a:r>
              <a:rPr lang="en-US" sz="1100" dirty="0">
                <a:latin typeface="Times New Roman" panose="02020603050405020304" pitchFamily="18" charset="0"/>
                <a:cs typeface="Times New Roman" panose="02020603050405020304" pitchFamily="18" charset="0"/>
              </a:rPr>
              <a:t>, January 21, 2019; H. A. </a:t>
            </a:r>
            <a:r>
              <a:rPr lang="en-US" sz="1100" dirty="0" err="1">
                <a:latin typeface="Times New Roman" panose="02020603050405020304" pitchFamily="18" charset="0"/>
                <a:cs typeface="Times New Roman" panose="02020603050405020304" pitchFamily="18" charset="0"/>
              </a:rPr>
              <a:t>Hye</a:t>
            </a:r>
            <a:r>
              <a:rPr lang="en-US" sz="1100" dirty="0">
                <a:latin typeface="Times New Roman" panose="02020603050405020304" pitchFamily="18" charset="0"/>
                <a:cs typeface="Times New Roman" panose="02020603050405020304" pitchFamily="18" charset="0"/>
              </a:rPr>
              <a:t>, “Sustaining Bangladesh’s Economic Miracle,” </a:t>
            </a:r>
            <a:r>
              <a:rPr lang="en-US" sz="1100" i="1" dirty="0">
                <a:latin typeface="Times New Roman" panose="02020603050405020304" pitchFamily="18" charset="0"/>
                <a:cs typeface="Times New Roman" panose="02020603050405020304" pitchFamily="18" charset="0"/>
              </a:rPr>
              <a:t>Financial Express</a:t>
            </a:r>
            <a:r>
              <a:rPr lang="en-US" sz="1100" dirty="0">
                <a:latin typeface="Times New Roman" panose="02020603050405020304" pitchFamily="18" charset="0"/>
                <a:cs typeface="Times New Roman" panose="02020603050405020304" pitchFamily="18" charset="0"/>
              </a:rPr>
              <a:t>, February 17, 2020; M. </a:t>
            </a:r>
            <a:r>
              <a:rPr lang="en-US" sz="1100" dirty="0" err="1">
                <a:latin typeface="Times New Roman" panose="02020603050405020304" pitchFamily="18" charset="0"/>
                <a:cs typeface="Times New Roman" panose="02020603050405020304" pitchFamily="18" charset="0"/>
              </a:rPr>
              <a:t>Nonkes</a:t>
            </a:r>
            <a:r>
              <a:rPr lang="en-US" sz="1100" dirty="0">
                <a:latin typeface="Times New Roman" panose="02020603050405020304" pitchFamily="18" charset="0"/>
                <a:cs typeface="Times New Roman" panose="02020603050405020304" pitchFamily="18" charset="0"/>
              </a:rPr>
              <a:t>, “A Look at Child Labor inside a Garment Factory in Bangladesh,” </a:t>
            </a:r>
            <a:r>
              <a:rPr lang="en-US" sz="1100" i="1" dirty="0">
                <a:latin typeface="Times New Roman" panose="02020603050405020304" pitchFamily="18" charset="0"/>
                <a:cs typeface="Times New Roman" panose="02020603050405020304" pitchFamily="18" charset="0"/>
              </a:rPr>
              <a:t>World Vision</a:t>
            </a:r>
            <a:r>
              <a:rPr lang="en-US" sz="1100" dirty="0">
                <a:latin typeface="Times New Roman" panose="02020603050405020304" pitchFamily="18" charset="0"/>
                <a:cs typeface="Times New Roman" panose="02020603050405020304" pitchFamily="18" charset="0"/>
              </a:rPr>
              <a:t>, June 10, 2015.</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319650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63873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Personal ethics refer to the generally accepted principles of right and wrong governing the conduct of individuals.</a:t>
            </a:r>
          </a:p>
          <a:p>
            <a:endParaRPr lang="en-US" dirty="0"/>
          </a:p>
          <a:p>
            <a:r>
              <a:rPr lang="en-US" dirty="0"/>
              <a:t>To improve ethical decision making in a multinational firm, the best starting point is to better understand how individuals make decisions that can be considered ethical or unethical in an organizational environment. Two assumptions must be taken into account. First, too often it is assumed that individuals in the workplace make ethical decisions in the same way as they would if they were home. Second, too often it is assumed that people from different cultures make ethical decisions following a similar process. Both of these assumptions are problematic. First, within an organization, there are very few individuals who have the freedom (for example, power) to decide ethical issues independent of pressures that may exist in an organizational setting (for example, should we make a facilitating payment or resort to bribery?). Second, while the process for making an ethical decision may largely be the same in many countries, the relative emphasis on certain issues is unlikely to be the same.</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878841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Times New Roman" panose="02020603050405020304" pitchFamily="18" charset="0"/>
              </a:rPr>
              <a:t>The term </a:t>
            </a:r>
            <a:r>
              <a:rPr lang="en-US" i="1" dirty="0">
                <a:cs typeface="Times New Roman" panose="02020603050405020304" pitchFamily="18" charset="0"/>
              </a:rPr>
              <a:t>organizational culture</a:t>
            </a:r>
            <a:r>
              <a:rPr lang="en-US" dirty="0">
                <a:cs typeface="Times New Roman" panose="02020603050405020304" pitchFamily="18" charset="0"/>
              </a:rPr>
              <a:t> refers to the values and norms that are shared among employees of an organization.</a:t>
            </a:r>
          </a:p>
          <a:p>
            <a:endParaRPr lang="en-US" altLang="en-US" dirty="0">
              <a:cs typeface="Times New Roman" panose="02020603050405020304" pitchFamily="18" charset="0"/>
            </a:endParaRPr>
          </a:p>
          <a:p>
            <a:pPr algn="l"/>
            <a:r>
              <a:rPr lang="en-US" b="0" i="0" u="none" strike="noStrike" baseline="0" dirty="0">
                <a:cs typeface="Times New Roman" panose="02020603050405020304" pitchFamily="18" charset="0"/>
              </a:rPr>
              <a:t>The combination of an organizational culture that legitimizes unethical behavior, or at least turns a blind eye to such behavior, and unrealistic performance goals may be particularly toxic.</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68079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Employees often operate and work within a defined structure with a mindset very much similar to the overall culture of the organization that employs them.</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3904283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LO 5-4 </a:t>
            </a:r>
            <a:r>
              <a:rPr lang="en-US" dirty="0"/>
              <a:t>Describe the different philosophical approaches to business ethics that apply globally.</a:t>
            </a:r>
          </a:p>
          <a:p>
            <a:endParaRPr lang="en-US" altLang="en-US" dirty="0"/>
          </a:p>
          <a:p>
            <a:r>
              <a:rPr lang="en-US" altLang="en-US" dirty="0">
                <a:cs typeface="Times New Roman" panose="02020603050405020304" pitchFamily="18" charset="0"/>
              </a:rPr>
              <a:t>Straw men approaches are raised by business ethics scholars primarily for the purpose of demonstrating that they offer inappropriate guidelines for ethical decision making in a multinational enterprise.</a:t>
            </a:r>
          </a:p>
          <a:p>
            <a:endParaRPr lang="en-US" altLang="en-US" dirty="0">
              <a:cs typeface="Times New Roman" panose="02020603050405020304" pitchFamily="18" charset="0"/>
            </a:endParaRPr>
          </a:p>
          <a:p>
            <a:pPr algn="l"/>
            <a:r>
              <a:rPr lang="en-US" dirty="0">
                <a:cs typeface="Times New Roman" panose="02020603050405020304" pitchFamily="18" charset="0"/>
              </a:rPr>
              <a:t>Critics charge that Friedman’s arguments break down under examination. This is particularly true in international business, where the “rules of the game” are not well established and differ from country to country. </a:t>
            </a:r>
            <a:r>
              <a:rPr lang="en-US" b="0" i="0" u="none" strike="noStrike" baseline="0" dirty="0">
                <a:cs typeface="Times New Roman" panose="02020603050405020304" pitchFamily="18" charset="0"/>
              </a:rPr>
              <a:t>As with Friedman’s approach, cultural relativism does not stand up to a closer look. At its extreme, cultural relativism suggests that if a culture supports slavery, it is okay to use slave labor in a country.</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262761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main criticism of the righteous moralist approach is that its proponents go too far. While there are some universal moral principles that should not be violated, it does not always follow that the appropriate thing to do is adopt home-country standards.</a:t>
            </a:r>
          </a:p>
          <a:p>
            <a:pPr algn="l"/>
            <a:endParaRPr lang="en-US" alt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The objection to the naive immoralist approach is twofold. First, to say that an action is ethically justified if everyone is doing it is not sufficient. Second, the multinational must recognize that it does have the ability to change the prevailing practice in a country.</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404753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utilitarian philosophy does have some serious drawbacks as an approach to business ethics. One problem is measuring the benefits, costs, and risks of a course of action. The second problem with utilitarianism is that the philosophy omits the consideration of justice.</a:t>
            </a:r>
          </a:p>
          <a:p>
            <a:endParaRPr lang="en-US" altLang="en-US" dirty="0"/>
          </a:p>
          <a:p>
            <a:r>
              <a:rPr lang="en-US" dirty="0"/>
              <a:t>Although contemporary moral philosophers tend to view Kant’s ethical philosophy as incomplete—for example, his system has no place for moral emotions or sentiments such as sympathy or caring—the notion that people should be respected and treated with dignity resonates in the modern world.</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36474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UN’s </a:t>
            </a:r>
            <a:r>
              <a:rPr lang="en-US" dirty="0">
                <a:solidFill>
                  <a:schemeClr val="accent4">
                    <a:lumMod val="75000"/>
                  </a:schemeClr>
                </a:solidFill>
              </a:rPr>
              <a:t>Universal Declaration of Human Rights </a:t>
            </a:r>
            <a:r>
              <a:rPr lang="en-US" dirty="0"/>
              <a:t>specifies the basic principles that should always be adhered to irrespective of the culture in which one is doing business.</a:t>
            </a:r>
          </a:p>
          <a:p>
            <a:pPr>
              <a:defRPr/>
            </a:pPr>
            <a:endParaRPr lang="en-US" dirty="0"/>
          </a:p>
          <a:p>
            <a:pPr>
              <a:defRPr/>
            </a:pPr>
            <a:r>
              <a:rPr lang="en-US" dirty="0"/>
              <a:t>It is important to note that along with </a:t>
            </a:r>
            <a:r>
              <a:rPr lang="en-US" i="1" dirty="0"/>
              <a:t>rights</a:t>
            </a:r>
            <a:r>
              <a:rPr lang="en-US" dirty="0"/>
              <a:t> come </a:t>
            </a:r>
            <a:r>
              <a:rPr lang="en-US" i="1" dirty="0"/>
              <a:t>obligations</a:t>
            </a:r>
            <a:r>
              <a:rPr lang="en-US" dirty="0"/>
              <a:t>. Because we have the right to free speech, we are also obligated to make sure that we respect the free speech of others.</a:t>
            </a:r>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107595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excerpt is from Article 23, which relates directly to employment.</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274101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Rawls’ veil of ignorance is a conceptual tool that contributes to the moral compass that managers can use to help them navigate through difficult ethical dilemmas.</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229141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Ethics, corporate social responsibility, and sustainability are intertwined issues facing countries, companies, and societies. These "social" issues arise frequently in international business, often because business practices and regulations differ from nation to nation.</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1658594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principle is that each person be permitted the maximum amount of basic liberty compatible with a similar liberty for others. Rawls takes these to be political liberty (for example, the right to vote), freedom of speech and assembly, liberty of conscience and freedom of thought, the freedom and right to hold personal property, and freedom from arbitrary arrest and seizure.</a:t>
            </a:r>
          </a:p>
          <a:p>
            <a:endParaRPr lang="en-US" altLang="en-US" dirty="0"/>
          </a:p>
          <a:p>
            <a:r>
              <a:rPr lang="en-US" dirty="0"/>
              <a:t>The second principle is that once equal basic liberty is ensured, inequality in basic social goods—such as income and wealth distribution, and opportunities—is to be allowed </a:t>
            </a:r>
            <a:r>
              <a:rPr lang="en-US" i="1" dirty="0"/>
              <a:t>only</a:t>
            </a:r>
            <a:r>
              <a:rPr lang="en-US" dirty="0"/>
              <a:t> if such inequalities benefit everyone. Rawls accepts that inequalities can be just if the system that produces inequalities is to the advantage of everyone.</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1822292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5-5 </a:t>
            </a:r>
            <a:r>
              <a:rPr lang="en-US" dirty="0"/>
              <a:t>Explain how global managers can incorporate ethical considerations into their decision making in general, as well as corporate social responsibility and sustainability initiatives.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2103864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For example, the Academy of International Business (the top professional organization in international business) has a Code of Ethics for its leadership (as well as a COE for its members).</a:t>
            </a:r>
          </a:p>
          <a:p>
            <a:pPr algn="l"/>
            <a:endParaRPr lang="en-US" b="0" i="0" u="none" strike="noStrike" baseline="0" dirty="0">
              <a:cs typeface="Times New Roman" panose="02020603050405020304" pitchFamily="18" charset="0"/>
            </a:endParaRPr>
          </a:p>
          <a:p>
            <a:r>
              <a:rPr lang="en-US" b="1" i="0" u="none" strike="noStrike" baseline="0" dirty="0">
                <a:cs typeface="Times New Roman" panose="02020603050405020304" pitchFamily="18" charset="0"/>
              </a:rPr>
              <a:t>AIB’s Motivation for the Code of Ethics of the Leadership: </a:t>
            </a:r>
            <a:r>
              <a:rPr lang="en-US" b="0" i="0" u="none" strike="noStrike" baseline="0" dirty="0">
                <a:cs typeface="Times New Roman" panose="02020603050405020304" pitchFamily="18" charset="0"/>
              </a:rPr>
              <a:t>The leadership of an organization is ultimately responsible for the creation of the values, norms and practices that permeate the organization and its membership. A strong ethically grounded organization is only possible when it is governed by a strong ethical committee. The term “committee” is used for succinctness; it includes all organizational structures that have managerial, custodial, decision-making or financial authority within an organization.</a:t>
            </a:r>
            <a:endParaRPr lang="en-IN" dirty="0"/>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338345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moral compass can help determine whether a decision is ethical.</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210832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panose="02020603050405020304" pitchFamily="18" charset="0"/>
              </a:rPr>
              <a:t>A moral compass can help determine whether a decision is ethical.</a:t>
            </a:r>
          </a:p>
          <a:p>
            <a:endParaRPr lang="en-US" altLang="en-US" dirty="0">
              <a:cs typeface="Times New Roman" panose="02020603050405020304" pitchFamily="18" charset="0"/>
            </a:endParaRPr>
          </a:p>
          <a:p>
            <a:r>
              <a:rPr lang="en-US" dirty="0">
                <a:cs typeface="Times New Roman" panose="02020603050405020304" pitchFamily="18" charset="0"/>
              </a:rPr>
              <a:t>Stakeholder analysis involves a certain amount of what has been called </a:t>
            </a:r>
            <a:r>
              <a:rPr lang="en-US" i="1" dirty="0">
                <a:cs typeface="Times New Roman" panose="02020603050405020304" pitchFamily="18" charset="0"/>
              </a:rPr>
              <a:t>moral imagination</a:t>
            </a:r>
            <a:r>
              <a:rPr lang="en-US" dirty="0">
                <a:cs typeface="Times New Roman" panose="02020603050405020304" pitchFamily="18" charset="0"/>
              </a:rPr>
              <a:t>. This means standing in the shoes of a stakeholder and asking how a proposed decision might impact that stakeholder. For example, when considering outsourcing to subcontractors, managers might need to ask themselves how it might feel to be working under substandard health conditions for long hours.</a:t>
            </a:r>
            <a:endParaRPr lang="en-US" altLang="en-US" dirty="0">
              <a:cs typeface="Times New Roman" panose="02020603050405020304" pitchFamily="18" charset="0"/>
            </a:endParaRPr>
          </a:p>
          <a:p>
            <a:pPr marL="285750" indent="-285750" algn="l">
              <a:buFont typeface="Arial" panose="020B0604020202020204" pitchFamily="34" charset="0"/>
              <a:buChar char="•"/>
            </a:pPr>
            <a:r>
              <a:rPr lang="en-US" b="0" i="0" u="none" strike="noStrike" baseline="0" dirty="0">
                <a:cs typeface="Times New Roman" panose="02020603050405020304" pitchFamily="18" charset="0"/>
              </a:rPr>
              <a:t>Internal stakeholders: People who work for or own the business such as employees, directors, and stockholders.</a:t>
            </a:r>
          </a:p>
          <a:p>
            <a:pPr marL="285750" indent="-285750" algn="l">
              <a:buFont typeface="Arial" panose="020B0604020202020204" pitchFamily="34" charset="0"/>
              <a:buChar char="•"/>
            </a:pPr>
            <a:r>
              <a:rPr lang="en-US" b="0" i="0" u="none" strike="noStrike" baseline="0" dirty="0">
                <a:cs typeface="Times New Roman" panose="02020603050405020304" pitchFamily="18" charset="0"/>
              </a:rPr>
              <a:t>External stakeholders: Individuals or groups that have some claim on a firm such as customers, suppliers, and unions.</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2920136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504"/>
              </a:spcBef>
            </a:pPr>
            <a:r>
              <a:rPr lang="en-US" altLang="en-US" dirty="0"/>
              <a:t>It is the job of the ethics officer to:</a:t>
            </a:r>
          </a:p>
          <a:p>
            <a:pPr marL="228600" lvl="0" indent="-228600">
              <a:spcBef>
                <a:spcPts val="504"/>
              </a:spcBef>
              <a:buFont typeface="Arial" panose="020B0604020202020204" pitchFamily="34" charset="0"/>
              <a:buChar char="•"/>
            </a:pPr>
            <a:r>
              <a:rPr lang="en-US" altLang="en-US" dirty="0"/>
              <a:t>Assess needs and risks that ethics program must address.</a:t>
            </a:r>
          </a:p>
          <a:p>
            <a:pPr marL="228600" lvl="2" indent="-228600">
              <a:spcBef>
                <a:spcPts val="504"/>
              </a:spcBef>
              <a:buFont typeface="Arial" panose="020B0604020202020204" pitchFamily="34" charset="0"/>
              <a:buChar char="•"/>
            </a:pPr>
            <a:r>
              <a:rPr lang="en-US" altLang="en-US" dirty="0"/>
              <a:t>Develop and distribute code of ethics.</a:t>
            </a:r>
          </a:p>
          <a:p>
            <a:pPr marL="228600" lvl="2" indent="-228600">
              <a:spcBef>
                <a:spcPts val="504"/>
              </a:spcBef>
              <a:buFont typeface="Arial" panose="020B0604020202020204" pitchFamily="34" charset="0"/>
              <a:buChar char="•"/>
            </a:pPr>
            <a:r>
              <a:rPr lang="en-US" altLang="en-US" dirty="0"/>
              <a:t>Conduct training programs.</a:t>
            </a:r>
          </a:p>
          <a:p>
            <a:pPr marL="228600" lvl="2" indent="-228600">
              <a:spcBef>
                <a:spcPts val="504"/>
              </a:spcBef>
              <a:buFont typeface="Arial" panose="020B0604020202020204" pitchFamily="34" charset="0"/>
              <a:buChar char="•"/>
            </a:pPr>
            <a:r>
              <a:rPr lang="en-US" altLang="en-US" dirty="0"/>
              <a:t>Establish confidential service to address employee questions.</a:t>
            </a:r>
          </a:p>
          <a:p>
            <a:pPr marL="228600" lvl="2" indent="-228600">
              <a:spcBef>
                <a:spcPts val="504"/>
              </a:spcBef>
              <a:buFont typeface="Arial" panose="020B0604020202020204" pitchFamily="34" charset="0"/>
              <a:buChar char="•"/>
            </a:pPr>
            <a:r>
              <a:rPr lang="en-US" altLang="en-US" dirty="0"/>
              <a:t>Make sure company in compliance with laws.</a:t>
            </a:r>
          </a:p>
          <a:p>
            <a:pPr marL="228600" lvl="2" indent="-228600">
              <a:spcBef>
                <a:spcPts val="504"/>
              </a:spcBef>
              <a:buFont typeface="Arial" panose="020B0604020202020204" pitchFamily="34" charset="0"/>
              <a:buChar char="•"/>
            </a:pPr>
            <a:r>
              <a:rPr lang="en-US" altLang="en-US" dirty="0"/>
              <a:t>Monitor and audit ethical conduct.</a:t>
            </a:r>
          </a:p>
          <a:p>
            <a:pPr marL="228600" lvl="2" indent="-228600">
              <a:spcBef>
                <a:spcPts val="504"/>
              </a:spcBef>
              <a:buFont typeface="Arial" panose="020B0604020202020204" pitchFamily="34" charset="0"/>
              <a:buChar char="•"/>
            </a:pPr>
            <a:r>
              <a:rPr lang="en-US" altLang="en-US" dirty="0"/>
              <a:t>Take action on possible violations.</a:t>
            </a:r>
          </a:p>
          <a:p>
            <a:pPr marL="228600" lvl="2" indent="-228600">
              <a:spcBef>
                <a:spcPts val="504"/>
              </a:spcBef>
              <a:buFont typeface="Arial" panose="020B0604020202020204" pitchFamily="34" charset="0"/>
              <a:buChar char="•"/>
            </a:pPr>
            <a:r>
              <a:rPr lang="en-US" altLang="en-US" dirty="0"/>
              <a:t>Review and update code of ethics periodically.</a:t>
            </a: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207541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Advocates of this approach argue that businesses, particularly large successful businesses, need to recognize their noblesse oblige and give something back to the societies that have made their success possible. </a:t>
            </a:r>
            <a:r>
              <a:rPr lang="en-US" i="1" dirty="0"/>
              <a:t>Noblesse oblige </a:t>
            </a:r>
            <a:r>
              <a:rPr lang="en-US" dirty="0"/>
              <a:t>is a French term that refers to honorable and benevolent behavior considered the responsibility of people of high (noble) birth. In a business setting, it is taken to mean benevolent behavior that is the responsibility of successful enterprises.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655702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A company pursuing a sustainable strategy would not adopt business practices that degrade the environment for short-term economic gain because doing so would impose a cost on future generations. In other words, international businesses that pursue sustainable strategies try to ensure that they do not precipitate or participate in a situation that results in a tragedy of the commons.</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3662929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400574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9A7A27-C7DA-4E20-8877-F9D8D7F619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57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5-1 Understand the ethical, corporate social responsibility, and sustainability issues faced by international businesses.</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283108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Times New Roman" panose="02020603050405020304" pitchFamily="18" charset="0"/>
              </a:rPr>
              <a:t>Sullivan argued that it was ethically justified for GM to operate in South Africa so long as two conditions were fulfilled. First, the company should not obey the apartheid laws in its own South African operations (a form of passive resistance). Second, the company should do everything within its power to promote the abolition of apartheid laws.</a:t>
            </a:r>
          </a:p>
          <a:p>
            <a:pPr eaLnBrk="1" hangingPunct="1"/>
            <a:endParaRPr lang="en-US" altLang="en-US" dirty="0">
              <a:cs typeface="Times New Roman" panose="02020603050405020304" pitchFamily="18" charset="0"/>
            </a:endParaRPr>
          </a:p>
          <a:p>
            <a:pPr algn="l"/>
            <a:r>
              <a:rPr lang="en-US" b="0" i="0" u="none" strike="noStrike" baseline="0" dirty="0">
                <a:cs typeface="Times New Roman" panose="02020603050405020304" pitchFamily="18" charset="0"/>
              </a:rPr>
              <a:t>Although change has come in South Africa, many repressive regimes still exist in the world. In fact, according to the Freedom House, only about 45 percent of the world’s population of 7.6 billion people are living in free democratic countries (30 percent are partly free and 25 percent are not free). People in countries that are not considered free by the Freedom House typically face severe consequences if they try to exercise their most basic rights, such as expressing their views, assembling peacefully, and organizing independently of the countries in which they live.</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416714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100" dirty="0"/>
              <a:t>The atmosphere and oceans can be viewed as a global commons from which everyone benefits but for which no one is specifically responsible. In such cases, a phenomenon known as the </a:t>
            </a:r>
            <a:r>
              <a:rPr lang="en-US" sz="1100" i="1" dirty="0"/>
              <a:t>tragedy of the commons</a:t>
            </a:r>
            <a:r>
              <a:rPr lang="en-US" sz="1100" dirty="0"/>
              <a:t> becomes applicable. The tragedy of the commons occurs when a resource held in common by all but owned by no one is overused by individuals, resulting in its degradation.</a:t>
            </a:r>
          </a:p>
          <a:p>
            <a:pPr eaLnBrk="1" hangingPunct="1"/>
            <a:endParaRPr lang="en-US" altLang="en-US" sz="1100" dirty="0"/>
          </a:p>
          <a:p>
            <a:pPr eaLnBrk="1" hangingPunct="1"/>
            <a:r>
              <a:rPr lang="en-US" sz="1100" dirty="0"/>
              <a:t>Corporations can contribute to the </a:t>
            </a:r>
            <a:r>
              <a:rPr lang="en-US" sz="1100" i="1" dirty="0"/>
              <a:t>global tragedy of the commons</a:t>
            </a:r>
            <a:r>
              <a:rPr lang="en-US" sz="1100" dirty="0"/>
              <a:t> by moving production to locations where they are free to pump pollutants into the atmosphere or dump them in oceans or rivers, thereby harming these valuable global commons.</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286474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Lockheed case was the impetus for the 1977 passage of the Foreign Corrupt Practices Act (FCPA) in the United States, discussed in Chapter 2. The act outlawed the paying of bribes to foreign government officials to gain business.</a:t>
            </a:r>
          </a:p>
          <a:p>
            <a:pPr eaLnBrk="1" hangingPunct="1"/>
            <a:endParaRPr lang="en-US" altLang="en-US" dirty="0"/>
          </a:p>
          <a:p>
            <a:pPr eaLnBrk="1" hangingPunct="1"/>
            <a:r>
              <a:rPr lang="en-US" dirty="0"/>
              <a:t>In 1997, the trade and finance ministers from the member states of the Organization for Economic Cooperation and Development (OECD) followed the U.S. lead and adopted the </a:t>
            </a:r>
            <a:r>
              <a:rPr lang="en-US" i="1" dirty="0"/>
              <a:t>Convention on Combating Bribery of Foreign Public Officials in International Business Transactions</a:t>
            </a:r>
            <a:r>
              <a:rPr lang="en-US" dirty="0"/>
              <a:t>. The convention, which went into force in 1999, obliges member states and other signatories to make the bribery of foreign public officials a criminal offense. The convention excludes facilitating payments made to expedite routine government action from the convention.</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303312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panose="02020603050405020304" pitchFamily="18" charset="0"/>
              </a:rPr>
              <a:t>LO 5-2 </a:t>
            </a:r>
            <a:r>
              <a:rPr lang="en-US" dirty="0">
                <a:cs typeface="Times New Roman" panose="02020603050405020304" pitchFamily="18" charset="0"/>
              </a:rPr>
              <a:t>Recognize an ethical, corporate social responsibility, and/or sustainability dilemma.</a:t>
            </a:r>
          </a:p>
          <a:p>
            <a:endParaRPr lang="en-US" altLang="en-US" dirty="0">
              <a:cs typeface="Times New Roman" panose="02020603050405020304" pitchFamily="18" charset="0"/>
            </a:endParaRPr>
          </a:p>
          <a:p>
            <a:pPr algn="l"/>
            <a:r>
              <a:rPr lang="en-US" b="0" i="0" u="none" strike="noStrike" baseline="0" dirty="0">
                <a:cs typeface="Times New Roman" panose="02020603050405020304" pitchFamily="18" charset="0"/>
              </a:rPr>
              <a:t>The ethical obligations of a multinational corporation toward employment conditions, human rights, corruption, and environmental pollution are not always clear-cut. However, what is becoming clear-cut is that managers and their companies are feeling more of the marketplace pressures from customers and other stakeholders to be transparent in their ethical decision making.</a:t>
            </a:r>
            <a:endParaRPr lang="en-US" alt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61574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209505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5-3</a:t>
            </a:r>
            <a:r>
              <a:rPr lang="en-US" altLang="en-US" baseline="0" dirty="0"/>
              <a:t> </a:t>
            </a:r>
            <a:r>
              <a:rPr lang="en-US" dirty="0"/>
              <a:t>Identify the causes of unethical behavior by managers as they relate to business, corporate social responsibility, or sustainability.</a:t>
            </a:r>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139413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BB7A7B45-8A6F-4051-9680-215D1BD8529C}"/>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1979254"/>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899" y="3599450"/>
            <a:ext cx="8548437" cy="1309434"/>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342899" y="5293892"/>
            <a:ext cx="8458201" cy="822158"/>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10" name="Appendix Link">
            <a:extLst>
              <a:ext uri="{FF2B5EF4-FFF2-40B4-BE49-F238E27FC236}">
                <a16:creationId xmlns:a16="http://schemas.microsoft.com/office/drawing/2014/main" id="{06D96B1E-9D79-4ED9-967D-10BA257CF30B}"/>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1" name="Image Credit">
            <a:extLst>
              <a:ext uri="{FF2B5EF4-FFF2-40B4-BE49-F238E27FC236}">
                <a16:creationId xmlns:a16="http://schemas.microsoft.com/office/drawing/2014/main" id="{22D3DFF2-A432-439E-808E-198EFC11B359}"/>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16" name="Slide Title">
            <a:extLst>
              <a:ext uri="{FF2B5EF4-FFF2-40B4-BE49-F238E27FC236}">
                <a16:creationId xmlns:a16="http://schemas.microsoft.com/office/drawing/2014/main" id="{0AEF76B8-09D8-4437-B6C6-86E80F0B5D99}"/>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53710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12" name="Appendix Link">
            <a:extLst>
              <a:ext uri="{FF2B5EF4-FFF2-40B4-BE49-F238E27FC236}">
                <a16:creationId xmlns:a16="http://schemas.microsoft.com/office/drawing/2014/main" id="{AF95AD97-07DA-4F61-A6D6-FA93CAFE059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4" name="Image Credit">
            <a:extLst>
              <a:ext uri="{FF2B5EF4-FFF2-40B4-BE49-F238E27FC236}">
                <a16:creationId xmlns:a16="http://schemas.microsoft.com/office/drawing/2014/main" id="{2378B41D-4109-4622-8529-FD51F6960526}"/>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17" name="Content Placeholder 1">
            <a:extLst>
              <a:ext uri="{FF2B5EF4-FFF2-40B4-BE49-F238E27FC236}">
                <a16:creationId xmlns:a16="http://schemas.microsoft.com/office/drawing/2014/main" id="{7DDD7A36-42B8-41F0-AA6A-4A5F0C04D20B}"/>
              </a:ext>
            </a:extLst>
          </p:cNvPr>
          <p:cNvSpPr>
            <a:spLocks noGrp="1"/>
          </p:cNvSpPr>
          <p:nvPr>
            <p:ph sz="quarter" idx="19" hasCustomPrompt="1"/>
          </p:nvPr>
        </p:nvSpPr>
        <p:spPr>
          <a:xfrm>
            <a:off x="5745018" y="1429110"/>
            <a:ext cx="3208482"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C9C88938-CC0D-449E-8A4A-2D221941436C}"/>
              </a:ext>
            </a:extLst>
          </p:cNvPr>
          <p:cNvSpPr>
            <a:spLocks noGrp="1"/>
          </p:cNvSpPr>
          <p:nvPr>
            <p:ph sz="quarter" idx="20" hasCustomPrompt="1"/>
          </p:nvPr>
        </p:nvSpPr>
        <p:spPr>
          <a:xfrm>
            <a:off x="5745018" y="2222896"/>
            <a:ext cx="3208482"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9" name="Content Placeholder 3">
            <a:extLst>
              <a:ext uri="{FF2B5EF4-FFF2-40B4-BE49-F238E27FC236}">
                <a16:creationId xmlns:a16="http://schemas.microsoft.com/office/drawing/2014/main" id="{13BEA462-0627-4D3D-8811-6E504C56E37F}"/>
              </a:ext>
            </a:extLst>
          </p:cNvPr>
          <p:cNvSpPr>
            <a:spLocks noGrp="1"/>
          </p:cNvSpPr>
          <p:nvPr>
            <p:ph sz="quarter" idx="21" hasCustomPrompt="1"/>
          </p:nvPr>
        </p:nvSpPr>
        <p:spPr>
          <a:xfrm>
            <a:off x="5745018" y="3053344"/>
            <a:ext cx="3208482"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20" name="Content Placeholder 4">
            <a:extLst>
              <a:ext uri="{FF2B5EF4-FFF2-40B4-BE49-F238E27FC236}">
                <a16:creationId xmlns:a16="http://schemas.microsoft.com/office/drawing/2014/main" id="{F57C9484-BFB6-4C85-A92A-62C821553D9D}"/>
              </a:ext>
            </a:extLst>
          </p:cNvPr>
          <p:cNvSpPr>
            <a:spLocks noGrp="1"/>
          </p:cNvSpPr>
          <p:nvPr>
            <p:ph sz="quarter" idx="22" hasCustomPrompt="1"/>
          </p:nvPr>
        </p:nvSpPr>
        <p:spPr>
          <a:xfrm>
            <a:off x="5745018" y="3907754"/>
            <a:ext cx="3208482"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21" name="Content Placeholder 5">
            <a:extLst>
              <a:ext uri="{FF2B5EF4-FFF2-40B4-BE49-F238E27FC236}">
                <a16:creationId xmlns:a16="http://schemas.microsoft.com/office/drawing/2014/main" id="{48A7BABE-83B2-40C6-AF01-D4FACED73C9C}"/>
              </a:ext>
            </a:extLst>
          </p:cNvPr>
          <p:cNvSpPr>
            <a:spLocks noGrp="1"/>
          </p:cNvSpPr>
          <p:nvPr>
            <p:ph sz="quarter" idx="23" hasCustomPrompt="1"/>
          </p:nvPr>
        </p:nvSpPr>
        <p:spPr>
          <a:xfrm>
            <a:off x="5745018" y="4787564"/>
            <a:ext cx="3208482"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22" name="Content Placeholder 6">
            <a:extLst>
              <a:ext uri="{FF2B5EF4-FFF2-40B4-BE49-F238E27FC236}">
                <a16:creationId xmlns:a16="http://schemas.microsoft.com/office/drawing/2014/main" id="{07A09D0D-557D-45D4-B594-32807A4AAC90}"/>
              </a:ext>
            </a:extLst>
          </p:cNvPr>
          <p:cNvSpPr>
            <a:spLocks noGrp="1"/>
          </p:cNvSpPr>
          <p:nvPr>
            <p:ph sz="quarter" idx="24" hasCustomPrompt="1"/>
          </p:nvPr>
        </p:nvSpPr>
        <p:spPr>
          <a:xfrm>
            <a:off x="5745018" y="5667375"/>
            <a:ext cx="3208482" cy="537105"/>
          </a:xfrm>
        </p:spPr>
        <p:txBody>
          <a:bodyPr/>
          <a:lstStyle>
            <a:lvl1pPr>
              <a:defRPr/>
            </a:lvl1pPr>
          </a:lstStyle>
          <a:p>
            <a:pPr lvl="0"/>
            <a:r>
              <a:rPr lang="en-US" dirty="0"/>
              <a:t>Slide Content 6</a:t>
            </a:r>
          </a:p>
          <a:p>
            <a:pPr lvl="1"/>
            <a:r>
              <a:rPr lang="en-US" dirty="0"/>
              <a:t>Second level</a:t>
            </a:r>
          </a:p>
          <a:p>
            <a:pPr lvl="2"/>
            <a:r>
              <a:rPr lang="en-US" dirty="0"/>
              <a:t>Third level</a:t>
            </a:r>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36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25963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0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85237721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Tree>
    <p:extLst>
      <p:ext uri="{BB962C8B-B14F-4D97-AF65-F5344CB8AC3E}">
        <p14:creationId xmlns:p14="http://schemas.microsoft.com/office/powerpoint/2010/main" val="369257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35284"/>
            <a:ext cx="8458200" cy="921386"/>
          </a:xfrm>
          <a:prstGeom prst="rect">
            <a:avLst/>
          </a:prstGeom>
        </p:spPr>
        <p:txBody>
          <a:bodyPr anchor="ctr">
            <a:normAutofit/>
          </a:bodyPr>
          <a:lstStyle>
            <a:lvl1pPr>
              <a:defRPr sz="30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164490"/>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02843"/>
            <a:ext cx="8458200" cy="468650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rmAutofit/>
          </a:bodyPr>
          <a:lstStyle>
            <a:lvl1pPr>
              <a:defRPr sz="3000"/>
            </a:lvl1pPr>
          </a:lstStyle>
          <a:p>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13" name="Content Placeholder 5">
            <a:extLst>
              <a:ext uri="{FF2B5EF4-FFF2-40B4-BE49-F238E27FC236}">
                <a16:creationId xmlns:a16="http://schemas.microsoft.com/office/drawing/2014/main" id="{94676E63-5785-42C5-94C7-249B828FABD8}"/>
              </a:ext>
            </a:extLst>
          </p:cNvPr>
          <p:cNvSpPr>
            <a:spLocks noGrp="1"/>
          </p:cNvSpPr>
          <p:nvPr>
            <p:ph sz="quarter" idx="13"/>
          </p:nvPr>
        </p:nvSpPr>
        <p:spPr>
          <a:xfrm>
            <a:off x="365125" y="6543675"/>
            <a:ext cx="8421688" cy="173038"/>
          </a:xfrm>
          <a:prstGeom prst="rect">
            <a:avLst/>
          </a:prstGeom>
        </p:spPr>
        <p:txBody>
          <a:bodyPr/>
          <a:lstStyle/>
          <a:p>
            <a:pPr lvl="0"/>
            <a:endParaRPr lang="en-US" dirty="0"/>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CA361214-B33C-4406-86F1-E94F18031AEF}"/>
              </a:ext>
            </a:extLst>
          </p:cNvPr>
          <p:cNvSpPr>
            <a:spLocks noGrp="1"/>
          </p:cNvSpPr>
          <p:nvPr>
            <p:ph sz="quarter" idx="11"/>
          </p:nvPr>
        </p:nvSpPr>
        <p:spPr>
          <a:xfrm>
            <a:off x="365125" y="6543675"/>
            <a:ext cx="8421688" cy="173038"/>
          </a:xfrm>
          <a:prstGeom prst="rect">
            <a:avLst/>
          </a:prstGeom>
        </p:spPr>
        <p:txBody>
          <a:bodyPr/>
          <a:lstStyle/>
          <a:p>
            <a:pPr lvl="0"/>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a:extLst>
              <a:ext uri="{FF2B5EF4-FFF2-40B4-BE49-F238E27FC236}">
                <a16:creationId xmlns:a16="http://schemas.microsoft.com/office/drawing/2014/main" id="{DF02F542-A0AC-4B04-BC5D-14501114FF6F}"/>
              </a:ext>
            </a:extLst>
          </p:cNvPr>
          <p:cNvPicPr>
            <a:picLocks noChangeAspect="1"/>
          </p:cNvPicPr>
          <p:nvPr userDrawn="1"/>
        </p:nvPicPr>
        <p:blipFill>
          <a:blip r:embed="rId2"/>
          <a:stretch>
            <a:fillRect/>
          </a:stretch>
        </p:blipFill>
        <p:spPr>
          <a:xfrm>
            <a:off x="3554103" y="543129"/>
            <a:ext cx="5253187" cy="289292"/>
          </a:xfrm>
          <a:prstGeom prst="rect">
            <a:avLst/>
          </a:prstGeom>
        </p:spPr>
      </p:pic>
    </p:spTree>
    <p:extLst>
      <p:ext uri="{BB962C8B-B14F-4D97-AF65-F5344CB8AC3E}">
        <p14:creationId xmlns:p14="http://schemas.microsoft.com/office/powerpoint/2010/main" val="235561697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0E8983CA-7565-4832-AEB6-43019C690817}"/>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C5EF4C7E-E3EA-4A51-AD02-0D44BC45482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4D1E5D3D-B35C-4CCC-8033-D6BFD87670D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48FD5FD3-075E-4CEF-88D4-58326FA57E7D}"/>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4076700" cy="459470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612639"/>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7E930E35-B6A4-4F9E-84BF-898BF0B102B5}"/>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8F1429F0-0067-4606-9215-B313A14C502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id="{685B7D10-C617-41CF-A7CD-B95C01F469B6}"/>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727049"/>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745503"/>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a16="http://schemas.microsoft.com/office/drawing/2014/main" id="{2C05CBB5-542D-485E-BF27-8F0EC98A2C80}"/>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a16="http://schemas.microsoft.com/office/drawing/2014/main" id="{9E83341F-F763-4070-A42C-3DFE82E669E8}"/>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1045"/>
            <a:ext cx="8458200" cy="912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7" name="TextBox 6">
            <a:extLst>
              <a:ext uri="{FF2B5EF4-FFF2-40B4-BE49-F238E27FC236}">
                <a16:creationId xmlns:a16="http://schemas.microsoft.com/office/drawing/2014/main" id="{BC1B2337-34C2-471F-9832-A0DE81FAB6F3}"/>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06" r:id="rId2"/>
    <p:sldLayoutId id="2147483693" r:id="rId3"/>
    <p:sldLayoutId id="2147483699" r:id="rId4"/>
    <p:sldLayoutId id="2147483695" r:id="rId5"/>
    <p:sldLayoutId id="2147483696" r:id="rId6"/>
    <p:sldLayoutId id="2147483697" r:id="rId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1000"/>
        </a:spcBef>
        <a:spcAft>
          <a:spcPts val="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1000"/>
        </a:spcBef>
        <a:spcAft>
          <a:spcPts val="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4" r:id="rId2"/>
    <p:sldLayoutId id="2147483705" r:id="rId3"/>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Short Copyright">
            <a:extLst>
              <a:ext uri="{FF2B5EF4-FFF2-40B4-BE49-F238E27FC236}">
                <a16:creationId xmlns:a16="http://schemas.microsoft.com/office/drawing/2014/main" id="{F3BDDC7C-D852-4A8B-9531-FF9F4D54C97F}"/>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16" name="TextBox 15">
            <a:extLst>
              <a:ext uri="{FF2B5EF4-FFF2-40B4-BE49-F238E27FC236}">
                <a16:creationId xmlns:a16="http://schemas.microsoft.com/office/drawing/2014/main" id="{6CC848F6-B9C4-4C5D-BD46-13C8678F3842}"/>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hort Copyright">
            <a:extLst>
              <a:ext uri="{FF2B5EF4-FFF2-40B4-BE49-F238E27FC236}">
                <a16:creationId xmlns:a16="http://schemas.microsoft.com/office/drawing/2014/main" id="{3CA65E65-AFCF-41F9-9F4C-DBA786BCCA0C}"/>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a:t>
            </a:r>
          </a:p>
        </p:txBody>
      </p:sp>
      <p:sp>
        <p:nvSpPr>
          <p:cNvPr id="9" name="TextBox 8">
            <a:extLst>
              <a:ext uri="{FF2B5EF4-FFF2-40B4-BE49-F238E27FC236}">
                <a16:creationId xmlns:a16="http://schemas.microsoft.com/office/drawing/2014/main" id="{12A6E2DE-952F-43EE-BDAB-DA231627ED5F}"/>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BC77-FBB6-45E2-8230-D8FD9F71672A}"/>
              </a:ext>
            </a:extLst>
          </p:cNvPr>
          <p:cNvSpPr>
            <a:spLocks noGrp="1"/>
          </p:cNvSpPr>
          <p:nvPr>
            <p:ph type="ctrTitle"/>
          </p:nvPr>
        </p:nvSpPr>
        <p:spPr/>
        <p:txBody>
          <a:bodyPr/>
          <a:lstStyle/>
          <a:p>
            <a:r>
              <a:rPr lang="en-US" noProof="0" dirty="0">
                <a:latin typeface="+mn-lt"/>
              </a:rPr>
              <a:t>Chapter 5</a:t>
            </a:r>
          </a:p>
        </p:txBody>
      </p:sp>
      <p:sp>
        <p:nvSpPr>
          <p:cNvPr id="3" name="Subtitle 2">
            <a:extLst>
              <a:ext uri="{FF2B5EF4-FFF2-40B4-BE49-F238E27FC236}">
                <a16:creationId xmlns:a16="http://schemas.microsoft.com/office/drawing/2014/main" id="{68F655B9-E4A1-4C7C-A498-25B3BB6CBE1D}"/>
              </a:ext>
            </a:extLst>
          </p:cNvPr>
          <p:cNvSpPr>
            <a:spLocks noGrp="1"/>
          </p:cNvSpPr>
          <p:nvPr>
            <p:ph type="subTitle" idx="1"/>
          </p:nvPr>
        </p:nvSpPr>
        <p:spPr>
          <a:xfrm>
            <a:off x="621792" y="4002374"/>
            <a:ext cx="3035808" cy="920146"/>
          </a:xfrm>
        </p:spPr>
        <p:txBody>
          <a:bodyPr/>
          <a:lstStyle/>
          <a:p>
            <a:r>
              <a:rPr lang="en-US" dirty="0"/>
              <a:t>Ethics, Corporate Social </a:t>
            </a:r>
            <a:br>
              <a:rPr lang="en-US" dirty="0"/>
            </a:br>
            <a:r>
              <a:rPr lang="en-US" dirty="0"/>
              <a:t>Responsibility, and Sustainability</a:t>
            </a:r>
            <a:endParaRPr lang="en-US" noProof="0" dirty="0">
              <a:latin typeface="+mn-lt"/>
            </a:endParaRPr>
          </a:p>
        </p:txBody>
      </p:sp>
      <p:pic>
        <p:nvPicPr>
          <p:cNvPr id="8" name="Picture 11" descr="An image shows the logo for chapter five.">
            <a:extLst>
              <a:ext uri="{FF2B5EF4-FFF2-40B4-BE49-F238E27FC236}">
                <a16:creationId xmlns:a16="http://schemas.microsoft.com/office/drawing/2014/main" id="{4BFFE733-978A-40D6-951A-81400AA8EA84}"/>
              </a:ext>
            </a:extLst>
          </p:cNvPr>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l="-4380" r="-4380"/>
          <a:stretch/>
        </p:blipFill>
        <p:spPr>
          <a:xfrm>
            <a:off x="4777273" y="1059813"/>
            <a:ext cx="4229100" cy="4975225"/>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A3661299-E91D-4351-8697-0386ADC32B82}"/>
              </a:ext>
            </a:extLst>
          </p:cNvPr>
          <p:cNvSpPr>
            <a:spLocks noGrp="1"/>
          </p:cNvSpPr>
          <p:nvPr>
            <p:ph type="body" sz="quarter" idx="10"/>
          </p:nvPr>
        </p:nvSpPr>
        <p:spPr>
          <a:xfrm>
            <a:off x="5876760" y="6156827"/>
            <a:ext cx="3043303" cy="216890"/>
          </a:xfrm>
        </p:spPr>
        <p:txBody>
          <a:bodyPr/>
          <a:lstStyle/>
          <a:p>
            <a:pPr algn="r"/>
            <a:r>
              <a:rPr lang="en-US" sz="800" b="0" noProof="0" dirty="0">
                <a:solidFill>
                  <a:schemeClr val="tx1"/>
                </a:solidFill>
                <a:latin typeface="+mn-lt"/>
              </a:rPr>
              <a:t>naqiewei/DigitalVision Vectors/Getty Images</a:t>
            </a:r>
          </a:p>
        </p:txBody>
      </p:sp>
      <p:sp>
        <p:nvSpPr>
          <p:cNvPr id="7" name="Content Placeholder 6">
            <a:extLst>
              <a:ext uri="{FF2B5EF4-FFF2-40B4-BE49-F238E27FC236}">
                <a16:creationId xmlns:a16="http://schemas.microsoft.com/office/drawing/2014/main" id="{1C419E4B-B2AC-4ACE-B37F-BF2E109D6ABE}"/>
              </a:ext>
            </a:extLst>
          </p:cNvPr>
          <p:cNvSpPr>
            <a:spLocks noGrp="1"/>
          </p:cNvSpPr>
          <p:nvPr>
            <p:ph sz="quarter" idx="13"/>
          </p:nvPr>
        </p:nvSpPr>
        <p:spPr>
          <a:xfrm>
            <a:off x="205272" y="6553005"/>
            <a:ext cx="8733453" cy="216890"/>
          </a:xfrm>
        </p:spPr>
        <p:txBody>
          <a:bodyPr/>
          <a:lstStyle/>
          <a:p>
            <a:r>
              <a:rPr lang="en-US" sz="800" noProof="0" dirty="0">
                <a:solidFill>
                  <a:schemeClr val="tx1"/>
                </a:solidFill>
                <a:latin typeface="+mn-lt"/>
              </a:rPr>
              <a:t>© 2022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41979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lstStyle/>
          <a:p>
            <a:r>
              <a:rPr lang="en-US" dirty="0"/>
              <a:t>Child Labor</a:t>
            </a:r>
          </a:p>
        </p:txBody>
      </p:sp>
      <p:pic>
        <p:nvPicPr>
          <p:cNvPr id="4" name="Picture 3" descr="A photograph shows a child working with cigarettes.">
            <a:extLst>
              <a:ext uri="{FF2B5EF4-FFF2-40B4-BE49-F238E27FC236}">
                <a16:creationId xmlns:a16="http://schemas.microsoft.com/office/drawing/2014/main" id="{51F34756-543E-42D5-B5AA-66B705332537}"/>
              </a:ext>
            </a:extLst>
          </p:cNvPr>
          <p:cNvPicPr>
            <a:picLocks noChangeAspect="1"/>
          </p:cNvPicPr>
          <p:nvPr/>
        </p:nvPicPr>
        <p:blipFill>
          <a:blip r:embed="rId3"/>
          <a:stretch>
            <a:fillRect/>
          </a:stretch>
        </p:blipFill>
        <p:spPr>
          <a:xfrm>
            <a:off x="473530" y="1417282"/>
            <a:ext cx="4957778" cy="3322396"/>
          </a:xfrm>
          <a:prstGeom prst="rect">
            <a:avLst/>
          </a:prstGeom>
        </p:spPr>
      </p:pic>
      <p:sp>
        <p:nvSpPr>
          <p:cNvPr id="3" name="Content Placeholder 2">
            <a:extLst>
              <a:ext uri="{FF2B5EF4-FFF2-40B4-BE49-F238E27FC236}">
                <a16:creationId xmlns:a16="http://schemas.microsoft.com/office/drawing/2014/main" id="{9DE6915F-1B1E-4A1E-AEFF-389618A62FFC}"/>
              </a:ext>
            </a:extLst>
          </p:cNvPr>
          <p:cNvSpPr>
            <a:spLocks noGrp="1"/>
          </p:cNvSpPr>
          <p:nvPr>
            <p:ph sz="quarter" idx="11"/>
          </p:nvPr>
        </p:nvSpPr>
        <p:spPr>
          <a:xfrm>
            <a:off x="5700965" y="1375610"/>
            <a:ext cx="3201464" cy="1562100"/>
          </a:xfrm>
        </p:spPr>
        <p:txBody>
          <a:bodyPr>
            <a:normAutofit/>
          </a:bodyPr>
          <a:lstStyle/>
          <a:p>
            <a:r>
              <a:rPr lang="en-US" dirty="0"/>
              <a:t>A young girl making cigarettes in Bagan, Myanmar.</a:t>
            </a:r>
          </a:p>
        </p:txBody>
      </p:sp>
      <p:sp>
        <p:nvSpPr>
          <p:cNvPr id="7" name="Text Placeholder 6">
            <a:extLst>
              <a:ext uri="{FF2B5EF4-FFF2-40B4-BE49-F238E27FC236}">
                <a16:creationId xmlns:a16="http://schemas.microsoft.com/office/drawing/2014/main" id="{9DF06855-CE4F-4578-9E35-95AD1F8EEEFB}"/>
              </a:ext>
            </a:extLst>
          </p:cNvPr>
          <p:cNvSpPr>
            <a:spLocks noGrp="1"/>
          </p:cNvSpPr>
          <p:nvPr>
            <p:ph type="body" sz="quarter" idx="13"/>
          </p:nvPr>
        </p:nvSpPr>
        <p:spPr/>
        <p:txBody>
          <a:bodyPr/>
          <a:lstStyle/>
          <a:p>
            <a:r>
              <a:rPr lang="en-US" dirty="0"/>
              <a:t>Angela N Perryman/Shutterstock</a:t>
            </a:r>
          </a:p>
        </p:txBody>
      </p:sp>
    </p:spTree>
    <p:extLst>
      <p:ext uri="{BB962C8B-B14F-4D97-AF65-F5344CB8AC3E}">
        <p14:creationId xmlns:p14="http://schemas.microsoft.com/office/powerpoint/2010/main" val="294641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6C4B-80EB-4CBA-ADA1-D3DE71C1D9AD}"/>
              </a:ext>
            </a:extLst>
          </p:cNvPr>
          <p:cNvSpPr>
            <a:spLocks noGrp="1"/>
          </p:cNvSpPr>
          <p:nvPr>
            <p:ph type="title"/>
          </p:nvPr>
        </p:nvSpPr>
        <p:spPr/>
        <p:txBody>
          <a:bodyPr/>
          <a:lstStyle/>
          <a:p>
            <a:r>
              <a:rPr lang="en-US" dirty="0"/>
              <a:t>Roots of Unethical Behavior </a:t>
            </a:r>
            <a:r>
              <a:rPr lang="en-US" sz="1000" b="0" dirty="0"/>
              <a:t>1</a:t>
            </a:r>
          </a:p>
        </p:txBody>
      </p:sp>
      <p:sp>
        <p:nvSpPr>
          <p:cNvPr id="3" name="Content Placeholder 2">
            <a:extLst>
              <a:ext uri="{FF2B5EF4-FFF2-40B4-BE49-F238E27FC236}">
                <a16:creationId xmlns:a16="http://schemas.microsoft.com/office/drawing/2014/main" id="{0DFBFE30-A7AE-418A-A02D-29FCFFAE5EB7}"/>
              </a:ext>
            </a:extLst>
          </p:cNvPr>
          <p:cNvSpPr>
            <a:spLocks noGrp="1"/>
          </p:cNvSpPr>
          <p:nvPr>
            <p:ph sz="quarter" idx="11"/>
          </p:nvPr>
        </p:nvSpPr>
        <p:spPr/>
        <p:txBody>
          <a:bodyPr/>
          <a:lstStyle/>
          <a:p>
            <a:pPr>
              <a:defRPr/>
            </a:pPr>
            <a:r>
              <a:rPr lang="en-US" dirty="0"/>
              <a:t>Managerial Behavior Influences</a:t>
            </a:r>
          </a:p>
          <a:p>
            <a:pPr marL="292608" lvl="1" indent="-292608">
              <a:defRPr/>
            </a:pPr>
            <a:r>
              <a:rPr lang="en-US" dirty="0"/>
              <a:t>Personal ethics.</a:t>
            </a:r>
          </a:p>
          <a:p>
            <a:pPr marL="292608" lvl="1" indent="-292608">
              <a:defRPr/>
            </a:pPr>
            <a:r>
              <a:rPr lang="en-US" dirty="0"/>
              <a:t>Decision-making processes.</a:t>
            </a:r>
          </a:p>
          <a:p>
            <a:pPr marL="292608" lvl="1" indent="-292608">
              <a:defRPr/>
            </a:pPr>
            <a:r>
              <a:rPr lang="en-US" dirty="0"/>
              <a:t>Organizational culture.</a:t>
            </a:r>
          </a:p>
          <a:p>
            <a:pPr marL="292608" lvl="1" indent="-292608">
              <a:defRPr/>
            </a:pPr>
            <a:r>
              <a:rPr lang="en-US" dirty="0"/>
              <a:t>Unrealistic performance goals.</a:t>
            </a:r>
          </a:p>
          <a:p>
            <a:pPr marL="292608" lvl="1" indent="-292608">
              <a:defRPr/>
            </a:pPr>
            <a:r>
              <a:rPr lang="en-US" dirty="0"/>
              <a:t>Leadership.</a:t>
            </a:r>
          </a:p>
          <a:p>
            <a:pPr marL="292608" lvl="1" indent="-292608">
              <a:defRPr/>
            </a:pPr>
            <a:r>
              <a:rPr lang="en-US" dirty="0"/>
              <a:t>Societal culture.</a:t>
            </a:r>
            <a:endParaRPr lang="en-US" altLang="en-US" dirty="0"/>
          </a:p>
        </p:txBody>
      </p:sp>
    </p:spTree>
    <p:extLst>
      <p:ext uri="{BB962C8B-B14F-4D97-AF65-F5344CB8AC3E}">
        <p14:creationId xmlns:p14="http://schemas.microsoft.com/office/powerpoint/2010/main" val="49796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fontScale="90000"/>
          </a:bodyPr>
          <a:lstStyle/>
          <a:p>
            <a:r>
              <a:rPr lang="en-US" dirty="0"/>
              <a:t>Figure 5.1 Determinants of Ethical Behavior</a:t>
            </a:r>
          </a:p>
        </p:txBody>
      </p:sp>
      <p:pic>
        <p:nvPicPr>
          <p:cNvPr id="9" name="Picture 8" descr="A diagram indicates the Determinants of ethical behaviour.">
            <a:extLst>
              <a:ext uri="{FF2B5EF4-FFF2-40B4-BE49-F238E27FC236}">
                <a16:creationId xmlns:a16="http://schemas.microsoft.com/office/drawing/2014/main" id="{D30467D1-5562-4AF4-B161-9DFCE7747285}"/>
              </a:ext>
            </a:extLst>
          </p:cNvPr>
          <p:cNvPicPr>
            <a:picLocks noChangeAspect="1"/>
          </p:cNvPicPr>
          <p:nvPr/>
        </p:nvPicPr>
        <p:blipFill>
          <a:blip r:embed="rId3"/>
          <a:stretch>
            <a:fillRect/>
          </a:stretch>
        </p:blipFill>
        <p:spPr>
          <a:xfrm>
            <a:off x="981406" y="1206777"/>
            <a:ext cx="7181189" cy="4779725"/>
          </a:xfrm>
          <a:prstGeom prst="rect">
            <a:avLst/>
          </a:prstGeom>
        </p:spPr>
      </p:pic>
      <p:sp>
        <p:nvSpPr>
          <p:cNvPr id="6" name="Text Placeholder 5">
            <a:extLst>
              <a:ext uri="{FF2B5EF4-FFF2-40B4-BE49-F238E27FC236}">
                <a16:creationId xmlns:a16="http://schemas.microsoft.com/office/drawing/2014/main" id="{DC4D42C6-DEBF-4FF1-948B-9673A4F7F404}"/>
              </a:ext>
            </a:extLst>
          </p:cNvPr>
          <p:cNvSpPr>
            <a:spLocks noGrp="1"/>
          </p:cNvSpPr>
          <p:nvPr>
            <p:ph type="body" sz="quarter" idx="12"/>
          </p:nvPr>
        </p:nvSpPr>
        <p:spPr/>
        <p:txBody>
          <a:bodyPr/>
          <a:lstStyle/>
          <a:p>
            <a:r>
              <a:rPr lang="en-US" dirty="0">
                <a:hlinkClick r:id="rId4" action="ppaction://hlinksldjump"/>
              </a:rPr>
              <a:t>Access the text alternative for slide images.</a:t>
            </a:r>
          </a:p>
        </p:txBody>
      </p:sp>
    </p:spTree>
    <p:extLst>
      <p:ext uri="{BB962C8B-B14F-4D97-AF65-F5344CB8AC3E}">
        <p14:creationId xmlns:p14="http://schemas.microsoft.com/office/powerpoint/2010/main" val="160876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DE4D-556E-49CF-939D-50A766FEED31}"/>
              </a:ext>
            </a:extLst>
          </p:cNvPr>
          <p:cNvSpPr>
            <a:spLocks noGrp="1"/>
          </p:cNvSpPr>
          <p:nvPr>
            <p:ph type="title"/>
          </p:nvPr>
        </p:nvSpPr>
        <p:spPr/>
        <p:txBody>
          <a:bodyPr/>
          <a:lstStyle/>
          <a:p>
            <a:r>
              <a:rPr lang="en-US" dirty="0"/>
              <a:t>Roots of Unethical Behavior </a:t>
            </a:r>
            <a:r>
              <a:rPr lang="en-US" sz="1000" b="0" dirty="0"/>
              <a:t>2</a:t>
            </a:r>
          </a:p>
        </p:txBody>
      </p:sp>
      <p:sp>
        <p:nvSpPr>
          <p:cNvPr id="3" name="Content Placeholder 2">
            <a:extLst>
              <a:ext uri="{FF2B5EF4-FFF2-40B4-BE49-F238E27FC236}">
                <a16:creationId xmlns:a16="http://schemas.microsoft.com/office/drawing/2014/main" id="{079196DE-119E-4EB7-BBF8-A7E8E232DD5D}"/>
              </a:ext>
            </a:extLst>
          </p:cNvPr>
          <p:cNvSpPr>
            <a:spLocks noGrp="1"/>
          </p:cNvSpPr>
          <p:nvPr>
            <p:ph sz="quarter" idx="11"/>
          </p:nvPr>
        </p:nvSpPr>
        <p:spPr>
          <a:xfrm>
            <a:off x="342900" y="1276709"/>
            <a:ext cx="4137660" cy="5238391"/>
          </a:xfrm>
        </p:spPr>
        <p:txBody>
          <a:bodyPr/>
          <a:lstStyle/>
          <a:p>
            <a:r>
              <a:rPr lang="en-US" altLang="en-US" dirty="0"/>
              <a:t>Personal Ethics</a:t>
            </a:r>
          </a:p>
          <a:p>
            <a:pPr marL="0" lvl="1" indent="0">
              <a:buNone/>
            </a:pPr>
            <a:r>
              <a:rPr lang="en-US" altLang="en-US" dirty="0"/>
              <a:t>Business ethics reflect personal ethics.</a:t>
            </a:r>
          </a:p>
          <a:p>
            <a:pPr marL="0" lvl="1" indent="0">
              <a:buNone/>
            </a:pPr>
            <a:r>
              <a:rPr lang="en-US" altLang="en-US" dirty="0"/>
              <a:t>Expatriates may face pressure to violate personal ethics.</a:t>
            </a:r>
          </a:p>
          <a:p>
            <a:pPr marL="292608" lvl="2" indent="-292608"/>
            <a:r>
              <a:rPr lang="en-US" altLang="en-US" sz="2000" dirty="0"/>
              <a:t>Away from ordinary social context and supporting culture.</a:t>
            </a:r>
          </a:p>
          <a:p>
            <a:pPr marL="292608" lvl="2" indent="-292608"/>
            <a:r>
              <a:rPr lang="en-US" altLang="en-US" sz="2000" dirty="0"/>
              <a:t>Psychologically and geographically distant from parent company.</a:t>
            </a:r>
            <a:endParaRPr lang="en-US" sz="2000" dirty="0"/>
          </a:p>
        </p:txBody>
      </p:sp>
      <p:sp>
        <p:nvSpPr>
          <p:cNvPr id="4" name="Content Placeholder 3">
            <a:extLst>
              <a:ext uri="{FF2B5EF4-FFF2-40B4-BE49-F238E27FC236}">
                <a16:creationId xmlns:a16="http://schemas.microsoft.com/office/drawing/2014/main" id="{A97EDBB3-4F42-47AA-AF6F-201833098399}"/>
              </a:ext>
            </a:extLst>
          </p:cNvPr>
          <p:cNvSpPr>
            <a:spLocks noGrp="1"/>
          </p:cNvSpPr>
          <p:nvPr>
            <p:ph sz="quarter" idx="14"/>
          </p:nvPr>
        </p:nvSpPr>
        <p:spPr>
          <a:xfrm>
            <a:off x="4663440" y="1276709"/>
            <a:ext cx="4137660" cy="5238391"/>
          </a:xfrm>
        </p:spPr>
        <p:txBody>
          <a:bodyPr/>
          <a:lstStyle/>
          <a:p>
            <a:pPr marL="342900" lvl="0" indent="-342900" defTabSz="457200">
              <a:spcBef>
                <a:spcPts val="672"/>
              </a:spcBef>
              <a:spcAft>
                <a:spcPts val="800"/>
              </a:spcAft>
              <a:defRPr/>
            </a:pPr>
            <a:r>
              <a:rPr lang="en-US" altLang="en-US" dirty="0">
                <a:solidFill>
                  <a:prstClr val="black"/>
                </a:solidFill>
                <a:latin typeface="Calibri"/>
              </a:rPr>
              <a:t>Decision-Making Processes</a:t>
            </a:r>
          </a:p>
          <a:p>
            <a:pPr marL="0" lvl="1" indent="0" defTabSz="457200">
              <a:buClr>
                <a:srgbClr val="00589A"/>
              </a:buClr>
              <a:buNone/>
              <a:defRPr/>
            </a:pPr>
            <a:r>
              <a:rPr lang="en-US" altLang="en-US" dirty="0">
                <a:solidFill>
                  <a:prstClr val="black"/>
                </a:solidFill>
              </a:rPr>
              <a:t>Businesspeople may behave unethically because they fail to ask relevant questions.</a:t>
            </a:r>
          </a:p>
          <a:p>
            <a:pPr marL="0" lvl="1" indent="0" defTabSz="457200">
              <a:buClr>
                <a:srgbClr val="00589A"/>
              </a:buClr>
              <a:buNone/>
              <a:defRPr/>
            </a:pPr>
            <a:r>
              <a:rPr lang="en-US" altLang="en-US" dirty="0">
                <a:solidFill>
                  <a:prstClr val="black"/>
                </a:solidFill>
              </a:rPr>
              <a:t>Decisions made based on economic logic.</a:t>
            </a:r>
            <a:endParaRPr lang="en-US" dirty="0"/>
          </a:p>
        </p:txBody>
      </p:sp>
    </p:spTree>
    <p:extLst>
      <p:ext uri="{BB962C8B-B14F-4D97-AF65-F5344CB8AC3E}">
        <p14:creationId xmlns:p14="http://schemas.microsoft.com/office/powerpoint/2010/main" val="357031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DE4D-556E-49CF-939D-50A766FEED31}"/>
              </a:ext>
            </a:extLst>
          </p:cNvPr>
          <p:cNvSpPr>
            <a:spLocks noGrp="1"/>
          </p:cNvSpPr>
          <p:nvPr>
            <p:ph type="title"/>
          </p:nvPr>
        </p:nvSpPr>
        <p:spPr/>
        <p:txBody>
          <a:bodyPr/>
          <a:lstStyle/>
          <a:p>
            <a:r>
              <a:rPr lang="en-US" dirty="0"/>
              <a:t>Roots of Unethical Behavior </a:t>
            </a:r>
            <a:r>
              <a:rPr lang="en-US" sz="1000" b="0" dirty="0"/>
              <a:t>3</a:t>
            </a:r>
          </a:p>
        </p:txBody>
      </p:sp>
      <p:sp>
        <p:nvSpPr>
          <p:cNvPr id="3" name="Content Placeholder 2">
            <a:extLst>
              <a:ext uri="{FF2B5EF4-FFF2-40B4-BE49-F238E27FC236}">
                <a16:creationId xmlns:a16="http://schemas.microsoft.com/office/drawing/2014/main" id="{079196DE-119E-4EB7-BBF8-A7E8E232DD5D}"/>
              </a:ext>
            </a:extLst>
          </p:cNvPr>
          <p:cNvSpPr>
            <a:spLocks noGrp="1"/>
          </p:cNvSpPr>
          <p:nvPr>
            <p:ph sz="quarter" idx="11"/>
          </p:nvPr>
        </p:nvSpPr>
        <p:spPr>
          <a:xfrm>
            <a:off x="342900" y="1276709"/>
            <a:ext cx="4137660" cy="5238391"/>
          </a:xfrm>
        </p:spPr>
        <p:txBody>
          <a:bodyPr/>
          <a:lstStyle/>
          <a:p>
            <a:r>
              <a:rPr lang="en-US" altLang="en-US" dirty="0"/>
              <a:t>Organizational Culture</a:t>
            </a:r>
          </a:p>
          <a:p>
            <a:pPr marL="292608" lvl="1" indent="-292608"/>
            <a:r>
              <a:rPr lang="en-US" altLang="en-US" dirty="0"/>
              <a:t>Unethical behavior may exist in firms with an </a:t>
            </a:r>
            <a:r>
              <a:rPr lang="en-US" altLang="en-US" b="1" dirty="0"/>
              <a:t>organizational culture </a:t>
            </a:r>
            <a:r>
              <a:rPr lang="en-US" altLang="en-US" dirty="0"/>
              <a:t>that does not emphasize business ethics.</a:t>
            </a:r>
          </a:p>
          <a:p>
            <a:pPr marL="292608" lvl="1" indent="-292608"/>
            <a:r>
              <a:rPr lang="en-US" altLang="en-US" dirty="0"/>
              <a:t>Values and norms shape the culture of a firm, and that culture influences decision making.</a:t>
            </a:r>
            <a:endParaRPr lang="en-US" sz="2000" dirty="0"/>
          </a:p>
        </p:txBody>
      </p:sp>
      <p:sp>
        <p:nvSpPr>
          <p:cNvPr id="4" name="Content Placeholder 3">
            <a:extLst>
              <a:ext uri="{FF2B5EF4-FFF2-40B4-BE49-F238E27FC236}">
                <a16:creationId xmlns:a16="http://schemas.microsoft.com/office/drawing/2014/main" id="{A97EDBB3-4F42-47AA-AF6F-201833098399}"/>
              </a:ext>
            </a:extLst>
          </p:cNvPr>
          <p:cNvSpPr>
            <a:spLocks noGrp="1"/>
          </p:cNvSpPr>
          <p:nvPr>
            <p:ph sz="quarter" idx="14"/>
          </p:nvPr>
        </p:nvSpPr>
        <p:spPr>
          <a:xfrm>
            <a:off x="4663440" y="1276709"/>
            <a:ext cx="4137660" cy="5238391"/>
          </a:xfrm>
        </p:spPr>
        <p:txBody>
          <a:bodyPr/>
          <a:lstStyle/>
          <a:p>
            <a:pPr lvl="0" defTabSz="457200">
              <a:spcBef>
                <a:spcPct val="20000"/>
              </a:spcBef>
              <a:spcAft>
                <a:spcPts val="800"/>
              </a:spcAft>
              <a:buClr>
                <a:srgbClr val="92D050"/>
              </a:buClr>
              <a:defRPr/>
            </a:pPr>
            <a:r>
              <a:rPr lang="en-US" altLang="en-US" dirty="0">
                <a:solidFill>
                  <a:prstClr val="black"/>
                </a:solidFill>
              </a:rPr>
              <a:t>Unrealistic Performance Goals</a:t>
            </a:r>
          </a:p>
          <a:p>
            <a:pPr marL="292608" lvl="1" indent="-292608" defTabSz="457200">
              <a:defRPr/>
            </a:pPr>
            <a:r>
              <a:rPr lang="en-US" altLang="en-US" dirty="0">
                <a:solidFill>
                  <a:prstClr val="black"/>
                </a:solidFill>
              </a:rPr>
              <a:t>Pressure from parent company to meet goals that are unrealistic and can only be attained by acting in an unethical manner.</a:t>
            </a:r>
            <a:endParaRPr lang="en-US" dirty="0"/>
          </a:p>
        </p:txBody>
      </p:sp>
    </p:spTree>
    <p:extLst>
      <p:ext uri="{BB962C8B-B14F-4D97-AF65-F5344CB8AC3E}">
        <p14:creationId xmlns:p14="http://schemas.microsoft.com/office/powerpoint/2010/main" val="337547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DE4D-556E-49CF-939D-50A766FEED31}"/>
              </a:ext>
            </a:extLst>
          </p:cNvPr>
          <p:cNvSpPr>
            <a:spLocks noGrp="1"/>
          </p:cNvSpPr>
          <p:nvPr>
            <p:ph type="title"/>
          </p:nvPr>
        </p:nvSpPr>
        <p:spPr/>
        <p:txBody>
          <a:bodyPr/>
          <a:lstStyle/>
          <a:p>
            <a:r>
              <a:rPr lang="en-US" dirty="0"/>
              <a:t>Roots of Unethical Behavior </a:t>
            </a:r>
            <a:r>
              <a:rPr lang="en-US" sz="1000" b="0" dirty="0"/>
              <a:t>4</a:t>
            </a:r>
          </a:p>
        </p:txBody>
      </p:sp>
      <p:sp>
        <p:nvSpPr>
          <p:cNvPr id="3" name="Content Placeholder 2">
            <a:extLst>
              <a:ext uri="{FF2B5EF4-FFF2-40B4-BE49-F238E27FC236}">
                <a16:creationId xmlns:a16="http://schemas.microsoft.com/office/drawing/2014/main" id="{079196DE-119E-4EB7-BBF8-A7E8E232DD5D}"/>
              </a:ext>
            </a:extLst>
          </p:cNvPr>
          <p:cNvSpPr>
            <a:spLocks noGrp="1"/>
          </p:cNvSpPr>
          <p:nvPr>
            <p:ph sz="quarter" idx="11"/>
          </p:nvPr>
        </p:nvSpPr>
        <p:spPr>
          <a:xfrm>
            <a:off x="342900" y="1276709"/>
            <a:ext cx="4137660" cy="5238391"/>
          </a:xfrm>
        </p:spPr>
        <p:txBody>
          <a:bodyPr/>
          <a:lstStyle/>
          <a:p>
            <a:r>
              <a:rPr lang="en-US" altLang="en-US" dirty="0"/>
              <a:t>Leadership</a:t>
            </a:r>
          </a:p>
          <a:p>
            <a:pPr marL="292608" lvl="1" indent="-292608"/>
            <a:r>
              <a:rPr lang="en-US" altLang="en-US" dirty="0"/>
              <a:t>Leaders establish the culture of the organization and set the example.</a:t>
            </a:r>
          </a:p>
          <a:p>
            <a:pPr marL="292608" lvl="1" indent="-292608"/>
            <a:r>
              <a:rPr lang="en-US" altLang="en-US" dirty="0"/>
              <a:t>Actions speak louder than words.</a:t>
            </a:r>
          </a:p>
        </p:txBody>
      </p:sp>
      <p:sp>
        <p:nvSpPr>
          <p:cNvPr id="4" name="Content Placeholder 3">
            <a:extLst>
              <a:ext uri="{FF2B5EF4-FFF2-40B4-BE49-F238E27FC236}">
                <a16:creationId xmlns:a16="http://schemas.microsoft.com/office/drawing/2014/main" id="{A97EDBB3-4F42-47AA-AF6F-201833098399}"/>
              </a:ext>
            </a:extLst>
          </p:cNvPr>
          <p:cNvSpPr>
            <a:spLocks noGrp="1"/>
          </p:cNvSpPr>
          <p:nvPr>
            <p:ph sz="quarter" idx="14"/>
          </p:nvPr>
        </p:nvSpPr>
        <p:spPr>
          <a:xfrm>
            <a:off x="4663440" y="1276709"/>
            <a:ext cx="4137660" cy="5238391"/>
          </a:xfrm>
        </p:spPr>
        <p:txBody>
          <a:bodyPr>
            <a:normAutofit fontScale="92500" lnSpcReduction="20000"/>
          </a:bodyPr>
          <a:lstStyle/>
          <a:p>
            <a:pPr lvl="0" defTabSz="457200">
              <a:lnSpc>
                <a:spcPct val="120000"/>
              </a:lnSpc>
              <a:buClr>
                <a:srgbClr val="92D050"/>
              </a:buClr>
              <a:defRPr/>
            </a:pPr>
            <a:r>
              <a:rPr lang="en-US" altLang="en-US" sz="2600" dirty="0">
                <a:solidFill>
                  <a:prstClr val="black"/>
                </a:solidFill>
              </a:rPr>
              <a:t>Societal Culture</a:t>
            </a:r>
          </a:p>
          <a:p>
            <a:pPr marL="292608" lvl="1" indent="-292608" defTabSz="457200">
              <a:lnSpc>
                <a:spcPct val="120000"/>
              </a:lnSpc>
              <a:defRPr/>
            </a:pPr>
            <a:r>
              <a:rPr lang="en-US" altLang="en-US" sz="2400" dirty="0">
                <a:solidFill>
                  <a:prstClr val="black"/>
                </a:solidFill>
              </a:rPr>
              <a:t>Ethical policies differ by country.</a:t>
            </a:r>
          </a:p>
          <a:p>
            <a:pPr marL="292608" lvl="1" indent="-292608" defTabSz="457200">
              <a:lnSpc>
                <a:spcPct val="120000"/>
              </a:lnSpc>
              <a:defRPr/>
            </a:pPr>
            <a:r>
              <a:rPr lang="en-US" altLang="en-US" sz="2400" dirty="0">
                <a:solidFill>
                  <a:prstClr val="black"/>
                </a:solidFill>
              </a:rPr>
              <a:t>M</a:t>
            </a:r>
            <a:r>
              <a:rPr lang="en-US" altLang="en-US" sz="100" dirty="0">
                <a:solidFill>
                  <a:prstClr val="black"/>
                </a:solidFill>
              </a:rPr>
              <a:t> </a:t>
            </a:r>
            <a:r>
              <a:rPr lang="en-US" altLang="en-US" sz="2400" dirty="0">
                <a:solidFill>
                  <a:prstClr val="black"/>
                </a:solidFill>
              </a:rPr>
              <a:t>N</a:t>
            </a:r>
            <a:r>
              <a:rPr lang="en-US" altLang="en-US" sz="100" dirty="0">
                <a:solidFill>
                  <a:prstClr val="black"/>
                </a:solidFill>
              </a:rPr>
              <a:t> </a:t>
            </a:r>
            <a:r>
              <a:rPr lang="en-US" altLang="en-US" sz="2400" dirty="0">
                <a:solidFill>
                  <a:prstClr val="black"/>
                </a:solidFill>
              </a:rPr>
              <a:t>Es located in countries with strong individualism and uncertainty avoidance are more likely to emphasize ethical behavior.</a:t>
            </a:r>
          </a:p>
          <a:p>
            <a:pPr marL="292608" lvl="1" indent="-292608" defTabSz="457200">
              <a:lnSpc>
                <a:spcPct val="120000"/>
              </a:lnSpc>
              <a:defRPr/>
            </a:pPr>
            <a:r>
              <a:rPr lang="en-US" altLang="en-US" sz="2400" dirty="0">
                <a:solidFill>
                  <a:prstClr val="black"/>
                </a:solidFill>
              </a:rPr>
              <a:t>M</a:t>
            </a:r>
            <a:r>
              <a:rPr lang="en-US" altLang="en-US" sz="100" dirty="0">
                <a:solidFill>
                  <a:prstClr val="black"/>
                </a:solidFill>
              </a:rPr>
              <a:t> </a:t>
            </a:r>
            <a:r>
              <a:rPr lang="en-US" altLang="en-US" sz="2400" dirty="0">
                <a:solidFill>
                  <a:prstClr val="black"/>
                </a:solidFill>
              </a:rPr>
              <a:t>N</a:t>
            </a:r>
            <a:r>
              <a:rPr lang="en-US" altLang="en-US" sz="100" dirty="0">
                <a:solidFill>
                  <a:prstClr val="black"/>
                </a:solidFill>
              </a:rPr>
              <a:t> </a:t>
            </a:r>
            <a:r>
              <a:rPr lang="en-US" altLang="en-US" sz="2400" dirty="0">
                <a:solidFill>
                  <a:prstClr val="black"/>
                </a:solidFill>
              </a:rPr>
              <a:t>Es located in countries with high masculinity and high power distance are less likely to promote ethical behavior.</a:t>
            </a:r>
            <a:endParaRPr lang="en-US" dirty="0"/>
          </a:p>
        </p:txBody>
      </p:sp>
    </p:spTree>
    <p:extLst>
      <p:ext uri="{BB962C8B-B14F-4D97-AF65-F5344CB8AC3E}">
        <p14:creationId xmlns:p14="http://schemas.microsoft.com/office/powerpoint/2010/main" val="304944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1A64-9387-49D0-BED7-CDD1391D5B18}"/>
              </a:ext>
            </a:extLst>
          </p:cNvPr>
          <p:cNvSpPr>
            <a:spLocks noGrp="1"/>
          </p:cNvSpPr>
          <p:nvPr>
            <p:ph type="title"/>
          </p:nvPr>
        </p:nvSpPr>
        <p:spPr/>
        <p:txBody>
          <a:bodyPr/>
          <a:lstStyle/>
          <a:p>
            <a:r>
              <a:rPr lang="en-US" dirty="0"/>
              <a:t>Philosophical Approaches to Ethics </a:t>
            </a:r>
            <a:r>
              <a:rPr lang="en-US" sz="1000" b="0" dirty="0"/>
              <a:t>1</a:t>
            </a:r>
          </a:p>
        </p:txBody>
      </p:sp>
      <p:sp>
        <p:nvSpPr>
          <p:cNvPr id="3" name="Content Placeholder 2">
            <a:extLst>
              <a:ext uri="{FF2B5EF4-FFF2-40B4-BE49-F238E27FC236}">
                <a16:creationId xmlns:a16="http://schemas.microsoft.com/office/drawing/2014/main" id="{E02C7E16-6276-49E8-B605-F29526D8240C}"/>
              </a:ext>
            </a:extLst>
          </p:cNvPr>
          <p:cNvSpPr>
            <a:spLocks noGrp="1"/>
          </p:cNvSpPr>
          <p:nvPr>
            <p:ph sz="quarter" idx="11"/>
          </p:nvPr>
        </p:nvSpPr>
        <p:spPr>
          <a:xfrm>
            <a:off x="342900" y="1276710"/>
            <a:ext cx="8458200" cy="2411370"/>
          </a:xfrm>
        </p:spPr>
        <p:txBody>
          <a:bodyPr/>
          <a:lstStyle/>
          <a:p>
            <a:pPr>
              <a:defRPr/>
            </a:pPr>
            <a:r>
              <a:rPr lang="en-US" sz="2400" dirty="0"/>
              <a:t>Straw Men</a:t>
            </a:r>
          </a:p>
          <a:p>
            <a:pPr marL="0" lvl="1" indent="0">
              <a:buNone/>
              <a:defRPr/>
            </a:pPr>
            <a:r>
              <a:rPr lang="en-US" sz="2200" dirty="0"/>
              <a:t>The Friedman doctrine states that the social responsibility of business is to increase profits, so long as company stays within rules of law.</a:t>
            </a:r>
          </a:p>
          <a:p>
            <a:pPr marL="292608" lvl="2" indent="-292608">
              <a:defRPr/>
            </a:pPr>
            <a:r>
              <a:rPr lang="en-US" sz="2000" dirty="0"/>
              <a:t>Companies should do only what is mandated by law and what is required to run a business efficiently.</a:t>
            </a:r>
          </a:p>
        </p:txBody>
      </p:sp>
      <p:sp>
        <p:nvSpPr>
          <p:cNvPr id="4" name="Content Placeholder 3">
            <a:extLst>
              <a:ext uri="{FF2B5EF4-FFF2-40B4-BE49-F238E27FC236}">
                <a16:creationId xmlns:a16="http://schemas.microsoft.com/office/drawing/2014/main" id="{83653A09-1AE7-4AED-BB24-B972D26EC449}"/>
              </a:ext>
            </a:extLst>
          </p:cNvPr>
          <p:cNvSpPr>
            <a:spLocks noGrp="1"/>
          </p:cNvSpPr>
          <p:nvPr>
            <p:ph sz="quarter" idx="14"/>
          </p:nvPr>
        </p:nvSpPr>
        <p:spPr>
          <a:xfrm>
            <a:off x="342899" y="3873770"/>
            <a:ext cx="8548437" cy="1309434"/>
          </a:xfrm>
        </p:spPr>
        <p:txBody>
          <a:bodyPr/>
          <a:lstStyle/>
          <a:p>
            <a:pPr marL="0" lvl="1" indent="0">
              <a:buNone/>
              <a:defRPr/>
            </a:pPr>
            <a:r>
              <a:rPr lang="en-US" sz="2200" b="1" dirty="0"/>
              <a:t>Cultural relativism:</a:t>
            </a:r>
            <a:r>
              <a:rPr lang="en-US" sz="2200" dirty="0"/>
              <a:t> ethics are culturally determined, and firms should adopt ethics of the cultures in which they operate.</a:t>
            </a:r>
          </a:p>
          <a:p>
            <a:pPr marL="292608" lvl="2" indent="-292608">
              <a:defRPr/>
            </a:pPr>
            <a:r>
              <a:rPr lang="en-US" sz="2000" dirty="0"/>
              <a:t>“When in Rome, do as the Romans do.”</a:t>
            </a:r>
          </a:p>
        </p:txBody>
      </p:sp>
      <p:sp>
        <p:nvSpPr>
          <p:cNvPr id="5" name="Content Placeholder 4">
            <a:extLst>
              <a:ext uri="{FF2B5EF4-FFF2-40B4-BE49-F238E27FC236}">
                <a16:creationId xmlns:a16="http://schemas.microsoft.com/office/drawing/2014/main" id="{40D798DE-9430-4E85-BAEC-BA96B297C862}"/>
              </a:ext>
            </a:extLst>
          </p:cNvPr>
          <p:cNvSpPr>
            <a:spLocks noGrp="1"/>
          </p:cNvSpPr>
          <p:nvPr>
            <p:ph sz="quarter" idx="15"/>
          </p:nvPr>
        </p:nvSpPr>
        <p:spPr/>
        <p:txBody>
          <a:bodyPr>
            <a:normAutofit/>
          </a:bodyPr>
          <a:lstStyle/>
          <a:p>
            <a:r>
              <a:rPr lang="en-US" sz="2200" dirty="0"/>
              <a:t>Some universal ideas of morality are found across cultures.</a:t>
            </a:r>
          </a:p>
        </p:txBody>
      </p:sp>
    </p:spTree>
    <p:extLst>
      <p:ext uri="{BB962C8B-B14F-4D97-AF65-F5344CB8AC3E}">
        <p14:creationId xmlns:p14="http://schemas.microsoft.com/office/powerpoint/2010/main" val="23609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8C4B-20C1-44C3-AC6A-F74511E7F53B}"/>
              </a:ext>
            </a:extLst>
          </p:cNvPr>
          <p:cNvSpPr>
            <a:spLocks noGrp="1"/>
          </p:cNvSpPr>
          <p:nvPr>
            <p:ph type="title"/>
          </p:nvPr>
        </p:nvSpPr>
        <p:spPr/>
        <p:txBody>
          <a:bodyPr/>
          <a:lstStyle/>
          <a:p>
            <a:r>
              <a:rPr lang="en-US" dirty="0"/>
              <a:t>Philosophical Approaches to Ethics </a:t>
            </a:r>
            <a:r>
              <a:rPr lang="en-US" sz="1000" b="0" dirty="0"/>
              <a:t>2</a:t>
            </a:r>
          </a:p>
        </p:txBody>
      </p:sp>
      <p:sp>
        <p:nvSpPr>
          <p:cNvPr id="3" name="Content Placeholder 2">
            <a:extLst>
              <a:ext uri="{FF2B5EF4-FFF2-40B4-BE49-F238E27FC236}">
                <a16:creationId xmlns:a16="http://schemas.microsoft.com/office/drawing/2014/main" id="{87E94C14-8C14-4A11-94E7-4AC9C08D7704}"/>
              </a:ext>
            </a:extLst>
          </p:cNvPr>
          <p:cNvSpPr>
            <a:spLocks noGrp="1"/>
          </p:cNvSpPr>
          <p:nvPr>
            <p:ph sz="quarter" idx="11"/>
          </p:nvPr>
        </p:nvSpPr>
        <p:spPr>
          <a:xfrm>
            <a:off x="342900" y="1276709"/>
            <a:ext cx="8458200" cy="2152291"/>
          </a:xfrm>
        </p:spPr>
        <p:txBody>
          <a:bodyPr>
            <a:normAutofit/>
          </a:bodyPr>
          <a:lstStyle/>
          <a:p>
            <a:pPr marL="0" lvl="1" indent="0">
              <a:buNone/>
              <a:defRPr/>
            </a:pPr>
            <a:r>
              <a:rPr lang="en-US" b="1" dirty="0"/>
              <a:t>Righteous moralist:</a:t>
            </a:r>
            <a:r>
              <a:rPr lang="en-US" dirty="0"/>
              <a:t> M</a:t>
            </a:r>
            <a:r>
              <a:rPr lang="en-US" sz="100" dirty="0"/>
              <a:t> </a:t>
            </a:r>
            <a:r>
              <a:rPr lang="en-US" dirty="0"/>
              <a:t>N</a:t>
            </a:r>
            <a:r>
              <a:rPr lang="en-US" sz="100" dirty="0"/>
              <a:t> </a:t>
            </a:r>
            <a:r>
              <a:rPr lang="en-US" dirty="0"/>
              <a:t>E’s home country standards of ethics are appropriate for companies to follow in foreign countries.</a:t>
            </a:r>
          </a:p>
          <a:p>
            <a:pPr marL="292608" lvl="2" indent="-292608">
              <a:defRPr/>
            </a:pPr>
            <a:r>
              <a:rPr lang="en-US" sz="2000" dirty="0"/>
              <a:t>Common among managers from developed countries.</a:t>
            </a:r>
          </a:p>
          <a:p>
            <a:pPr marL="292608" lvl="2" indent="-292608">
              <a:defRPr/>
            </a:pPr>
            <a:r>
              <a:rPr lang="en-US" sz="2000" dirty="0"/>
              <a:t>Critics say it is not always appropriate to adopt home-country standards.</a:t>
            </a:r>
          </a:p>
        </p:txBody>
      </p:sp>
      <p:sp>
        <p:nvSpPr>
          <p:cNvPr id="4" name="Content Placeholder 3">
            <a:extLst>
              <a:ext uri="{FF2B5EF4-FFF2-40B4-BE49-F238E27FC236}">
                <a16:creationId xmlns:a16="http://schemas.microsoft.com/office/drawing/2014/main" id="{B45386CD-4CF9-4EBD-A5EA-A4A7010FA255}"/>
              </a:ext>
            </a:extLst>
          </p:cNvPr>
          <p:cNvSpPr>
            <a:spLocks noGrp="1"/>
          </p:cNvSpPr>
          <p:nvPr>
            <p:ph sz="quarter" idx="14"/>
          </p:nvPr>
        </p:nvSpPr>
        <p:spPr>
          <a:xfrm>
            <a:off x="342900" y="3733800"/>
            <a:ext cx="8458200" cy="2057400"/>
          </a:xfrm>
        </p:spPr>
        <p:txBody>
          <a:bodyPr>
            <a:normAutofit/>
          </a:bodyPr>
          <a:lstStyle/>
          <a:p>
            <a:pPr marL="0" lvl="1" indent="0">
              <a:buNone/>
              <a:defRPr/>
            </a:pPr>
            <a:r>
              <a:rPr lang="en-US" b="1" dirty="0"/>
              <a:t>Naive immoralist:</a:t>
            </a:r>
            <a:r>
              <a:rPr lang="en-US" dirty="0"/>
              <a:t> if a manager of M</a:t>
            </a:r>
            <a:r>
              <a:rPr lang="en-US" sz="100" dirty="0"/>
              <a:t> </a:t>
            </a:r>
            <a:r>
              <a:rPr lang="en-US" dirty="0"/>
              <a:t>N</a:t>
            </a:r>
            <a:r>
              <a:rPr lang="en-US" sz="100" dirty="0"/>
              <a:t> </a:t>
            </a:r>
            <a:r>
              <a:rPr lang="en-US" dirty="0"/>
              <a:t>E sees firms from other nations not following ethical norms in host nation, that manager should not either.</a:t>
            </a:r>
          </a:p>
          <a:p>
            <a:pPr marL="292608" lvl="2" indent="-292608">
              <a:defRPr/>
            </a:pPr>
            <a:r>
              <a:rPr lang="en-US" sz="2000" dirty="0"/>
              <a:t>Actions are ethically justified if everyone else is doing the same thing.</a:t>
            </a:r>
          </a:p>
        </p:txBody>
      </p:sp>
    </p:spTree>
    <p:extLst>
      <p:ext uri="{BB962C8B-B14F-4D97-AF65-F5344CB8AC3E}">
        <p14:creationId xmlns:p14="http://schemas.microsoft.com/office/powerpoint/2010/main" val="414076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8C4B-20C1-44C3-AC6A-F74511E7F53B}"/>
              </a:ext>
            </a:extLst>
          </p:cNvPr>
          <p:cNvSpPr>
            <a:spLocks noGrp="1"/>
          </p:cNvSpPr>
          <p:nvPr>
            <p:ph type="title"/>
          </p:nvPr>
        </p:nvSpPr>
        <p:spPr/>
        <p:txBody>
          <a:bodyPr/>
          <a:lstStyle/>
          <a:p>
            <a:r>
              <a:rPr lang="en-US" dirty="0"/>
              <a:t>Philosophical Approaches to Ethics </a:t>
            </a:r>
            <a:r>
              <a:rPr lang="en-US" sz="1000" b="0" dirty="0"/>
              <a:t>3</a:t>
            </a:r>
          </a:p>
        </p:txBody>
      </p:sp>
      <p:sp>
        <p:nvSpPr>
          <p:cNvPr id="3" name="Content Placeholder 2">
            <a:extLst>
              <a:ext uri="{FF2B5EF4-FFF2-40B4-BE49-F238E27FC236}">
                <a16:creationId xmlns:a16="http://schemas.microsoft.com/office/drawing/2014/main" id="{87E94C14-8C14-4A11-94E7-4AC9C08D7704}"/>
              </a:ext>
            </a:extLst>
          </p:cNvPr>
          <p:cNvSpPr>
            <a:spLocks noGrp="1"/>
          </p:cNvSpPr>
          <p:nvPr>
            <p:ph sz="quarter" idx="11"/>
          </p:nvPr>
        </p:nvSpPr>
        <p:spPr>
          <a:xfrm>
            <a:off x="342900" y="1276709"/>
            <a:ext cx="8458200" cy="2579011"/>
          </a:xfrm>
        </p:spPr>
        <p:txBody>
          <a:bodyPr>
            <a:normAutofit/>
          </a:bodyPr>
          <a:lstStyle/>
          <a:p>
            <a:r>
              <a:rPr lang="en-US" altLang="en-US" dirty="0"/>
              <a:t>Utilitarian and Kantian Ethics</a:t>
            </a:r>
          </a:p>
          <a:p>
            <a:pPr marL="0" lvl="1" indent="0">
              <a:buNone/>
            </a:pPr>
            <a:r>
              <a:rPr lang="en-US" altLang="en-US" b="1" dirty="0"/>
              <a:t>Utilitarian approach to ethics:</a:t>
            </a:r>
            <a:r>
              <a:rPr lang="en-US" altLang="en-US" dirty="0"/>
              <a:t> moral worth of actions or practices is determined by their consequences.</a:t>
            </a:r>
          </a:p>
          <a:p>
            <a:pPr marL="292608" lvl="2" indent="-292608"/>
            <a:r>
              <a:rPr lang="en-US" altLang="en-US" sz="2000" dirty="0"/>
              <a:t>Actions have multiple consequences, some good, some not.</a:t>
            </a:r>
          </a:p>
          <a:p>
            <a:pPr marL="292608" lvl="2" indent="-292608"/>
            <a:r>
              <a:rPr lang="en-US" altLang="en-US" sz="2000" dirty="0"/>
              <a:t>Actions are desirable that produce greatest good for greatest number of people.</a:t>
            </a:r>
            <a:endParaRPr lang="en-US" sz="2000" dirty="0"/>
          </a:p>
        </p:txBody>
      </p:sp>
      <p:sp>
        <p:nvSpPr>
          <p:cNvPr id="4" name="Content Placeholder 3">
            <a:extLst>
              <a:ext uri="{FF2B5EF4-FFF2-40B4-BE49-F238E27FC236}">
                <a16:creationId xmlns:a16="http://schemas.microsoft.com/office/drawing/2014/main" id="{B45386CD-4CF9-4EBD-A5EA-A4A7010FA255}"/>
              </a:ext>
            </a:extLst>
          </p:cNvPr>
          <p:cNvSpPr>
            <a:spLocks noGrp="1"/>
          </p:cNvSpPr>
          <p:nvPr>
            <p:ph sz="quarter" idx="14"/>
          </p:nvPr>
        </p:nvSpPr>
        <p:spPr>
          <a:xfrm>
            <a:off x="342900" y="3962400"/>
            <a:ext cx="8458200" cy="2286000"/>
          </a:xfrm>
        </p:spPr>
        <p:txBody>
          <a:bodyPr>
            <a:normAutofit/>
          </a:bodyPr>
          <a:lstStyle/>
          <a:p>
            <a:pPr marL="0" lvl="1" indent="0">
              <a:buNone/>
            </a:pPr>
            <a:r>
              <a:rPr lang="en-US" altLang="en-US" b="1" dirty="0"/>
              <a:t>Kantian ethics:</a:t>
            </a:r>
            <a:r>
              <a:rPr lang="en-US" altLang="en-US" dirty="0"/>
              <a:t> Immanuel Kant argued that people should be treated as ends and never purely as means to the end of others.</a:t>
            </a:r>
          </a:p>
          <a:p>
            <a:pPr marL="292608" lvl="2" indent="-292608"/>
            <a:r>
              <a:rPr lang="en-US" altLang="en-US" sz="2000" dirty="0"/>
              <a:t>People have dignity and need to be respected; they are not machines.</a:t>
            </a:r>
            <a:endParaRPr lang="en-US" sz="2000" dirty="0"/>
          </a:p>
        </p:txBody>
      </p:sp>
    </p:spTree>
    <p:extLst>
      <p:ext uri="{BB962C8B-B14F-4D97-AF65-F5344CB8AC3E}">
        <p14:creationId xmlns:p14="http://schemas.microsoft.com/office/powerpoint/2010/main" val="3688169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Philosophical Approaches to Ethics </a:t>
            </a:r>
            <a:r>
              <a:rPr lang="en-US" sz="1000" b="0" dirty="0"/>
              <a:t>4</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lstStyle/>
          <a:p>
            <a:r>
              <a:rPr lang="en-US" altLang="en-US" b="1" dirty="0"/>
              <a:t>Rights Theories</a:t>
            </a:r>
          </a:p>
          <a:p>
            <a:pPr marL="292608" lvl="1" indent="-292608"/>
            <a:r>
              <a:rPr lang="en-US" altLang="en-US" dirty="0"/>
              <a:t>Human beings have fundamental rights and privileges that transcend national boundaries and culture.</a:t>
            </a:r>
          </a:p>
          <a:p>
            <a:pPr marL="292608" lvl="1" indent="-292608"/>
            <a:r>
              <a:rPr lang="en-US" altLang="en-US" dirty="0"/>
              <a:t>Human rights form basis of moral compass that managers should navigate by when making decisions that have an ethical component.</a:t>
            </a:r>
          </a:p>
          <a:p>
            <a:pPr marL="292608" lvl="1" indent="-292608"/>
            <a:r>
              <a:rPr lang="en-US" altLang="en-US" dirty="0"/>
              <a:t>Idea that some fundamental rights transcend national borders and cultures was underlying motivation for U</a:t>
            </a:r>
            <a:r>
              <a:rPr lang="en-US" altLang="en-US" sz="100" dirty="0"/>
              <a:t> </a:t>
            </a:r>
            <a:r>
              <a:rPr lang="en-US" altLang="en-US" dirty="0"/>
              <a:t>N’s </a:t>
            </a:r>
            <a:r>
              <a:rPr lang="en-US" altLang="en-US" b="1" dirty="0"/>
              <a:t>Universal Declaration of Human Rights</a:t>
            </a:r>
            <a:r>
              <a:rPr lang="en-US" altLang="en-US" dirty="0"/>
              <a:t>.</a:t>
            </a:r>
          </a:p>
          <a:p>
            <a:pPr marL="292608" lvl="1" indent="-292608"/>
            <a:r>
              <a:rPr lang="en-US" altLang="en-US" dirty="0"/>
              <a:t>Certain people or institutions are obligated to provide benefits or services that secure rights of others.</a:t>
            </a:r>
            <a:endParaRPr lang="en-US" dirty="0"/>
          </a:p>
        </p:txBody>
      </p:sp>
    </p:spTree>
    <p:extLst>
      <p:ext uri="{BB962C8B-B14F-4D97-AF65-F5344CB8AC3E}">
        <p14:creationId xmlns:p14="http://schemas.microsoft.com/office/powerpoint/2010/main" val="91298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504A-78DE-413D-AE62-05B0008A1E46}"/>
              </a:ext>
            </a:extLst>
          </p:cNvPr>
          <p:cNvSpPr>
            <a:spLocks noGrp="1"/>
          </p:cNvSpPr>
          <p:nvPr>
            <p:ph type="title"/>
          </p:nvPr>
        </p:nvSpPr>
        <p:spPr/>
        <p:txBody>
          <a:bodyPr/>
          <a:lstStyle/>
          <a:p>
            <a:r>
              <a:rPr lang="en-US" noProof="0" dirty="0">
                <a:latin typeface="+mn-lt"/>
              </a:rPr>
              <a:t>Learning Objectives</a:t>
            </a:r>
          </a:p>
        </p:txBody>
      </p:sp>
      <p:sp>
        <p:nvSpPr>
          <p:cNvPr id="3" name="Content Placeholder 2">
            <a:extLst>
              <a:ext uri="{FF2B5EF4-FFF2-40B4-BE49-F238E27FC236}">
                <a16:creationId xmlns:a16="http://schemas.microsoft.com/office/drawing/2014/main" id="{06AF95A5-4D89-4F58-9CF4-EC035DB383A6}"/>
              </a:ext>
            </a:extLst>
          </p:cNvPr>
          <p:cNvSpPr>
            <a:spLocks noGrp="1"/>
          </p:cNvSpPr>
          <p:nvPr>
            <p:ph sz="quarter" idx="11"/>
          </p:nvPr>
        </p:nvSpPr>
        <p:spPr>
          <a:xfrm>
            <a:off x="342900" y="1276709"/>
            <a:ext cx="8458200" cy="5238391"/>
          </a:xfrm>
        </p:spPr>
        <p:txBody>
          <a:bodyPr>
            <a:noAutofit/>
          </a:bodyPr>
          <a:lstStyle/>
          <a:p>
            <a:pPr marL="512763" indent="-512763"/>
            <a:r>
              <a:rPr lang="en-US" sz="2200" b="1" noProof="0" dirty="0">
                <a:solidFill>
                  <a:srgbClr val="00589A"/>
                </a:solidFill>
              </a:rPr>
              <a:t>5-1 </a:t>
            </a:r>
            <a:r>
              <a:rPr lang="en-US" altLang="en-US" sz="2200" dirty="0"/>
              <a:t>Understand the ethical, corporate social responsibility, and sustainability issues faced by international businesses.</a:t>
            </a:r>
            <a:endParaRPr lang="en-US" sz="2200" noProof="0" dirty="0"/>
          </a:p>
          <a:p>
            <a:pPr marL="512763" indent="-512763"/>
            <a:r>
              <a:rPr lang="en-US" sz="2200" b="1" noProof="0" dirty="0">
                <a:solidFill>
                  <a:srgbClr val="00589A"/>
                </a:solidFill>
              </a:rPr>
              <a:t>5-2 </a:t>
            </a:r>
            <a:r>
              <a:rPr lang="en-US" altLang="en-US" sz="2200" dirty="0"/>
              <a:t>Recognize an ethical, corporate social responsibility, and/or sustainability dilemma.</a:t>
            </a:r>
            <a:endParaRPr lang="en-US" sz="2200" noProof="0" dirty="0"/>
          </a:p>
          <a:p>
            <a:pPr marL="512763" indent="-512763"/>
            <a:r>
              <a:rPr lang="en-US" sz="2200" b="1" noProof="0" dirty="0">
                <a:solidFill>
                  <a:srgbClr val="00589A"/>
                </a:solidFill>
              </a:rPr>
              <a:t>5-3 </a:t>
            </a:r>
            <a:r>
              <a:rPr lang="en-US" altLang="en-US" sz="2200" dirty="0"/>
              <a:t>Identify the causes of unethical behavior by managers as they relate to business, corporate social responsibility, or sustainability.</a:t>
            </a:r>
            <a:endParaRPr lang="en-US" sz="2200" noProof="0" dirty="0"/>
          </a:p>
          <a:p>
            <a:pPr marL="512763" indent="-512763"/>
            <a:r>
              <a:rPr lang="en-US" sz="2200" b="1" noProof="0" dirty="0">
                <a:solidFill>
                  <a:srgbClr val="00589A"/>
                </a:solidFill>
              </a:rPr>
              <a:t>5-4 </a:t>
            </a:r>
            <a:r>
              <a:rPr lang="en-US" altLang="en-US" sz="2200" dirty="0"/>
              <a:t>Describe the different philosophical approaches to business ethics that apply globally.</a:t>
            </a:r>
          </a:p>
          <a:p>
            <a:pPr marL="512763" indent="-512763"/>
            <a:r>
              <a:rPr lang="en-US" sz="2200" b="1" dirty="0">
                <a:solidFill>
                  <a:srgbClr val="00589A"/>
                </a:solidFill>
              </a:rPr>
              <a:t>5-5 </a:t>
            </a:r>
            <a:r>
              <a:rPr lang="en-US" altLang="en-US" sz="2200" dirty="0"/>
              <a:t>Explain how global managers can incorporate ethical considerations into their decision making in general, as well as corporate social responsibility and sustainability initiatives.</a:t>
            </a:r>
            <a:endParaRPr lang="en-US" sz="2200" dirty="0"/>
          </a:p>
        </p:txBody>
      </p:sp>
    </p:spTree>
    <p:extLst>
      <p:ext uri="{BB962C8B-B14F-4D97-AF65-F5344CB8AC3E}">
        <p14:creationId xmlns:p14="http://schemas.microsoft.com/office/powerpoint/2010/main" val="328976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Philosophical Approaches to Ethics </a:t>
            </a:r>
            <a:r>
              <a:rPr lang="en-US" sz="1000" b="0" dirty="0"/>
              <a:t>5</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lstStyle/>
          <a:p>
            <a:r>
              <a:rPr lang="en-US" dirty="0"/>
              <a:t>Universal Declaration of Human Rights</a:t>
            </a:r>
          </a:p>
          <a:p>
            <a:pPr marL="402336" lvl="1" indent="-402336">
              <a:buFont typeface="+mj-lt"/>
              <a:buAutoNum type="arabicPeriod"/>
            </a:pPr>
            <a:r>
              <a:rPr lang="en-US" dirty="0"/>
              <a:t>Everyone has the right to work, to free choice of employment, to just and favorable conditions of work, and to protection against unemployment.</a:t>
            </a:r>
          </a:p>
          <a:p>
            <a:pPr marL="402336" lvl="1" indent="-402336">
              <a:buFont typeface="+mj-lt"/>
              <a:buAutoNum type="arabicPeriod"/>
            </a:pPr>
            <a:r>
              <a:rPr lang="en-US" dirty="0"/>
              <a:t>Everyone, without any discrimination, has the right to equal pay for equal work.</a:t>
            </a:r>
          </a:p>
          <a:p>
            <a:pPr marL="402336" lvl="1" indent="-402336">
              <a:buFont typeface="+mj-lt"/>
              <a:buAutoNum type="arabicPeriod"/>
            </a:pPr>
            <a:r>
              <a:rPr lang="en-US" dirty="0"/>
              <a:t>Everyone who works has the right to just and favorable remuneration ensuring for himself and his family an existence worthy of human dignity, and supplemented, if necessary, by other means of social protection.</a:t>
            </a:r>
          </a:p>
          <a:p>
            <a:pPr marL="402336" lvl="1" indent="-402336">
              <a:buFont typeface="+mj-lt"/>
              <a:buAutoNum type="arabicPeriod"/>
            </a:pPr>
            <a:r>
              <a:rPr lang="en-US" dirty="0"/>
              <a:t>Everyone has the right to form and to join trade unions for the protection of his interests.</a:t>
            </a:r>
          </a:p>
        </p:txBody>
      </p:sp>
    </p:spTree>
    <p:extLst>
      <p:ext uri="{BB962C8B-B14F-4D97-AF65-F5344CB8AC3E}">
        <p14:creationId xmlns:p14="http://schemas.microsoft.com/office/powerpoint/2010/main" val="3011969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Philosophical Approaches to Ethics </a:t>
            </a:r>
            <a:r>
              <a:rPr lang="en-US" sz="1000" b="0" dirty="0"/>
              <a:t>6</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lstStyle/>
          <a:p>
            <a:r>
              <a:rPr lang="en-US" altLang="en-US" dirty="0"/>
              <a:t>Justice Theories</a:t>
            </a:r>
          </a:p>
          <a:p>
            <a:pPr marL="0" lvl="1" indent="0">
              <a:buNone/>
            </a:pPr>
            <a:r>
              <a:rPr lang="en-US" altLang="en-US" dirty="0"/>
              <a:t>Focus on attainment of </a:t>
            </a:r>
            <a:r>
              <a:rPr lang="en-US" altLang="en-US" b="1" dirty="0"/>
              <a:t>just distribution</a:t>
            </a:r>
            <a:r>
              <a:rPr lang="en-US" altLang="en-US" dirty="0"/>
              <a:t>—one that is considered fair and equitable—of economic goods and services.</a:t>
            </a:r>
          </a:p>
          <a:p>
            <a:pPr marL="0" lvl="1" indent="0">
              <a:buNone/>
            </a:pPr>
            <a:r>
              <a:rPr lang="en-US" altLang="en-US" dirty="0"/>
              <a:t>John Rawls: all economic goods and services should be distributed equally except when unequal distribution would work to everyone’s advantage.</a:t>
            </a:r>
          </a:p>
          <a:p>
            <a:pPr marL="0" lvl="1" indent="0">
              <a:buNone/>
            </a:pPr>
            <a:r>
              <a:rPr lang="en-US" altLang="en-US" dirty="0"/>
              <a:t>Impartiality is guaranteed by </a:t>
            </a:r>
            <a:r>
              <a:rPr lang="en-US" altLang="en-US" i="1" dirty="0"/>
              <a:t>veil of ignorance</a:t>
            </a:r>
            <a:r>
              <a:rPr lang="en-US" altLang="en-US" dirty="0"/>
              <a:t>—everyone is imagined to be ignorant of all their particular characteristics.</a:t>
            </a:r>
          </a:p>
          <a:p>
            <a:pPr marL="292608" lvl="2" indent="-292608"/>
            <a:r>
              <a:rPr lang="en-US" altLang="en-US" sz="2000" dirty="0"/>
              <a:t>Race, sex, intelligence, etc.</a:t>
            </a:r>
          </a:p>
        </p:txBody>
      </p:sp>
    </p:spTree>
    <p:extLst>
      <p:ext uri="{BB962C8B-B14F-4D97-AF65-F5344CB8AC3E}">
        <p14:creationId xmlns:p14="http://schemas.microsoft.com/office/powerpoint/2010/main" val="211257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Philosophical Approaches to Ethics </a:t>
            </a:r>
            <a:r>
              <a:rPr lang="en-US" sz="1000" b="0" dirty="0"/>
              <a:t>7</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lstStyle/>
          <a:p>
            <a:pPr marL="0" lvl="1" indent="0">
              <a:buNone/>
            </a:pPr>
            <a:r>
              <a:rPr lang="en-US" altLang="en-US" dirty="0"/>
              <a:t>Under Rawls’ veil of ignorance, each person is permitted the maximum amount of basic liberty compatible with a similar liberty for others.</a:t>
            </a:r>
          </a:p>
          <a:p>
            <a:pPr marL="0" lvl="1" indent="0">
              <a:buNone/>
            </a:pPr>
            <a:r>
              <a:rPr lang="en-US" altLang="en-US" dirty="0"/>
              <a:t>Once equal liberty is assured, inequality in basic social goods are allowed only if they benefit everyone.</a:t>
            </a:r>
          </a:p>
          <a:p>
            <a:pPr marL="292608" lvl="2" indent="-292608"/>
            <a:r>
              <a:rPr lang="en-US" altLang="en-US" sz="2000" dirty="0"/>
              <a:t>The </a:t>
            </a:r>
            <a:r>
              <a:rPr lang="en-US" altLang="en-US" sz="2000" i="1" dirty="0"/>
              <a:t>difference principle </a:t>
            </a:r>
            <a:r>
              <a:rPr lang="en-US" altLang="en-US" sz="2000" dirty="0"/>
              <a:t>suggests that inequalities are justified if they benefit the position of the least-advantaged person.</a:t>
            </a:r>
          </a:p>
        </p:txBody>
      </p:sp>
    </p:spTree>
    <p:extLst>
      <p:ext uri="{BB962C8B-B14F-4D97-AF65-F5344CB8AC3E}">
        <p14:creationId xmlns:p14="http://schemas.microsoft.com/office/powerpoint/2010/main" val="267461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360° View: Managerial Implications </a:t>
            </a:r>
            <a:r>
              <a:rPr lang="en-US" sz="1000" b="0" dirty="0"/>
              <a:t>1</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normAutofit fontScale="92500"/>
          </a:bodyPr>
          <a:lstStyle/>
          <a:p>
            <a:r>
              <a:rPr lang="en-US" altLang="en-US" dirty="0"/>
              <a:t>Making Ethical Decisions Internationally</a:t>
            </a:r>
          </a:p>
          <a:p>
            <a:pPr marL="402336" lvl="1" indent="-402336">
              <a:lnSpc>
                <a:spcPct val="110000"/>
              </a:lnSpc>
              <a:buFont typeface="+mj-lt"/>
              <a:buAutoNum type="arabicPeriod"/>
            </a:pPr>
            <a:r>
              <a:rPr lang="en-US" altLang="en-US" dirty="0"/>
              <a:t>Favor hiring and promoting people with well-grounded sense of personal ethics.</a:t>
            </a:r>
          </a:p>
          <a:p>
            <a:pPr marL="402336" lvl="1" indent="-402336">
              <a:lnSpc>
                <a:spcPct val="110000"/>
              </a:lnSpc>
              <a:buFont typeface="+mj-lt"/>
              <a:buAutoNum type="arabicPeriod"/>
            </a:pPr>
            <a:r>
              <a:rPr lang="en-US" altLang="en-US" dirty="0"/>
              <a:t>Build organizational culture that places high value on ethical behavior.</a:t>
            </a:r>
          </a:p>
          <a:p>
            <a:pPr marL="402336" lvl="1" indent="-402336">
              <a:lnSpc>
                <a:spcPct val="110000"/>
              </a:lnSpc>
              <a:buFont typeface="+mj-lt"/>
              <a:buAutoNum type="arabicPeriod"/>
            </a:pPr>
            <a:r>
              <a:rPr lang="en-US" altLang="en-US" dirty="0"/>
              <a:t>Put decision making processes in place that require people to consider ethical dimensions of business decisions.</a:t>
            </a:r>
          </a:p>
          <a:p>
            <a:pPr marL="402336" lvl="1" indent="-402336">
              <a:lnSpc>
                <a:spcPct val="110000"/>
              </a:lnSpc>
              <a:buFont typeface="+mj-lt"/>
              <a:buAutoNum type="arabicPeriod"/>
            </a:pPr>
            <a:r>
              <a:rPr lang="en-US" altLang="en-US" dirty="0"/>
              <a:t>Institute ethical officers in organization.</a:t>
            </a:r>
          </a:p>
          <a:p>
            <a:pPr marL="402336" lvl="1" indent="-402336">
              <a:lnSpc>
                <a:spcPct val="110000"/>
              </a:lnSpc>
              <a:buFont typeface="+mj-lt"/>
              <a:buAutoNum type="arabicPeriod"/>
            </a:pPr>
            <a:r>
              <a:rPr lang="en-US" altLang="en-US" dirty="0"/>
              <a:t>Develop moral courage.</a:t>
            </a:r>
          </a:p>
          <a:p>
            <a:pPr marL="402336" lvl="1" indent="-402336">
              <a:lnSpc>
                <a:spcPct val="110000"/>
              </a:lnSpc>
              <a:buFont typeface="+mj-lt"/>
              <a:buAutoNum type="arabicPeriod"/>
            </a:pPr>
            <a:r>
              <a:rPr lang="en-US" altLang="en-US" dirty="0"/>
              <a:t>Make corporate social responsibility cornerstone of enterprise policy.</a:t>
            </a:r>
          </a:p>
          <a:p>
            <a:pPr marL="402336" lvl="1" indent="-402336">
              <a:lnSpc>
                <a:spcPct val="110000"/>
              </a:lnSpc>
              <a:buFont typeface="+mj-lt"/>
              <a:buAutoNum type="arabicPeriod"/>
            </a:pPr>
            <a:r>
              <a:rPr lang="en-US" altLang="en-US" dirty="0"/>
              <a:t>Pursue sustainable strategies.</a:t>
            </a:r>
            <a:endParaRPr lang="en-US" altLang="en-US" sz="2800" dirty="0"/>
          </a:p>
        </p:txBody>
      </p:sp>
    </p:spTree>
    <p:extLst>
      <p:ext uri="{BB962C8B-B14F-4D97-AF65-F5344CB8AC3E}">
        <p14:creationId xmlns:p14="http://schemas.microsoft.com/office/powerpoint/2010/main" val="20810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BF3A-692E-4985-B413-15C370531132}"/>
              </a:ext>
            </a:extLst>
          </p:cNvPr>
          <p:cNvSpPr>
            <a:spLocks noGrp="1"/>
          </p:cNvSpPr>
          <p:nvPr>
            <p:ph type="title"/>
          </p:nvPr>
        </p:nvSpPr>
        <p:spPr/>
        <p:txBody>
          <a:bodyPr/>
          <a:lstStyle/>
          <a:p>
            <a:r>
              <a:rPr lang="en-US" dirty="0"/>
              <a:t>360° View: Managerial Implications </a:t>
            </a:r>
            <a:r>
              <a:rPr lang="en-US" sz="1000" b="0" dirty="0"/>
              <a:t>2</a:t>
            </a:r>
            <a:endParaRPr lang="en-US" dirty="0"/>
          </a:p>
        </p:txBody>
      </p:sp>
      <p:sp>
        <p:nvSpPr>
          <p:cNvPr id="3" name="Content Placeholder 2">
            <a:extLst>
              <a:ext uri="{FF2B5EF4-FFF2-40B4-BE49-F238E27FC236}">
                <a16:creationId xmlns:a16="http://schemas.microsoft.com/office/drawing/2014/main" id="{C574F04C-B197-4954-B21E-9268854DA364}"/>
              </a:ext>
            </a:extLst>
          </p:cNvPr>
          <p:cNvSpPr>
            <a:spLocks noGrp="1"/>
          </p:cNvSpPr>
          <p:nvPr>
            <p:ph sz="quarter" idx="11"/>
          </p:nvPr>
        </p:nvSpPr>
        <p:spPr>
          <a:xfrm>
            <a:off x="342900" y="1276710"/>
            <a:ext cx="8458200" cy="1851502"/>
          </a:xfrm>
        </p:spPr>
        <p:txBody>
          <a:bodyPr/>
          <a:lstStyle/>
          <a:p>
            <a:pPr marL="0" lvl="1" indent="0">
              <a:buNone/>
            </a:pPr>
            <a:r>
              <a:rPr lang="en-US" altLang="en-US" dirty="0"/>
              <a:t>Hiring and Promotion.</a:t>
            </a:r>
          </a:p>
          <a:p>
            <a:pPr marL="292608" lvl="2" indent="-292608"/>
            <a:r>
              <a:rPr lang="en-US" altLang="en-US" sz="2000" dirty="0"/>
              <a:t>Businesses should strive to identify and hire people with a strong sense of personal ethics.</a:t>
            </a:r>
          </a:p>
          <a:p>
            <a:pPr marL="292608" lvl="2" indent="-292608"/>
            <a:r>
              <a:rPr lang="en-US" altLang="en-US" sz="2000" dirty="0"/>
              <a:t>Prospective employees should research organization’s ethical climate.</a:t>
            </a:r>
            <a:endParaRPr lang="en-US" sz="2000" dirty="0"/>
          </a:p>
        </p:txBody>
      </p:sp>
      <p:sp>
        <p:nvSpPr>
          <p:cNvPr id="4" name="Content Placeholder 3">
            <a:extLst>
              <a:ext uri="{FF2B5EF4-FFF2-40B4-BE49-F238E27FC236}">
                <a16:creationId xmlns:a16="http://schemas.microsoft.com/office/drawing/2014/main" id="{9733186D-804E-46BD-97C0-A5C668D63733}"/>
              </a:ext>
            </a:extLst>
          </p:cNvPr>
          <p:cNvSpPr>
            <a:spLocks noGrp="1"/>
          </p:cNvSpPr>
          <p:nvPr>
            <p:ph sz="quarter" idx="14"/>
          </p:nvPr>
        </p:nvSpPr>
        <p:spPr>
          <a:xfrm>
            <a:off x="342900" y="3279008"/>
            <a:ext cx="8458200" cy="2592404"/>
          </a:xfrm>
        </p:spPr>
        <p:txBody>
          <a:bodyPr/>
          <a:lstStyle/>
          <a:p>
            <a:pPr marL="0" lvl="1" indent="0">
              <a:buNone/>
            </a:pPr>
            <a:r>
              <a:rPr lang="en-US" altLang="en-US" dirty="0"/>
              <a:t>Organizational Culture and Leadership.</a:t>
            </a:r>
          </a:p>
          <a:p>
            <a:pPr marL="292608" lvl="2" indent="-292608"/>
            <a:r>
              <a:rPr lang="en-US" altLang="en-US" sz="2000" dirty="0"/>
              <a:t>Articulate values that emphasize ethical behavior, repeatedly emphasize their importance, and then act on them.</a:t>
            </a:r>
          </a:p>
          <a:p>
            <a:pPr marL="741600" lvl="3" indent="-320040">
              <a:spcBef>
                <a:spcPts val="1000"/>
              </a:spcBef>
              <a:spcAft>
                <a:spcPts val="0"/>
              </a:spcAft>
              <a:buFont typeface="Arial" panose="020B0604020202020204" pitchFamily="34" charset="0"/>
              <a:buChar char="•"/>
            </a:pPr>
            <a:r>
              <a:rPr lang="en-US" altLang="en-US" sz="1800" b="1" dirty="0"/>
              <a:t>Code of ethics: </a:t>
            </a:r>
            <a:r>
              <a:rPr lang="en-US" altLang="en-US" sz="1800" dirty="0"/>
              <a:t>a business’s formal statement of ethical priorities.</a:t>
            </a:r>
          </a:p>
          <a:p>
            <a:pPr marL="292608" lvl="2" indent="-292608"/>
            <a:r>
              <a:rPr lang="en-US" altLang="en-US" sz="2000" dirty="0"/>
              <a:t>Provide incentives and rewards to those who engage in ethical behavior.</a:t>
            </a:r>
            <a:endParaRPr lang="en-US" sz="2000" dirty="0"/>
          </a:p>
        </p:txBody>
      </p:sp>
    </p:spTree>
    <p:extLst>
      <p:ext uri="{BB962C8B-B14F-4D97-AF65-F5344CB8AC3E}">
        <p14:creationId xmlns:p14="http://schemas.microsoft.com/office/powerpoint/2010/main" val="397040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360° View: Managerial Implications </a:t>
            </a:r>
            <a:r>
              <a:rPr lang="en-US" sz="1000" b="0" dirty="0"/>
              <a:t>3</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normAutofit/>
          </a:bodyPr>
          <a:lstStyle/>
          <a:p>
            <a:pPr marL="0" lvl="1" indent="0">
              <a:buNone/>
            </a:pPr>
            <a:r>
              <a:rPr lang="en-US" altLang="en-US" dirty="0"/>
              <a:t>Decision-Making Processes.</a:t>
            </a:r>
          </a:p>
          <a:p>
            <a:pPr marL="292608" lvl="2" indent="-292608"/>
            <a:r>
              <a:rPr lang="en-US" altLang="en-US" sz="2000" dirty="0"/>
              <a:t>If manager answers “yes” to following questions, the decision is ethically acceptable:</a:t>
            </a:r>
          </a:p>
          <a:p>
            <a:pPr marL="741600" lvl="3" indent="-320040">
              <a:spcBef>
                <a:spcPts val="1000"/>
              </a:spcBef>
              <a:spcAft>
                <a:spcPts val="0"/>
              </a:spcAft>
            </a:pPr>
            <a:r>
              <a:rPr lang="en-US" sz="1800" dirty="0"/>
              <a:t>Does my decision fall within the accepted values or standards that typically apply in the organizational environment (as articulated in a code of ethics or some other corporate statement)</a:t>
            </a:r>
            <a:r>
              <a:rPr lang="en-US" altLang="en-US" sz="1800" dirty="0"/>
              <a:t>?</a:t>
            </a:r>
          </a:p>
          <a:p>
            <a:pPr marL="741600" lvl="3" indent="-320040">
              <a:spcBef>
                <a:spcPts val="1000"/>
              </a:spcBef>
              <a:spcAft>
                <a:spcPts val="0"/>
              </a:spcAft>
            </a:pPr>
            <a:r>
              <a:rPr lang="en-US" sz="1800" dirty="0"/>
              <a:t>Am I willing to see the decision communicated to all stakeholders affected by it—for example, by having it reported in newspapers, on television, or via social media</a:t>
            </a:r>
            <a:r>
              <a:rPr lang="en-US" altLang="en-US" sz="1800" dirty="0"/>
              <a:t>?</a:t>
            </a:r>
          </a:p>
          <a:p>
            <a:pPr marL="741600" lvl="3" indent="-320040">
              <a:spcBef>
                <a:spcPts val="1000"/>
              </a:spcBef>
              <a:spcAft>
                <a:spcPts val="0"/>
              </a:spcAft>
            </a:pPr>
            <a:r>
              <a:rPr lang="en-US" sz="1800" dirty="0"/>
              <a:t>Would the people with whom I have a significant personal relationship, such as family members, friends, or even managers in other businesses, approve of the decision</a:t>
            </a:r>
            <a:r>
              <a:rPr lang="en-US" altLang="en-US" sz="1800" dirty="0"/>
              <a:t>?</a:t>
            </a:r>
          </a:p>
        </p:txBody>
      </p:sp>
    </p:spTree>
    <p:extLst>
      <p:ext uri="{BB962C8B-B14F-4D97-AF65-F5344CB8AC3E}">
        <p14:creationId xmlns:p14="http://schemas.microsoft.com/office/powerpoint/2010/main" val="207970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7F8B-B18D-424A-B83C-4736C0B67F41}"/>
              </a:ext>
            </a:extLst>
          </p:cNvPr>
          <p:cNvSpPr>
            <a:spLocks noGrp="1"/>
          </p:cNvSpPr>
          <p:nvPr>
            <p:ph type="title"/>
          </p:nvPr>
        </p:nvSpPr>
        <p:spPr/>
        <p:txBody>
          <a:bodyPr/>
          <a:lstStyle/>
          <a:p>
            <a:r>
              <a:rPr lang="en-US" dirty="0"/>
              <a:t>360° View: Managerial Implications </a:t>
            </a:r>
            <a:r>
              <a:rPr lang="en-US" sz="1000" b="0" dirty="0"/>
              <a:t>4</a:t>
            </a:r>
          </a:p>
        </p:txBody>
      </p:sp>
      <p:sp>
        <p:nvSpPr>
          <p:cNvPr id="3" name="Content Placeholder 2">
            <a:extLst>
              <a:ext uri="{FF2B5EF4-FFF2-40B4-BE49-F238E27FC236}">
                <a16:creationId xmlns:a16="http://schemas.microsoft.com/office/drawing/2014/main" id="{03092EF4-D722-459E-8BEE-A572AECC3B44}"/>
              </a:ext>
            </a:extLst>
          </p:cNvPr>
          <p:cNvSpPr>
            <a:spLocks noGrp="1"/>
          </p:cNvSpPr>
          <p:nvPr>
            <p:ph sz="quarter" idx="11"/>
          </p:nvPr>
        </p:nvSpPr>
        <p:spPr>
          <a:xfrm>
            <a:off x="342900" y="1276710"/>
            <a:ext cx="8458200" cy="459344"/>
          </a:xfrm>
        </p:spPr>
        <p:txBody>
          <a:bodyPr/>
          <a:lstStyle/>
          <a:p>
            <a:r>
              <a:rPr lang="en-US" sz="2200" dirty="0"/>
              <a:t>Five-step process helps managers think through ethical issues:</a:t>
            </a:r>
          </a:p>
        </p:txBody>
      </p:sp>
      <p:sp>
        <p:nvSpPr>
          <p:cNvPr id="4" name="Content Placeholder 3">
            <a:extLst>
              <a:ext uri="{FF2B5EF4-FFF2-40B4-BE49-F238E27FC236}">
                <a16:creationId xmlns:a16="http://schemas.microsoft.com/office/drawing/2014/main" id="{F1475962-2691-46D4-AF39-D08B866926F7}"/>
              </a:ext>
            </a:extLst>
          </p:cNvPr>
          <p:cNvSpPr>
            <a:spLocks noGrp="1"/>
          </p:cNvSpPr>
          <p:nvPr>
            <p:ph sz="quarter" idx="14"/>
          </p:nvPr>
        </p:nvSpPr>
        <p:spPr>
          <a:xfrm>
            <a:off x="342900" y="1897316"/>
            <a:ext cx="8458200" cy="459344"/>
          </a:xfrm>
        </p:spPr>
        <p:txBody>
          <a:bodyPr/>
          <a:lstStyle/>
          <a:p>
            <a:pPr marL="402336" indent="-402336">
              <a:buFont typeface="+mj-lt"/>
              <a:buAutoNum type="arabicPeriod"/>
            </a:pPr>
            <a:r>
              <a:rPr lang="en-US" altLang="en-US" dirty="0"/>
              <a:t>How would a decision affect </a:t>
            </a:r>
            <a:r>
              <a:rPr lang="en-US" altLang="en-US" b="1" dirty="0"/>
              <a:t>stakeholders</a:t>
            </a:r>
            <a:r>
              <a:rPr lang="en-US" altLang="en-US" dirty="0"/>
              <a:t>?</a:t>
            </a:r>
            <a:endParaRPr lang="en-US" dirty="0"/>
          </a:p>
        </p:txBody>
      </p:sp>
      <p:sp>
        <p:nvSpPr>
          <p:cNvPr id="5" name="Content Placeholder 4">
            <a:extLst>
              <a:ext uri="{FF2B5EF4-FFF2-40B4-BE49-F238E27FC236}">
                <a16:creationId xmlns:a16="http://schemas.microsoft.com/office/drawing/2014/main" id="{F1532449-8045-45AB-9BE3-BDD2B35CF5E8}"/>
              </a:ext>
            </a:extLst>
          </p:cNvPr>
          <p:cNvSpPr>
            <a:spLocks noGrp="1"/>
          </p:cNvSpPr>
          <p:nvPr>
            <p:ph sz="quarter" idx="15"/>
          </p:nvPr>
        </p:nvSpPr>
        <p:spPr>
          <a:xfrm>
            <a:off x="342900" y="2438204"/>
            <a:ext cx="8458200" cy="787136"/>
          </a:xfrm>
        </p:spPr>
        <p:txBody>
          <a:bodyPr>
            <a:normAutofit/>
          </a:bodyPr>
          <a:lstStyle/>
          <a:p>
            <a:pPr marL="741600" indent="-320040">
              <a:buFont typeface="Arial" panose="020B0604020202020204" pitchFamily="34" charset="0"/>
              <a:buChar char="•"/>
            </a:pPr>
            <a:r>
              <a:rPr lang="en-US" sz="1800" b="1" dirty="0"/>
              <a:t>Internal stakeholders.</a:t>
            </a:r>
          </a:p>
          <a:p>
            <a:pPr marL="741600" indent="-320040">
              <a:buFont typeface="Arial" panose="020B0604020202020204" pitchFamily="34" charset="0"/>
              <a:buChar char="•"/>
            </a:pPr>
            <a:r>
              <a:rPr lang="en-US" sz="1800" b="1" dirty="0"/>
              <a:t>External stakeholders.</a:t>
            </a:r>
          </a:p>
        </p:txBody>
      </p:sp>
      <p:sp>
        <p:nvSpPr>
          <p:cNvPr id="6" name="Content Placeholder 5">
            <a:extLst>
              <a:ext uri="{FF2B5EF4-FFF2-40B4-BE49-F238E27FC236}">
                <a16:creationId xmlns:a16="http://schemas.microsoft.com/office/drawing/2014/main" id="{A6F1C5BC-FFA6-4FCC-8F26-F0ACF0454132}"/>
              </a:ext>
            </a:extLst>
          </p:cNvPr>
          <p:cNvSpPr>
            <a:spLocks noGrp="1"/>
          </p:cNvSpPr>
          <p:nvPr>
            <p:ph sz="quarter" idx="16"/>
          </p:nvPr>
        </p:nvSpPr>
        <p:spPr>
          <a:xfrm>
            <a:off x="342900" y="3362500"/>
            <a:ext cx="8458200" cy="2453640"/>
          </a:xfrm>
        </p:spPr>
        <p:txBody>
          <a:bodyPr/>
          <a:lstStyle/>
          <a:p>
            <a:pPr marL="402336" indent="-402336">
              <a:buFont typeface="+mj-lt"/>
              <a:buAutoNum type="arabicPeriod" startAt="2"/>
            </a:pPr>
            <a:r>
              <a:rPr lang="en-US" dirty="0"/>
              <a:t>Judge ethics of proposed strategic decision.</a:t>
            </a:r>
          </a:p>
          <a:p>
            <a:pPr marL="402336" indent="-402336">
              <a:buFont typeface="+mj-lt"/>
              <a:buAutoNum type="arabicPeriod" startAt="2"/>
            </a:pPr>
            <a:r>
              <a:rPr lang="en-US" dirty="0"/>
              <a:t>Establish moral intent.</a:t>
            </a:r>
          </a:p>
          <a:p>
            <a:pPr marL="402336" indent="-402336">
              <a:buFont typeface="+mj-lt"/>
              <a:buAutoNum type="arabicPeriod" startAt="2"/>
            </a:pPr>
            <a:r>
              <a:rPr lang="en-US" dirty="0"/>
              <a:t>Engage in ethical behavior.</a:t>
            </a:r>
          </a:p>
          <a:p>
            <a:pPr marL="402336" indent="-402336">
              <a:buFont typeface="+mj-lt"/>
              <a:buAutoNum type="arabicPeriod" startAt="2"/>
            </a:pPr>
            <a:r>
              <a:rPr lang="en-US" dirty="0"/>
              <a:t>Audit decisions.</a:t>
            </a:r>
          </a:p>
        </p:txBody>
      </p:sp>
    </p:spTree>
    <p:extLst>
      <p:ext uri="{BB962C8B-B14F-4D97-AF65-F5344CB8AC3E}">
        <p14:creationId xmlns:p14="http://schemas.microsoft.com/office/powerpoint/2010/main" val="258742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BF3A-692E-4985-B413-15C370531132}"/>
              </a:ext>
            </a:extLst>
          </p:cNvPr>
          <p:cNvSpPr>
            <a:spLocks noGrp="1"/>
          </p:cNvSpPr>
          <p:nvPr>
            <p:ph type="title"/>
          </p:nvPr>
        </p:nvSpPr>
        <p:spPr/>
        <p:txBody>
          <a:bodyPr/>
          <a:lstStyle/>
          <a:p>
            <a:r>
              <a:rPr lang="en-US" dirty="0"/>
              <a:t>360° View: Managerial Implications </a:t>
            </a:r>
            <a:r>
              <a:rPr lang="en-US" sz="1000" b="0" dirty="0"/>
              <a:t>5</a:t>
            </a:r>
            <a:endParaRPr lang="en-US" dirty="0"/>
          </a:p>
        </p:txBody>
      </p:sp>
      <p:sp>
        <p:nvSpPr>
          <p:cNvPr id="3" name="Content Placeholder 2">
            <a:extLst>
              <a:ext uri="{FF2B5EF4-FFF2-40B4-BE49-F238E27FC236}">
                <a16:creationId xmlns:a16="http://schemas.microsoft.com/office/drawing/2014/main" id="{C574F04C-B197-4954-B21E-9268854DA364}"/>
              </a:ext>
            </a:extLst>
          </p:cNvPr>
          <p:cNvSpPr>
            <a:spLocks noGrp="1"/>
          </p:cNvSpPr>
          <p:nvPr>
            <p:ph sz="quarter" idx="11"/>
          </p:nvPr>
        </p:nvSpPr>
        <p:spPr>
          <a:xfrm>
            <a:off x="342900" y="1276709"/>
            <a:ext cx="8458200" cy="1527451"/>
          </a:xfrm>
        </p:spPr>
        <p:txBody>
          <a:bodyPr/>
          <a:lstStyle/>
          <a:p>
            <a:r>
              <a:rPr lang="en-US" altLang="en-US" dirty="0"/>
              <a:t>Ethics Officers</a:t>
            </a:r>
          </a:p>
          <a:p>
            <a:pPr marL="292608" lvl="1" indent="-292608"/>
            <a:r>
              <a:rPr lang="en-US" altLang="en-US" dirty="0"/>
              <a:t>Encourage ethical behavior in a business.</a:t>
            </a:r>
          </a:p>
          <a:p>
            <a:pPr marL="292608" lvl="1" indent="-292608"/>
            <a:r>
              <a:rPr lang="en-US" altLang="en-US" dirty="0"/>
              <a:t>Act as an internal ombudsperson.</a:t>
            </a:r>
            <a:endParaRPr lang="en-US" sz="2000" dirty="0"/>
          </a:p>
        </p:txBody>
      </p:sp>
      <p:sp>
        <p:nvSpPr>
          <p:cNvPr id="4" name="Content Placeholder 3">
            <a:extLst>
              <a:ext uri="{FF2B5EF4-FFF2-40B4-BE49-F238E27FC236}">
                <a16:creationId xmlns:a16="http://schemas.microsoft.com/office/drawing/2014/main" id="{9733186D-804E-46BD-97C0-A5C668D63733}"/>
              </a:ext>
            </a:extLst>
          </p:cNvPr>
          <p:cNvSpPr>
            <a:spLocks noGrp="1"/>
          </p:cNvSpPr>
          <p:nvPr>
            <p:ph sz="quarter" idx="14"/>
          </p:nvPr>
        </p:nvSpPr>
        <p:spPr>
          <a:xfrm>
            <a:off x="342900" y="2941320"/>
            <a:ext cx="8458200" cy="3307080"/>
          </a:xfrm>
        </p:spPr>
        <p:txBody>
          <a:bodyPr/>
          <a:lstStyle/>
          <a:p>
            <a:pPr indent="-342901">
              <a:spcBef>
                <a:spcPts val="576"/>
              </a:spcBef>
            </a:pPr>
            <a:r>
              <a:rPr lang="en-US" dirty="0"/>
              <a:t>Moral Courage</a:t>
            </a:r>
          </a:p>
          <a:p>
            <a:pPr marL="292608" indent="-292608">
              <a:buFont typeface="Arial" panose="020B0604020202020204" pitchFamily="34" charset="0"/>
              <a:buChar char="•"/>
            </a:pPr>
            <a:r>
              <a:rPr lang="en-US" sz="2200" dirty="0"/>
              <a:t>Managers must walk away from decisions that are profitable but unethical.</a:t>
            </a:r>
          </a:p>
          <a:p>
            <a:pPr marL="292608" indent="-292608">
              <a:buFont typeface="Arial" panose="020B0604020202020204" pitchFamily="34" charset="0"/>
              <a:buChar char="•"/>
            </a:pPr>
            <a:r>
              <a:rPr lang="en-US" sz="2200" dirty="0"/>
              <a:t>Requires moral courage.</a:t>
            </a:r>
          </a:p>
          <a:p>
            <a:pPr marL="292608" indent="-292608">
              <a:buFont typeface="Arial" panose="020B0604020202020204" pitchFamily="34" charset="0"/>
              <a:buChar char="•"/>
            </a:pPr>
            <a:r>
              <a:rPr lang="en-US" sz="2200" dirty="0"/>
              <a:t>Companies must commit to not retaliating against those exercising moral courage.</a:t>
            </a:r>
          </a:p>
        </p:txBody>
      </p:sp>
    </p:spTree>
    <p:extLst>
      <p:ext uri="{BB962C8B-B14F-4D97-AF65-F5344CB8AC3E}">
        <p14:creationId xmlns:p14="http://schemas.microsoft.com/office/powerpoint/2010/main" val="3382260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360° View: Managerial Implications </a:t>
            </a:r>
            <a:r>
              <a:rPr lang="en-US" sz="1000" b="0" dirty="0"/>
              <a:t>6</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normAutofit/>
          </a:bodyPr>
          <a:lstStyle/>
          <a:p>
            <a:pPr>
              <a:defRPr/>
            </a:pPr>
            <a:r>
              <a:rPr lang="en-US" b="1" dirty="0"/>
              <a:t>Corporate Social Responsibility (C</a:t>
            </a:r>
            <a:r>
              <a:rPr lang="en-US" sz="100" b="1" dirty="0"/>
              <a:t> </a:t>
            </a:r>
            <a:r>
              <a:rPr lang="en-US" b="1" dirty="0"/>
              <a:t>S</a:t>
            </a:r>
            <a:r>
              <a:rPr lang="en-US" sz="100" b="1" dirty="0"/>
              <a:t> </a:t>
            </a:r>
            <a:r>
              <a:rPr lang="en-US" b="1" dirty="0"/>
              <a:t>R)</a:t>
            </a:r>
            <a:endParaRPr lang="en-US" dirty="0"/>
          </a:p>
          <a:p>
            <a:pPr marL="292608" lvl="1" indent="-292608">
              <a:defRPr/>
            </a:pPr>
            <a:r>
              <a:rPr lang="en-US" dirty="0"/>
              <a:t>Multinationals need to give something back to the societies that enable them to prosper and grow.</a:t>
            </a:r>
          </a:p>
          <a:p>
            <a:pPr marL="292608" lvl="1" indent="-292608">
              <a:defRPr/>
            </a:pPr>
            <a:r>
              <a:rPr lang="en-US" dirty="0"/>
              <a:t>Businesses should consider social consequences of economic actions.</a:t>
            </a:r>
          </a:p>
          <a:p>
            <a:pPr marL="292608" lvl="1" indent="-292608">
              <a:defRPr/>
            </a:pPr>
            <a:r>
              <a:rPr lang="en-US" dirty="0"/>
              <a:t>There should be a presumption in favor of decisions that have both good economic and good social consequences.</a:t>
            </a:r>
          </a:p>
          <a:p>
            <a:pPr marL="292608" lvl="1" indent="-292608">
              <a:defRPr/>
            </a:pPr>
            <a:r>
              <a:rPr lang="en-US" i="1" dirty="0"/>
              <a:t>Noblesse oblige</a:t>
            </a:r>
            <a:r>
              <a:rPr lang="en-US" dirty="0"/>
              <a:t>.</a:t>
            </a:r>
            <a:endParaRPr lang="en-US" altLang="en-US" sz="1800" dirty="0"/>
          </a:p>
        </p:txBody>
      </p:sp>
    </p:spTree>
    <p:extLst>
      <p:ext uri="{BB962C8B-B14F-4D97-AF65-F5344CB8AC3E}">
        <p14:creationId xmlns:p14="http://schemas.microsoft.com/office/powerpoint/2010/main" val="245174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D72E-5D16-45EB-9D02-130663A5B716}"/>
              </a:ext>
            </a:extLst>
          </p:cNvPr>
          <p:cNvSpPr>
            <a:spLocks noGrp="1"/>
          </p:cNvSpPr>
          <p:nvPr>
            <p:ph type="title"/>
          </p:nvPr>
        </p:nvSpPr>
        <p:spPr/>
        <p:txBody>
          <a:bodyPr/>
          <a:lstStyle/>
          <a:p>
            <a:r>
              <a:rPr lang="en-US" dirty="0"/>
              <a:t>360° View: Managerial Implications </a:t>
            </a:r>
            <a:r>
              <a:rPr lang="en-US" sz="1000" b="0" dirty="0"/>
              <a:t>7</a:t>
            </a:r>
          </a:p>
        </p:txBody>
      </p:sp>
      <p:sp>
        <p:nvSpPr>
          <p:cNvPr id="3" name="Content Placeholder 2">
            <a:extLst>
              <a:ext uri="{FF2B5EF4-FFF2-40B4-BE49-F238E27FC236}">
                <a16:creationId xmlns:a16="http://schemas.microsoft.com/office/drawing/2014/main" id="{5555E18A-33C6-4AD9-A275-7EB0DF593EE4}"/>
              </a:ext>
            </a:extLst>
          </p:cNvPr>
          <p:cNvSpPr>
            <a:spLocks noGrp="1"/>
          </p:cNvSpPr>
          <p:nvPr>
            <p:ph sz="quarter" idx="11"/>
          </p:nvPr>
        </p:nvSpPr>
        <p:spPr/>
        <p:txBody>
          <a:bodyPr>
            <a:normAutofit/>
          </a:bodyPr>
          <a:lstStyle/>
          <a:p>
            <a:pPr>
              <a:defRPr/>
            </a:pPr>
            <a:r>
              <a:rPr lang="en-US" dirty="0"/>
              <a:t>Sustainability</a:t>
            </a:r>
          </a:p>
          <a:p>
            <a:pPr marL="292608" lvl="1" indent="-292608">
              <a:defRPr/>
            </a:pPr>
            <a:r>
              <a:rPr lang="en-US" b="1" dirty="0"/>
              <a:t>Sustainable strategies: </a:t>
            </a:r>
            <a:r>
              <a:rPr lang="en-US" dirty="0"/>
              <a:t>strategies that help M</a:t>
            </a:r>
            <a:r>
              <a:rPr lang="en-US" sz="100" dirty="0"/>
              <a:t> </a:t>
            </a:r>
            <a:r>
              <a:rPr lang="en-US" dirty="0"/>
              <a:t>N</a:t>
            </a:r>
            <a:r>
              <a:rPr lang="en-US" sz="100" dirty="0"/>
              <a:t> </a:t>
            </a:r>
            <a:r>
              <a:rPr lang="en-US" dirty="0"/>
              <a:t>Es make profits without harming the environment, while ensuring company operates in a socially responsible manner with regard to its stakeholders.</a:t>
            </a:r>
          </a:p>
          <a:p>
            <a:pPr marL="292608" lvl="1" indent="-292608">
              <a:defRPr/>
            </a:pPr>
            <a:r>
              <a:rPr lang="en-US" dirty="0"/>
              <a:t>Good for shareholders, environment, local communities, employees, and customers.</a:t>
            </a:r>
            <a:endParaRPr lang="en-US" sz="2600" dirty="0"/>
          </a:p>
        </p:txBody>
      </p:sp>
    </p:spTree>
    <p:extLst>
      <p:ext uri="{BB962C8B-B14F-4D97-AF65-F5344CB8AC3E}">
        <p14:creationId xmlns:p14="http://schemas.microsoft.com/office/powerpoint/2010/main" val="157860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lstStyle/>
          <a:p>
            <a:r>
              <a:rPr lang="en-US" dirty="0"/>
              <a:t>Opening Case</a:t>
            </a:r>
          </a:p>
        </p:txBody>
      </p:sp>
      <p:sp>
        <p:nvSpPr>
          <p:cNvPr id="3" name="Content Placeholder 2">
            <a:extLst>
              <a:ext uri="{FF2B5EF4-FFF2-40B4-BE49-F238E27FC236}">
                <a16:creationId xmlns:a16="http://schemas.microsoft.com/office/drawing/2014/main" id="{9DE6915F-1B1E-4A1E-AEFF-389618A62FFC}"/>
              </a:ext>
            </a:extLst>
          </p:cNvPr>
          <p:cNvSpPr>
            <a:spLocks noGrp="1"/>
          </p:cNvSpPr>
          <p:nvPr>
            <p:ph sz="quarter" idx="11"/>
          </p:nvPr>
        </p:nvSpPr>
        <p:spPr>
          <a:xfrm>
            <a:off x="342900" y="1276709"/>
            <a:ext cx="5006340" cy="2838091"/>
          </a:xfrm>
        </p:spPr>
        <p:txBody>
          <a:bodyPr>
            <a:normAutofit fontScale="85000" lnSpcReduction="20000"/>
          </a:bodyPr>
          <a:lstStyle/>
          <a:p>
            <a:pPr>
              <a:lnSpc>
                <a:spcPct val="110000"/>
              </a:lnSpc>
            </a:pPr>
            <a:r>
              <a:rPr lang="en-US" sz="2600" dirty="0"/>
              <a:t>Who Stitched Your Designer Jeans?</a:t>
            </a:r>
          </a:p>
          <a:p>
            <a:pPr marL="0" lvl="1" indent="0">
              <a:lnSpc>
                <a:spcPct val="110000"/>
              </a:lnSpc>
              <a:buNone/>
            </a:pPr>
            <a:r>
              <a:rPr lang="en-US" sz="2400" dirty="0"/>
              <a:t>Densely populated Bangladesh is now world’s second largest exporter of readymade garments.</a:t>
            </a:r>
          </a:p>
          <a:p>
            <a:pPr marL="292608" lvl="3" indent="-292608">
              <a:lnSpc>
                <a:spcPct val="120000"/>
              </a:lnSpc>
              <a:spcBef>
                <a:spcPts val="1000"/>
              </a:spcBef>
              <a:spcAft>
                <a:spcPts val="0"/>
              </a:spcAft>
            </a:pPr>
            <a:r>
              <a:rPr lang="en-US" sz="2200" dirty="0"/>
              <a:t>Accounts for 20 percent of its G</a:t>
            </a:r>
            <a:r>
              <a:rPr lang="en-US" sz="100" dirty="0"/>
              <a:t> </a:t>
            </a:r>
            <a:r>
              <a:rPr lang="en-US" sz="2200" dirty="0"/>
              <a:t>D</a:t>
            </a:r>
            <a:r>
              <a:rPr lang="en-US" sz="100" dirty="0"/>
              <a:t> </a:t>
            </a:r>
            <a:r>
              <a:rPr lang="en-US" sz="2200" dirty="0"/>
              <a:t>P and 80 percent of its exports.</a:t>
            </a:r>
          </a:p>
          <a:p>
            <a:pPr marL="292608" lvl="3" indent="-292608">
              <a:lnSpc>
                <a:spcPct val="120000"/>
              </a:lnSpc>
              <a:spcBef>
                <a:spcPts val="1000"/>
              </a:spcBef>
              <a:spcAft>
                <a:spcPts val="0"/>
              </a:spcAft>
            </a:pPr>
            <a:r>
              <a:rPr lang="en-US" sz="2200" dirty="0"/>
              <a:t>Lifted country out of the ranks of poorest nations in the world.</a:t>
            </a:r>
          </a:p>
        </p:txBody>
      </p:sp>
      <p:sp>
        <p:nvSpPr>
          <p:cNvPr id="4" name="Content Placeholder 3">
            <a:extLst>
              <a:ext uri="{FF2B5EF4-FFF2-40B4-BE49-F238E27FC236}">
                <a16:creationId xmlns:a16="http://schemas.microsoft.com/office/drawing/2014/main" id="{1B0DD44E-19C8-46A2-826A-45BFA169625A}"/>
              </a:ext>
            </a:extLst>
          </p:cNvPr>
          <p:cNvSpPr>
            <a:spLocks noGrp="1"/>
          </p:cNvSpPr>
          <p:nvPr>
            <p:ph sz="quarter" idx="14"/>
          </p:nvPr>
        </p:nvSpPr>
        <p:spPr>
          <a:xfrm>
            <a:off x="342900" y="4343400"/>
            <a:ext cx="4930140" cy="1828800"/>
          </a:xfrm>
        </p:spPr>
        <p:txBody>
          <a:bodyPr>
            <a:normAutofit/>
          </a:bodyPr>
          <a:lstStyle/>
          <a:p>
            <a:pPr marL="0" lvl="1" indent="0">
              <a:buNone/>
            </a:pPr>
            <a:r>
              <a:rPr lang="en-US" sz="2000" dirty="0"/>
              <a:t>Success rests on low labor costs and lax regulations.</a:t>
            </a:r>
          </a:p>
          <a:p>
            <a:pPr marL="0" lvl="1" indent="0">
              <a:buNone/>
            </a:pPr>
            <a:r>
              <a:rPr lang="en-US" sz="2000" dirty="0"/>
              <a:t>Questionable practices regarding child labor and safe working environments.</a:t>
            </a:r>
          </a:p>
        </p:txBody>
      </p:sp>
      <p:pic>
        <p:nvPicPr>
          <p:cNvPr id="5" name="Picture 4" descr="A photograph shows factory workers stitching jeans on their machines.">
            <a:extLst>
              <a:ext uri="{FF2B5EF4-FFF2-40B4-BE49-F238E27FC236}">
                <a16:creationId xmlns:a16="http://schemas.microsoft.com/office/drawing/2014/main" id="{5199C918-18C9-4F85-8BEB-5996B04FCEE6}"/>
              </a:ext>
            </a:extLst>
          </p:cNvPr>
          <p:cNvPicPr>
            <a:picLocks noChangeAspect="1"/>
          </p:cNvPicPr>
          <p:nvPr/>
        </p:nvPicPr>
        <p:blipFill>
          <a:blip r:embed="rId3"/>
          <a:stretch>
            <a:fillRect/>
          </a:stretch>
        </p:blipFill>
        <p:spPr>
          <a:xfrm>
            <a:off x="5480653" y="2266928"/>
            <a:ext cx="3486213" cy="2324142"/>
          </a:xfrm>
          <a:prstGeom prst="rect">
            <a:avLst/>
          </a:prstGeom>
        </p:spPr>
      </p:pic>
      <p:sp>
        <p:nvSpPr>
          <p:cNvPr id="7" name="Text Placeholder 6">
            <a:extLst>
              <a:ext uri="{FF2B5EF4-FFF2-40B4-BE49-F238E27FC236}">
                <a16:creationId xmlns:a16="http://schemas.microsoft.com/office/drawing/2014/main" id="{9DF06855-CE4F-4578-9E35-95AD1F8EEEFB}"/>
              </a:ext>
            </a:extLst>
          </p:cNvPr>
          <p:cNvSpPr>
            <a:spLocks noGrp="1"/>
          </p:cNvSpPr>
          <p:nvPr>
            <p:ph type="body" sz="quarter" idx="13"/>
          </p:nvPr>
        </p:nvSpPr>
        <p:spPr/>
        <p:txBody>
          <a:bodyPr/>
          <a:lstStyle/>
          <a:p>
            <a:r>
              <a:rPr lang="en-US" dirty="0" err="1"/>
              <a:t>Soltan</a:t>
            </a:r>
            <a:r>
              <a:rPr lang="en-US" dirty="0"/>
              <a:t> Frédéric/Getty Images</a:t>
            </a:r>
          </a:p>
        </p:txBody>
      </p:sp>
    </p:spTree>
    <p:extLst>
      <p:ext uri="{BB962C8B-B14F-4D97-AF65-F5344CB8AC3E}">
        <p14:creationId xmlns:p14="http://schemas.microsoft.com/office/powerpoint/2010/main" val="26186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679E0-FDA6-4544-BE55-2C75764A1181}"/>
              </a:ext>
            </a:extLst>
          </p:cNvPr>
          <p:cNvSpPr>
            <a:spLocks noGrp="1"/>
          </p:cNvSpPr>
          <p:nvPr>
            <p:ph type="title"/>
          </p:nvPr>
        </p:nvSpPr>
        <p:spPr/>
        <p:txBody>
          <a:bodyPr/>
          <a:lstStyle/>
          <a:p>
            <a:r>
              <a:rPr lang="en-US" altLang="en-US" dirty="0">
                <a:latin typeface="+mn-lt"/>
              </a:rPr>
              <a:t>Summary</a:t>
            </a:r>
            <a:endParaRPr lang="en-US" noProof="0" dirty="0">
              <a:latin typeface="+mn-lt"/>
            </a:endParaRPr>
          </a:p>
        </p:txBody>
      </p:sp>
      <p:sp>
        <p:nvSpPr>
          <p:cNvPr id="3" name="Content Placeholder 2">
            <a:extLst>
              <a:ext uri="{FF2B5EF4-FFF2-40B4-BE49-F238E27FC236}">
                <a16:creationId xmlns:a16="http://schemas.microsoft.com/office/drawing/2014/main" id="{9D8AD03A-57AC-4F6C-B683-2738E51BB2FE}"/>
              </a:ext>
            </a:extLst>
          </p:cNvPr>
          <p:cNvSpPr>
            <a:spLocks noGrp="1"/>
          </p:cNvSpPr>
          <p:nvPr>
            <p:ph sz="quarter" idx="11"/>
          </p:nvPr>
        </p:nvSpPr>
        <p:spPr>
          <a:xfrm>
            <a:off x="342899" y="1276710"/>
            <a:ext cx="8535629" cy="4494825"/>
          </a:xfrm>
        </p:spPr>
        <p:txBody>
          <a:bodyPr>
            <a:normAutofit fontScale="85000" lnSpcReduction="10000"/>
          </a:bodyPr>
          <a:lstStyle/>
          <a:p>
            <a:pPr>
              <a:defRPr/>
            </a:pPr>
            <a:r>
              <a:rPr lang="en-US" altLang="en-US" sz="2600" dirty="0"/>
              <a:t>In this chapter, we have</a:t>
            </a:r>
          </a:p>
          <a:p>
            <a:pPr lvl="1">
              <a:lnSpc>
                <a:spcPct val="120000"/>
              </a:lnSpc>
              <a:defRPr/>
            </a:pPr>
            <a:r>
              <a:rPr lang="en-US" altLang="en-US" sz="2400" dirty="0"/>
              <a:t>Explored ethical, corporate social responsibility, and sustainability issues faced by international businesses.</a:t>
            </a:r>
          </a:p>
          <a:p>
            <a:pPr lvl="1">
              <a:lnSpc>
                <a:spcPct val="120000"/>
              </a:lnSpc>
              <a:defRPr/>
            </a:pPr>
            <a:r>
              <a:rPr lang="en-US" altLang="en-US" sz="2400" dirty="0"/>
              <a:t>Recognized ethical, corporate social responsibility, and/or sustainability dilemma.</a:t>
            </a:r>
          </a:p>
          <a:p>
            <a:pPr lvl="1">
              <a:lnSpc>
                <a:spcPct val="120000"/>
              </a:lnSpc>
              <a:defRPr/>
            </a:pPr>
            <a:r>
              <a:rPr lang="en-US" altLang="en-US" sz="2400" dirty="0"/>
              <a:t>Identified causes of unethical behavior by managers as they relate to business, corporate social responsibility, or sustainability.</a:t>
            </a:r>
          </a:p>
          <a:p>
            <a:pPr lvl="1">
              <a:lnSpc>
                <a:spcPct val="120000"/>
              </a:lnSpc>
              <a:defRPr/>
            </a:pPr>
            <a:r>
              <a:rPr lang="en-US" altLang="en-US" sz="2400" dirty="0"/>
              <a:t>Described different philosophical approaches to business ethics that apply globally.</a:t>
            </a:r>
          </a:p>
          <a:p>
            <a:pPr lvl="1">
              <a:lnSpc>
                <a:spcPct val="120000"/>
              </a:lnSpc>
              <a:defRPr/>
            </a:pPr>
            <a:r>
              <a:rPr lang="en-US" altLang="en-US" sz="2400" dirty="0"/>
              <a:t>Explained how managers can incorporate ethical considerations into their decision making.</a:t>
            </a:r>
          </a:p>
        </p:txBody>
      </p:sp>
    </p:spTree>
    <p:extLst>
      <p:ext uri="{BB962C8B-B14F-4D97-AF65-F5344CB8AC3E}">
        <p14:creationId xmlns:p14="http://schemas.microsoft.com/office/powerpoint/2010/main" val="1069053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latin typeface="+mn-lt"/>
              </a:rPr>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190775" y="6554008"/>
            <a:ext cx="8715375" cy="187325"/>
          </a:xfrm>
        </p:spPr>
        <p:txBody>
          <a:bodyPr/>
          <a:lstStyle/>
          <a:p>
            <a:r>
              <a:rPr lang="en-US" sz="800" noProof="0" dirty="0">
                <a:latin typeface="+mn-lt"/>
              </a:rPr>
              <a:t>© 2022 McGraw Hill. All rights reserved. Authorized only for instructor use in the classroom. No reproduction or further distribution permitted without the prior written consent of McGraw Hill.</a:t>
            </a:r>
          </a:p>
        </p:txBody>
      </p:sp>
    </p:spTree>
    <p:extLst>
      <p:ext uri="{BB962C8B-B14F-4D97-AF65-F5344CB8AC3E}">
        <p14:creationId xmlns:p14="http://schemas.microsoft.com/office/powerpoint/2010/main" val="108048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A31CB-C686-4C7A-A8DD-42579E666B6C}"/>
              </a:ext>
            </a:extLst>
          </p:cNvPr>
          <p:cNvSpPr>
            <a:spLocks noGrp="1"/>
          </p:cNvSpPr>
          <p:nvPr>
            <p:ph type="title"/>
          </p:nvPr>
        </p:nvSpPr>
        <p:spPr>
          <a:xfrm>
            <a:off x="342899" y="2606939"/>
            <a:ext cx="7696919" cy="526936"/>
          </a:xfrm>
        </p:spPr>
        <p:txBody>
          <a:bodyPr>
            <a:noAutofit/>
          </a:bodyPr>
          <a:lstStyle/>
          <a:p>
            <a:r>
              <a:rPr lang="en-US"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val="2846703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A6BE-91FB-4637-82DB-5937B2271C83}"/>
              </a:ext>
            </a:extLst>
          </p:cNvPr>
          <p:cNvSpPr>
            <a:spLocks noGrp="1"/>
          </p:cNvSpPr>
          <p:nvPr>
            <p:ph type="title"/>
          </p:nvPr>
        </p:nvSpPr>
        <p:spPr/>
        <p:txBody>
          <a:bodyPr>
            <a:noAutofit/>
          </a:bodyPr>
          <a:lstStyle/>
          <a:p>
            <a:pPr algn="l"/>
            <a:r>
              <a:rPr lang="en-US" sz="3000" b="1" dirty="0"/>
              <a:t>Figure 2.1 Rankings of Corruption by Country, 2019 –</a:t>
            </a:r>
            <a:r>
              <a:rPr lang="en-IN" sz="3000" b="1" dirty="0"/>
              <a:t> Text Alternative</a:t>
            </a:r>
            <a:endParaRPr lang="en-US" sz="3000" b="1" dirty="0"/>
          </a:p>
        </p:txBody>
      </p:sp>
      <p:sp>
        <p:nvSpPr>
          <p:cNvPr id="3" name="Text Placeholder 2">
            <a:extLst>
              <a:ext uri="{FF2B5EF4-FFF2-40B4-BE49-F238E27FC236}">
                <a16:creationId xmlns:a16="http://schemas.microsoft.com/office/drawing/2014/main" id="{C876CD98-41F4-46FA-92D6-AB7D45CCAD7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E1B2D082-9777-4AF3-A870-7B3FEBABCBCC}"/>
              </a:ext>
            </a:extLst>
          </p:cNvPr>
          <p:cNvSpPr>
            <a:spLocks noGrp="1"/>
          </p:cNvSpPr>
          <p:nvPr>
            <p:ph sz="quarter" idx="11"/>
          </p:nvPr>
        </p:nvSpPr>
        <p:spPr/>
        <p:txBody>
          <a:bodyPr>
            <a:normAutofit/>
          </a:bodyPr>
          <a:lstStyle/>
          <a:p>
            <a:pPr algn="l"/>
            <a:r>
              <a:rPr lang="en-US" sz="2400" dirty="0"/>
              <a:t>Ethical behaviour comprises Unrealistic Performance Goals, Leadership, Decision-Making Processes, Societal Culture, Personal Ethics, and Organizational Culture.</a:t>
            </a:r>
          </a:p>
        </p:txBody>
      </p:sp>
      <p:sp>
        <p:nvSpPr>
          <p:cNvPr id="5" name="Text Placeholder 4">
            <a:extLst>
              <a:ext uri="{FF2B5EF4-FFF2-40B4-BE49-F238E27FC236}">
                <a16:creationId xmlns:a16="http://schemas.microsoft.com/office/drawing/2014/main" id="{5473350F-70E8-4DF0-9105-1CCE23A37A5E}"/>
              </a:ext>
            </a:extLst>
          </p:cNvPr>
          <p:cNvSpPr>
            <a:spLocks noGrp="1"/>
          </p:cNvSpPr>
          <p:nvPr>
            <p:ph type="body" sz="quarter" idx="15"/>
          </p:nvPr>
        </p:nvSpPr>
        <p:spPr/>
        <p:txBody>
          <a:bodyPr/>
          <a:lstStyle/>
          <a:p>
            <a:pPr algn="ctr"/>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134987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6C4B-80EB-4CBA-ADA1-D3DE71C1D9A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DFBFE30-A7AE-418A-A02D-29FCFFAE5EB7}"/>
              </a:ext>
            </a:extLst>
          </p:cNvPr>
          <p:cNvSpPr>
            <a:spLocks noGrp="1"/>
          </p:cNvSpPr>
          <p:nvPr>
            <p:ph sz="quarter" idx="11"/>
          </p:nvPr>
        </p:nvSpPr>
        <p:spPr/>
        <p:txBody>
          <a:bodyPr/>
          <a:lstStyle/>
          <a:p>
            <a:r>
              <a:rPr lang="en-US" altLang="en-US" b="1" dirty="0"/>
              <a:t>Ethics</a:t>
            </a:r>
          </a:p>
          <a:p>
            <a:pPr marL="292608" lvl="1" indent="-292608"/>
            <a:r>
              <a:rPr lang="en-US" altLang="en-US" dirty="0"/>
              <a:t>Accepted principles of right or wrong that govern conduct of a person, members of a profession, or actions of an organization.</a:t>
            </a:r>
          </a:p>
          <a:p>
            <a:pPr marL="292608" lvl="1" indent="-292608"/>
            <a:r>
              <a:rPr lang="en-US" altLang="en-US" b="1" dirty="0"/>
              <a:t>Business ethics:</a:t>
            </a:r>
            <a:r>
              <a:rPr lang="en-US" altLang="en-US" dirty="0"/>
              <a:t> accepted principles of right or wrong governing conduct of business people.</a:t>
            </a:r>
          </a:p>
          <a:p>
            <a:pPr marL="292608" lvl="1" indent="-292608"/>
            <a:r>
              <a:rPr lang="en-US" altLang="en-US" b="1" dirty="0"/>
              <a:t>Ethical strategy:</a:t>
            </a:r>
            <a:r>
              <a:rPr lang="en-US" altLang="en-US" dirty="0"/>
              <a:t> strategy, or course of action, that does not violate these accepted principles.</a:t>
            </a:r>
          </a:p>
        </p:txBody>
      </p:sp>
    </p:spTree>
    <p:extLst>
      <p:ext uri="{BB962C8B-B14F-4D97-AF65-F5344CB8AC3E}">
        <p14:creationId xmlns:p14="http://schemas.microsoft.com/office/powerpoint/2010/main" val="289113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6C4B-80EB-4CBA-ADA1-D3DE71C1D9AD}"/>
              </a:ext>
            </a:extLst>
          </p:cNvPr>
          <p:cNvSpPr>
            <a:spLocks noGrp="1"/>
          </p:cNvSpPr>
          <p:nvPr>
            <p:ph type="title"/>
          </p:nvPr>
        </p:nvSpPr>
        <p:spPr/>
        <p:txBody>
          <a:bodyPr/>
          <a:lstStyle/>
          <a:p>
            <a:r>
              <a:rPr lang="en-US" dirty="0"/>
              <a:t>Ethics and International Business </a:t>
            </a:r>
            <a:r>
              <a:rPr lang="en-US" sz="1000" b="0" dirty="0"/>
              <a:t>1</a:t>
            </a:r>
          </a:p>
        </p:txBody>
      </p:sp>
      <p:sp>
        <p:nvSpPr>
          <p:cNvPr id="3" name="Content Placeholder 2">
            <a:extLst>
              <a:ext uri="{FF2B5EF4-FFF2-40B4-BE49-F238E27FC236}">
                <a16:creationId xmlns:a16="http://schemas.microsoft.com/office/drawing/2014/main" id="{0DFBFE30-A7AE-418A-A02D-29FCFFAE5EB7}"/>
              </a:ext>
            </a:extLst>
          </p:cNvPr>
          <p:cNvSpPr>
            <a:spLocks noGrp="1"/>
          </p:cNvSpPr>
          <p:nvPr>
            <p:ph sz="quarter" idx="11"/>
          </p:nvPr>
        </p:nvSpPr>
        <p:spPr/>
        <p:txBody>
          <a:bodyPr/>
          <a:lstStyle/>
          <a:p>
            <a:r>
              <a:rPr lang="en-US" altLang="en-US" dirty="0"/>
              <a:t>Common Ethical Issues in Business</a:t>
            </a:r>
          </a:p>
          <a:p>
            <a:pPr marL="292608" lvl="1" indent="-292608"/>
            <a:r>
              <a:rPr lang="en-US" altLang="en-US" dirty="0"/>
              <a:t>Employment practices.</a:t>
            </a:r>
          </a:p>
          <a:p>
            <a:pPr marL="292608" lvl="1" indent="-292608"/>
            <a:r>
              <a:rPr lang="en-US" altLang="en-US" dirty="0"/>
              <a:t>Human rights.</a:t>
            </a:r>
          </a:p>
          <a:p>
            <a:pPr marL="292608" lvl="1" indent="-292608"/>
            <a:r>
              <a:rPr lang="en-US" altLang="en-US" dirty="0"/>
              <a:t>Environmental regulations.</a:t>
            </a:r>
          </a:p>
          <a:p>
            <a:pPr marL="292608" lvl="1" indent="-292608"/>
            <a:r>
              <a:rPr lang="en-US" altLang="en-US" dirty="0"/>
              <a:t>Moral obligations.</a:t>
            </a:r>
          </a:p>
        </p:txBody>
      </p:sp>
    </p:spTree>
    <p:extLst>
      <p:ext uri="{BB962C8B-B14F-4D97-AF65-F5344CB8AC3E}">
        <p14:creationId xmlns:p14="http://schemas.microsoft.com/office/powerpoint/2010/main" val="115242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16D6-F92C-4374-8A67-03CA96311F76}"/>
              </a:ext>
            </a:extLst>
          </p:cNvPr>
          <p:cNvSpPr>
            <a:spLocks noGrp="1"/>
          </p:cNvSpPr>
          <p:nvPr>
            <p:ph type="title"/>
          </p:nvPr>
        </p:nvSpPr>
        <p:spPr/>
        <p:txBody>
          <a:bodyPr/>
          <a:lstStyle/>
          <a:p>
            <a:r>
              <a:rPr lang="en-US" dirty="0"/>
              <a:t>Ethics and International Business </a:t>
            </a:r>
            <a:r>
              <a:rPr lang="en-US" sz="1000" b="0" dirty="0"/>
              <a:t>2</a:t>
            </a:r>
          </a:p>
        </p:txBody>
      </p:sp>
      <p:sp>
        <p:nvSpPr>
          <p:cNvPr id="3" name="Content Placeholder 2">
            <a:extLst>
              <a:ext uri="{FF2B5EF4-FFF2-40B4-BE49-F238E27FC236}">
                <a16:creationId xmlns:a16="http://schemas.microsoft.com/office/drawing/2014/main" id="{7E936EFB-EAD6-4F9D-8146-848D0205E9E3}"/>
              </a:ext>
            </a:extLst>
          </p:cNvPr>
          <p:cNvSpPr>
            <a:spLocks noGrp="1"/>
          </p:cNvSpPr>
          <p:nvPr>
            <p:ph sz="quarter" idx="11"/>
          </p:nvPr>
        </p:nvSpPr>
        <p:spPr>
          <a:xfrm>
            <a:off x="342900" y="1276710"/>
            <a:ext cx="8458200" cy="1329330"/>
          </a:xfrm>
        </p:spPr>
        <p:txBody>
          <a:bodyPr/>
          <a:lstStyle/>
          <a:p>
            <a:pPr>
              <a:defRPr/>
            </a:pPr>
            <a:r>
              <a:rPr lang="en-US" sz="2400" dirty="0"/>
              <a:t>Employment Practices</a:t>
            </a:r>
          </a:p>
          <a:p>
            <a:pPr marL="0" lvl="1" indent="0">
              <a:buNone/>
              <a:defRPr/>
            </a:pPr>
            <a:r>
              <a:rPr lang="en-US" sz="2200" dirty="0"/>
              <a:t>What practices should be used when work conditions are inferior in host nation?</a:t>
            </a:r>
          </a:p>
        </p:txBody>
      </p:sp>
      <p:sp>
        <p:nvSpPr>
          <p:cNvPr id="4" name="Content Placeholder 3">
            <a:extLst>
              <a:ext uri="{FF2B5EF4-FFF2-40B4-BE49-F238E27FC236}">
                <a16:creationId xmlns:a16="http://schemas.microsoft.com/office/drawing/2014/main" id="{67AEA4F2-B42F-4CAD-867F-231D9C242819}"/>
              </a:ext>
            </a:extLst>
          </p:cNvPr>
          <p:cNvSpPr>
            <a:spLocks noGrp="1"/>
          </p:cNvSpPr>
          <p:nvPr>
            <p:ph sz="quarter" idx="14"/>
          </p:nvPr>
        </p:nvSpPr>
        <p:spPr>
          <a:xfrm>
            <a:off x="342899" y="2669810"/>
            <a:ext cx="8458201" cy="2222230"/>
          </a:xfrm>
        </p:spPr>
        <p:txBody>
          <a:bodyPr/>
          <a:lstStyle/>
          <a:p>
            <a:pPr>
              <a:defRPr/>
            </a:pPr>
            <a:r>
              <a:rPr lang="en-US" sz="2400" dirty="0"/>
              <a:t>Human Rights</a:t>
            </a:r>
          </a:p>
          <a:p>
            <a:pPr marL="0" lvl="1" indent="0">
              <a:buNone/>
              <a:defRPr/>
            </a:pPr>
            <a:r>
              <a:rPr lang="en-US" sz="2200" dirty="0"/>
              <a:t>What is the responsibility of a foreign multinational when operating in a country where basic human rights are not respected?</a:t>
            </a:r>
          </a:p>
          <a:p>
            <a:pPr marL="292608" lvl="2" indent="-292608">
              <a:defRPr/>
            </a:pPr>
            <a:r>
              <a:rPr lang="en-US" sz="2000" dirty="0"/>
              <a:t>South Africa and apartheid.</a:t>
            </a:r>
          </a:p>
          <a:p>
            <a:pPr marL="292608" lvl="2" indent="-292608">
              <a:defRPr/>
            </a:pPr>
            <a:r>
              <a:rPr lang="en-US" sz="2000" i="1" dirty="0"/>
              <a:t>Sullivan principles </a:t>
            </a:r>
            <a:r>
              <a:rPr lang="en-US" sz="2000" dirty="0"/>
              <a:t>adopted by G</a:t>
            </a:r>
            <a:r>
              <a:rPr lang="en-US" sz="100" dirty="0"/>
              <a:t> </a:t>
            </a:r>
            <a:r>
              <a:rPr lang="en-US" sz="2000" dirty="0"/>
              <a:t>M.</a:t>
            </a:r>
          </a:p>
        </p:txBody>
      </p:sp>
      <p:sp>
        <p:nvSpPr>
          <p:cNvPr id="5" name="Content Placeholder 4">
            <a:extLst>
              <a:ext uri="{FF2B5EF4-FFF2-40B4-BE49-F238E27FC236}">
                <a16:creationId xmlns:a16="http://schemas.microsoft.com/office/drawing/2014/main" id="{9343DE6E-2046-4E26-BEB4-A84A34F19392}"/>
              </a:ext>
            </a:extLst>
          </p:cNvPr>
          <p:cNvSpPr>
            <a:spLocks noGrp="1"/>
          </p:cNvSpPr>
          <p:nvPr>
            <p:ph sz="quarter" idx="15"/>
          </p:nvPr>
        </p:nvSpPr>
        <p:spPr>
          <a:xfrm>
            <a:off x="342899" y="4983480"/>
            <a:ext cx="8458201" cy="594360"/>
          </a:xfrm>
        </p:spPr>
        <p:txBody>
          <a:bodyPr>
            <a:normAutofit/>
          </a:bodyPr>
          <a:lstStyle/>
          <a:p>
            <a:pPr marL="1588" lvl="1" indent="0">
              <a:buNone/>
              <a:defRPr/>
            </a:pPr>
            <a:r>
              <a:rPr lang="en-US" sz="2200" dirty="0"/>
              <a:t>Many oppressive regimes still exist around the world.</a:t>
            </a:r>
          </a:p>
        </p:txBody>
      </p:sp>
    </p:spTree>
    <p:extLst>
      <p:ext uri="{BB962C8B-B14F-4D97-AF65-F5344CB8AC3E}">
        <p14:creationId xmlns:p14="http://schemas.microsoft.com/office/powerpoint/2010/main" val="53460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lstStyle/>
          <a:p>
            <a:r>
              <a:rPr lang="en-US" dirty="0"/>
              <a:t>Ethics and International Business </a:t>
            </a:r>
            <a:r>
              <a:rPr lang="en-US" sz="1000" b="0" dirty="0"/>
              <a:t>3</a:t>
            </a:r>
          </a:p>
        </p:txBody>
      </p:sp>
      <p:sp>
        <p:nvSpPr>
          <p:cNvPr id="3" name="Content Placeholder 2">
            <a:extLst>
              <a:ext uri="{FF2B5EF4-FFF2-40B4-BE49-F238E27FC236}">
                <a16:creationId xmlns:a16="http://schemas.microsoft.com/office/drawing/2014/main" id="{9DE6915F-1B1E-4A1E-AEFF-389618A62FFC}"/>
              </a:ext>
            </a:extLst>
          </p:cNvPr>
          <p:cNvSpPr>
            <a:spLocks noGrp="1"/>
          </p:cNvSpPr>
          <p:nvPr>
            <p:ph sz="quarter" idx="11"/>
          </p:nvPr>
        </p:nvSpPr>
        <p:spPr>
          <a:xfrm>
            <a:off x="342900" y="1276709"/>
            <a:ext cx="4229100" cy="2883811"/>
          </a:xfrm>
        </p:spPr>
        <p:txBody>
          <a:bodyPr>
            <a:normAutofit/>
          </a:bodyPr>
          <a:lstStyle/>
          <a:p>
            <a:pPr>
              <a:defRPr/>
            </a:pPr>
            <a:r>
              <a:rPr lang="en-US" dirty="0"/>
              <a:t>Environmental Pollution</a:t>
            </a:r>
          </a:p>
          <a:p>
            <a:pPr marL="0" lvl="1" indent="0">
              <a:buNone/>
              <a:defRPr/>
            </a:pPr>
            <a:r>
              <a:rPr lang="en-US" dirty="0"/>
              <a:t>Should a multinational feel free to pollute in a developing nation if doing so does not violate laws?</a:t>
            </a:r>
          </a:p>
          <a:p>
            <a:pPr marL="292608" lvl="2" indent="-292608">
              <a:defRPr/>
            </a:pPr>
            <a:r>
              <a:rPr lang="en-US" sz="2000" dirty="0"/>
              <a:t>Tragedy of the commons.</a:t>
            </a:r>
          </a:p>
          <a:p>
            <a:pPr marL="292608" lvl="2" indent="-292608">
              <a:defRPr/>
            </a:pPr>
            <a:r>
              <a:rPr lang="en-US" sz="2000" dirty="0"/>
              <a:t>May be legal, but is it ethical?</a:t>
            </a:r>
          </a:p>
        </p:txBody>
      </p:sp>
      <p:pic>
        <p:nvPicPr>
          <p:cNvPr id="8" name="Picture 7" descr="A photograph shows a group of people standing in public, wearing breathing masks.">
            <a:extLst>
              <a:ext uri="{FF2B5EF4-FFF2-40B4-BE49-F238E27FC236}">
                <a16:creationId xmlns:a16="http://schemas.microsoft.com/office/drawing/2014/main" id="{752832A9-2CD5-43DA-9FE8-936BEA0549B8}"/>
              </a:ext>
            </a:extLst>
          </p:cNvPr>
          <p:cNvPicPr>
            <a:picLocks noChangeAspect="1"/>
          </p:cNvPicPr>
          <p:nvPr/>
        </p:nvPicPr>
        <p:blipFill>
          <a:blip r:embed="rId3"/>
          <a:stretch>
            <a:fillRect/>
          </a:stretch>
        </p:blipFill>
        <p:spPr>
          <a:xfrm>
            <a:off x="4709454" y="1530725"/>
            <a:ext cx="4236132" cy="2912630"/>
          </a:xfrm>
          <a:prstGeom prst="rect">
            <a:avLst/>
          </a:prstGeom>
        </p:spPr>
      </p:pic>
      <p:sp>
        <p:nvSpPr>
          <p:cNvPr id="4" name="Content Placeholder 3">
            <a:extLst>
              <a:ext uri="{FF2B5EF4-FFF2-40B4-BE49-F238E27FC236}">
                <a16:creationId xmlns:a16="http://schemas.microsoft.com/office/drawing/2014/main" id="{1B0DD44E-19C8-46A2-826A-45BFA169625A}"/>
              </a:ext>
            </a:extLst>
          </p:cNvPr>
          <p:cNvSpPr>
            <a:spLocks noGrp="1"/>
          </p:cNvSpPr>
          <p:nvPr>
            <p:ph sz="quarter" idx="14"/>
          </p:nvPr>
        </p:nvSpPr>
        <p:spPr>
          <a:xfrm>
            <a:off x="4724400" y="4632960"/>
            <a:ext cx="4084320" cy="1112520"/>
          </a:xfrm>
        </p:spPr>
        <p:txBody>
          <a:bodyPr>
            <a:normAutofit/>
          </a:bodyPr>
          <a:lstStyle/>
          <a:p>
            <a:pPr marL="0" lvl="1" indent="0">
              <a:buNone/>
            </a:pPr>
            <a:r>
              <a:rPr lang="en-US" sz="2000" dirty="0"/>
              <a:t>People wearing breathing masks at </a:t>
            </a:r>
            <a:r>
              <a:rPr lang="en-US" sz="2000" dirty="0" err="1"/>
              <a:t>Tian’anmen</a:t>
            </a:r>
            <a:r>
              <a:rPr lang="en-US" sz="2000" dirty="0"/>
              <a:t> Square in China’s capital city, Beijing.</a:t>
            </a:r>
          </a:p>
        </p:txBody>
      </p:sp>
      <p:sp>
        <p:nvSpPr>
          <p:cNvPr id="7" name="Text Placeholder 6">
            <a:extLst>
              <a:ext uri="{FF2B5EF4-FFF2-40B4-BE49-F238E27FC236}">
                <a16:creationId xmlns:a16="http://schemas.microsoft.com/office/drawing/2014/main" id="{9DF06855-CE4F-4578-9E35-95AD1F8EEEFB}"/>
              </a:ext>
            </a:extLst>
          </p:cNvPr>
          <p:cNvSpPr>
            <a:spLocks noGrp="1"/>
          </p:cNvSpPr>
          <p:nvPr>
            <p:ph type="body" sz="quarter" idx="13"/>
          </p:nvPr>
        </p:nvSpPr>
        <p:spPr/>
        <p:txBody>
          <a:bodyPr/>
          <a:lstStyle/>
          <a:p>
            <a:r>
              <a:rPr lang="en-US" dirty="0"/>
              <a:t>Kevin Frayer/Getty Images</a:t>
            </a:r>
          </a:p>
        </p:txBody>
      </p:sp>
    </p:spTree>
    <p:extLst>
      <p:ext uri="{BB962C8B-B14F-4D97-AF65-F5344CB8AC3E}">
        <p14:creationId xmlns:p14="http://schemas.microsoft.com/office/powerpoint/2010/main" val="266186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890F-A827-4D6D-9CCD-38D9A64D24BD}"/>
              </a:ext>
            </a:extLst>
          </p:cNvPr>
          <p:cNvSpPr>
            <a:spLocks noGrp="1"/>
          </p:cNvSpPr>
          <p:nvPr>
            <p:ph type="title"/>
          </p:nvPr>
        </p:nvSpPr>
        <p:spPr/>
        <p:txBody>
          <a:bodyPr/>
          <a:lstStyle/>
          <a:p>
            <a:r>
              <a:rPr lang="en-US" dirty="0"/>
              <a:t>Ethics and International Business </a:t>
            </a:r>
            <a:r>
              <a:rPr lang="en-US" sz="1000" b="0" dirty="0"/>
              <a:t>4</a:t>
            </a:r>
          </a:p>
        </p:txBody>
      </p:sp>
      <p:sp>
        <p:nvSpPr>
          <p:cNvPr id="3" name="Content Placeholder 2">
            <a:extLst>
              <a:ext uri="{FF2B5EF4-FFF2-40B4-BE49-F238E27FC236}">
                <a16:creationId xmlns:a16="http://schemas.microsoft.com/office/drawing/2014/main" id="{46EBD207-8CF0-4F3C-8460-601CD685681D}"/>
              </a:ext>
            </a:extLst>
          </p:cNvPr>
          <p:cNvSpPr>
            <a:spLocks noGrp="1"/>
          </p:cNvSpPr>
          <p:nvPr>
            <p:ph sz="quarter" idx="11"/>
          </p:nvPr>
        </p:nvSpPr>
        <p:spPr>
          <a:xfrm>
            <a:off x="342900" y="1276709"/>
            <a:ext cx="8458200" cy="2944771"/>
          </a:xfrm>
        </p:spPr>
        <p:txBody>
          <a:bodyPr/>
          <a:lstStyle/>
          <a:p>
            <a:pPr>
              <a:defRPr/>
            </a:pPr>
            <a:r>
              <a:rPr lang="en-US" dirty="0"/>
              <a:t>Corruption</a:t>
            </a:r>
          </a:p>
          <a:p>
            <a:pPr marL="0" lvl="1" indent="0">
              <a:buNone/>
              <a:defRPr/>
            </a:pPr>
            <a:r>
              <a:rPr lang="en-US" dirty="0"/>
              <a:t>Is it ethical to make payments to government officials to secure business?</a:t>
            </a:r>
          </a:p>
          <a:p>
            <a:pPr marL="292608" lvl="2" indent="-292608">
              <a:defRPr/>
            </a:pPr>
            <a:r>
              <a:rPr lang="en-US" sz="2000" b="1" dirty="0"/>
              <a:t>Foreign Corrupt Practices Act (F</a:t>
            </a:r>
            <a:r>
              <a:rPr lang="en-US" sz="100" b="1" dirty="0"/>
              <a:t> </a:t>
            </a:r>
            <a:r>
              <a:rPr lang="en-US" sz="2000" b="1" dirty="0"/>
              <a:t>C</a:t>
            </a:r>
            <a:r>
              <a:rPr lang="en-US" sz="100" b="1" dirty="0"/>
              <a:t> </a:t>
            </a:r>
            <a:r>
              <a:rPr lang="en-US" sz="2000" b="1" dirty="0"/>
              <a:t>P</a:t>
            </a:r>
            <a:r>
              <a:rPr lang="en-US" sz="100" b="1" dirty="0"/>
              <a:t> </a:t>
            </a:r>
            <a:r>
              <a:rPr lang="en-US" sz="2000" b="1" dirty="0"/>
              <a:t>A)</a:t>
            </a:r>
            <a:r>
              <a:rPr lang="en-US" sz="2000" dirty="0"/>
              <a:t>.</a:t>
            </a:r>
          </a:p>
          <a:p>
            <a:pPr marL="292608" lvl="2" indent="-292608">
              <a:defRPr/>
            </a:pPr>
            <a:r>
              <a:rPr lang="en-US" sz="2000" b="1" dirty="0"/>
              <a:t>Convention on Combating Bribery of Foreign Public Officials in International Business Transactions</a:t>
            </a:r>
            <a:r>
              <a:rPr lang="en-US" sz="2000" dirty="0"/>
              <a:t>.</a:t>
            </a:r>
          </a:p>
          <a:p>
            <a:pPr marL="741600" lvl="3" indent="-320040">
              <a:spcBef>
                <a:spcPts val="1000"/>
              </a:spcBef>
              <a:spcAft>
                <a:spcPts val="0"/>
              </a:spcAft>
              <a:defRPr/>
            </a:pPr>
            <a:r>
              <a:rPr lang="en-US" sz="1800" dirty="0"/>
              <a:t>Facilitating payments, or </a:t>
            </a:r>
            <a:r>
              <a:rPr lang="en-US" sz="1800" i="1" dirty="0"/>
              <a:t>speed money</a:t>
            </a:r>
            <a:r>
              <a:rPr lang="en-US" sz="1800" dirty="0"/>
              <a:t>, excluded.</a:t>
            </a:r>
          </a:p>
        </p:txBody>
      </p:sp>
      <p:sp>
        <p:nvSpPr>
          <p:cNvPr id="4" name="Content Placeholder 3">
            <a:extLst>
              <a:ext uri="{FF2B5EF4-FFF2-40B4-BE49-F238E27FC236}">
                <a16:creationId xmlns:a16="http://schemas.microsoft.com/office/drawing/2014/main" id="{6DB951BB-F3BF-4418-AA5A-99F1B5DEC601}"/>
              </a:ext>
            </a:extLst>
          </p:cNvPr>
          <p:cNvSpPr>
            <a:spLocks noGrp="1"/>
          </p:cNvSpPr>
          <p:nvPr>
            <p:ph sz="quarter" idx="14"/>
          </p:nvPr>
        </p:nvSpPr>
        <p:spPr>
          <a:xfrm>
            <a:off x="342900" y="4358640"/>
            <a:ext cx="8458200" cy="2156460"/>
          </a:xfrm>
        </p:spPr>
        <p:txBody>
          <a:bodyPr/>
          <a:lstStyle/>
          <a:p>
            <a:pPr marL="0" lvl="1" indent="0">
              <a:buNone/>
              <a:defRPr/>
            </a:pPr>
            <a:r>
              <a:rPr lang="en-US" dirty="0"/>
              <a:t>Some argue paying bribes might be price of doing greater good.</a:t>
            </a:r>
          </a:p>
          <a:p>
            <a:pPr marL="0" lvl="1" indent="0">
              <a:buNone/>
              <a:defRPr/>
            </a:pPr>
            <a:r>
              <a:rPr lang="en-US" dirty="0"/>
              <a:t>Others argue that corruption reduces returns on business investment and leads to low economic growth.</a:t>
            </a:r>
          </a:p>
          <a:p>
            <a:pPr marL="0" lvl="1" indent="0">
              <a:buNone/>
              <a:defRPr/>
            </a:pPr>
            <a:r>
              <a:rPr lang="en-US" dirty="0"/>
              <a:t>Many multinationals have adopted a zero-tolerance policy.</a:t>
            </a:r>
          </a:p>
        </p:txBody>
      </p:sp>
    </p:spTree>
    <p:extLst>
      <p:ext uri="{BB962C8B-B14F-4D97-AF65-F5344CB8AC3E}">
        <p14:creationId xmlns:p14="http://schemas.microsoft.com/office/powerpoint/2010/main" val="249122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890F-A827-4D6D-9CCD-38D9A64D24BD}"/>
              </a:ext>
            </a:extLst>
          </p:cNvPr>
          <p:cNvSpPr>
            <a:spLocks noGrp="1"/>
          </p:cNvSpPr>
          <p:nvPr>
            <p:ph type="title"/>
          </p:nvPr>
        </p:nvSpPr>
        <p:spPr/>
        <p:txBody>
          <a:bodyPr/>
          <a:lstStyle/>
          <a:p>
            <a:r>
              <a:rPr lang="en-US" dirty="0"/>
              <a:t>Ethical Dilemmas</a:t>
            </a:r>
            <a:endParaRPr lang="en-US" sz="1000" b="0" dirty="0"/>
          </a:p>
        </p:txBody>
      </p:sp>
      <p:sp>
        <p:nvSpPr>
          <p:cNvPr id="3" name="Content Placeholder 2">
            <a:extLst>
              <a:ext uri="{FF2B5EF4-FFF2-40B4-BE49-F238E27FC236}">
                <a16:creationId xmlns:a16="http://schemas.microsoft.com/office/drawing/2014/main" id="{46EBD207-8CF0-4F3C-8460-601CD685681D}"/>
              </a:ext>
            </a:extLst>
          </p:cNvPr>
          <p:cNvSpPr>
            <a:spLocks noGrp="1"/>
          </p:cNvSpPr>
          <p:nvPr>
            <p:ph sz="quarter" idx="11"/>
          </p:nvPr>
        </p:nvSpPr>
        <p:spPr>
          <a:xfrm>
            <a:off x="342900" y="1276710"/>
            <a:ext cx="8458200" cy="2784014"/>
          </a:xfrm>
        </p:spPr>
        <p:txBody>
          <a:bodyPr>
            <a:normAutofit/>
          </a:bodyPr>
          <a:lstStyle/>
          <a:p>
            <a:pPr marL="0" lvl="1" indent="0">
              <a:spcBef>
                <a:spcPts val="672"/>
              </a:spcBef>
              <a:buNone/>
            </a:pPr>
            <a:r>
              <a:rPr lang="en-US" altLang="en-US" dirty="0"/>
              <a:t>Situations in which no available alternative seems ethically acceptable.</a:t>
            </a:r>
          </a:p>
          <a:p>
            <a:pPr marL="0" lvl="1" indent="0">
              <a:spcBef>
                <a:spcPts val="576"/>
              </a:spcBef>
              <a:buNone/>
            </a:pPr>
            <a:r>
              <a:rPr lang="en-US" altLang="en-US" dirty="0"/>
              <a:t>Exist because real-world decisions are complex, difficult to frame, and involve various consequences that are difficult to quantify.</a:t>
            </a:r>
          </a:p>
          <a:p>
            <a:pPr marL="292608" lvl="2" indent="-292608"/>
            <a:r>
              <a:rPr lang="en-US" altLang="en-US" sz="2000" dirty="0"/>
              <a:t>No universal worldwide agreement about what constitutes accepted ethical principles.</a:t>
            </a:r>
          </a:p>
          <a:p>
            <a:pPr marL="292608" lvl="2" indent="-292608"/>
            <a:r>
              <a:rPr lang="en-US" altLang="en-US" sz="2000" dirty="0"/>
              <a:t>Cultural perspectives vary considerably.</a:t>
            </a:r>
            <a:endParaRPr lang="en-US" sz="2000" dirty="0"/>
          </a:p>
        </p:txBody>
      </p:sp>
      <p:sp>
        <p:nvSpPr>
          <p:cNvPr id="4" name="Content Placeholder 3">
            <a:extLst>
              <a:ext uri="{FF2B5EF4-FFF2-40B4-BE49-F238E27FC236}">
                <a16:creationId xmlns:a16="http://schemas.microsoft.com/office/drawing/2014/main" id="{6DB951BB-F3BF-4418-AA5A-99F1B5DEC601}"/>
              </a:ext>
            </a:extLst>
          </p:cNvPr>
          <p:cNvSpPr>
            <a:spLocks noGrp="1"/>
          </p:cNvSpPr>
          <p:nvPr>
            <p:ph sz="quarter" idx="14"/>
          </p:nvPr>
        </p:nvSpPr>
        <p:spPr>
          <a:xfrm>
            <a:off x="342900" y="4122664"/>
            <a:ext cx="8458200" cy="917850"/>
          </a:xfrm>
        </p:spPr>
        <p:txBody>
          <a:bodyPr/>
          <a:lstStyle/>
          <a:p>
            <a:pPr marL="0" lvl="1" indent="0">
              <a:buNone/>
              <a:defRPr/>
            </a:pPr>
            <a:r>
              <a:rPr lang="en-US" dirty="0"/>
              <a:t>International managers often face situations where appropriate course of action is not clear.</a:t>
            </a:r>
          </a:p>
        </p:txBody>
      </p:sp>
    </p:spTree>
    <p:extLst>
      <p:ext uri="{BB962C8B-B14F-4D97-AF65-F5344CB8AC3E}">
        <p14:creationId xmlns:p14="http://schemas.microsoft.com/office/powerpoint/2010/main" val="2123841788"/>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6">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Custom 165">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9">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Template_Editorial_v9_2019</Template>
  <TotalTime>2996</TotalTime>
  <Words>4207</Words>
  <Application>Microsoft Office PowerPoint</Application>
  <PresentationFormat>On-screen Show (4:3)</PresentationFormat>
  <Paragraphs>297</Paragraphs>
  <Slides>33</Slides>
  <Notes>29</Notes>
  <HiddenSlides>2</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33</vt:i4>
      </vt:variant>
    </vt:vector>
  </HeadingPairs>
  <TitlesOfParts>
    <vt:vector size="41" baseType="lpstr">
      <vt:lpstr>Arial</vt:lpstr>
      <vt:lpstr>Calibri</vt:lpstr>
      <vt:lpstr>Times New Roman</vt:lpstr>
      <vt:lpstr>Title Slides Master</vt:lpstr>
      <vt:lpstr>MainContentSlideMaster</vt:lpstr>
      <vt:lpstr>ClosingMaster</vt:lpstr>
      <vt:lpstr>DividerSlideMaster</vt:lpstr>
      <vt:lpstr>ImageDescriptionAppendixSlideMaster</vt:lpstr>
      <vt:lpstr>Chapter 5</vt:lpstr>
      <vt:lpstr>Learning Objectives</vt:lpstr>
      <vt:lpstr>Opening Case</vt:lpstr>
      <vt:lpstr>Introduction</vt:lpstr>
      <vt:lpstr>Ethics and International Business 1</vt:lpstr>
      <vt:lpstr>Ethics and International Business 2</vt:lpstr>
      <vt:lpstr>Ethics and International Business 3</vt:lpstr>
      <vt:lpstr>Ethics and International Business 4</vt:lpstr>
      <vt:lpstr>Ethical Dilemmas</vt:lpstr>
      <vt:lpstr>Child Labor</vt:lpstr>
      <vt:lpstr>Roots of Unethical Behavior 1</vt:lpstr>
      <vt:lpstr>Figure 5.1 Determinants of Ethical Behavior</vt:lpstr>
      <vt:lpstr>Roots of Unethical Behavior 2</vt:lpstr>
      <vt:lpstr>Roots of Unethical Behavior 3</vt:lpstr>
      <vt:lpstr>Roots of Unethical Behavior 4</vt:lpstr>
      <vt:lpstr>Philosophical Approaches to Ethics 1</vt:lpstr>
      <vt:lpstr>Philosophical Approaches to Ethics 2</vt:lpstr>
      <vt:lpstr>Philosophical Approaches to Ethics 3</vt:lpstr>
      <vt:lpstr>Philosophical Approaches to Ethics 4</vt:lpstr>
      <vt:lpstr>Philosophical Approaches to Ethics 5</vt:lpstr>
      <vt:lpstr>Philosophical Approaches to Ethics 6</vt:lpstr>
      <vt:lpstr>Philosophical Approaches to Ethics 7</vt:lpstr>
      <vt:lpstr>360° View: Managerial Implications 1</vt:lpstr>
      <vt:lpstr>360° View: Managerial Implications 2</vt:lpstr>
      <vt:lpstr>360° View: Managerial Implications 3</vt:lpstr>
      <vt:lpstr>360° View: Managerial Implications 4</vt:lpstr>
      <vt:lpstr>360° View: Managerial Implications 5</vt:lpstr>
      <vt:lpstr>360° View: Managerial Implications 6</vt:lpstr>
      <vt:lpstr>360° View: Managerial Implications 7</vt:lpstr>
      <vt:lpstr>Summary</vt:lpstr>
      <vt:lpstr>End of Main Content</vt:lpstr>
      <vt:lpstr>Accessibility Content: Text Alternatives for Images</vt:lpstr>
      <vt:lpstr>Figure 2.1 Rankings of Corruption by Country, 2019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
  <cp:keywords/>
  <cp:lastModifiedBy>D, Mohanapriya</cp:lastModifiedBy>
  <cp:revision>1099</cp:revision>
  <dcterms:created xsi:type="dcterms:W3CDTF">2020-08-21T03:13:39Z</dcterms:created>
  <dcterms:modified xsi:type="dcterms:W3CDTF">2021-02-18T07:23:40Z</dcterms:modified>
</cp:coreProperties>
</file>