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4660"/>
  </p:normalViewPr>
  <p:slideViewPr>
    <p:cSldViewPr snapToGrid="0">
      <p:cViewPr>
        <p:scale>
          <a:sx n="75" d="100"/>
          <a:sy n="75" d="100"/>
        </p:scale>
        <p:origin x="66" y="-7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99B489-42BC-48A9-9ADF-8E64B2D62695}" type="datetimeFigureOut">
              <a:rPr lang="x-none" smtClean="0"/>
              <a:pPr/>
              <a:t>11/7/2023</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E7CF36-148D-41F4-8A02-231829281E15}" type="slidenum">
              <a:rPr lang="x-none" smtClean="0"/>
              <a:pPr/>
              <a:t>‹#›</a:t>
            </a:fld>
            <a:endParaRPr lang="x-none"/>
          </a:p>
        </p:txBody>
      </p:sp>
    </p:spTree>
    <p:extLst>
      <p:ext uri="{BB962C8B-B14F-4D97-AF65-F5344CB8AC3E}">
        <p14:creationId xmlns:p14="http://schemas.microsoft.com/office/powerpoint/2010/main" xmlns="" val="2203036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p-value, which assesses the results' statistical significance, serves as the foundation for both the null hypothesis and the alternative hypothesis. The employee who is an associate in my company acquired the data.</a:t>
            </a:r>
            <a:endParaRPr lang="x-none" dirty="0"/>
          </a:p>
        </p:txBody>
      </p:sp>
      <p:sp>
        <p:nvSpPr>
          <p:cNvPr id="4" name="Slide Number Placeholder 3"/>
          <p:cNvSpPr>
            <a:spLocks noGrp="1"/>
          </p:cNvSpPr>
          <p:nvPr>
            <p:ph type="sldNum" sz="quarter" idx="5"/>
          </p:nvPr>
        </p:nvSpPr>
        <p:spPr/>
        <p:txBody>
          <a:bodyPr/>
          <a:lstStyle/>
          <a:p>
            <a:fld id="{59E7CF36-148D-41F4-8A02-231829281E15}" type="slidenum">
              <a:rPr lang="x-none" smtClean="0"/>
              <a:pPr/>
              <a:t>2</a:t>
            </a:fld>
            <a:endParaRPr lang="x-none"/>
          </a:p>
        </p:txBody>
      </p:sp>
    </p:spTree>
    <p:extLst>
      <p:ext uri="{BB962C8B-B14F-4D97-AF65-F5344CB8AC3E}">
        <p14:creationId xmlns:p14="http://schemas.microsoft.com/office/powerpoint/2010/main" xmlns="" val="1578842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analysis data is retrieved from the analysis conducted in the excel spread sheet. It shows different mean, median, mode and standard deviation of every employee concerning their respective performance rating and sick days taken (Dyrbye et al. 2019).</a:t>
            </a:r>
            <a:endParaRPr lang="x-none" dirty="0"/>
          </a:p>
        </p:txBody>
      </p:sp>
      <p:sp>
        <p:nvSpPr>
          <p:cNvPr id="4" name="Slide Number Placeholder 3"/>
          <p:cNvSpPr>
            <a:spLocks noGrp="1"/>
          </p:cNvSpPr>
          <p:nvPr>
            <p:ph type="sldNum" sz="quarter" idx="5"/>
          </p:nvPr>
        </p:nvSpPr>
        <p:spPr/>
        <p:txBody>
          <a:bodyPr/>
          <a:lstStyle/>
          <a:p>
            <a:fld id="{59E7CF36-148D-41F4-8A02-231829281E15}" type="slidenum">
              <a:rPr lang="x-none" smtClean="0"/>
              <a:pPr/>
              <a:t>3</a:t>
            </a:fld>
            <a:endParaRPr lang="x-none"/>
          </a:p>
        </p:txBody>
      </p:sp>
    </p:spTree>
    <p:extLst>
      <p:ext uri="{BB962C8B-B14F-4D97-AF65-F5344CB8AC3E}">
        <p14:creationId xmlns:p14="http://schemas.microsoft.com/office/powerpoint/2010/main" xmlns="" val="1900661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descriptive statistical analysis shows that sick days taken by each and every employee in this case will always give an impact in every employee performance rating and what he or she can achieve in every month of service delivery to the organization (Brown, 2020). </a:t>
            </a:r>
            <a:endParaRPr lang="x-none" dirty="0"/>
          </a:p>
        </p:txBody>
      </p:sp>
      <p:sp>
        <p:nvSpPr>
          <p:cNvPr id="4" name="Slide Number Placeholder 3"/>
          <p:cNvSpPr>
            <a:spLocks noGrp="1"/>
          </p:cNvSpPr>
          <p:nvPr>
            <p:ph type="sldNum" sz="quarter" idx="5"/>
          </p:nvPr>
        </p:nvSpPr>
        <p:spPr/>
        <p:txBody>
          <a:bodyPr/>
          <a:lstStyle/>
          <a:p>
            <a:fld id="{59E7CF36-148D-41F4-8A02-231829281E15}" type="slidenum">
              <a:rPr lang="x-none" smtClean="0"/>
              <a:pPr/>
              <a:t>4</a:t>
            </a:fld>
            <a:endParaRPr lang="x-none"/>
          </a:p>
        </p:txBody>
      </p:sp>
    </p:spTree>
    <p:extLst>
      <p:ext uri="{BB962C8B-B14F-4D97-AF65-F5344CB8AC3E}">
        <p14:creationId xmlns:p14="http://schemas.microsoft.com/office/powerpoint/2010/main" xmlns="" val="847572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analysis was done using excel spreadsheet which is equally attached in this presentation. This is a t-Test for two sample assuming there is a difference in variances for instance the variance of employees performance rating is 821 which is unequal to that of sick days taken (34.62) (Dyrbye et al. 2019).</a:t>
            </a:r>
            <a:endParaRPr lang="x-none" dirty="0"/>
          </a:p>
        </p:txBody>
      </p:sp>
      <p:sp>
        <p:nvSpPr>
          <p:cNvPr id="4" name="Slide Number Placeholder 3"/>
          <p:cNvSpPr>
            <a:spLocks noGrp="1"/>
          </p:cNvSpPr>
          <p:nvPr>
            <p:ph type="sldNum" sz="quarter" idx="5"/>
          </p:nvPr>
        </p:nvSpPr>
        <p:spPr/>
        <p:txBody>
          <a:bodyPr/>
          <a:lstStyle/>
          <a:p>
            <a:fld id="{59E7CF36-148D-41F4-8A02-231829281E15}" type="slidenum">
              <a:rPr lang="x-none" smtClean="0"/>
              <a:pPr/>
              <a:t>5</a:t>
            </a:fld>
            <a:endParaRPr lang="x-none"/>
          </a:p>
        </p:txBody>
      </p:sp>
    </p:spTree>
    <p:extLst>
      <p:ext uri="{BB962C8B-B14F-4D97-AF65-F5344CB8AC3E}">
        <p14:creationId xmlns:p14="http://schemas.microsoft.com/office/powerpoint/2010/main" xmlns="" val="4186331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p value of 0.00007067 is less than 0.05  which is the alpha level, it is advisable to reject the null hypothesis and conclude that there is a correlation between employees performance rating and employees number of sick days taken out of their respective jobs in the organization. </a:t>
            </a:r>
          </a:p>
          <a:p>
            <a:r>
              <a:rPr lang="en-US" dirty="0"/>
              <a:t>This means we cannot entirely generalize the level of employees performance ratings within the organization in comparison with their sick days taken while not working for the organization.</a:t>
            </a:r>
          </a:p>
          <a:p>
            <a:endParaRPr lang="x-none" dirty="0"/>
          </a:p>
        </p:txBody>
      </p:sp>
      <p:sp>
        <p:nvSpPr>
          <p:cNvPr id="4" name="Slide Number Placeholder 3"/>
          <p:cNvSpPr>
            <a:spLocks noGrp="1"/>
          </p:cNvSpPr>
          <p:nvPr>
            <p:ph type="sldNum" sz="quarter" idx="5"/>
          </p:nvPr>
        </p:nvSpPr>
        <p:spPr/>
        <p:txBody>
          <a:bodyPr/>
          <a:lstStyle/>
          <a:p>
            <a:fld id="{59E7CF36-148D-41F4-8A02-231829281E15}" type="slidenum">
              <a:rPr lang="x-none" smtClean="0"/>
              <a:pPr/>
              <a:t>6</a:t>
            </a:fld>
            <a:endParaRPr lang="x-none"/>
          </a:p>
        </p:txBody>
      </p:sp>
    </p:spTree>
    <p:extLst>
      <p:ext uri="{BB962C8B-B14F-4D97-AF65-F5344CB8AC3E}">
        <p14:creationId xmlns:p14="http://schemas.microsoft.com/office/powerpoint/2010/main" xmlns="" val="263429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983232" y="5037663"/>
            <a:ext cx="897467" cy="279400"/>
          </a:xfrm>
        </p:spPr>
        <p:txBody>
          <a:bodyPr/>
          <a:lstStyle/>
          <a:p>
            <a:fld id="{4D2F3F4A-CFFF-4DAB-8578-9BEDCBC57080}" type="datetimeFigureOut">
              <a:rPr lang="x-none" smtClean="0"/>
              <a:pPr/>
              <a:t>11/7/2023</a:t>
            </a:fld>
            <a:endParaRPr lang="x-none"/>
          </a:p>
        </p:txBody>
      </p:sp>
      <p:sp>
        <p:nvSpPr>
          <p:cNvPr id="5" name="Footer Placeholder 4"/>
          <p:cNvSpPr>
            <a:spLocks noGrp="1"/>
          </p:cNvSpPr>
          <p:nvPr>
            <p:ph type="ftr" sz="quarter" idx="11"/>
          </p:nvPr>
        </p:nvSpPr>
        <p:spPr>
          <a:xfrm>
            <a:off x="2692397" y="5037663"/>
            <a:ext cx="5214635" cy="279400"/>
          </a:xfrm>
        </p:spPr>
        <p:txBody>
          <a:bodyPr/>
          <a:lstStyle/>
          <a:p>
            <a:endParaRPr lang="x-none"/>
          </a:p>
        </p:txBody>
      </p:sp>
      <p:sp>
        <p:nvSpPr>
          <p:cNvPr id="6" name="Slide Number Placeholder 5"/>
          <p:cNvSpPr>
            <a:spLocks noGrp="1"/>
          </p:cNvSpPr>
          <p:nvPr>
            <p:ph type="sldNum" sz="quarter" idx="12"/>
          </p:nvPr>
        </p:nvSpPr>
        <p:spPr>
          <a:xfrm>
            <a:off x="8956900" y="5037663"/>
            <a:ext cx="551167" cy="279400"/>
          </a:xfrm>
        </p:spPr>
        <p:txBody>
          <a:bodyPr/>
          <a:lstStyle/>
          <a:p>
            <a:fld id="{8F180991-451A-4EAD-A984-13EEF89E0B91}" type="slidenum">
              <a:rPr lang="x-none" smtClean="0"/>
              <a:pPr/>
              <a:t>‹#›</a:t>
            </a:fld>
            <a:endParaRPr lang="x-none"/>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905609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8F180991-451A-4EAD-A984-13EEF89E0B91}" type="slidenum">
              <a:rPr lang="x-none" smtClean="0"/>
              <a:pPr/>
              <a:t>‹#›</a:t>
            </a:fld>
            <a:endParaRPr lang="x-none"/>
          </a:p>
        </p:txBody>
      </p:sp>
    </p:spTree>
    <p:extLst>
      <p:ext uri="{BB962C8B-B14F-4D97-AF65-F5344CB8AC3E}">
        <p14:creationId xmlns:p14="http://schemas.microsoft.com/office/powerpoint/2010/main" xmlns="" val="1516882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8F180991-451A-4EAD-A984-13EEF89E0B91}" type="slidenum">
              <a:rPr lang="x-none" smtClean="0"/>
              <a:pPr/>
              <a:t>‹#›</a:t>
            </a:fld>
            <a:endParaRPr lang="x-none"/>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586744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8F180991-451A-4EAD-A984-13EEF89E0B91}" type="slidenum">
              <a:rPr lang="x-none" smtClean="0"/>
              <a:pPr/>
              <a:t>‹#›</a:t>
            </a:fld>
            <a:endParaRPr lang="x-none"/>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1791100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8F180991-451A-4EAD-A984-13EEF89E0B91}" type="slidenum">
              <a:rPr lang="x-none" smtClean="0"/>
              <a:pPr/>
              <a:t>‹#›</a:t>
            </a:fld>
            <a:endParaRPr lang="x-none"/>
          </a:p>
        </p:txBody>
      </p:sp>
    </p:spTree>
    <p:extLst>
      <p:ext uri="{BB962C8B-B14F-4D97-AF65-F5344CB8AC3E}">
        <p14:creationId xmlns:p14="http://schemas.microsoft.com/office/powerpoint/2010/main" xmlns="" val="2440660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4"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8F180991-451A-4EAD-A984-13EEF89E0B91}" type="slidenum">
              <a:rPr lang="x-none" smtClean="0"/>
              <a:pPr/>
              <a:t>‹#›</a:t>
            </a:fld>
            <a:endParaRPr lang="x-none"/>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438851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1"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8F180991-451A-4EAD-A984-13EEF89E0B91}" type="slidenum">
              <a:rPr lang="x-none" smtClean="0"/>
              <a:pPr/>
              <a:t>‹#›</a:t>
            </a:fld>
            <a:endParaRPr lang="x-none"/>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453410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8F180991-451A-4EAD-A984-13EEF89E0B91}" type="slidenum">
              <a:rPr lang="x-none" smtClean="0"/>
              <a:pPr/>
              <a:t>‹#›</a:t>
            </a:fld>
            <a:endParaRPr lang="x-none"/>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2199239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8F180991-451A-4EAD-A984-13EEF89E0B91}" type="slidenum">
              <a:rPr lang="x-none" smtClean="0"/>
              <a:pPr/>
              <a:t>‹#›</a:t>
            </a:fld>
            <a:endParaRPr lang="x-none"/>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1991982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8F180991-451A-4EAD-A984-13EEF89E0B91}" type="slidenum">
              <a:rPr lang="x-none" smtClean="0"/>
              <a:pPr/>
              <a:t>‹#›</a:t>
            </a:fld>
            <a:endParaRPr lang="x-none"/>
          </a:p>
        </p:txBody>
      </p:sp>
    </p:spTree>
    <p:extLst>
      <p:ext uri="{BB962C8B-B14F-4D97-AF65-F5344CB8AC3E}">
        <p14:creationId xmlns:p14="http://schemas.microsoft.com/office/powerpoint/2010/main" xmlns="" val="1478824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8F180991-451A-4EAD-A984-13EEF89E0B91}" type="slidenum">
              <a:rPr lang="x-none" smtClean="0"/>
              <a:pPr/>
              <a:t>‹#›</a:t>
            </a:fld>
            <a:endParaRPr lang="x-none"/>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104588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8F180991-451A-4EAD-A984-13EEF89E0B91}" type="slidenum">
              <a:rPr lang="x-none" smtClean="0"/>
              <a:pPr/>
              <a:t>‹#›</a:t>
            </a:fld>
            <a:endParaRPr lang="x-none"/>
          </a:p>
        </p:txBody>
      </p:sp>
    </p:spTree>
    <p:extLst>
      <p:ext uri="{BB962C8B-B14F-4D97-AF65-F5344CB8AC3E}">
        <p14:creationId xmlns:p14="http://schemas.microsoft.com/office/powerpoint/2010/main" xmlns="" val="3262265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0671"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0671" y="3243262"/>
            <a:ext cx="4718304" cy="2632605"/>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8F180991-451A-4EAD-A984-13EEF89E0B91}" type="slidenum">
              <a:rPr lang="x-none" smtClean="0"/>
              <a:pPr/>
              <a:t>‹#›</a:t>
            </a:fld>
            <a:endParaRPr lang="x-none"/>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1322690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8F180991-451A-4EAD-A984-13EEF89E0B91}" type="slidenum">
              <a:rPr lang="x-none" smtClean="0"/>
              <a:pPr/>
              <a:t>‹#›</a:t>
            </a:fld>
            <a:endParaRPr lang="x-none"/>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1622247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8F180991-451A-4EAD-A984-13EEF89E0B91}" type="slidenum">
              <a:rPr lang="x-none" smtClean="0"/>
              <a:pPr/>
              <a:t>‹#›</a:t>
            </a:fld>
            <a:endParaRPr lang="x-none"/>
          </a:p>
        </p:txBody>
      </p:sp>
    </p:spTree>
    <p:extLst>
      <p:ext uri="{BB962C8B-B14F-4D97-AF65-F5344CB8AC3E}">
        <p14:creationId xmlns:p14="http://schemas.microsoft.com/office/powerpoint/2010/main" xmlns="" val="1574656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8F180991-451A-4EAD-A984-13EEF89E0B91}" type="slidenum">
              <a:rPr lang="x-none" smtClean="0"/>
              <a:pPr/>
              <a:t>‹#›</a:t>
            </a:fld>
            <a:endParaRPr lang="x-none"/>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928812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en-US"/>
              <a:t>Click to edit Master title style</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2F3F4A-CFFF-4DAB-8578-9BEDCBC57080}" type="datetimeFigureOut">
              <a:rPr lang="x-none" smtClean="0"/>
              <a:pPr/>
              <a:t>11/7/2023</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8F180991-451A-4EAD-A984-13EEF89E0B91}" type="slidenum">
              <a:rPr lang="x-none" smtClean="0"/>
              <a:pPr/>
              <a:t>‹#›</a:t>
            </a:fld>
            <a:endParaRPr lang="x-none"/>
          </a:p>
        </p:txBody>
      </p:sp>
    </p:spTree>
    <p:extLst>
      <p:ext uri="{BB962C8B-B14F-4D97-AF65-F5344CB8AC3E}">
        <p14:creationId xmlns:p14="http://schemas.microsoft.com/office/powerpoint/2010/main" xmlns="" val="370799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D2F3F4A-CFFF-4DAB-8578-9BEDCBC57080}" type="datetimeFigureOut">
              <a:rPr lang="x-none" smtClean="0"/>
              <a:pPr/>
              <a:t>11/7/2023</a:t>
            </a:fld>
            <a:endParaRPr lang="x-none"/>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x-none"/>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F180991-451A-4EAD-A984-13EEF89E0B91}" type="slidenum">
              <a:rPr lang="x-none" smtClean="0"/>
              <a:pPr/>
              <a:t>‹#›</a:t>
            </a:fld>
            <a:endParaRPr lang="x-none"/>
          </a:p>
        </p:txBody>
      </p:sp>
    </p:spTree>
    <p:extLst>
      <p:ext uri="{BB962C8B-B14F-4D97-AF65-F5344CB8AC3E}">
        <p14:creationId xmlns:p14="http://schemas.microsoft.com/office/powerpoint/2010/main" xmlns="" val="131037686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EF94C6-852E-5358-4F2F-E0442DF5967E}"/>
              </a:ext>
            </a:extLst>
          </p:cNvPr>
          <p:cNvSpPr>
            <a:spLocks noGrp="1"/>
          </p:cNvSpPr>
          <p:nvPr>
            <p:ph type="ctrTitle"/>
          </p:nvPr>
        </p:nvSpPr>
        <p:spPr>
          <a:xfrm>
            <a:off x="2186609" y="1258956"/>
            <a:ext cx="7818782" cy="636105"/>
          </a:xfrm>
          <a:solidFill>
            <a:srgbClr val="00B0F0"/>
          </a:solidFill>
        </p:spPr>
        <p:txBody>
          <a:bodyPr>
            <a:normAutofit fontScale="90000"/>
          </a:bodyPr>
          <a:lstStyle/>
          <a:p>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EMPLOYEES PERFORMANCE ANALYSIS</a:t>
            </a:r>
            <a:endParaRPr lang="x-none" sz="28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xmlns="" id="{8AF37162-3872-67FC-5331-3576A1703B34}"/>
              </a:ext>
            </a:extLst>
          </p:cNvPr>
          <p:cNvSpPr>
            <a:spLocks noGrp="1"/>
          </p:cNvSpPr>
          <p:nvPr>
            <p:ph type="subTitle" idx="1"/>
          </p:nvPr>
        </p:nvSpPr>
        <p:spPr>
          <a:xfrm>
            <a:off x="2239617" y="1895062"/>
            <a:ext cx="7765774" cy="3604590"/>
          </a:xfrm>
          <a:solidFill>
            <a:schemeClr val="bg1"/>
          </a:solidFill>
        </p:spPr>
        <p:txBody>
          <a:bodyPr>
            <a:normAutofit lnSpcReduction="10000"/>
          </a:bodyPr>
          <a:lstStyle/>
          <a:p>
            <a:endParaRPr lang="en-US" dirty="0">
              <a:latin typeface="Arial" panose="020B0604020202020204" pitchFamily="34" charset="0"/>
              <a:cs typeface="Arial" panose="020B0604020202020204" pitchFamily="34" charset="0"/>
            </a:endParaRPr>
          </a:p>
          <a:p>
            <a:pPr>
              <a:lnSpc>
                <a:spcPct val="170000"/>
              </a:lnSpc>
            </a:pPr>
            <a:r>
              <a:rPr lang="en-US" dirty="0">
                <a:latin typeface="Arial" panose="020B0604020202020204" pitchFamily="34" charset="0"/>
                <a:cs typeface="Arial" panose="020B0604020202020204" pitchFamily="34" charset="0"/>
              </a:rPr>
              <a:t>Author(s)</a:t>
            </a:r>
          </a:p>
          <a:p>
            <a:pPr>
              <a:lnSpc>
                <a:spcPct val="170000"/>
              </a:lnSpc>
            </a:pPr>
            <a:r>
              <a:rPr lang="en-US" dirty="0">
                <a:latin typeface="Arial" panose="020B0604020202020204" pitchFamily="34" charset="0"/>
                <a:cs typeface="Arial" panose="020B0604020202020204" pitchFamily="34" charset="0"/>
              </a:rPr>
              <a:t>Affiliation</a:t>
            </a:r>
          </a:p>
          <a:p>
            <a:pPr>
              <a:lnSpc>
                <a:spcPct val="170000"/>
              </a:lnSpc>
            </a:pPr>
            <a:r>
              <a:rPr lang="en-US" dirty="0">
                <a:latin typeface="Arial" panose="020B0604020202020204" pitchFamily="34" charset="0"/>
                <a:cs typeface="Arial" panose="020B0604020202020204" pitchFamily="34" charset="0"/>
              </a:rPr>
              <a:t>Institution</a:t>
            </a:r>
          </a:p>
          <a:p>
            <a:pPr>
              <a:lnSpc>
                <a:spcPct val="170000"/>
              </a:lnSpc>
            </a:pPr>
            <a:r>
              <a:rPr lang="en-US" dirty="0">
                <a:latin typeface="Arial" panose="020B0604020202020204" pitchFamily="34" charset="0"/>
                <a:cs typeface="Arial" panose="020B0604020202020204" pitchFamily="34" charset="0"/>
              </a:rPr>
              <a:t>Instructor</a:t>
            </a:r>
          </a:p>
          <a:p>
            <a:pPr>
              <a:lnSpc>
                <a:spcPct val="170000"/>
              </a:lnSpc>
            </a:pPr>
            <a:r>
              <a:rPr lang="en-US" dirty="0">
                <a:latin typeface="Arial" panose="020B0604020202020204" pitchFamily="34" charset="0"/>
                <a:cs typeface="Arial" panose="020B0604020202020204" pitchFamily="34" charset="0"/>
              </a:rPr>
              <a:t>Date</a:t>
            </a:r>
          </a:p>
        </p:txBody>
      </p:sp>
    </p:spTree>
    <p:extLst>
      <p:ext uri="{BB962C8B-B14F-4D97-AF65-F5344CB8AC3E}">
        <p14:creationId xmlns:p14="http://schemas.microsoft.com/office/powerpoint/2010/main" xmlns="" val="2352109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E369D0-C377-0339-A8A3-4DA54048FB2C}"/>
              </a:ext>
            </a:extLst>
          </p:cNvPr>
          <p:cNvSpPr>
            <a:spLocks noGrp="1"/>
          </p:cNvSpPr>
          <p:nvPr>
            <p:ph type="title"/>
          </p:nvPr>
        </p:nvSpPr>
        <p:spPr>
          <a:xfrm>
            <a:off x="477077" y="496958"/>
            <a:ext cx="11251095" cy="881268"/>
          </a:xfrm>
          <a:solidFill>
            <a:srgbClr val="00B0F0"/>
          </a:solidFill>
        </p:spPr>
        <p:txBody>
          <a:bodyPr>
            <a:normAutofit/>
          </a:bodyPr>
          <a:lstStyle/>
          <a:p>
            <a:r>
              <a:rPr lang="en-US" b="1" dirty="0">
                <a:latin typeface="Arial" panose="020B0604020202020204" pitchFamily="34" charset="0"/>
                <a:cs typeface="Arial" panose="020B0604020202020204" pitchFamily="34" charset="0"/>
              </a:rPr>
              <a:t>Planning</a:t>
            </a:r>
            <a:endParaRPr lang="x-none"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F2BECB35-5E85-B9AC-607A-5F02A9ADCDAF}"/>
              </a:ext>
            </a:extLst>
          </p:cNvPr>
          <p:cNvSpPr>
            <a:spLocks noGrp="1"/>
          </p:cNvSpPr>
          <p:nvPr>
            <p:ph idx="1"/>
          </p:nvPr>
        </p:nvSpPr>
        <p:spPr>
          <a:xfrm>
            <a:off x="477078" y="1378226"/>
            <a:ext cx="11251096" cy="4982816"/>
          </a:xfrm>
          <a:solidFill>
            <a:schemeClr val="bg1"/>
          </a:solidFill>
        </p:spPr>
        <p:txBody>
          <a:bodyPr/>
          <a:lstStyle/>
          <a:p>
            <a:pPr>
              <a:buFont typeface="Wingdings" panose="05000000000000000000" pitchFamily="2" charset="2"/>
              <a:buChar char="ü"/>
            </a:pPr>
            <a:r>
              <a:rPr lang="en-US" dirty="0">
                <a:latin typeface="Arial" panose="020B0604020202020204" pitchFamily="34" charset="0"/>
                <a:cs typeface="Arial" panose="020B0604020202020204" pitchFamily="34" charset="0"/>
              </a:rPr>
              <a:t> Base on the data collected by my colleague concerning the number of sick days by every employee as compared to their respective performance rating, null hypothesis indicates that there is no correlation between an employee's performance rating and the number of sick days taken by every employee. </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 The alternative hypothesis in this case is that there is correlation between employees rate of performance as compared to the sick days taken in the organization. </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 This data collection was basically taken within the organization that I work in (Amazon Organization) and collection of the data was specifically done by one of my colleague (Diana Dantron).</a:t>
            </a:r>
            <a:endParaRPr lang="x-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715114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144330-7200-B55E-EAEF-9DD8C9A9FC86}"/>
              </a:ext>
            </a:extLst>
          </p:cNvPr>
          <p:cNvSpPr>
            <a:spLocks noGrp="1"/>
          </p:cNvSpPr>
          <p:nvPr>
            <p:ph type="title"/>
          </p:nvPr>
        </p:nvSpPr>
        <p:spPr>
          <a:xfrm>
            <a:off x="503583" y="477078"/>
            <a:ext cx="11211339" cy="1007165"/>
          </a:xfrm>
          <a:solidFill>
            <a:srgbClr val="00B0F0"/>
          </a:solidFill>
        </p:spPr>
        <p:txBody>
          <a:bodyPr>
            <a:normAutofit/>
          </a:bodyPr>
          <a:lstStyle/>
          <a:p>
            <a:r>
              <a:rPr lang="en-US" sz="4000" b="1" dirty="0">
                <a:latin typeface="Arial" panose="020B0604020202020204" pitchFamily="34" charset="0"/>
                <a:cs typeface="Arial" panose="020B0604020202020204" pitchFamily="34" charset="0"/>
              </a:rPr>
              <a:t>Analysis</a:t>
            </a:r>
            <a:endParaRPr lang="x-none" sz="4000" b="1" dirty="0">
              <a:latin typeface="Arial" panose="020B0604020202020204"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xmlns="" id="{EBC1867A-C99A-62C0-D9D0-5773A6FEE325}"/>
              </a:ext>
            </a:extLst>
          </p:cNvPr>
          <p:cNvGraphicFramePr>
            <a:graphicFrameLocks noGrp="1"/>
          </p:cNvGraphicFramePr>
          <p:nvPr>
            <p:ph idx="1"/>
            <p:extLst>
              <p:ext uri="{D42A27DB-BD31-4B8C-83A1-F6EECF244321}">
                <p14:modId xmlns:p14="http://schemas.microsoft.com/office/powerpoint/2010/main" xmlns="" val="1428609637"/>
              </p:ext>
            </p:extLst>
          </p:nvPr>
        </p:nvGraphicFramePr>
        <p:xfrm>
          <a:off x="503583" y="1484244"/>
          <a:ext cx="11211339" cy="5020614"/>
        </p:xfrm>
        <a:graphic>
          <a:graphicData uri="http://schemas.openxmlformats.org/drawingml/2006/table">
            <a:tbl>
              <a:tblPr firstRow="1" bandRow="1">
                <a:tableStyleId>{F5AB1C69-6EDB-4FF4-983F-18BD219EF322}</a:tableStyleId>
              </a:tblPr>
              <a:tblGrid>
                <a:gridCol w="8232454">
                  <a:extLst>
                    <a:ext uri="{9D8B030D-6E8A-4147-A177-3AD203B41FA5}">
                      <a16:colId xmlns:a16="http://schemas.microsoft.com/office/drawing/2014/main" xmlns="" val="2640328859"/>
                    </a:ext>
                  </a:extLst>
                </a:gridCol>
                <a:gridCol w="1603717">
                  <a:extLst>
                    <a:ext uri="{9D8B030D-6E8A-4147-A177-3AD203B41FA5}">
                      <a16:colId xmlns:a16="http://schemas.microsoft.com/office/drawing/2014/main" xmlns="" val="157167740"/>
                    </a:ext>
                  </a:extLst>
                </a:gridCol>
                <a:gridCol w="1375168">
                  <a:extLst>
                    <a:ext uri="{9D8B030D-6E8A-4147-A177-3AD203B41FA5}">
                      <a16:colId xmlns:a16="http://schemas.microsoft.com/office/drawing/2014/main" xmlns="" val="2857191852"/>
                    </a:ext>
                  </a:extLst>
                </a:gridCol>
              </a:tblGrid>
              <a:tr h="586602">
                <a:tc>
                  <a:txBody>
                    <a:bodyPr/>
                    <a:lstStyle/>
                    <a:p>
                      <a:r>
                        <a:rPr lang="en-US" dirty="0">
                          <a:latin typeface="Arial" panose="020B0604020202020204" pitchFamily="34" charset="0"/>
                          <a:cs typeface="Arial" panose="020B0604020202020204" pitchFamily="34" charset="0"/>
                        </a:rPr>
                        <a:t>Descriptive Statistics</a:t>
                      </a:r>
                      <a:endParaRPr lang="x-none"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Employees Performance Rating</a:t>
                      </a:r>
                      <a:endParaRPr lang="x-none" dirty="0">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Number of Sick Days</a:t>
                      </a:r>
                      <a:endParaRPr lang="x-non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435884649"/>
                  </a:ext>
                </a:extLst>
              </a:tr>
              <a:tr h="586602">
                <a:tc>
                  <a:txBody>
                    <a:bodyPr/>
                    <a:lstStyle/>
                    <a:p>
                      <a:r>
                        <a:rPr lang="en-US" b="1" dirty="0">
                          <a:solidFill>
                            <a:srgbClr val="7030A0"/>
                          </a:solidFill>
                          <a:latin typeface="Arial" panose="020B0604020202020204" pitchFamily="34" charset="0"/>
                          <a:cs typeface="Arial" panose="020B0604020202020204" pitchFamily="34" charset="0"/>
                        </a:rPr>
                        <a:t>Mean</a:t>
                      </a:r>
                      <a:endParaRPr lang="x-none" b="1" dirty="0">
                        <a:solidFill>
                          <a:srgbClr val="7030A0"/>
                        </a:solidFill>
                        <a:latin typeface="Arial" panose="020B0604020202020204" pitchFamily="34" charset="0"/>
                        <a:cs typeface="Arial" panose="020B0604020202020204" pitchFamily="34" charset="0"/>
                      </a:endParaRPr>
                    </a:p>
                  </a:txBody>
                  <a:tcPr/>
                </a:tc>
                <a:tc>
                  <a:txBody>
                    <a:bodyPr/>
                    <a:lstStyle/>
                    <a:p>
                      <a:r>
                        <a:rPr lang="en-US" b="1" dirty="0">
                          <a:latin typeface="Arial" panose="020B0604020202020204" pitchFamily="34" charset="0"/>
                          <a:cs typeface="Arial" panose="020B0604020202020204" pitchFamily="34" charset="0"/>
                        </a:rPr>
                        <a:t>56.00</a:t>
                      </a:r>
                      <a:endParaRPr lang="x-none" b="1" dirty="0">
                        <a:latin typeface="Arial" panose="020B0604020202020204" pitchFamily="34" charset="0"/>
                        <a:cs typeface="Arial" panose="020B0604020202020204" pitchFamily="34" charset="0"/>
                      </a:endParaRPr>
                    </a:p>
                  </a:txBody>
                  <a:tcPr>
                    <a:solidFill>
                      <a:srgbClr val="92D050"/>
                    </a:solidFill>
                  </a:tcPr>
                </a:tc>
                <a:tc>
                  <a:txBody>
                    <a:bodyPr/>
                    <a:lstStyle/>
                    <a:p>
                      <a:r>
                        <a:rPr lang="en-US" b="1" dirty="0">
                          <a:latin typeface="Arial" panose="020B0604020202020204" pitchFamily="34" charset="0"/>
                          <a:cs typeface="Arial" panose="020B0604020202020204" pitchFamily="34" charset="0"/>
                        </a:rPr>
                        <a:t>8.90</a:t>
                      </a:r>
                      <a:endParaRPr lang="x-none" b="1" dirty="0">
                        <a:latin typeface="Arial" panose="020B0604020202020204" pitchFamily="34" charset="0"/>
                        <a:cs typeface="Arial" panose="020B0604020202020204" pitchFamily="34" charset="0"/>
                      </a:endParaRPr>
                    </a:p>
                  </a:txBody>
                  <a:tcPr>
                    <a:solidFill>
                      <a:srgbClr val="92D050"/>
                    </a:solidFill>
                  </a:tcPr>
                </a:tc>
                <a:extLst>
                  <a:ext uri="{0D108BD9-81ED-4DB2-BD59-A6C34878D82A}">
                    <a16:rowId xmlns:a16="http://schemas.microsoft.com/office/drawing/2014/main" xmlns="" val="1862112951"/>
                  </a:ext>
                </a:extLst>
              </a:tr>
              <a:tr h="586602">
                <a:tc>
                  <a:txBody>
                    <a:bodyPr/>
                    <a:lstStyle/>
                    <a:p>
                      <a:r>
                        <a:rPr lang="en-US" b="1" dirty="0">
                          <a:solidFill>
                            <a:srgbClr val="7030A0"/>
                          </a:solidFill>
                          <a:latin typeface="Arial" panose="020B0604020202020204" pitchFamily="34" charset="0"/>
                          <a:cs typeface="Arial" panose="020B0604020202020204" pitchFamily="34" charset="0"/>
                        </a:rPr>
                        <a:t>Median</a:t>
                      </a:r>
                      <a:endParaRPr lang="x-none" b="1" dirty="0">
                        <a:solidFill>
                          <a:srgbClr val="7030A0"/>
                        </a:solidFill>
                        <a:latin typeface="Arial" panose="020B0604020202020204" pitchFamily="34" charset="0"/>
                        <a:cs typeface="Arial" panose="020B0604020202020204" pitchFamily="34" charset="0"/>
                      </a:endParaRPr>
                    </a:p>
                  </a:txBody>
                  <a:tcPr/>
                </a:tc>
                <a:tc>
                  <a:txBody>
                    <a:bodyPr/>
                    <a:lstStyle/>
                    <a:p>
                      <a:r>
                        <a:rPr lang="en-US" b="1" dirty="0">
                          <a:latin typeface="Arial" panose="020B0604020202020204" pitchFamily="34" charset="0"/>
                          <a:cs typeface="Arial" panose="020B0604020202020204" pitchFamily="34" charset="0"/>
                        </a:rPr>
                        <a:t>65.00</a:t>
                      </a:r>
                      <a:endParaRPr lang="x-none" b="1" dirty="0">
                        <a:latin typeface="Arial" panose="020B0604020202020204" pitchFamily="34" charset="0"/>
                        <a:cs typeface="Arial" panose="020B0604020202020204" pitchFamily="34" charset="0"/>
                      </a:endParaRPr>
                    </a:p>
                  </a:txBody>
                  <a:tcPr>
                    <a:solidFill>
                      <a:srgbClr val="92D050"/>
                    </a:solidFill>
                  </a:tcPr>
                </a:tc>
                <a:tc>
                  <a:txBody>
                    <a:bodyPr/>
                    <a:lstStyle/>
                    <a:p>
                      <a:r>
                        <a:rPr lang="en-US" b="1" dirty="0">
                          <a:latin typeface="Arial" panose="020B0604020202020204" pitchFamily="34" charset="0"/>
                          <a:cs typeface="Arial" panose="020B0604020202020204" pitchFamily="34" charset="0"/>
                        </a:rPr>
                        <a:t>8.50</a:t>
                      </a:r>
                      <a:endParaRPr lang="x-none" b="1" dirty="0">
                        <a:latin typeface="Arial" panose="020B0604020202020204" pitchFamily="34" charset="0"/>
                        <a:cs typeface="Arial" panose="020B0604020202020204" pitchFamily="34" charset="0"/>
                      </a:endParaRPr>
                    </a:p>
                  </a:txBody>
                  <a:tcPr>
                    <a:solidFill>
                      <a:srgbClr val="92D050"/>
                    </a:solidFill>
                  </a:tcPr>
                </a:tc>
                <a:extLst>
                  <a:ext uri="{0D108BD9-81ED-4DB2-BD59-A6C34878D82A}">
                    <a16:rowId xmlns:a16="http://schemas.microsoft.com/office/drawing/2014/main" xmlns="" val="2619296391"/>
                  </a:ext>
                </a:extLst>
              </a:tr>
              <a:tr h="586602">
                <a:tc>
                  <a:txBody>
                    <a:bodyPr/>
                    <a:lstStyle/>
                    <a:p>
                      <a:r>
                        <a:rPr lang="en-US" b="1" dirty="0">
                          <a:solidFill>
                            <a:srgbClr val="7030A0"/>
                          </a:solidFill>
                          <a:latin typeface="Arial" panose="020B0604020202020204" pitchFamily="34" charset="0"/>
                          <a:cs typeface="Arial" panose="020B0604020202020204" pitchFamily="34" charset="0"/>
                        </a:rPr>
                        <a:t>Mode</a:t>
                      </a:r>
                      <a:endParaRPr lang="x-none" b="1" dirty="0">
                        <a:solidFill>
                          <a:srgbClr val="7030A0"/>
                        </a:solidFill>
                        <a:latin typeface="Arial" panose="020B0604020202020204" pitchFamily="34" charset="0"/>
                        <a:cs typeface="Arial" panose="020B0604020202020204" pitchFamily="34" charset="0"/>
                      </a:endParaRPr>
                    </a:p>
                  </a:txBody>
                  <a:tcPr/>
                </a:tc>
                <a:tc>
                  <a:txBody>
                    <a:bodyPr/>
                    <a:lstStyle/>
                    <a:p>
                      <a:r>
                        <a:rPr lang="en-US" b="1" dirty="0">
                          <a:latin typeface="Arial" panose="020B0604020202020204" pitchFamily="34" charset="0"/>
                          <a:cs typeface="Arial" panose="020B0604020202020204" pitchFamily="34" charset="0"/>
                        </a:rPr>
                        <a:t>67.00</a:t>
                      </a:r>
                      <a:endParaRPr lang="x-none" b="1" dirty="0">
                        <a:latin typeface="Arial" panose="020B0604020202020204" pitchFamily="34" charset="0"/>
                        <a:cs typeface="Arial" panose="020B0604020202020204" pitchFamily="34" charset="0"/>
                      </a:endParaRPr>
                    </a:p>
                  </a:txBody>
                  <a:tcPr>
                    <a:solidFill>
                      <a:srgbClr val="92D050"/>
                    </a:solidFill>
                  </a:tcPr>
                </a:tc>
                <a:tc>
                  <a:txBody>
                    <a:bodyPr/>
                    <a:lstStyle/>
                    <a:p>
                      <a:r>
                        <a:rPr lang="en-US" b="1" dirty="0">
                          <a:latin typeface="Arial" panose="020B0604020202020204" pitchFamily="34" charset="0"/>
                          <a:cs typeface="Arial" panose="020B0604020202020204" pitchFamily="34" charset="0"/>
                        </a:rPr>
                        <a:t>10.00</a:t>
                      </a:r>
                      <a:endParaRPr lang="x-none" b="1" dirty="0">
                        <a:latin typeface="Arial" panose="020B0604020202020204" pitchFamily="34" charset="0"/>
                        <a:cs typeface="Arial" panose="020B0604020202020204" pitchFamily="34" charset="0"/>
                      </a:endParaRPr>
                    </a:p>
                  </a:txBody>
                  <a:tcPr>
                    <a:solidFill>
                      <a:srgbClr val="92D050"/>
                    </a:solidFill>
                  </a:tcPr>
                </a:tc>
                <a:extLst>
                  <a:ext uri="{0D108BD9-81ED-4DB2-BD59-A6C34878D82A}">
                    <a16:rowId xmlns:a16="http://schemas.microsoft.com/office/drawing/2014/main" xmlns="" val="4129301666"/>
                  </a:ext>
                </a:extLst>
              </a:tr>
              <a:tr h="586602">
                <a:tc>
                  <a:txBody>
                    <a:bodyPr/>
                    <a:lstStyle/>
                    <a:p>
                      <a:r>
                        <a:rPr lang="en-US" b="1" dirty="0">
                          <a:solidFill>
                            <a:srgbClr val="7030A0"/>
                          </a:solidFill>
                          <a:latin typeface="Arial" panose="020B0604020202020204" pitchFamily="34" charset="0"/>
                          <a:cs typeface="Arial" panose="020B0604020202020204" pitchFamily="34" charset="0"/>
                        </a:rPr>
                        <a:t>Standard Deviation</a:t>
                      </a:r>
                      <a:endParaRPr lang="x-none" b="1" dirty="0">
                        <a:solidFill>
                          <a:srgbClr val="7030A0"/>
                        </a:solidFill>
                        <a:latin typeface="Arial" panose="020B0604020202020204" pitchFamily="34" charset="0"/>
                        <a:cs typeface="Arial" panose="020B0604020202020204" pitchFamily="34" charset="0"/>
                      </a:endParaRPr>
                    </a:p>
                  </a:txBody>
                  <a:tcPr/>
                </a:tc>
                <a:tc>
                  <a:txBody>
                    <a:bodyPr/>
                    <a:lstStyle/>
                    <a:p>
                      <a:r>
                        <a:rPr lang="en-US" b="1" dirty="0">
                          <a:latin typeface="Arial" panose="020B0604020202020204" pitchFamily="34" charset="0"/>
                          <a:cs typeface="Arial" panose="020B0604020202020204" pitchFamily="34" charset="0"/>
                        </a:rPr>
                        <a:t>28.65</a:t>
                      </a:r>
                      <a:endParaRPr lang="x-none" b="1" dirty="0">
                        <a:latin typeface="Arial" panose="020B0604020202020204" pitchFamily="34" charset="0"/>
                        <a:cs typeface="Arial" panose="020B0604020202020204" pitchFamily="34" charset="0"/>
                      </a:endParaRPr>
                    </a:p>
                  </a:txBody>
                  <a:tcPr>
                    <a:solidFill>
                      <a:srgbClr val="92D050"/>
                    </a:solidFill>
                  </a:tcPr>
                </a:tc>
                <a:tc>
                  <a:txBody>
                    <a:bodyPr/>
                    <a:lstStyle/>
                    <a:p>
                      <a:r>
                        <a:rPr lang="en-US" b="1" dirty="0">
                          <a:latin typeface="Arial" panose="020B0604020202020204" pitchFamily="34" charset="0"/>
                          <a:cs typeface="Arial" panose="020B0604020202020204" pitchFamily="34" charset="0"/>
                        </a:rPr>
                        <a:t>5.88</a:t>
                      </a:r>
                      <a:endParaRPr lang="x-none" b="1" dirty="0">
                        <a:latin typeface="Arial" panose="020B0604020202020204" pitchFamily="34" charset="0"/>
                        <a:cs typeface="Arial" panose="020B0604020202020204" pitchFamily="34" charset="0"/>
                      </a:endParaRPr>
                    </a:p>
                  </a:txBody>
                  <a:tcPr>
                    <a:solidFill>
                      <a:srgbClr val="92D050"/>
                    </a:solidFill>
                  </a:tcPr>
                </a:tc>
                <a:extLst>
                  <a:ext uri="{0D108BD9-81ED-4DB2-BD59-A6C34878D82A}">
                    <a16:rowId xmlns:a16="http://schemas.microsoft.com/office/drawing/2014/main" xmlns="" val="264178385"/>
                  </a:ext>
                </a:extLst>
              </a:tr>
              <a:tr h="586602">
                <a:tc>
                  <a:txBody>
                    <a:bodyPr/>
                    <a:lstStyle/>
                    <a:p>
                      <a:r>
                        <a:rPr lang="en-US" b="1" dirty="0">
                          <a:solidFill>
                            <a:srgbClr val="7030A0"/>
                          </a:solidFill>
                          <a:latin typeface="Arial" panose="020B0604020202020204" pitchFamily="34" charset="0"/>
                          <a:cs typeface="Arial" panose="020B0604020202020204" pitchFamily="34" charset="0"/>
                        </a:rPr>
                        <a:t>Range</a:t>
                      </a:r>
                      <a:endParaRPr lang="x-none" b="1" dirty="0">
                        <a:solidFill>
                          <a:srgbClr val="7030A0"/>
                        </a:solidFill>
                        <a:latin typeface="Arial" panose="020B0604020202020204" pitchFamily="34" charset="0"/>
                        <a:cs typeface="Arial" panose="020B0604020202020204" pitchFamily="34" charset="0"/>
                      </a:endParaRPr>
                    </a:p>
                  </a:txBody>
                  <a:tcPr/>
                </a:tc>
                <a:tc>
                  <a:txBody>
                    <a:bodyPr/>
                    <a:lstStyle/>
                    <a:p>
                      <a:r>
                        <a:rPr lang="en-US" b="1" dirty="0">
                          <a:latin typeface="Arial" panose="020B0604020202020204" pitchFamily="34" charset="0"/>
                          <a:cs typeface="Arial" panose="020B0604020202020204" pitchFamily="34" charset="0"/>
                        </a:rPr>
                        <a:t>95</a:t>
                      </a:r>
                      <a:endParaRPr lang="x-none" b="1" dirty="0">
                        <a:latin typeface="Arial" panose="020B0604020202020204" pitchFamily="34" charset="0"/>
                        <a:cs typeface="Arial" panose="020B0604020202020204" pitchFamily="34" charset="0"/>
                      </a:endParaRPr>
                    </a:p>
                  </a:txBody>
                  <a:tcPr>
                    <a:solidFill>
                      <a:srgbClr val="92D050"/>
                    </a:solidFill>
                  </a:tcPr>
                </a:tc>
                <a:tc>
                  <a:txBody>
                    <a:bodyPr/>
                    <a:lstStyle/>
                    <a:p>
                      <a:r>
                        <a:rPr lang="en-US" b="1" dirty="0">
                          <a:latin typeface="Arial" panose="020B0604020202020204" pitchFamily="34" charset="0"/>
                          <a:cs typeface="Arial" panose="020B0604020202020204" pitchFamily="34" charset="0"/>
                        </a:rPr>
                        <a:t>20</a:t>
                      </a:r>
                      <a:endParaRPr lang="x-none" b="1" dirty="0">
                        <a:latin typeface="Arial" panose="020B0604020202020204" pitchFamily="34" charset="0"/>
                        <a:cs typeface="Arial" panose="020B0604020202020204" pitchFamily="34" charset="0"/>
                      </a:endParaRPr>
                    </a:p>
                  </a:txBody>
                  <a:tcPr>
                    <a:solidFill>
                      <a:srgbClr val="92D050"/>
                    </a:solidFill>
                  </a:tcPr>
                </a:tc>
                <a:extLst>
                  <a:ext uri="{0D108BD9-81ED-4DB2-BD59-A6C34878D82A}">
                    <a16:rowId xmlns:a16="http://schemas.microsoft.com/office/drawing/2014/main" xmlns="" val="1772387319"/>
                  </a:ext>
                </a:extLst>
              </a:tr>
              <a:tr h="586602">
                <a:tc>
                  <a:txBody>
                    <a:bodyPr/>
                    <a:lstStyle/>
                    <a:p>
                      <a:r>
                        <a:rPr lang="en-US" b="1" dirty="0">
                          <a:solidFill>
                            <a:srgbClr val="7030A0"/>
                          </a:solidFill>
                          <a:latin typeface="Arial" panose="020B0604020202020204" pitchFamily="34" charset="0"/>
                          <a:cs typeface="Arial" panose="020B0604020202020204" pitchFamily="34" charset="0"/>
                        </a:rPr>
                        <a:t>Confidence Level (95%)</a:t>
                      </a:r>
                      <a:endParaRPr lang="x-none" b="1" dirty="0">
                        <a:solidFill>
                          <a:srgbClr val="7030A0"/>
                        </a:solidFill>
                        <a:latin typeface="Arial" panose="020B0604020202020204" pitchFamily="34" charset="0"/>
                        <a:cs typeface="Arial" panose="020B0604020202020204" pitchFamily="34" charset="0"/>
                      </a:endParaRPr>
                    </a:p>
                  </a:txBody>
                  <a:tcPr/>
                </a:tc>
                <a:tc>
                  <a:txBody>
                    <a:bodyPr/>
                    <a:lstStyle/>
                    <a:p>
                      <a:r>
                        <a:rPr lang="en-US" b="1" dirty="0">
                          <a:latin typeface="Arial" panose="020B0604020202020204" pitchFamily="34" charset="0"/>
                          <a:cs typeface="Arial" panose="020B0604020202020204" pitchFamily="34" charset="0"/>
                        </a:rPr>
                        <a:t>8.14</a:t>
                      </a:r>
                      <a:endParaRPr lang="x-none" b="1" dirty="0">
                        <a:latin typeface="Arial" panose="020B0604020202020204" pitchFamily="34" charset="0"/>
                        <a:cs typeface="Arial" panose="020B0604020202020204" pitchFamily="34" charset="0"/>
                      </a:endParaRPr>
                    </a:p>
                  </a:txBody>
                  <a:tcPr>
                    <a:solidFill>
                      <a:srgbClr val="92D050"/>
                    </a:solidFill>
                  </a:tcPr>
                </a:tc>
                <a:tc>
                  <a:txBody>
                    <a:bodyPr/>
                    <a:lstStyle/>
                    <a:p>
                      <a:r>
                        <a:rPr lang="en-US" b="1" dirty="0">
                          <a:latin typeface="Arial" panose="020B0604020202020204" pitchFamily="34" charset="0"/>
                          <a:cs typeface="Arial" panose="020B0604020202020204" pitchFamily="34" charset="0"/>
                        </a:rPr>
                        <a:t>1.67</a:t>
                      </a:r>
                      <a:endParaRPr lang="x-none" b="1" dirty="0">
                        <a:latin typeface="Arial" panose="020B0604020202020204" pitchFamily="34" charset="0"/>
                        <a:cs typeface="Arial" panose="020B0604020202020204" pitchFamily="34" charset="0"/>
                      </a:endParaRPr>
                    </a:p>
                  </a:txBody>
                  <a:tcPr>
                    <a:solidFill>
                      <a:srgbClr val="92D050"/>
                    </a:solidFill>
                  </a:tcPr>
                </a:tc>
                <a:extLst>
                  <a:ext uri="{0D108BD9-81ED-4DB2-BD59-A6C34878D82A}">
                    <a16:rowId xmlns:a16="http://schemas.microsoft.com/office/drawing/2014/main" xmlns="" val="2593051218"/>
                  </a:ext>
                </a:extLst>
              </a:tr>
              <a:tr h="586602">
                <a:tc>
                  <a:txBody>
                    <a:bodyPr/>
                    <a:lstStyle/>
                    <a:p>
                      <a:r>
                        <a:rPr lang="en-US" b="1" dirty="0">
                          <a:solidFill>
                            <a:srgbClr val="7030A0"/>
                          </a:solidFill>
                          <a:latin typeface="Arial" panose="020B0604020202020204" pitchFamily="34" charset="0"/>
                          <a:cs typeface="Arial" panose="020B0604020202020204" pitchFamily="34" charset="0"/>
                        </a:rPr>
                        <a:t>Count</a:t>
                      </a:r>
                      <a:endParaRPr lang="x-none" b="1" dirty="0">
                        <a:solidFill>
                          <a:srgbClr val="7030A0"/>
                        </a:solidFill>
                        <a:latin typeface="Arial" panose="020B0604020202020204" pitchFamily="34" charset="0"/>
                        <a:cs typeface="Arial" panose="020B0604020202020204" pitchFamily="34" charset="0"/>
                      </a:endParaRPr>
                    </a:p>
                  </a:txBody>
                  <a:tcPr/>
                </a:tc>
                <a:tc>
                  <a:txBody>
                    <a:bodyPr/>
                    <a:lstStyle/>
                    <a:p>
                      <a:r>
                        <a:rPr lang="en-US" b="1" dirty="0">
                          <a:latin typeface="Arial" panose="020B0604020202020204" pitchFamily="34" charset="0"/>
                          <a:cs typeface="Arial" panose="020B0604020202020204" pitchFamily="34" charset="0"/>
                        </a:rPr>
                        <a:t>50</a:t>
                      </a:r>
                      <a:endParaRPr lang="x-none" b="1" dirty="0">
                        <a:latin typeface="Arial" panose="020B0604020202020204" pitchFamily="34" charset="0"/>
                        <a:cs typeface="Arial" panose="020B0604020202020204" pitchFamily="34" charset="0"/>
                      </a:endParaRPr>
                    </a:p>
                  </a:txBody>
                  <a:tcPr>
                    <a:solidFill>
                      <a:srgbClr val="92D050"/>
                    </a:solidFill>
                  </a:tcPr>
                </a:tc>
                <a:tc>
                  <a:txBody>
                    <a:bodyPr/>
                    <a:lstStyle/>
                    <a:p>
                      <a:r>
                        <a:rPr lang="en-US" b="1" dirty="0">
                          <a:latin typeface="Arial" panose="020B0604020202020204" pitchFamily="34" charset="0"/>
                          <a:cs typeface="Arial" panose="020B0604020202020204" pitchFamily="34" charset="0"/>
                        </a:rPr>
                        <a:t>50</a:t>
                      </a:r>
                      <a:endParaRPr lang="x-none" b="1" dirty="0">
                        <a:latin typeface="Arial" panose="020B0604020202020204" pitchFamily="34" charset="0"/>
                        <a:cs typeface="Arial" panose="020B0604020202020204" pitchFamily="34" charset="0"/>
                      </a:endParaRPr>
                    </a:p>
                  </a:txBody>
                  <a:tcPr>
                    <a:solidFill>
                      <a:srgbClr val="92D050"/>
                    </a:solidFill>
                  </a:tcPr>
                </a:tc>
                <a:extLst>
                  <a:ext uri="{0D108BD9-81ED-4DB2-BD59-A6C34878D82A}">
                    <a16:rowId xmlns:a16="http://schemas.microsoft.com/office/drawing/2014/main" xmlns="" val="599838459"/>
                  </a:ext>
                </a:extLst>
              </a:tr>
            </a:tbl>
          </a:graphicData>
        </a:graphic>
      </p:graphicFrame>
    </p:spTree>
    <p:extLst>
      <p:ext uri="{BB962C8B-B14F-4D97-AF65-F5344CB8AC3E}">
        <p14:creationId xmlns:p14="http://schemas.microsoft.com/office/powerpoint/2010/main" xmlns="" val="750826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4625D1-94C1-0E13-1574-65E7F3CE849B}"/>
              </a:ext>
            </a:extLst>
          </p:cNvPr>
          <p:cNvSpPr>
            <a:spLocks noGrp="1"/>
          </p:cNvSpPr>
          <p:nvPr>
            <p:ph type="title"/>
          </p:nvPr>
        </p:nvSpPr>
        <p:spPr>
          <a:xfrm>
            <a:off x="490329" y="510210"/>
            <a:ext cx="11224591" cy="921025"/>
          </a:xfrm>
          <a:solidFill>
            <a:srgbClr val="00B0F0"/>
          </a:solidFill>
        </p:spPr>
        <p:txBody>
          <a:bodyPr>
            <a:normAutofit/>
          </a:bodyPr>
          <a:lstStyle/>
          <a:p>
            <a:r>
              <a:rPr lang="en-US" sz="4000" b="1" dirty="0">
                <a:latin typeface="Arial" panose="020B0604020202020204" pitchFamily="34" charset="0"/>
                <a:cs typeface="Arial" panose="020B0604020202020204" pitchFamily="34" charset="0"/>
              </a:rPr>
              <a:t>Continue,,,,, </a:t>
            </a:r>
            <a:endParaRPr lang="x-none" sz="4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33260825-EB5D-B37B-3A55-57D3BF579881}"/>
              </a:ext>
            </a:extLst>
          </p:cNvPr>
          <p:cNvSpPr>
            <a:spLocks noGrp="1"/>
          </p:cNvSpPr>
          <p:nvPr>
            <p:ph idx="1"/>
          </p:nvPr>
        </p:nvSpPr>
        <p:spPr>
          <a:xfrm>
            <a:off x="490330" y="1431235"/>
            <a:ext cx="11224592" cy="4916555"/>
          </a:xfrm>
          <a:solidFill>
            <a:schemeClr val="bg1"/>
          </a:solidFill>
        </p:spPr>
        <p:txBody>
          <a:bodyPr/>
          <a:lstStyle/>
          <a:p>
            <a:pPr>
              <a:buFont typeface="Wingdings" panose="05000000000000000000" pitchFamily="2" charset="2"/>
              <a:buChar char="ü"/>
            </a:pPr>
            <a:r>
              <a:rPr lang="en-US" dirty="0">
                <a:latin typeface="Arial" panose="020B0604020202020204" pitchFamily="34" charset="0"/>
                <a:cs typeface="Arial" panose="020B0604020202020204" pitchFamily="34" charset="0"/>
              </a:rPr>
              <a:t>The data comprises of 50 observations in total count. </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The mean number of sick days taken by employees  performance rating is 56 while that of sick days taken is 8.90. </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The median number of sick days taken by employees is 8.50 which has given rise to 65 on their performance rating. </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The mode of the number of sick days taken by employees is 10 while that of performance rating has resulted to 67. </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 The standard deviation of the number of sick days taken by employees is 5.88 which has given performance rating of 28.65. </a:t>
            </a:r>
            <a:endParaRPr lang="x-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051468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437E30-D952-7020-D950-557EDFE92CA1}"/>
              </a:ext>
            </a:extLst>
          </p:cNvPr>
          <p:cNvSpPr>
            <a:spLocks noGrp="1"/>
          </p:cNvSpPr>
          <p:nvPr>
            <p:ph type="title"/>
          </p:nvPr>
        </p:nvSpPr>
        <p:spPr>
          <a:xfrm>
            <a:off x="490330" y="496958"/>
            <a:ext cx="11198086" cy="987285"/>
          </a:xfrm>
          <a:solidFill>
            <a:srgbClr val="00B0F0"/>
          </a:solidFill>
        </p:spPr>
        <p:txBody>
          <a:bodyPr>
            <a:normAutofit/>
          </a:bodyPr>
          <a:lstStyle/>
          <a:p>
            <a:r>
              <a:rPr lang="en-US" sz="4000" b="1" dirty="0">
                <a:latin typeface="Arial" panose="020B0604020202020204" pitchFamily="34" charset="0"/>
                <a:cs typeface="Arial" panose="020B0604020202020204" pitchFamily="34" charset="0"/>
              </a:rPr>
              <a:t>Results &amp; Discussion</a:t>
            </a:r>
            <a:endParaRPr lang="x-none" sz="4000" b="1" dirty="0">
              <a:latin typeface="Arial" panose="020B0604020202020204" pitchFamily="34" charset="0"/>
              <a:cs typeface="Arial" panose="020B0604020202020204" pitchFamily="34" charset="0"/>
            </a:endParaRPr>
          </a:p>
        </p:txBody>
      </p:sp>
      <p:pic>
        <p:nvPicPr>
          <p:cNvPr id="13" name="Content Placeholder 12">
            <a:extLst>
              <a:ext uri="{FF2B5EF4-FFF2-40B4-BE49-F238E27FC236}">
                <a16:creationId xmlns:a16="http://schemas.microsoft.com/office/drawing/2014/main" xmlns="" id="{41C48286-36B5-852B-7051-41D1A36390E8}"/>
              </a:ext>
            </a:extLst>
          </p:cNvPr>
          <p:cNvPicPr>
            <a:picLocks noGrp="1" noChangeAspect="1"/>
          </p:cNvPicPr>
          <p:nvPr>
            <p:ph idx="1"/>
          </p:nvPr>
        </p:nvPicPr>
        <p:blipFill>
          <a:blip r:embed="rId3"/>
          <a:stretch>
            <a:fillRect/>
          </a:stretch>
        </p:blipFill>
        <p:spPr>
          <a:xfrm>
            <a:off x="503584" y="1484242"/>
            <a:ext cx="11184832" cy="4876799"/>
          </a:xfrm>
          <a:solidFill>
            <a:schemeClr val="bg1"/>
          </a:solidFill>
        </p:spPr>
      </p:pic>
    </p:spTree>
    <p:extLst>
      <p:ext uri="{BB962C8B-B14F-4D97-AF65-F5344CB8AC3E}">
        <p14:creationId xmlns:p14="http://schemas.microsoft.com/office/powerpoint/2010/main" xmlns="" val="1582479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592E15-8DEB-4E7A-52F4-7448C0C200C1}"/>
              </a:ext>
            </a:extLst>
          </p:cNvPr>
          <p:cNvSpPr>
            <a:spLocks noGrp="1"/>
          </p:cNvSpPr>
          <p:nvPr>
            <p:ph type="title"/>
          </p:nvPr>
        </p:nvSpPr>
        <p:spPr>
          <a:xfrm>
            <a:off x="450574" y="496959"/>
            <a:ext cx="11290852" cy="788502"/>
          </a:xfrm>
          <a:solidFill>
            <a:srgbClr val="00B0F0"/>
          </a:solidFill>
        </p:spPr>
        <p:txBody>
          <a:bodyPr>
            <a:normAutofit/>
          </a:bodyPr>
          <a:lstStyle/>
          <a:p>
            <a:r>
              <a:rPr lang="en-US" sz="4000" dirty="0">
                <a:latin typeface="Arial" panose="020B0604020202020204" pitchFamily="34" charset="0"/>
                <a:cs typeface="Arial" panose="020B0604020202020204" pitchFamily="34" charset="0"/>
              </a:rPr>
              <a:t>Continue…..</a:t>
            </a:r>
            <a:endParaRPr lang="x-none" sz="4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B2A65F86-78A1-7A78-8503-27E24283E508}"/>
              </a:ext>
            </a:extLst>
          </p:cNvPr>
          <p:cNvSpPr>
            <a:spLocks noGrp="1"/>
          </p:cNvSpPr>
          <p:nvPr>
            <p:ph idx="1"/>
          </p:nvPr>
        </p:nvSpPr>
        <p:spPr>
          <a:xfrm>
            <a:off x="450574" y="1285461"/>
            <a:ext cx="11290852" cy="5075581"/>
          </a:xfrm>
          <a:solidFill>
            <a:schemeClr val="bg1"/>
          </a:solidFill>
        </p:spPr>
        <p:txBody>
          <a:bodyPr>
            <a:normAutofit/>
          </a:bodyPr>
          <a:lstStyle/>
          <a:p>
            <a:pPr>
              <a:buFont typeface="Wingdings" panose="05000000000000000000" pitchFamily="2" charset="2"/>
              <a:buChar char="ü"/>
            </a:pPr>
            <a:r>
              <a:rPr lang="en-US" dirty="0">
                <a:latin typeface="Arial" panose="020B0604020202020204" pitchFamily="34" charset="0"/>
                <a:cs typeface="Arial" panose="020B0604020202020204" pitchFamily="34" charset="0"/>
              </a:rPr>
              <a:t> The result for this analysis is based on a two tailed test in which there is a general difference between the two sets which is evaluated and the result is obtained as below.</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At </a:t>
            </a:r>
            <a:r>
              <a:rPr lang="en-US" dirty="0" err="1">
                <a:latin typeface="Arial" panose="020B0604020202020204" pitchFamily="34" charset="0"/>
                <a:cs typeface="Arial" panose="020B0604020202020204" pitchFamily="34" charset="0"/>
              </a:rPr>
              <a:t>df</a:t>
            </a:r>
            <a:r>
              <a:rPr lang="en-US" dirty="0">
                <a:latin typeface="Arial" panose="020B0604020202020204" pitchFamily="34" charset="0"/>
                <a:cs typeface="Arial" panose="020B0604020202020204" pitchFamily="34" charset="0"/>
              </a:rPr>
              <a:t> = 53, and t = 2.01, two tailed p value = 0.00007067. </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Since p value of 0.00007067 is less than 0.05  which is the alpha level, it is advisable to reject the null hypothesis and conclude that there is a correlation between employees performance rating and employees number of sick days taken out of their respective jobs in the organization (Brown, 2020). </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This means we cannot entirely generalize the level of employees performance ratings within the organization in comparison with their sick days taken while not working for the organization.</a:t>
            </a:r>
            <a:endParaRPr lang="x-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938440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5CCB73-0ACA-4C6B-64A9-840EA87F3331}"/>
              </a:ext>
            </a:extLst>
          </p:cNvPr>
          <p:cNvSpPr>
            <a:spLocks noGrp="1"/>
          </p:cNvSpPr>
          <p:nvPr>
            <p:ph type="title"/>
          </p:nvPr>
        </p:nvSpPr>
        <p:spPr>
          <a:xfrm>
            <a:off x="490329" y="510211"/>
            <a:ext cx="11224592" cy="894520"/>
          </a:xfrm>
          <a:solidFill>
            <a:srgbClr val="00B0F0"/>
          </a:solidFill>
        </p:spPr>
        <p:txBody>
          <a:bodyPr>
            <a:normAutofit/>
          </a:bodyPr>
          <a:lstStyle/>
          <a:p>
            <a:r>
              <a:rPr lang="en-US" sz="3600" dirty="0">
                <a:latin typeface="Arial" panose="020B0604020202020204" pitchFamily="34" charset="0"/>
                <a:cs typeface="Arial" panose="020B0604020202020204" pitchFamily="34" charset="0"/>
              </a:rPr>
              <a:t>Organization Recommendation</a:t>
            </a:r>
            <a:endParaRPr lang="x-none"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F9DDA383-28BC-92FD-FA59-40DF62320BBF}"/>
              </a:ext>
            </a:extLst>
          </p:cNvPr>
          <p:cNvSpPr>
            <a:spLocks noGrp="1"/>
          </p:cNvSpPr>
          <p:nvPr>
            <p:ph idx="1"/>
          </p:nvPr>
        </p:nvSpPr>
        <p:spPr>
          <a:xfrm>
            <a:off x="490329" y="1404731"/>
            <a:ext cx="11224592" cy="4943059"/>
          </a:xfrm>
          <a:solidFill>
            <a:schemeClr val="bg1"/>
          </a:solidFill>
        </p:spPr>
        <p:txBody>
          <a:bodyPr/>
          <a:lstStyle/>
          <a:p>
            <a:pPr>
              <a:buFont typeface="Wingdings" panose="05000000000000000000" pitchFamily="2" charset="2"/>
              <a:buChar char="ü"/>
            </a:pPr>
            <a:r>
              <a:rPr lang="en-US" dirty="0">
                <a:latin typeface="Arial" panose="020B0604020202020204" pitchFamily="34" charset="0"/>
                <a:cs typeface="Arial" panose="020B0604020202020204" pitchFamily="34" charset="0"/>
              </a:rPr>
              <a:t> Base on this analysis, I will recommend that the organization need to look into specific factors that can greatly impact the employees performance rating apart from sick days taken by the employees.</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 This will enable the employees to understand their roles and perform effectively in their respective roles leading to high ratings (Dyrbye et al. 2019).</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This includes exploring on different factors that may be unique but still very influential in the employees level of performance rating within the organization.</a:t>
            </a:r>
            <a:endParaRPr lang="x-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198736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BFEF6B-C77C-6DF3-3534-04544BC297D2}"/>
              </a:ext>
            </a:extLst>
          </p:cNvPr>
          <p:cNvSpPr>
            <a:spLocks noGrp="1"/>
          </p:cNvSpPr>
          <p:nvPr>
            <p:ph type="title"/>
          </p:nvPr>
        </p:nvSpPr>
        <p:spPr>
          <a:xfrm>
            <a:off x="450165" y="471269"/>
            <a:ext cx="11240085" cy="893298"/>
          </a:xfrm>
          <a:solidFill>
            <a:srgbClr val="00B0F0"/>
          </a:solidFill>
        </p:spPr>
        <p:txBody>
          <a:bodyPr>
            <a:normAutofit/>
          </a:bodyPr>
          <a:lstStyle/>
          <a:p>
            <a:r>
              <a:rPr lang="en-US" sz="3600" b="1" dirty="0">
                <a:latin typeface="Arial" panose="020B0604020202020204" pitchFamily="34" charset="0"/>
                <a:cs typeface="Arial" panose="020B0604020202020204" pitchFamily="34" charset="0"/>
              </a:rPr>
              <a:t>References</a:t>
            </a:r>
            <a:endParaRPr lang="x-none"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7EC31BE5-4EED-0CCC-8D18-2FEFB3343CFD}"/>
              </a:ext>
            </a:extLst>
          </p:cNvPr>
          <p:cNvSpPr>
            <a:spLocks noGrp="1"/>
          </p:cNvSpPr>
          <p:nvPr>
            <p:ph idx="1"/>
          </p:nvPr>
        </p:nvSpPr>
        <p:spPr>
          <a:xfrm>
            <a:off x="450166" y="1364567"/>
            <a:ext cx="11240086" cy="5022165"/>
          </a:xfrm>
          <a:solidFill>
            <a:schemeClr val="bg1"/>
          </a:solidFill>
        </p:spPr>
        <p:txBody>
          <a:bodyPr/>
          <a:lstStyle/>
          <a:p>
            <a:pPr>
              <a:buFont typeface="Wingdings" panose="05000000000000000000" pitchFamily="2" charset="2"/>
              <a:buChar char="ü"/>
            </a:pPr>
            <a:r>
              <a:rPr lang="en-US" dirty="0">
                <a:latin typeface="Arial" panose="020B0604020202020204" pitchFamily="34" charset="0"/>
                <a:cs typeface="Arial" panose="020B0604020202020204" pitchFamily="34" charset="0"/>
              </a:rPr>
              <a:t> Brown, M. G. (2020). Keeping score: using the right metrics to drive world class performance. Productivity Press.</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 Dyrbye, L. N., Shanafelt, T. D., Johnson, P. O., Johnson, L. A., </a:t>
            </a:r>
            <a:r>
              <a:rPr lang="en-US" dirty="0" err="1">
                <a:latin typeface="Arial" panose="020B0604020202020204" pitchFamily="34" charset="0"/>
                <a:cs typeface="Arial" panose="020B0604020202020204" pitchFamily="34" charset="0"/>
              </a:rPr>
              <a:t>Satele</a:t>
            </a:r>
            <a:r>
              <a:rPr lang="en-US" dirty="0">
                <a:latin typeface="Arial" panose="020B0604020202020204" pitchFamily="34" charset="0"/>
                <a:cs typeface="Arial" panose="020B0604020202020204" pitchFamily="34" charset="0"/>
              </a:rPr>
              <a:t>, D., &amp; West, C. P. (2019). A cross-sectional study exploring the relationship between burnout, absenteeism, and job performance among American nurses. BMC nursing, 18(1), 1-8.</a:t>
            </a:r>
            <a:endParaRPr lang="x-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26539799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AB946B"/>
      </a:accent1>
      <a:accent2>
        <a:srgbClr val="C04F32"/>
      </a:accent2>
      <a:accent3>
        <a:srgbClr val="DD8C3C"/>
      </a:accent3>
      <a:accent4>
        <a:srgbClr val="8E684C"/>
      </a:accent4>
      <a:accent5>
        <a:srgbClr val="CBAF62"/>
      </a:accent5>
      <a:accent6>
        <a:srgbClr val="803348"/>
      </a:accent6>
      <a:hlink>
        <a:srgbClr val="86724D"/>
      </a:hlink>
      <a:folHlink>
        <a:srgbClr val="B99E84"/>
      </a:folHlink>
    </a:clrScheme>
    <a:fontScheme name="Organic">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xmlns="" name="Organic" id="{28CDC826-8792-45C0-861B-85EB3ADEDA33}" vid="{A2BEDC8B-F191-493B-BA33-0F4F800A89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137</TotalTime>
  <Words>853</Words>
  <Application>Microsoft Office PowerPoint</Application>
  <PresentationFormat>Custom</PresentationFormat>
  <Paragraphs>66</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Organic</vt:lpstr>
      <vt:lpstr>   EMPLOYEES PERFORMANCE ANALYSIS</vt:lpstr>
      <vt:lpstr>Planning</vt:lpstr>
      <vt:lpstr>Analysis</vt:lpstr>
      <vt:lpstr>Continue,,,,, </vt:lpstr>
      <vt:lpstr>Results &amp; Discussion</vt:lpstr>
      <vt:lpstr>Continue…..</vt:lpstr>
      <vt:lpstr>Organization Recommendation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EMPLOYEES PERFOMANCE ANALYSIS</dc:title>
  <dc:creator>ADMIN</dc:creator>
  <cp:lastModifiedBy>Windows User</cp:lastModifiedBy>
  <cp:revision>6</cp:revision>
  <dcterms:created xsi:type="dcterms:W3CDTF">2023-08-01T11:48:11Z</dcterms:created>
  <dcterms:modified xsi:type="dcterms:W3CDTF">2023-11-07T09:09:30Z</dcterms:modified>
</cp:coreProperties>
</file>