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6433" autoAdjust="0"/>
  </p:normalViewPr>
  <p:slideViewPr>
    <p:cSldViewPr snapToGrid="0">
      <p:cViewPr varScale="1">
        <p:scale>
          <a:sx n="88" d="100"/>
          <a:sy n="88" d="100"/>
        </p:scale>
        <p:origin x="-102" y="-6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BA062-8A71-4D85-91C2-ED08CA8FB27A}" type="datetimeFigureOut">
              <a:rPr lang="en-US" smtClean="0"/>
              <a:pPr/>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0209A-D072-4C28-A909-61E53A2DD04B}" type="slidenum">
              <a:rPr lang="en-US" smtClean="0"/>
              <a:pPr/>
              <a:t>‹#›</a:t>
            </a:fld>
            <a:endParaRPr lang="en-US"/>
          </a:p>
        </p:txBody>
      </p:sp>
    </p:spTree>
    <p:extLst>
      <p:ext uri="{BB962C8B-B14F-4D97-AF65-F5344CB8AC3E}">
        <p14:creationId xmlns:p14="http://schemas.microsoft.com/office/powerpoint/2010/main" xmlns="" val="359301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Health care coverage refers to a situation whereby some portion of their medical bills is paid by a medical insurance organization. People can also get health coverage from their jobs or federal insurance programs like Medicare. According to </a:t>
            </a:r>
            <a:r>
              <a:rPr lang="en-US" sz="1200" kern="1200" dirty="0" smtClean="0">
                <a:solidFill>
                  <a:schemeClr val="tx1"/>
                </a:solidFill>
                <a:effectLst/>
                <a:latin typeface="+mn-lt"/>
                <a:ea typeface="+mn-ea"/>
                <a:cs typeface="+mn-cs"/>
              </a:rPr>
              <a:t>Cha &amp; Cohen (2020), in 2019, there was over 12% of uninsured</a:t>
            </a:r>
            <a:r>
              <a:rPr lang="en-US" sz="1200" kern="1200" baseline="0" dirty="0" smtClean="0">
                <a:solidFill>
                  <a:schemeClr val="tx1"/>
                </a:solidFill>
                <a:effectLst/>
                <a:latin typeface="+mn-lt"/>
                <a:ea typeface="+mn-ea"/>
                <a:cs typeface="+mn-cs"/>
              </a:rPr>
              <a:t> people in America. Mostly, the highest percentage was due to poverty.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However,</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coverage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offers financial protection to people with chronic diseases that require costs beyond their means. Healthcare coverage covers both minor and major treatment costs.</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2</a:t>
            </a:fld>
            <a:endParaRPr lang="en-US"/>
          </a:p>
        </p:txBody>
      </p:sp>
    </p:spTree>
    <p:extLst>
      <p:ext uri="{BB962C8B-B14F-4D97-AF65-F5344CB8AC3E}">
        <p14:creationId xmlns:p14="http://schemas.microsoft.com/office/powerpoint/2010/main" xmlns="" val="252100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Medical coverage aims to reduce healthcare inequality and financial burden on people. However, that is different in the contemporary world. The increasing costs of medical services have made subscriptions too expensive for many people to purchase premiums. Also, poverty and illiteracy have affected the rate at which people subscribe for coverage. Therefore, the government and healthcare stakeholders must help reduce medical coverage costs. People always compare expenses and the benefits they will gain from coverage. Lastly, educating the public on various elements of insurance can increase their knowledge and make informed decisions about their health coverage. </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11</a:t>
            </a:fld>
            <a:endParaRPr lang="en-US"/>
          </a:p>
        </p:txBody>
      </p:sp>
    </p:spTree>
    <p:extLst>
      <p:ext uri="{BB962C8B-B14F-4D97-AF65-F5344CB8AC3E}">
        <p14:creationId xmlns:p14="http://schemas.microsoft.com/office/powerpoint/2010/main" xmlns="" val="267960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Literature reveals that one of the primary reasons for the lack of insurance is the high cost associated with medical coverage (National Academies of Sciences, Engineering, and Medicine, 2018). Thus, one of the ways to increase medical coverage is by reducing the cost of premiums. Many people fail to subscribe to medical coverage due to the high prices. Given the increased charges, low-income and unemployed people cannot access insurance. Mostly, people will subscribe to insurance if they expect the benefits to exceed the costs. The other intervention would be subsidizing subscription rates for people to try insurance. It would be easy for people to keep their coverage if they experienced the benefits.</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3</a:t>
            </a:fld>
            <a:endParaRPr lang="en-US"/>
          </a:p>
        </p:txBody>
      </p:sp>
    </p:spTree>
    <p:extLst>
      <p:ext uri="{BB962C8B-B14F-4D97-AF65-F5344CB8AC3E}">
        <p14:creationId xmlns:p14="http://schemas.microsoft.com/office/powerpoint/2010/main" xmlns="" val="429044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other solution to increase medical coverage is increasing healthcare benefits. Mostly, what a customer prefers is the value of what they purchase. Offering coverage with appropriate benefits would make people need to subscribe for coverage. Next, educating the public about the benefits and services one has to enjoy with different premiums can help them understand what is required of them to get insured. Many people do not have precise data on what happens during coverage and what is necessary to enroll. Lastly, expanding medical coverage such as Medicaid can increase medical coverage for many people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Mazurenko</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e al., 2018). Although a complex process, expanding insurance would motivate many uninsured people. </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4</a:t>
            </a:fld>
            <a:endParaRPr lang="en-US"/>
          </a:p>
        </p:txBody>
      </p:sp>
    </p:spTree>
    <p:extLst>
      <p:ext uri="{BB962C8B-B14F-4D97-AF65-F5344CB8AC3E}">
        <p14:creationId xmlns:p14="http://schemas.microsoft.com/office/powerpoint/2010/main" xmlns="" val="156012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Evidence-based research</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According to Tipirneni et al., (2018), one cause of the lack of healthcare coverage is that many people do not fully understand what medical insurance entails and the terms and conditions involved. In short, these individuals lack medical insurance literacy. This issue is common in low-income and ethnic populations and older people. Ranabhat et al., (2020) argue that the other cause of the lack of health coverage is financial hardships due to insufficient absolute economic growth in low-income nations. The authors also argue that huge governmental health expenditures decrease the chances of people in low-income countries acquiring healthcare coverage. </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5</a:t>
            </a:fld>
            <a:endParaRPr lang="en-US"/>
          </a:p>
        </p:txBody>
      </p:sp>
    </p:spTree>
    <p:extLst>
      <p:ext uri="{BB962C8B-B14F-4D97-AF65-F5344CB8AC3E}">
        <p14:creationId xmlns:p14="http://schemas.microsoft.com/office/powerpoint/2010/main" xmlns="" val="178777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According to Erlangga et al., (2019), health coverage has various benefits. Healthcare coverage increases access to quality care and protects patients from financial hardships resulting from high medical costs, thus improving healthcare results. On the other hand,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O'Lawrence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(2018) discusses how health coverage affects access to care. The author argues that individuals who lack medical insurance are less likely to get preventative treatment and services for recurring diseases than those with health insurance coverage. Forgoing these services poses huge risks, such as high costs to cure already progressed chronic diseases. According to </a:t>
            </a:r>
            <a:r>
              <a:rPr lang="en-US" sz="1200" dirty="0" err="1" smtClean="0">
                <a:effectLst/>
                <a:latin typeface="Times New Roman" panose="02020603050405020304" pitchFamily="18" charset="0"/>
                <a:ea typeface="Calibri" panose="020F0502020204030204" pitchFamily="34" charset="0"/>
                <a:cs typeface="Times New Roman" panose="02020603050405020304" pitchFamily="18" charset="0"/>
              </a:rPr>
              <a:t>O'Lawrence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(2018), Medicaid is one national insurance program that offers coverage to poor people to increase their access to equal and quality care.</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6</a:t>
            </a:fld>
            <a:endParaRPr lang="en-US"/>
          </a:p>
        </p:txBody>
      </p:sp>
    </p:spTree>
    <p:extLst>
      <p:ext uri="{BB962C8B-B14F-4D97-AF65-F5344CB8AC3E}">
        <p14:creationId xmlns:p14="http://schemas.microsoft.com/office/powerpoint/2010/main" xmlns="" val="212186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main objective of this proposal is to increase the number of insured people. Even though the number of uninsured remains high, the change proposal finds solutions to address the challenges that lead to the high number. The other objective is understanding why many people still need to be insured. Before finding a solution to any aspect, it is essential to understand the main reasons for the problem. Therefore, through research, the proposal understands why people are not insured. Lastly, through research, the proposal explains the benefits of getting insured. Through that, it will be easy to understand why there is a need for medical coverage.</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7</a:t>
            </a:fld>
            <a:endParaRPr lang="en-US"/>
          </a:p>
        </p:txBody>
      </p:sp>
    </p:spTree>
    <p:extLst>
      <p:ext uri="{BB962C8B-B14F-4D97-AF65-F5344CB8AC3E}">
        <p14:creationId xmlns:p14="http://schemas.microsoft.com/office/powerpoint/2010/main" xmlns="" val="102980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Resources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Medical coverage is not a facility thing and there will need several resources to increase insurance. One of these resources is funds. Decreasing medical coverage costs means that the government or stakeholders cover most treatment expenses. Also, providing subsidies will mean that the government or stakeholders fund the initiative to ensure that hospitals do not go into a loss. The other resources should be webinars and community-based training programs. For people to know what they will gain after purchasing different premiums, trainers and training centers will be essential. Webinars will facilitate online training, while community centers will reach the poor and rural based people.    </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8</a:t>
            </a:fld>
            <a:endParaRPr lang="en-US"/>
          </a:p>
        </p:txBody>
      </p:sp>
    </p:spTree>
    <p:extLst>
      <p:ext uri="{BB962C8B-B14F-4D97-AF65-F5344CB8AC3E}">
        <p14:creationId xmlns:p14="http://schemas.microsoft.com/office/powerpoint/2010/main" xmlns="" val="421121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Anticipated measurable outcomes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anticipated measurable outcomes will be if there is an increase in the number of covered people. After reducing the cost of coverage, the next thing would be to expect more people to enroll for coverage premiums. The main objective here is to increase the number of insured people. So, many people getting covered will be the primary expected outcome. The other result will be more people accessing care, given that they will have reduced financial burdens. Since most services will be catered for, many people will access care. The last outcome to determine if the solutions are effective will be the number of people attending educational programs. Many people attending the training will mean we will address a lack of insurance knowledge as a barrier to coverage. </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9</a:t>
            </a:fld>
            <a:endParaRPr lang="en-US"/>
          </a:p>
        </p:txBody>
      </p:sp>
    </p:spTree>
    <p:extLst>
      <p:ext uri="{BB962C8B-B14F-4D97-AF65-F5344CB8AC3E}">
        <p14:creationId xmlns:p14="http://schemas.microsoft.com/office/powerpoint/2010/main" xmlns="" val="128609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2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Evaluating interventions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20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Evaluating the interventions will be through continuous process evaluation. That is, subscribing or medical coverage cannot be a one-day project. Therefore, it needs a constant assessment to assess the proposal's results. Continuously checking the trend of how people are purchasing after reducing coverage costs will indicate that the intervention is effective. The evaluation process is also practical since no constant can be evaluated. People will keep on enrolling at different times; thus, it will be effective if we assess all times. Lastly, a continuous evaluation will provide data to compare and give an enrollment trend.</a:t>
            </a:r>
          </a:p>
          <a:p>
            <a:endParaRPr lang="en-US" dirty="0"/>
          </a:p>
        </p:txBody>
      </p:sp>
      <p:sp>
        <p:nvSpPr>
          <p:cNvPr id="4" name="Slide Number Placeholder 3"/>
          <p:cNvSpPr>
            <a:spLocks noGrp="1"/>
          </p:cNvSpPr>
          <p:nvPr>
            <p:ph type="sldNum" sz="quarter" idx="10"/>
          </p:nvPr>
        </p:nvSpPr>
        <p:spPr/>
        <p:txBody>
          <a:bodyPr/>
          <a:lstStyle/>
          <a:p>
            <a:fld id="{BC20209A-D072-4C28-A909-61E53A2DD04B}" type="slidenum">
              <a:rPr lang="en-US" smtClean="0"/>
              <a:pPr/>
              <a:t>10</a:t>
            </a:fld>
            <a:endParaRPr lang="en-US"/>
          </a:p>
        </p:txBody>
      </p:sp>
    </p:spTree>
    <p:extLst>
      <p:ext uri="{BB962C8B-B14F-4D97-AF65-F5344CB8AC3E}">
        <p14:creationId xmlns:p14="http://schemas.microsoft.com/office/powerpoint/2010/main" xmlns="" val="1598337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jamanetwork.com/journals/jamanetworkopen/fullarticle/2714507" TargetMode="External"/><Relationship Id="rId3" Type="http://schemas.openxmlformats.org/officeDocument/2006/relationships/hyperlink" Target="https://www.ncbi.nlm.nih.gov/pmc/articles/PMC6713352/" TargetMode="External"/><Relationship Id="rId7" Type="http://schemas.openxmlformats.org/officeDocument/2006/relationships/hyperlink" Target="https://www.frontiersin.org/articles/10.3389/fpubh.2019.00414/full" TargetMode="External"/><Relationship Id="rId2" Type="http://schemas.openxmlformats.org/officeDocument/2006/relationships/hyperlink" Target="https://www.cdc.gov/nchs/products/databriefs/db382.htm" TargetMode="External"/><Relationship Id="rId1" Type="http://schemas.openxmlformats.org/officeDocument/2006/relationships/slideLayout" Target="../slideLayouts/slideLayout7.xml"/><Relationship Id="rId6" Type="http://schemas.openxmlformats.org/officeDocument/2006/relationships/hyperlink" Target="https://www.ejeph.com/download/lack-of-insurance-coverage-affect-access-to-healthcare-3945.pdf" TargetMode="External"/><Relationship Id="rId5" Type="http://schemas.openxmlformats.org/officeDocument/2006/relationships/hyperlink" Target="https://www.ncbi.nlm.nih.gov/books/NBK500097/" TargetMode="External"/><Relationship Id="rId4" Type="http://schemas.openxmlformats.org/officeDocument/2006/relationships/hyperlink" Target="https://www.healthaffairs.org/doi/10.1377/hlthaff.2017.149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638" y="757881"/>
            <a:ext cx="10322011" cy="5283498"/>
          </a:xfrm>
          <a:prstGeom prst="rect">
            <a:avLst/>
          </a:prstGeom>
          <a:noFill/>
        </p:spPr>
        <p:txBody>
          <a:bodyPr wrap="square" rtlCol="0">
            <a:spAutoFit/>
          </a:bodyPr>
          <a:lstStyle/>
          <a:p>
            <a:pPr algn="ctr">
              <a:lnSpc>
                <a:spcPct val="200000"/>
              </a:lnSpc>
              <a:spcAft>
                <a:spcPts val="200"/>
              </a:spcAft>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2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Healthcare Coverage</a:t>
            </a:r>
          </a:p>
          <a:p>
            <a:pPr algn="ctr">
              <a:lnSpc>
                <a:spcPct val="200000"/>
              </a:lnSpc>
              <a:spcAft>
                <a:spcPts val="200"/>
              </a:spcAft>
            </a:pP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2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Name</a:t>
            </a:r>
          </a:p>
          <a:p>
            <a:pPr algn="ctr">
              <a:lnSpc>
                <a:spcPct val="200000"/>
              </a:lnSpc>
              <a:spcAft>
                <a:spcPts val="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Institution</a:t>
            </a:r>
          </a:p>
          <a:p>
            <a:pPr algn="ctr">
              <a:lnSpc>
                <a:spcPct val="200000"/>
              </a:lnSpc>
              <a:spcAft>
                <a:spcPts val="2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Course</a:t>
            </a:r>
          </a:p>
          <a:p>
            <a:pPr algn="ctr">
              <a:lnSpc>
                <a:spcPct val="200000"/>
              </a:lnSpc>
              <a:spcAft>
                <a:spcPts val="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Instructor</a:t>
            </a:r>
          </a:p>
          <a:p>
            <a:pPr algn="ctr">
              <a:lnSpc>
                <a:spcPct val="200000"/>
              </a:lnSpc>
              <a:spcAft>
                <a:spcPts val="2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Date</a:t>
            </a:r>
          </a:p>
          <a:p>
            <a:pPr algn="ctr">
              <a:lnSpc>
                <a:spcPct val="200000"/>
              </a:lnSpc>
              <a:spcAft>
                <a:spcPts val="2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9138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a:lnSpc>
                <a:spcPct val="200000"/>
              </a:lnSpc>
              <a:spcBef>
                <a:spcPts val="0"/>
              </a:spcBef>
              <a:spcAft>
                <a:spcPts val="200"/>
              </a:spcAft>
            </a:pPr>
            <a: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7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Evaluating </a:t>
            </a:r>
            <a:r>
              <a:rPr lang="en-US" sz="27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interventions</a:t>
            </a:r>
            <a:r>
              <a:rPr lang="en-US" sz="12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12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q"/>
            </a:pPr>
            <a:r>
              <a:rPr lang="en-US" sz="1300" dirty="0" smtClean="0">
                <a:latin typeface="Times New Roman" panose="02020603050405020304" pitchFamily="18" charset="0"/>
                <a:ea typeface="Calibri" panose="020F0502020204030204" pitchFamily="34" charset="0"/>
                <a:cs typeface="Times New Roman" panose="02020603050405020304" pitchFamily="18" charset="0"/>
              </a:rPr>
              <a:t>Evaluating the interventions will be through continuous process evaluation. </a:t>
            </a:r>
          </a:p>
          <a:p>
            <a:pPr>
              <a:lnSpc>
                <a:spcPct val="200000"/>
              </a:lnSpc>
              <a:buFont typeface="Wingdings" panose="05000000000000000000" pitchFamily="2" charset="2"/>
              <a:buChar char="q"/>
            </a:pPr>
            <a:r>
              <a:rPr lang="en-US" sz="1300" dirty="0" smtClean="0">
                <a:latin typeface="Times New Roman" panose="02020603050405020304" pitchFamily="18" charset="0"/>
                <a:ea typeface="Calibri" panose="020F0502020204030204" pitchFamily="34" charset="0"/>
                <a:cs typeface="Times New Roman" panose="02020603050405020304" pitchFamily="18" charset="0"/>
              </a:rPr>
              <a:t>Subscribing or medical coverage cannot be a one-day project. </a:t>
            </a:r>
          </a:p>
          <a:p>
            <a:pPr>
              <a:lnSpc>
                <a:spcPct val="200000"/>
              </a:lnSpc>
              <a:buFont typeface="Wingdings" panose="05000000000000000000" pitchFamily="2" charset="2"/>
              <a:buChar char="q"/>
            </a:pPr>
            <a:r>
              <a:rPr lang="en-US" sz="1300" dirty="0" smtClean="0">
                <a:latin typeface="Times New Roman" panose="02020603050405020304" pitchFamily="18" charset="0"/>
                <a:ea typeface="Calibri" panose="020F0502020204030204" pitchFamily="34" charset="0"/>
                <a:cs typeface="Times New Roman" panose="02020603050405020304" pitchFamily="18" charset="0"/>
              </a:rPr>
              <a:t>Therefore, it needs a constant assessment.</a:t>
            </a:r>
          </a:p>
          <a:p>
            <a:pPr>
              <a:lnSpc>
                <a:spcPct val="200000"/>
              </a:lnSpc>
              <a:buFont typeface="Wingdings" panose="05000000000000000000" pitchFamily="2" charset="2"/>
              <a:buChar char="q"/>
            </a:pPr>
            <a:r>
              <a:rPr lang="en-US" sz="1300" dirty="0" smtClean="0">
                <a:latin typeface="Times New Roman" panose="02020603050405020304" pitchFamily="18" charset="0"/>
                <a:ea typeface="Calibri" panose="020F0502020204030204" pitchFamily="34" charset="0"/>
                <a:cs typeface="Times New Roman" panose="02020603050405020304" pitchFamily="18" charset="0"/>
              </a:rPr>
              <a:t>A continuous evaluation will provide data to compare and give an enrollment trend.</a:t>
            </a:r>
          </a:p>
          <a:p>
            <a:endParaRPr lang="en-US" dirty="0"/>
          </a:p>
          <a:p>
            <a:pPr>
              <a:buFont typeface="Wingdings" panose="05000000000000000000" pitchFamily="2" charset="2"/>
              <a:buChar char="q"/>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a:stretch>
            <a:fillRect/>
          </a:stretch>
        </p:blipFill>
        <p:spPr>
          <a:xfrm>
            <a:off x="6181725" y="2831645"/>
            <a:ext cx="4718050" cy="2767922"/>
          </a:xfrm>
          <a:prstGeom prst="rect">
            <a:avLst/>
          </a:prstGeom>
        </p:spPr>
      </p:pic>
    </p:spTree>
    <p:extLst>
      <p:ext uri="{BB962C8B-B14F-4D97-AF65-F5344CB8AC3E}">
        <p14:creationId xmlns:p14="http://schemas.microsoft.com/office/powerpoint/2010/main" xmlns="" val="174844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448" y="864158"/>
            <a:ext cx="10530673" cy="2621230"/>
          </a:xfrm>
          <a:prstGeom prst="rect">
            <a:avLst/>
          </a:prstGeom>
          <a:noFill/>
        </p:spPr>
        <p:txBody>
          <a:bodyPr wrap="square" rtlCol="0">
            <a:spAutoFit/>
          </a:bodyPr>
          <a:lstStyle/>
          <a:p>
            <a:pPr lvl="0" algn="ctr" defTabSz="914400">
              <a:lnSpc>
                <a:spcPct val="200000"/>
              </a:lnSpc>
              <a:spcAft>
                <a:spcPts val="200"/>
              </a:spcAft>
            </a:pPr>
            <a:r>
              <a:rPr lang="en-US"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Conclusion</a:t>
            </a:r>
          </a:p>
          <a:p>
            <a:pPr marL="171450" lvl="0" indent="-171450" defTabSz="914400">
              <a:lnSpc>
                <a:spcPct val="200000"/>
              </a:lnSpc>
              <a:spcAft>
                <a:spcPts val="200"/>
              </a:spcAft>
              <a:buFont typeface="Wingdings" panose="05000000000000000000" pitchFamily="2" charset="2"/>
              <a:buChar char="q"/>
            </a:pPr>
            <a:r>
              <a:rPr lang="en-US" sz="1200" dirty="0">
                <a:latin typeface="Times New Roman" panose="02020603050405020304" pitchFamily="18" charset="0"/>
                <a:ea typeface="Calibri" panose="020F0502020204030204" pitchFamily="34" charset="0"/>
                <a:cs typeface="Times New Roman" panose="02020603050405020304" pitchFamily="18" charset="0"/>
              </a:rPr>
              <a:t>Medical coverage aims to reduce healthcare inequality and financial burden on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people.</a:t>
            </a:r>
          </a:p>
          <a:p>
            <a:pPr marL="171450" lvl="0" indent="-171450" defTabSz="914400">
              <a:lnSpc>
                <a:spcPct val="200000"/>
              </a:lnSpc>
              <a:spcAft>
                <a:spcPts val="200"/>
              </a:spcAft>
              <a:buFont typeface="Wingdings" panose="05000000000000000000" pitchFamily="2" charset="2"/>
              <a:buChar char="q"/>
            </a:pPr>
            <a:r>
              <a:rPr lang="en-US" sz="1200" dirty="0">
                <a:latin typeface="Times New Roman" panose="02020603050405020304" pitchFamily="18" charset="0"/>
                <a:ea typeface="Calibri" panose="020F0502020204030204" pitchFamily="34" charset="0"/>
                <a:cs typeface="Times New Roman" panose="02020603050405020304" pitchFamily="18" charset="0"/>
              </a:rPr>
              <a:t>The increasing costs of medical services have made subscriptions too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expensive.</a:t>
            </a:r>
          </a:p>
          <a:p>
            <a:pPr marL="171450" lvl="0" indent="-171450" defTabSz="914400">
              <a:lnSpc>
                <a:spcPct val="200000"/>
              </a:lnSpc>
              <a:spcAft>
                <a:spcPts val="200"/>
              </a:spcAft>
              <a:buFont typeface="Wingdings" panose="05000000000000000000" pitchFamily="2" charset="2"/>
              <a:buChar char="q"/>
            </a:pPr>
            <a:r>
              <a:rPr lang="en-US" sz="1200" dirty="0">
                <a:latin typeface="Times New Roman" panose="02020603050405020304" pitchFamily="18" charset="0"/>
                <a:ea typeface="Calibri" panose="020F0502020204030204" pitchFamily="34" charset="0"/>
                <a:cs typeface="Times New Roman" panose="02020603050405020304" pitchFamily="18" charset="0"/>
              </a:rPr>
              <a:t>poverty and illiteracy have affected the rate at which people subscribe for coverage. </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a:lnSpc>
                <a:spcPct val="200000"/>
              </a:lnSpc>
              <a:spcAft>
                <a:spcPts val="200"/>
              </a:spcAft>
              <a:buFont typeface="Wingdings" panose="05000000000000000000" pitchFamily="2" charset="2"/>
              <a:buChar char="q"/>
            </a:pPr>
            <a:r>
              <a:rPr 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Thus, </a:t>
            </a:r>
            <a:r>
              <a:rPr lang="en-US" sz="1200" dirty="0">
                <a:latin typeface="Times New Roman" panose="02020603050405020304" pitchFamily="18" charset="0"/>
                <a:ea typeface="Calibri" panose="020F0502020204030204" pitchFamily="34" charset="0"/>
                <a:cs typeface="Times New Roman" panose="02020603050405020304" pitchFamily="18" charset="0"/>
              </a:rPr>
              <a:t>the government and healthcare stakeholders must help reduce medical coverage costs. </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a:lnSpc>
                <a:spcPct val="200000"/>
              </a:lnSpc>
              <a:spcAft>
                <a:spcPts val="200"/>
              </a:spcAft>
              <a:buFont typeface="Wingdings" panose="05000000000000000000" pitchFamily="2" charset="2"/>
              <a:buChar char="q"/>
            </a:pPr>
            <a:r>
              <a:rPr lang="en-US" sz="1200" dirty="0">
                <a:latin typeface="Times New Roman" panose="02020603050405020304" pitchFamily="18" charset="0"/>
                <a:ea typeface="Calibri" panose="020F0502020204030204" pitchFamily="34" charset="0"/>
                <a:cs typeface="Times New Roman" panose="02020603050405020304" pitchFamily="18" charset="0"/>
              </a:rPr>
              <a:t>Lastly, educating the public on various elements of insurance can increase their knowledge </a:t>
            </a:r>
            <a:endPar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8265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834" y="757646"/>
            <a:ext cx="10698480" cy="4765407"/>
          </a:xfrm>
          <a:prstGeom prst="rect">
            <a:avLst/>
          </a:prstGeom>
          <a:noFill/>
        </p:spPr>
        <p:txBody>
          <a:bodyPr wrap="square" rtlCol="0">
            <a:spAutoFit/>
          </a:bodyPr>
          <a:lstStyle/>
          <a:p>
            <a:pPr algn="ctr">
              <a:lnSpc>
                <a:spcPct val="200000"/>
              </a:lnSpc>
              <a:spcAft>
                <a:spcPts val="2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References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pPr>
            <a:r>
              <a:rPr lang="en-US" sz="1200" dirty="0"/>
              <a:t>Cha, A. E., &amp; Cohen, R. A. (2020). </a:t>
            </a:r>
            <a:r>
              <a:rPr lang="en-US" sz="1200" i="1" dirty="0"/>
              <a:t>Reasons for being uninsured among adults aged 18-64 in the United States, 2019</a:t>
            </a:r>
            <a:r>
              <a:rPr lang="en-US" sz="1200" dirty="0"/>
              <a:t>. US Department of Health and Human Services, Centers for Disease Control and Prevention, National Center for Health Statistics. </a:t>
            </a:r>
            <a:r>
              <a:rPr lang="en-US" sz="1200" u="sng" dirty="0">
                <a:hlinkClick r:id="rId2"/>
              </a:rPr>
              <a:t>https://www.cdc.gov/nchs/products/databriefs/db382.htm</a:t>
            </a:r>
            <a:endParaRPr lang="en-US" sz="1200" dirty="0"/>
          </a:p>
          <a:p>
            <a:pPr marL="457200" indent="-457200">
              <a:lnSpc>
                <a:spcPct val="150000"/>
              </a:lnSpc>
            </a:pPr>
            <a:r>
              <a:rPr lang="en-US" sz="1200" dirty="0" smtClean="0">
                <a:latin typeface="Times New Roman" panose="02020603050405020304" pitchFamily="18" charset="0"/>
                <a:cs typeface="Times New Roman" panose="02020603050405020304" pitchFamily="18" charset="0"/>
              </a:rPr>
              <a:t>Erlangga</a:t>
            </a:r>
            <a:r>
              <a:rPr lang="en-US" sz="1200" dirty="0">
                <a:latin typeface="Times New Roman" panose="02020603050405020304" pitchFamily="18" charset="0"/>
                <a:cs typeface="Times New Roman" panose="02020603050405020304" pitchFamily="18" charset="0"/>
              </a:rPr>
              <a:t>, D., </a:t>
            </a:r>
            <a:r>
              <a:rPr lang="en-US" sz="1200" dirty="0" err="1">
                <a:latin typeface="Times New Roman" panose="02020603050405020304" pitchFamily="18" charset="0"/>
                <a:cs typeface="Times New Roman" panose="02020603050405020304" pitchFamily="18" charset="0"/>
              </a:rPr>
              <a:t>Suhrcke</a:t>
            </a:r>
            <a:r>
              <a:rPr lang="en-US" sz="1200" dirty="0">
                <a:latin typeface="Times New Roman" panose="02020603050405020304" pitchFamily="18" charset="0"/>
                <a:cs typeface="Times New Roman" panose="02020603050405020304" pitchFamily="18" charset="0"/>
              </a:rPr>
              <a:t>, M., Ali, S., &amp; Bloor, K. (2019). The impact of public health insurance on health care </a:t>
            </a:r>
            <a:r>
              <a:rPr lang="en-US" sz="1200" dirty="0" err="1">
                <a:latin typeface="Times New Roman" panose="02020603050405020304" pitchFamily="18" charset="0"/>
                <a:cs typeface="Times New Roman" panose="02020603050405020304" pitchFamily="18" charset="0"/>
              </a:rPr>
              <a:t>utilisation</a:t>
            </a:r>
            <a:r>
              <a:rPr lang="en-US" sz="1200" dirty="0">
                <a:latin typeface="Times New Roman" panose="02020603050405020304" pitchFamily="18" charset="0"/>
                <a:cs typeface="Times New Roman" panose="02020603050405020304" pitchFamily="18" charset="0"/>
              </a:rPr>
              <a:t>, financial protection and health status in low-and middle-income countries: a systematic review. </a:t>
            </a:r>
            <a:r>
              <a:rPr lang="en-US" sz="1200" i="1" dirty="0" err="1">
                <a:latin typeface="Times New Roman" panose="02020603050405020304" pitchFamily="18" charset="0"/>
                <a:cs typeface="Times New Roman" panose="02020603050405020304" pitchFamily="18" charset="0"/>
              </a:rPr>
              <a:t>PloS</a:t>
            </a:r>
            <a:r>
              <a:rPr lang="en-US" sz="1200" i="1" dirty="0">
                <a:latin typeface="Times New Roman" panose="02020603050405020304" pitchFamily="18" charset="0"/>
                <a:cs typeface="Times New Roman" panose="02020603050405020304" pitchFamily="18" charset="0"/>
              </a:rPr>
              <a:t> one</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14</a:t>
            </a:r>
            <a:r>
              <a:rPr lang="en-US" sz="1200" dirty="0">
                <a:latin typeface="Times New Roman" panose="02020603050405020304" pitchFamily="18" charset="0"/>
                <a:cs typeface="Times New Roman" panose="02020603050405020304" pitchFamily="18" charset="0"/>
              </a:rPr>
              <a:t>(8), e0219731. </a:t>
            </a:r>
            <a:r>
              <a:rPr lang="en-US" sz="1200" u="sng" dirty="0">
                <a:solidFill>
                  <a:srgbClr val="0563C1"/>
                </a:solidFill>
                <a:latin typeface="Times New Roman" panose="02020603050405020304" pitchFamily="18" charset="0"/>
                <a:cs typeface="Times New Roman" panose="02020603050405020304" pitchFamily="18" charset="0"/>
                <a:hlinkClick r:id="rId3"/>
              </a:rPr>
              <a:t>https://www.ncbi.nlm.nih.gov/pmc/articles/PMC6713352/</a:t>
            </a:r>
            <a:r>
              <a:rPr lang="en-US" sz="1200" dirty="0">
                <a:latin typeface="Times New Roman" panose="02020603050405020304" pitchFamily="18" charset="0"/>
                <a:cs typeface="Times New Roman" panose="02020603050405020304" pitchFamily="18" charset="0"/>
              </a:rPr>
              <a:t> </a:t>
            </a:r>
          </a:p>
          <a:p>
            <a:pPr marL="457200" indent="-457200">
              <a:lnSpc>
                <a:spcPct val="150000"/>
              </a:lnSpc>
            </a:pPr>
            <a:r>
              <a:rPr lang="en-US" sz="1200" dirty="0" err="1">
                <a:latin typeface="Times New Roman" panose="02020603050405020304" pitchFamily="18" charset="0"/>
                <a:cs typeface="Times New Roman" panose="02020603050405020304" pitchFamily="18" charset="0"/>
              </a:rPr>
              <a:t>Mazurenko</a:t>
            </a:r>
            <a:r>
              <a:rPr lang="en-US" sz="1200" dirty="0">
                <a:latin typeface="Times New Roman" panose="02020603050405020304" pitchFamily="18" charset="0"/>
                <a:cs typeface="Times New Roman" panose="02020603050405020304" pitchFamily="18" charset="0"/>
              </a:rPr>
              <a:t>, O., </a:t>
            </a:r>
            <a:r>
              <a:rPr lang="en-US" sz="1200" dirty="0" err="1">
                <a:latin typeface="Times New Roman" panose="02020603050405020304" pitchFamily="18" charset="0"/>
                <a:cs typeface="Times New Roman" panose="02020603050405020304" pitchFamily="18" charset="0"/>
              </a:rPr>
              <a:t>Balio</a:t>
            </a:r>
            <a:r>
              <a:rPr lang="en-US" sz="1200" dirty="0">
                <a:latin typeface="Times New Roman" panose="02020603050405020304" pitchFamily="18" charset="0"/>
                <a:cs typeface="Times New Roman" panose="02020603050405020304" pitchFamily="18" charset="0"/>
              </a:rPr>
              <a:t>, C. P., Agarwal, R., Carroll, A. E., &amp; </a:t>
            </a:r>
            <a:r>
              <a:rPr lang="en-US" sz="1200" dirty="0" err="1">
                <a:latin typeface="Times New Roman" panose="02020603050405020304" pitchFamily="18" charset="0"/>
                <a:cs typeface="Times New Roman" panose="02020603050405020304" pitchFamily="18" charset="0"/>
              </a:rPr>
              <a:t>Menachemi</a:t>
            </a:r>
            <a:r>
              <a:rPr lang="en-US" sz="1200" dirty="0">
                <a:latin typeface="Times New Roman" panose="02020603050405020304" pitchFamily="18" charset="0"/>
                <a:cs typeface="Times New Roman" panose="02020603050405020304" pitchFamily="18" charset="0"/>
              </a:rPr>
              <a:t>, N. (2018). The effects of Medicaid expansion under the ACA: a systematic review. </a:t>
            </a:r>
            <a:r>
              <a:rPr lang="en-US" sz="1200" i="1" dirty="0">
                <a:latin typeface="Times New Roman" panose="02020603050405020304" pitchFamily="18" charset="0"/>
                <a:cs typeface="Times New Roman" panose="02020603050405020304" pitchFamily="18" charset="0"/>
              </a:rPr>
              <a:t>Health Affairs</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37</a:t>
            </a:r>
            <a:r>
              <a:rPr lang="en-US" sz="1200" dirty="0">
                <a:latin typeface="Times New Roman" panose="02020603050405020304" pitchFamily="18" charset="0"/>
                <a:cs typeface="Times New Roman" panose="02020603050405020304" pitchFamily="18" charset="0"/>
              </a:rPr>
              <a:t>(6), 944-950. </a:t>
            </a:r>
            <a:r>
              <a:rPr lang="en-US" sz="1200" u="sng" dirty="0">
                <a:solidFill>
                  <a:srgbClr val="0563C1"/>
                </a:solidFill>
                <a:latin typeface="Times New Roman" panose="02020603050405020304" pitchFamily="18" charset="0"/>
                <a:cs typeface="Times New Roman" panose="02020603050405020304" pitchFamily="18" charset="0"/>
                <a:hlinkClick r:id="rId4"/>
              </a:rPr>
              <a:t>https://www.healthaffairs.org/doi/10.1377/hlthaff.2017.1491</a:t>
            </a:r>
            <a:endParaRPr lang="en-US" sz="1200" dirty="0">
              <a:latin typeface="Times New Roman" panose="02020603050405020304" pitchFamily="18" charset="0"/>
              <a:cs typeface="Times New Roman" panose="02020603050405020304" pitchFamily="18" charset="0"/>
            </a:endParaRPr>
          </a:p>
          <a:p>
            <a:pPr marL="457200" indent="-457200">
              <a:lnSpc>
                <a:spcPct val="150000"/>
              </a:lnSpc>
            </a:pPr>
            <a:r>
              <a:rPr lang="en-US" sz="1200" dirty="0">
                <a:latin typeface="Times New Roman" panose="02020603050405020304" pitchFamily="18" charset="0"/>
                <a:cs typeface="Times New Roman" panose="02020603050405020304" pitchFamily="18" charset="0"/>
              </a:rPr>
              <a:t>National Academies of Sciences, Engineering, and Medicine. (2018). Factors that affect health-care utilization. In </a:t>
            </a:r>
            <a:r>
              <a:rPr lang="en-US" sz="1200" i="1" dirty="0">
                <a:latin typeface="Times New Roman" panose="02020603050405020304" pitchFamily="18" charset="0"/>
                <a:cs typeface="Times New Roman" panose="02020603050405020304" pitchFamily="18" charset="0"/>
              </a:rPr>
              <a:t>Health-Care Utilization as a Proxy in Disability Determination</a:t>
            </a:r>
            <a:r>
              <a:rPr lang="en-US" sz="1200" dirty="0">
                <a:latin typeface="Times New Roman" panose="02020603050405020304" pitchFamily="18" charset="0"/>
                <a:cs typeface="Times New Roman" panose="02020603050405020304" pitchFamily="18" charset="0"/>
              </a:rPr>
              <a:t>. National Academies Press (US). </a:t>
            </a:r>
            <a:r>
              <a:rPr lang="en-US" sz="1200" u="sng" dirty="0">
                <a:solidFill>
                  <a:srgbClr val="0563C1"/>
                </a:solidFill>
                <a:latin typeface="Times New Roman" panose="02020603050405020304" pitchFamily="18" charset="0"/>
                <a:cs typeface="Times New Roman" panose="02020603050405020304" pitchFamily="18" charset="0"/>
                <a:hlinkClick r:id="rId5"/>
              </a:rPr>
              <a:t>https://www.ncbi.nlm.nih.gov/books/NBK500097/</a:t>
            </a:r>
            <a:endParaRPr lang="en-US" sz="1200" dirty="0">
              <a:latin typeface="Times New Roman" panose="02020603050405020304" pitchFamily="18" charset="0"/>
              <a:cs typeface="Times New Roman" panose="02020603050405020304" pitchFamily="18" charset="0"/>
            </a:endParaRPr>
          </a:p>
          <a:p>
            <a:pPr marL="457200" indent="-457200">
              <a:lnSpc>
                <a:spcPct val="150000"/>
              </a:lnSpc>
            </a:pPr>
            <a:r>
              <a:rPr lang="en-US" sz="1200" dirty="0" err="1">
                <a:latin typeface="Times New Roman" panose="02020603050405020304" pitchFamily="18" charset="0"/>
                <a:cs typeface="Times New Roman" panose="02020603050405020304" pitchFamily="18" charset="0"/>
              </a:rPr>
              <a:t>O’Lawrence</a:t>
            </a:r>
            <a:r>
              <a:rPr lang="en-US" sz="1200" dirty="0">
                <a:latin typeface="Times New Roman" panose="02020603050405020304" pitchFamily="18" charset="0"/>
                <a:cs typeface="Times New Roman" panose="02020603050405020304" pitchFamily="18" charset="0"/>
              </a:rPr>
              <a:t>, H. (2018). Lack of Insurance Coverage Affect Access to Healthcare. </a:t>
            </a:r>
            <a:r>
              <a:rPr lang="en-US" sz="1200" i="1" dirty="0">
                <a:latin typeface="Times New Roman" panose="02020603050405020304" pitchFamily="18" charset="0"/>
                <a:cs typeface="Times New Roman" panose="02020603050405020304" pitchFamily="18" charset="0"/>
              </a:rPr>
              <a:t>European Journal of Environment and Public Health</a:t>
            </a:r>
            <a:r>
              <a:rPr lang="en-US" sz="1200" dirty="0">
                <a:latin typeface="Times New Roman" panose="02020603050405020304" pitchFamily="18" charset="0"/>
                <a:cs typeface="Times New Roman" panose="02020603050405020304" pitchFamily="18" charset="0"/>
              </a:rPr>
              <a:t>. </a:t>
            </a:r>
            <a:r>
              <a:rPr lang="en-US" sz="1200" u="sng" dirty="0">
                <a:solidFill>
                  <a:srgbClr val="0563C1"/>
                </a:solidFill>
                <a:latin typeface="Times New Roman" panose="02020603050405020304" pitchFamily="18" charset="0"/>
                <a:cs typeface="Times New Roman" panose="02020603050405020304" pitchFamily="18" charset="0"/>
                <a:hlinkClick r:id="rId6"/>
              </a:rPr>
              <a:t>https://www.ejeph.com/download/lack-of-insurance-coverage-affect-access-to-healthcare-3945.pdf</a:t>
            </a:r>
            <a:r>
              <a:rPr lang="en-US" sz="1200" dirty="0">
                <a:latin typeface="Times New Roman" panose="02020603050405020304" pitchFamily="18" charset="0"/>
                <a:cs typeface="Times New Roman" panose="02020603050405020304" pitchFamily="18" charset="0"/>
              </a:rPr>
              <a:t> </a:t>
            </a:r>
          </a:p>
          <a:p>
            <a:pPr marL="457200" indent="-457200">
              <a:lnSpc>
                <a:spcPct val="150000"/>
              </a:lnSpc>
            </a:pPr>
            <a:r>
              <a:rPr lang="en-US" sz="1200" dirty="0">
                <a:latin typeface="Times New Roman" panose="02020603050405020304" pitchFamily="18" charset="0"/>
                <a:cs typeface="Times New Roman" panose="02020603050405020304" pitchFamily="18" charset="0"/>
              </a:rPr>
              <a:t>Ranabhat, C. L., </a:t>
            </a:r>
            <a:r>
              <a:rPr lang="en-US" sz="1200" dirty="0" err="1">
                <a:latin typeface="Times New Roman" panose="02020603050405020304" pitchFamily="18" charset="0"/>
                <a:cs typeface="Times New Roman" panose="02020603050405020304" pitchFamily="18" charset="0"/>
              </a:rPr>
              <a:t>Jakovljevic</a:t>
            </a:r>
            <a:r>
              <a:rPr lang="en-US" sz="1200" dirty="0">
                <a:latin typeface="Times New Roman" panose="02020603050405020304" pitchFamily="18" charset="0"/>
                <a:cs typeface="Times New Roman" panose="02020603050405020304" pitchFamily="18" charset="0"/>
              </a:rPr>
              <a:t>, M., </a:t>
            </a:r>
            <a:r>
              <a:rPr lang="en-US" sz="1200" dirty="0" err="1">
                <a:latin typeface="Times New Roman" panose="02020603050405020304" pitchFamily="18" charset="0"/>
                <a:cs typeface="Times New Roman" panose="02020603050405020304" pitchFamily="18" charset="0"/>
              </a:rPr>
              <a:t>Dhimal</a:t>
            </a:r>
            <a:r>
              <a:rPr lang="en-US" sz="1200" dirty="0">
                <a:latin typeface="Times New Roman" panose="02020603050405020304" pitchFamily="18" charset="0"/>
                <a:cs typeface="Times New Roman" panose="02020603050405020304" pitchFamily="18" charset="0"/>
              </a:rPr>
              <a:t>, M., &amp; Kim, C. B. (2020). Structural factors responsible for universal health coverage in low-and middle-income countries: results from 118 countries. </a:t>
            </a:r>
            <a:r>
              <a:rPr lang="en-US" sz="1200" i="1" dirty="0">
                <a:latin typeface="Times New Roman" panose="02020603050405020304" pitchFamily="18" charset="0"/>
                <a:cs typeface="Times New Roman" panose="02020603050405020304" pitchFamily="18" charset="0"/>
              </a:rPr>
              <a:t>Frontiers in public health</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7</a:t>
            </a:r>
            <a:r>
              <a:rPr lang="en-US" sz="1200" dirty="0">
                <a:latin typeface="Times New Roman" panose="02020603050405020304" pitchFamily="18" charset="0"/>
                <a:cs typeface="Times New Roman" panose="02020603050405020304" pitchFamily="18" charset="0"/>
              </a:rPr>
              <a:t>, 414. </a:t>
            </a:r>
            <a:r>
              <a:rPr lang="en-US" sz="1200" u="sng" dirty="0">
                <a:solidFill>
                  <a:srgbClr val="0563C1"/>
                </a:solidFill>
                <a:latin typeface="Times New Roman" panose="02020603050405020304" pitchFamily="18" charset="0"/>
                <a:cs typeface="Times New Roman" panose="02020603050405020304" pitchFamily="18" charset="0"/>
                <a:hlinkClick r:id="rId7"/>
              </a:rPr>
              <a:t>https://www.frontiersin.org/articles/10.3389/fpubh.2019.00414/full</a:t>
            </a:r>
            <a:r>
              <a:rPr lang="en-US" sz="1200" dirty="0">
                <a:latin typeface="Times New Roman" panose="02020603050405020304" pitchFamily="18" charset="0"/>
                <a:cs typeface="Times New Roman" panose="02020603050405020304" pitchFamily="18" charset="0"/>
              </a:rPr>
              <a:t> </a:t>
            </a:r>
          </a:p>
          <a:p>
            <a:pPr marL="457200" indent="-457200">
              <a:lnSpc>
                <a:spcPct val="150000"/>
              </a:lnSpc>
            </a:pPr>
            <a:r>
              <a:rPr lang="en-US" sz="1200" dirty="0">
                <a:latin typeface="Times New Roman" panose="02020603050405020304" pitchFamily="18" charset="0"/>
                <a:cs typeface="Times New Roman" panose="02020603050405020304" pitchFamily="18" charset="0"/>
              </a:rPr>
              <a:t>Tipirneni, R., </a:t>
            </a:r>
            <a:r>
              <a:rPr lang="en-US" sz="1200" dirty="0" err="1">
                <a:latin typeface="Times New Roman" panose="02020603050405020304" pitchFamily="18" charset="0"/>
                <a:cs typeface="Times New Roman" panose="02020603050405020304" pitchFamily="18" charset="0"/>
              </a:rPr>
              <a:t>Politi</a:t>
            </a:r>
            <a:r>
              <a:rPr lang="en-US" sz="1200" dirty="0">
                <a:latin typeface="Times New Roman" panose="02020603050405020304" pitchFamily="18" charset="0"/>
                <a:cs typeface="Times New Roman" panose="02020603050405020304" pitchFamily="18" charset="0"/>
              </a:rPr>
              <a:t>, M. C., </a:t>
            </a:r>
            <a:r>
              <a:rPr lang="en-US" sz="1200" dirty="0" err="1">
                <a:latin typeface="Times New Roman" panose="02020603050405020304" pitchFamily="18" charset="0"/>
                <a:cs typeface="Times New Roman" panose="02020603050405020304" pitchFamily="18" charset="0"/>
              </a:rPr>
              <a:t>Kullgren</a:t>
            </a:r>
            <a:r>
              <a:rPr lang="en-US" sz="1200" dirty="0">
                <a:latin typeface="Times New Roman" panose="02020603050405020304" pitchFamily="18" charset="0"/>
                <a:cs typeface="Times New Roman" panose="02020603050405020304" pitchFamily="18" charset="0"/>
              </a:rPr>
              <a:t>, J. T., </a:t>
            </a:r>
            <a:r>
              <a:rPr lang="en-US" sz="1200" dirty="0" err="1">
                <a:latin typeface="Times New Roman" panose="02020603050405020304" pitchFamily="18" charset="0"/>
                <a:cs typeface="Times New Roman" panose="02020603050405020304" pitchFamily="18" charset="0"/>
              </a:rPr>
              <a:t>Kieffer</a:t>
            </a:r>
            <a:r>
              <a:rPr lang="en-US" sz="1200" dirty="0">
                <a:latin typeface="Times New Roman" panose="02020603050405020304" pitchFamily="18" charset="0"/>
                <a:cs typeface="Times New Roman" panose="02020603050405020304" pitchFamily="18" charset="0"/>
              </a:rPr>
              <a:t>, E. C., </a:t>
            </a:r>
            <a:r>
              <a:rPr lang="en-US" sz="1200" dirty="0" err="1">
                <a:latin typeface="Times New Roman" panose="02020603050405020304" pitchFamily="18" charset="0"/>
                <a:cs typeface="Times New Roman" panose="02020603050405020304" pitchFamily="18" charset="0"/>
              </a:rPr>
              <a:t>Goold</a:t>
            </a:r>
            <a:r>
              <a:rPr lang="en-US" sz="1200" dirty="0">
                <a:latin typeface="Times New Roman" panose="02020603050405020304" pitchFamily="18" charset="0"/>
                <a:cs typeface="Times New Roman" panose="02020603050405020304" pitchFamily="18" charset="0"/>
              </a:rPr>
              <a:t>, S. D., &amp; Scherer, A. M. (2018). Association between health insurance literacy and avoidance of health care services owing to cost. </a:t>
            </a:r>
            <a:r>
              <a:rPr lang="en-US" sz="1200" i="1" dirty="0">
                <a:latin typeface="Times New Roman" panose="02020603050405020304" pitchFamily="18" charset="0"/>
                <a:cs typeface="Times New Roman" panose="02020603050405020304" pitchFamily="18" charset="0"/>
              </a:rPr>
              <a:t>JAMA network open</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(7), e184796-e184796. </a:t>
            </a:r>
            <a:r>
              <a:rPr lang="en-US" sz="1200" u="sng" dirty="0">
                <a:solidFill>
                  <a:srgbClr val="0563C1"/>
                </a:solidFill>
                <a:latin typeface="Times New Roman" panose="02020603050405020304" pitchFamily="18" charset="0"/>
                <a:cs typeface="Times New Roman" panose="02020603050405020304" pitchFamily="18" charset="0"/>
                <a:hlinkClick r:id="rId8"/>
              </a:rPr>
              <a:t>https://jamanetwork.com/journals/jamanetworkopen/fullarticle/2714507</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pPr marL="457200" indent="-457200">
              <a:lnSpc>
                <a:spcPct val="150000"/>
              </a:lnSpc>
            </a:pPr>
            <a:endParaRPr lang="en-US" sz="1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448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200000"/>
              </a:lnSpc>
              <a:spcBef>
                <a:spcPts val="0"/>
              </a:spcBef>
              <a:spcAft>
                <a:spcPts val="200"/>
              </a:spcAft>
            </a:pPr>
            <a: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Healthcare </a:t>
            </a:r>
            <a:r>
              <a:rPr lang="en-US" sz="24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Coverage</a:t>
            </a:r>
            <a:br>
              <a:rPr lang="en-US" sz="24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sz="half" idx="1"/>
          </p:nvPr>
        </p:nvSpPr>
        <p:spPr/>
        <p:txBody>
          <a:bodyPr>
            <a:noAutofit/>
          </a:bodyPr>
          <a:lstStyle/>
          <a:p>
            <a:pPr>
              <a:lnSpc>
                <a:spcPct val="200000"/>
              </a:lnSpc>
              <a:buFont typeface="Wingdings" panose="05000000000000000000" pitchFamily="2" charset="2"/>
              <a:buChar char="q"/>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Health care coverage refers to a situation whereby some portion of their medical bills is paid by </a:t>
            </a:r>
            <a:r>
              <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 insurance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organization. </a:t>
            </a:r>
            <a:endParaRPr lang="en-US"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q"/>
            </a:pPr>
            <a:r>
              <a:rPr lang="en-US" sz="1400" dirty="0">
                <a:latin typeface="Times New Roman" panose="02020603050405020304" pitchFamily="18" charset="0"/>
                <a:ea typeface="Calibri" panose="020F0502020204030204" pitchFamily="34" charset="0"/>
                <a:cs typeface="Times New Roman" panose="02020603050405020304" pitchFamily="18" charset="0"/>
              </a:rPr>
              <a:t>According to </a:t>
            </a:r>
            <a:r>
              <a:rPr lang="en-US" sz="1400" dirty="0">
                <a:solidFill>
                  <a:schemeClr val="tx1"/>
                </a:solidFill>
                <a:latin typeface="Times New Roman" panose="02020603050405020304" pitchFamily="18" charset="0"/>
                <a:cs typeface="Times New Roman" panose="02020603050405020304" pitchFamily="18" charset="0"/>
              </a:rPr>
              <a:t>Cha &amp; Cohen (2020), in 2019, there was over 12% of uninsured people in America. </a:t>
            </a:r>
            <a:endParaRPr lang="en-US" sz="1400" dirty="0" smtClean="0">
              <a:solidFill>
                <a:schemeClr val="tx1"/>
              </a:solidFill>
              <a:latin typeface="Times New Roman" panose="02020603050405020304" pitchFamily="18" charset="0"/>
              <a:cs typeface="Times New Roman" panose="02020603050405020304" pitchFamily="18" charset="0"/>
            </a:endParaRPr>
          </a:p>
          <a:p>
            <a:pPr>
              <a:lnSpc>
                <a:spcPct val="200000"/>
              </a:lnSpc>
              <a:buFont typeface="Wingdings" panose="05000000000000000000" pitchFamily="2" charset="2"/>
              <a:buChar char="q"/>
            </a:pPr>
            <a:r>
              <a:rPr lang="en-US" sz="1400" dirty="0">
                <a:latin typeface="Times New Roman" panose="02020603050405020304" pitchFamily="18" charset="0"/>
                <a:ea typeface="Calibri" panose="020F0502020204030204" pitchFamily="34" charset="0"/>
                <a:cs typeface="Times New Roman" panose="02020603050405020304" pitchFamily="18" charset="0"/>
              </a:rPr>
              <a:t>However, coverage offers financial protection to people with chronic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diseases.</a:t>
            </a:r>
            <a:endParaRPr lang="en-US" sz="1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stretch>
            <a:fillRect/>
          </a:stretch>
        </p:blipFill>
        <p:spPr>
          <a:xfrm>
            <a:off x="6181725" y="2650324"/>
            <a:ext cx="4718050" cy="3130564"/>
          </a:xfrm>
          <a:prstGeom prst="rect">
            <a:avLst/>
          </a:prstGeom>
        </p:spPr>
      </p:pic>
    </p:spTree>
    <p:extLst>
      <p:ext uri="{BB962C8B-B14F-4D97-AF65-F5344CB8AC3E}">
        <p14:creationId xmlns:p14="http://schemas.microsoft.com/office/powerpoint/2010/main" xmlns="" val="190221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8" y="773723"/>
            <a:ext cx="10621108" cy="2385268"/>
          </a:xfrm>
          <a:prstGeom prst="rect">
            <a:avLst/>
          </a:prstGeom>
          <a:noFill/>
        </p:spPr>
        <p:txBody>
          <a:bodyPr wrap="square" rtlCol="0">
            <a:spAutoFit/>
          </a:bodyPr>
          <a:lstStyle/>
          <a:p>
            <a:pPr lvl="0" algn="ctr" defTabSz="914400">
              <a:lnSpc>
                <a:spcPct val="200000"/>
              </a:lnSpc>
              <a:spcAft>
                <a:spcPts val="200"/>
              </a:spcAft>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Interventions</a:t>
            </a:r>
          </a:p>
          <a:p>
            <a:pPr marL="171450" lvl="0" indent="-171450" defTabSz="914400">
              <a:lnSpc>
                <a:spcPct val="200000"/>
              </a:lnSpc>
              <a:spcAft>
                <a:spcPts val="200"/>
              </a:spcAft>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One of the primary reasons for the lack of insurance is the high cost associated with medical coverage </a:t>
            </a:r>
          </a:p>
          <a:p>
            <a:pPr marL="171450" lvl="0" indent="-171450" defTabSz="914400">
              <a:lnSpc>
                <a:spcPct val="200000"/>
              </a:lnSpc>
              <a:spcAft>
                <a:spcPts val="200"/>
              </a:spcAft>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One of the ways to increase medical coverage is by reducing the cost of premiums. </a:t>
            </a:r>
          </a:p>
          <a:p>
            <a:pPr marL="171450" lvl="0" indent="-171450" defTabSz="914400">
              <a:lnSpc>
                <a:spcPct val="200000"/>
              </a:lnSpc>
              <a:spcAft>
                <a:spcPts val="200"/>
              </a:spcAft>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other intervention would be subsidizing </a:t>
            </a:r>
            <a:r>
              <a:rPr lang="en-US" sz="1600" dirty="0">
                <a:latin typeface="Times New Roman" panose="02020603050405020304" pitchFamily="18" charset="0"/>
                <a:ea typeface="Calibri" panose="020F0502020204030204" pitchFamily="34" charset="0"/>
                <a:cs typeface="Times New Roman" panose="02020603050405020304" pitchFamily="18" charset="0"/>
              </a:rPr>
              <a:t>subscription rates for people to try insurance. </a:t>
            </a:r>
            <a:endPar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777514" y="5259978"/>
            <a:ext cx="6519798" cy="369332"/>
          </a:xfrm>
          <a:prstGeom prst="rect">
            <a:avLst/>
          </a:prstGeom>
        </p:spPr>
        <p:txBody>
          <a:bodyPr wrap="none">
            <a:spAutoFit/>
          </a:bodyPr>
          <a:lstStyle/>
          <a:p>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(National Academies of Sciences, Engineering, and Medicine, 2018</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xmlns="" val="327171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a:lnSpc>
                <a:spcPct val="200000"/>
              </a:lnSpc>
              <a:spcBef>
                <a:spcPts val="0"/>
              </a:spcBef>
              <a:spcAft>
                <a:spcPts val="200"/>
              </a:spcAft>
            </a:pPr>
            <a: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Interventions</a:t>
            </a:r>
            <a:r>
              <a:rPr lang="en-US" sz="28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sz="half" idx="1"/>
          </p:nvPr>
        </p:nvSpPr>
        <p:spPr/>
        <p:txBody>
          <a:bodyPr>
            <a:normAutofit/>
          </a:bodyPr>
          <a:lstStyle/>
          <a:p>
            <a:pPr>
              <a:lnSpc>
                <a:spcPct val="200000"/>
              </a:lnSpc>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The other solution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sz="1600" dirty="0">
                <a:latin typeface="Times New Roman" panose="02020603050405020304" pitchFamily="18" charset="0"/>
                <a:ea typeface="Calibri" panose="020F0502020204030204" pitchFamily="34" charset="0"/>
                <a:cs typeface="Times New Roman" panose="02020603050405020304" pitchFamily="18" charset="0"/>
              </a:rPr>
              <a:t>increasing healthcare benefits.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Next, </a:t>
            </a:r>
            <a:r>
              <a:rPr lang="en-US" sz="1600" dirty="0">
                <a:latin typeface="Times New Roman" panose="02020603050405020304" pitchFamily="18" charset="0"/>
                <a:ea typeface="Calibri" panose="020F0502020204030204" pitchFamily="34" charset="0"/>
                <a:cs typeface="Times New Roman" panose="02020603050405020304" pitchFamily="18" charset="0"/>
              </a:rPr>
              <a:t>educating the public about the benefits and services one has to enjoy with different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premiums.</a:t>
            </a:r>
          </a:p>
          <a:p>
            <a:pPr>
              <a:lnSpc>
                <a:spcPct val="200000"/>
              </a:lnSpc>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Lastly, expanding medical coverage such as Medicaid </a:t>
            </a:r>
            <a:endParaRPr lang="en-US" sz="1600" dirty="0"/>
          </a:p>
        </p:txBody>
      </p:sp>
      <p:pic>
        <p:nvPicPr>
          <p:cNvPr id="5" name="Content Placeholder 4"/>
          <p:cNvPicPr>
            <a:picLocks noGrp="1" noChangeAspect="1"/>
          </p:cNvPicPr>
          <p:nvPr>
            <p:ph sz="half" idx="2"/>
          </p:nvPr>
        </p:nvPicPr>
        <p:blipFill>
          <a:blip r:embed="rId3"/>
          <a:stretch>
            <a:fillRect/>
          </a:stretch>
        </p:blipFill>
        <p:spPr>
          <a:xfrm>
            <a:off x="6181725" y="2888189"/>
            <a:ext cx="4718050" cy="2654835"/>
          </a:xfrm>
          <a:prstGeom prst="rect">
            <a:avLst/>
          </a:prstGeom>
        </p:spPr>
      </p:pic>
    </p:spTree>
    <p:extLst>
      <p:ext uri="{BB962C8B-B14F-4D97-AF65-F5344CB8AC3E}">
        <p14:creationId xmlns:p14="http://schemas.microsoft.com/office/powerpoint/2010/main" xmlns="" val="20603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4497" y="743578"/>
            <a:ext cx="10088545" cy="3421449"/>
          </a:xfrm>
          <a:prstGeom prst="rect">
            <a:avLst/>
          </a:prstGeom>
          <a:noFill/>
        </p:spPr>
        <p:txBody>
          <a:bodyPr wrap="square" rtlCol="0">
            <a:spAutoFit/>
          </a:bodyPr>
          <a:lstStyle/>
          <a:p>
            <a:pPr algn="ctr">
              <a:lnSpc>
                <a:spcPct val="200000"/>
              </a:lnSpc>
              <a:spcAft>
                <a:spcPts val="2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Evidence-based research</a:t>
            </a:r>
          </a:p>
          <a:p>
            <a:pPr marL="285750" indent="-285750">
              <a:lnSpc>
                <a:spcPct val="200000"/>
              </a:lnSpc>
              <a:spcAft>
                <a:spcPts val="2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According to Tipirneni et al., (2018), one cause of the lack of healthcare coverage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sz="1600" dirty="0">
                <a:latin typeface="Times New Roman" panose="02020603050405020304" pitchFamily="18" charset="0"/>
                <a:ea typeface="Calibri" panose="020F0502020204030204" pitchFamily="34" charset="0"/>
                <a:cs typeface="Times New Roman" panose="02020603050405020304" pitchFamily="18" charset="0"/>
              </a:rPr>
              <a:t>insurance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illiteracy.</a:t>
            </a:r>
          </a:p>
          <a:p>
            <a:pPr marL="285750" indent="-285750">
              <a:lnSpc>
                <a:spcPct val="200000"/>
              </a:lnSpc>
              <a:spcAft>
                <a:spcPts val="200"/>
              </a:spcAft>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1600" dirty="0">
                <a:latin typeface="Times New Roman" panose="02020603050405020304" pitchFamily="18" charset="0"/>
                <a:ea typeface="Calibri" panose="020F0502020204030204" pitchFamily="34" charset="0"/>
                <a:cs typeface="Times New Roman" panose="02020603050405020304" pitchFamily="18" charset="0"/>
              </a:rPr>
              <a:t>issue is common in low-income and ethnic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populations.</a:t>
            </a:r>
          </a:p>
          <a:p>
            <a:pPr marL="285750" indent="-285750">
              <a:lnSpc>
                <a:spcPct val="200000"/>
              </a:lnSpc>
              <a:spcAft>
                <a:spcPts val="2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Ranabhat et al., (2020) argue that the other cause of the lack of health coverage is financial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hardships</a:t>
            </a:r>
          </a:p>
          <a:p>
            <a:pPr>
              <a:lnSpc>
                <a:spcPct val="200000"/>
              </a:lnSpc>
              <a:spcAft>
                <a:spcPts val="2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200000"/>
              </a:lnSpc>
              <a:spcAft>
                <a:spcPts val="200"/>
              </a:spcAft>
              <a:buFont typeface="Wingdings" panose="05000000000000000000" pitchFamily="2" charset="2"/>
              <a:buChar char="q"/>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3156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200000"/>
              </a:lnSpc>
              <a:spcBef>
                <a:spcPts val="0"/>
              </a:spcBef>
              <a:spcAft>
                <a:spcPts val="200"/>
              </a:spcAft>
            </a:pPr>
            <a: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4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Evidence-based </a:t>
            </a:r>
            <a:r>
              <a:rPr lang="en-US" sz="24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research</a:t>
            </a:r>
            <a:br>
              <a:rPr lang="en-US" sz="2400" b="1"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sz="half" idx="1"/>
          </p:nvPr>
        </p:nvSpPr>
        <p:spPr/>
        <p:txBody>
          <a:bodyPr>
            <a:normAutofit fontScale="85000" lnSpcReduction="10000"/>
          </a:bodyPr>
          <a:lstStyle/>
          <a:p>
            <a:pPr>
              <a:lnSpc>
                <a:spcPct val="22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According to erlangga et al., (2019), healthcare coverage increases access to quality care and protects patients from financial hardships.</a:t>
            </a:r>
          </a:p>
          <a:p>
            <a:pPr>
              <a:lnSpc>
                <a:spcPct val="22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O'lawrence (2018) discusses how health coverage affects access to care. </a:t>
            </a:r>
          </a:p>
          <a:p>
            <a:pPr>
              <a:lnSpc>
                <a:spcPct val="22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According to o'lawrence (2018), medicaid is one national insurance program that offers coverage to poor people to increase their access to equal and quality care.</a:t>
            </a:r>
          </a:p>
          <a:p>
            <a:pPr>
              <a:buFont typeface="Wingdings" panose="05000000000000000000" pitchFamily="2" charset="2"/>
              <a:buChar char="q"/>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a:stretch>
            <a:fillRect/>
          </a:stretch>
        </p:blipFill>
        <p:spPr>
          <a:xfrm>
            <a:off x="6181725" y="2642137"/>
            <a:ext cx="4718050" cy="3146939"/>
          </a:xfrm>
          <a:prstGeom prst="rect">
            <a:avLst/>
          </a:prstGeom>
        </p:spPr>
      </p:pic>
    </p:spTree>
    <p:extLst>
      <p:ext uri="{BB962C8B-B14F-4D97-AF65-F5344CB8AC3E}">
        <p14:creationId xmlns:p14="http://schemas.microsoft.com/office/powerpoint/2010/main" xmlns="" val="145184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545" y="753626"/>
            <a:ext cx="9927771" cy="2657138"/>
          </a:xfrm>
          <a:prstGeom prst="rect">
            <a:avLst/>
          </a:prstGeom>
          <a:noFill/>
        </p:spPr>
        <p:txBody>
          <a:bodyPr wrap="square" rtlCol="0">
            <a:spAutoFit/>
          </a:bodyPr>
          <a:lstStyle/>
          <a:p>
            <a:pPr lvl="0" algn="ctr" defTabSz="914400">
              <a:lnSpc>
                <a:spcPct val="200000"/>
              </a:lnSpc>
              <a:spcAft>
                <a:spcPts val="200"/>
              </a:spcAft>
            </a:pPr>
            <a:r>
              <a:rPr lang="en-US"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Objectives</a:t>
            </a:r>
          </a:p>
          <a:p>
            <a:pPr marL="171450" lvl="0" indent="-171450" defTabSz="914400">
              <a:lnSpc>
                <a:spcPct val="200000"/>
              </a:lnSpc>
              <a:spcAft>
                <a:spcPts val="2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The main objective of this proposal is to increase the number of insured people.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a:lnSpc>
                <a:spcPct val="200000"/>
              </a:lnSpc>
              <a:spcAft>
                <a:spcPts val="200"/>
              </a:spcAft>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1600" dirty="0">
                <a:latin typeface="Times New Roman" panose="02020603050405020304" pitchFamily="18" charset="0"/>
                <a:ea typeface="Calibri" panose="020F0502020204030204" pitchFamily="34" charset="0"/>
                <a:cs typeface="Times New Roman" panose="02020603050405020304" pitchFamily="18" charset="0"/>
              </a:rPr>
              <a:t>other objective is understanding why many people still need to be insured.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a:lnSpc>
                <a:spcPct val="200000"/>
              </a:lnSpc>
              <a:spcAft>
                <a:spcPts val="200"/>
              </a:spcAft>
              <a:buFont typeface="Wingdings" panose="05000000000000000000" pitchFamily="2" charset="2"/>
              <a:buChar char="q"/>
            </a:pPr>
            <a:r>
              <a:rPr lang="en-US" sz="1600" dirty="0">
                <a:latin typeface="Times New Roman" panose="02020603050405020304" pitchFamily="18" charset="0"/>
                <a:ea typeface="Calibri" panose="020F0502020204030204" pitchFamily="34" charset="0"/>
                <a:cs typeface="Times New Roman" panose="02020603050405020304" pitchFamily="18" charset="0"/>
              </a:rPr>
              <a:t>Lastly, through research, the proposal explains the benefits of getting insured.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defTabSz="914400">
              <a:lnSpc>
                <a:spcPct val="200000"/>
              </a:lnSpc>
              <a:spcAft>
                <a:spcPts val="200"/>
              </a:spcAft>
              <a:buFont typeface="Wingdings" panose="05000000000000000000" pitchFamily="2" charset="2"/>
              <a:buChar char="q"/>
            </a:pPr>
            <a:endParaRPr 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169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a:lnSpc>
                <a:spcPct val="200000"/>
              </a:lnSpc>
              <a:spcBef>
                <a:spcPts val="0"/>
              </a:spcBef>
              <a:spcAft>
                <a:spcPts val="200"/>
              </a:spcAft>
            </a:pPr>
            <a: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800" b="1" dirty="0" smtClean="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Resources</a:t>
            </a:r>
            <a:r>
              <a:rPr lang="en-US" sz="28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800" dirty="0">
                <a:ln>
                  <a:noFill/>
                </a:ln>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sz="half" idx="1"/>
          </p:nvPr>
        </p:nvSpPr>
        <p:spPr/>
        <p:txBody>
          <a:bodyPr/>
          <a:lstStyle/>
          <a:p>
            <a:pPr>
              <a:lnSpc>
                <a:spcPct val="20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One of these resources is funds. </a:t>
            </a:r>
          </a:p>
          <a:p>
            <a:pPr>
              <a:lnSpc>
                <a:spcPct val="20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Government or stakeholders should cover most treatment expenses. </a:t>
            </a:r>
          </a:p>
          <a:p>
            <a:pPr>
              <a:lnSpc>
                <a:spcPct val="200000"/>
              </a:lnSpc>
              <a:buFont typeface="Wingdings" panose="05000000000000000000" pitchFamily="2" charset="2"/>
              <a:buChar char="q"/>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The other resources should be webinars and community-based training programs. </a:t>
            </a:r>
          </a:p>
          <a:p>
            <a:pPr>
              <a:buFont typeface="Wingdings" panose="05000000000000000000" pitchFamily="2" charset="2"/>
              <a:buChar char="q"/>
            </a:pPr>
            <a:endParaRPr lang="en-US" dirty="0"/>
          </a:p>
        </p:txBody>
      </p:sp>
      <p:pic>
        <p:nvPicPr>
          <p:cNvPr id="5" name="Content Placeholder 4"/>
          <p:cNvPicPr>
            <a:picLocks noGrp="1" noChangeAspect="1"/>
          </p:cNvPicPr>
          <p:nvPr>
            <p:ph sz="half" idx="2"/>
          </p:nvPr>
        </p:nvPicPr>
        <p:blipFill>
          <a:blip r:embed="rId3"/>
          <a:stretch>
            <a:fillRect/>
          </a:stretch>
        </p:blipFill>
        <p:spPr>
          <a:xfrm>
            <a:off x="6335525" y="2560638"/>
            <a:ext cx="4410449" cy="3309937"/>
          </a:xfrm>
          <a:prstGeom prst="rect">
            <a:avLst/>
          </a:prstGeom>
        </p:spPr>
      </p:pic>
    </p:spTree>
    <p:extLst>
      <p:ext uri="{BB962C8B-B14F-4D97-AF65-F5344CB8AC3E}">
        <p14:creationId xmlns:p14="http://schemas.microsoft.com/office/powerpoint/2010/main" xmlns="" val="61871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8" y="914401"/>
            <a:ext cx="10018206" cy="3703578"/>
          </a:xfrm>
          <a:prstGeom prst="rect">
            <a:avLst/>
          </a:prstGeom>
          <a:noFill/>
        </p:spPr>
        <p:txBody>
          <a:bodyPr wrap="square" rtlCol="0">
            <a:spAutoFit/>
          </a:bodyPr>
          <a:lstStyle/>
          <a:p>
            <a:pPr lvl="0" algn="ctr" defTabSz="914400">
              <a:lnSpc>
                <a:spcPct val="200000"/>
              </a:lnSpc>
              <a:spcAft>
                <a:spcPts val="200"/>
              </a:spcAft>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Anticipated measurable </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outcomes</a:t>
            </a:r>
          </a:p>
          <a:p>
            <a:pPr marL="285750" lvl="0" indent="-285750" defTabSz="914400">
              <a:lnSpc>
                <a:spcPct val="200000"/>
              </a:lnSpc>
              <a:spcAft>
                <a:spcPts val="2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Times New Roman" panose="02020603050405020304" pitchFamily="18" charset="0"/>
              </a:rPr>
              <a:t>The anticipated measurable outcomes will be if there is an increase in the number of covered </a:t>
            </a:r>
            <a:r>
              <a:rPr lang="en-US" dirty="0" smtClean="0">
                <a:latin typeface="Times New Roman" panose="02020603050405020304" pitchFamily="18" charset="0"/>
                <a:ea typeface="Calibri" panose="020F0502020204030204" pitchFamily="34" charset="0"/>
                <a:cs typeface="Times New Roman" panose="02020603050405020304" pitchFamily="18" charset="0"/>
              </a:rPr>
              <a:t>people.</a:t>
            </a:r>
          </a:p>
          <a:p>
            <a:pPr marL="285750" lvl="0" indent="-285750" defTabSz="914400">
              <a:lnSpc>
                <a:spcPct val="200000"/>
              </a:lnSpc>
              <a:spcAft>
                <a:spcPts val="2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Times New Roman" panose="02020603050405020304" pitchFamily="18" charset="0"/>
              </a:rPr>
              <a:t>The other result will be more people accessing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care.</a:t>
            </a:r>
          </a:p>
          <a:p>
            <a:pPr marL="285750" lvl="0" indent="-285750" defTabSz="914400">
              <a:lnSpc>
                <a:spcPct val="200000"/>
              </a:lnSpc>
              <a:spcAft>
                <a:spcPts val="2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Times New Roman" panose="02020603050405020304" pitchFamily="18" charset="0"/>
              </a:rPr>
              <a:t>The last outcome to determine if the solutions are effective will be the number of people attending educational programs.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lvl="0" defTabSz="914400">
              <a:lnSpc>
                <a:spcPct val="200000"/>
              </a:lnSpc>
              <a:spcAft>
                <a:spcPts val="200"/>
              </a:spcAft>
            </a:pP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565457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TotalTime>
  <Words>1722</Words>
  <Application>Microsoft Office PowerPoint</Application>
  <PresentationFormat>Custom</PresentationFormat>
  <Paragraphs>88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Slide 1</vt:lpstr>
      <vt:lpstr> Healthcare Coverage </vt:lpstr>
      <vt:lpstr>Slide 3</vt:lpstr>
      <vt:lpstr> Interventions </vt:lpstr>
      <vt:lpstr>Slide 5</vt:lpstr>
      <vt:lpstr> Evidence-based research </vt:lpstr>
      <vt:lpstr>Slide 7</vt:lpstr>
      <vt:lpstr> Resources </vt:lpstr>
      <vt:lpstr>Slide 9</vt:lpstr>
      <vt:lpstr>    Evaluating interventions </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61</cp:revision>
  <dcterms:created xsi:type="dcterms:W3CDTF">2023-06-19T15:46:44Z</dcterms:created>
  <dcterms:modified xsi:type="dcterms:W3CDTF">2023-10-20T13:19:45Z</dcterms:modified>
</cp:coreProperties>
</file>