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71" r:id="rId6"/>
    <p:sldId id="301" r:id="rId7"/>
    <p:sldId id="320" r:id="rId8"/>
    <p:sldId id="321" r:id="rId9"/>
    <p:sldId id="323" r:id="rId10"/>
    <p:sldId id="302" r:id="rId11"/>
    <p:sldId id="319" r:id="rId12"/>
    <p:sldId id="303" r:id="rId13"/>
    <p:sldId id="324" r:id="rId14"/>
    <p:sldId id="266" r:id="rId15"/>
    <p:sldId id="325" r:id="rId16"/>
    <p:sldId id="304" r:id="rId17"/>
    <p:sldId id="306" r:id="rId18"/>
    <p:sldId id="308" r:id="rId19"/>
    <p:sldId id="309" r:id="rId20"/>
    <p:sldId id="310" r:id="rId21"/>
    <p:sldId id="311" r:id="rId22"/>
    <p:sldId id="326" r:id="rId23"/>
    <p:sldId id="327" r:id="rId24"/>
    <p:sldId id="328" r:id="rId25"/>
    <p:sldId id="329" r:id="rId26"/>
    <p:sldId id="330" r:id="rId27"/>
    <p:sldId id="331" r:id="rId28"/>
    <p:sldId id="33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63" autoAdjust="0"/>
    <p:restoredTop sz="81722" autoAdjust="0"/>
  </p:normalViewPr>
  <p:slideViewPr>
    <p:cSldViewPr>
      <p:cViewPr varScale="1">
        <p:scale>
          <a:sx n="89" d="100"/>
          <a:sy n="89" d="100"/>
        </p:scale>
        <p:origin x="-11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pPr/>
              <a:t>10/6/2023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pPr/>
              <a:t>10/6/2023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298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35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48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3326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3326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298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298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298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298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6549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98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35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284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086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993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019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80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91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36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85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35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265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35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64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F0CA-8587-4D6B-889F-5BB5FF5FEEFE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1EC9-749F-4325-94AB-FE568E61736B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E73C-4468-43E7-B91D-49C2C3818D32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6838-D709-4930-AE79-269EE7335D7F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0438-89D5-45B3-A0DE-BE143A0DD077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EACC-8369-4A0E-ADC5-81B9D0AD1BF3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0AB3-D2D8-4D06-A633-A6F5F6AA6B5F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15B2-BF87-4FD3-915B-5279C72AA968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DFEF-49C3-44E9-9903-3839A3EFD39A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2211FE10-5277-4896-BCE9-FA13D11776D0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Three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53000"/>
            <a:ext cx="10058400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Information Systems to Support Population Health Management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white">
          <a:xfrm>
            <a:off x="0" y="3013363"/>
            <a:ext cx="12192000" cy="872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i="1" dirty="0">
                <a:solidFill>
                  <a:srgbClr val="00B0F0"/>
                </a:solidFill>
              </a:rPr>
              <a:t>Health Care Information Systems: A Practical Approach for Health Care Management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00B0F0"/>
                </a:solidFill>
              </a:rPr>
              <a:t>Karen A. Wager </a:t>
            </a:r>
            <a:r>
              <a:rPr lang="en-US" sz="1800" dirty="0">
                <a:solidFill>
                  <a:srgbClr val="00B0F0"/>
                </a:solidFill>
                <a:latin typeface="Century Gothic" panose="020B0502020202020204" pitchFamily="34" charset="0"/>
              </a:rPr>
              <a:t>I </a:t>
            </a:r>
            <a:r>
              <a:rPr lang="en-US" sz="1800" dirty="0">
                <a:solidFill>
                  <a:srgbClr val="00B0F0"/>
                </a:solidFill>
              </a:rPr>
              <a:t>Frances Wickham Lee </a:t>
            </a:r>
            <a:r>
              <a:rPr lang="en-US" sz="1800" dirty="0">
                <a:solidFill>
                  <a:srgbClr val="00B0F0"/>
                </a:solidFill>
                <a:latin typeface="Century Gothic" panose="020B0502020202020204" pitchFamily="34" charset="0"/>
              </a:rPr>
              <a:t>I</a:t>
            </a:r>
            <a:r>
              <a:rPr lang="en-US" sz="1800" dirty="0">
                <a:solidFill>
                  <a:srgbClr val="00B0F0"/>
                </a:solidFill>
              </a:rPr>
              <a:t> John P. Glaser</a:t>
            </a:r>
          </a:p>
          <a:p>
            <a:pPr algn="ctr">
              <a:lnSpc>
                <a:spcPct val="150000"/>
              </a:lnSpc>
            </a:pPr>
            <a:endParaRPr lang="en-US" sz="1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753600" cy="1295402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Experience of Care and Better Care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1"/>
            <a:ext cx="9144000" cy="4769786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The IHI definition of the patient experience of care has two dimensions: 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The patient perception of care 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The actual quality of care provided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Patient </a:t>
            </a:r>
            <a:r>
              <a:rPr lang="en-US" sz="2400" dirty="0" smtClean="0">
                <a:solidFill>
                  <a:schemeClr val="bg1"/>
                </a:solidFill>
              </a:rPr>
              <a:t>care </a:t>
            </a:r>
            <a:r>
              <a:rPr lang="en-US" sz="2400" dirty="0">
                <a:solidFill>
                  <a:schemeClr val="bg1"/>
                </a:solidFill>
              </a:rPr>
              <a:t>should be: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 smtClean="0">
                <a:solidFill>
                  <a:schemeClr val="bg1"/>
                </a:solidFill>
              </a:rPr>
              <a:t>Safe</a:t>
            </a:r>
            <a:endParaRPr lang="en-US" sz="2200" dirty="0">
              <a:solidFill>
                <a:schemeClr val="bg1"/>
              </a:solidFill>
            </a:endParaRP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 smtClean="0">
                <a:solidFill>
                  <a:schemeClr val="bg1"/>
                </a:solidFill>
              </a:rPr>
              <a:t>Effective</a:t>
            </a:r>
            <a:endParaRPr lang="en-US" sz="2200" dirty="0">
              <a:solidFill>
                <a:schemeClr val="bg1"/>
              </a:solidFill>
            </a:endParaRP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 smtClean="0">
                <a:solidFill>
                  <a:schemeClr val="bg1"/>
                </a:solidFill>
              </a:rPr>
              <a:t>Patient-centered</a:t>
            </a:r>
            <a:endParaRPr lang="en-US" sz="2200" dirty="0">
              <a:solidFill>
                <a:schemeClr val="bg1"/>
              </a:solidFill>
            </a:endParaRP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 smtClean="0">
                <a:solidFill>
                  <a:schemeClr val="bg1"/>
                </a:solidFill>
              </a:rPr>
              <a:t>Timely</a:t>
            </a:r>
            <a:endParaRPr lang="en-US" sz="2200" dirty="0">
              <a:solidFill>
                <a:schemeClr val="bg1"/>
              </a:solidFill>
            </a:endParaRP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 smtClean="0">
                <a:solidFill>
                  <a:schemeClr val="bg1"/>
                </a:solidFill>
              </a:rPr>
              <a:t>Efficient</a:t>
            </a:r>
            <a:endParaRPr lang="en-US" sz="2200" dirty="0">
              <a:solidFill>
                <a:schemeClr val="bg1"/>
              </a:solidFill>
            </a:endParaRP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 smtClean="0">
                <a:solidFill>
                  <a:schemeClr val="bg1"/>
                </a:solidFill>
              </a:rPr>
              <a:t>Equitable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0097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753600" cy="10668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What </a:t>
            </a:r>
            <a:r>
              <a:rPr lang="en-US" sz="4800" dirty="0" smtClean="0">
                <a:solidFill>
                  <a:srgbClr val="0070C0"/>
                </a:solidFill>
              </a:rPr>
              <a:t>Is </a:t>
            </a:r>
            <a:r>
              <a:rPr lang="en-US" sz="4800" dirty="0">
                <a:solidFill>
                  <a:srgbClr val="0070C0"/>
                </a:solidFill>
              </a:rPr>
              <a:t>Population Health?</a:t>
            </a:r>
            <a:endParaRPr sz="48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1"/>
            <a:ext cx="9144000" cy="4769786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First appeared in 2003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The health outcomes of a group of individuals, including the distribution of such outcomes within the group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Today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Comprises the proactive application of strategies and interventions to defined groups of individuals to improve the health of individuals within the group at a lower cost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Interventions are designed to maintain and improve people’s health across the full continuum of care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Preventative and medical care for the “population” of patients “attributed” to the organization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68612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753600" cy="1295402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IT-Enabled Population Health Management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1"/>
            <a:ext cx="9144000" cy="4769786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Health care organizations must employ HCIS with capabilities and tools to: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000" dirty="0">
                <a:solidFill>
                  <a:schemeClr val="bg1"/>
                </a:solidFill>
              </a:rPr>
              <a:t>Know, characterize, and predict the health trajectory that will happen within a population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000" dirty="0">
                <a:solidFill>
                  <a:schemeClr val="bg1"/>
                </a:solidFill>
              </a:rPr>
              <a:t>Engage members, families, and care providers to take action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000" dirty="0">
                <a:solidFill>
                  <a:schemeClr val="bg1"/>
                </a:solidFill>
              </a:rPr>
              <a:t>Manage outcomes to improve health and care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187731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981200"/>
            <a:ext cx="9525000" cy="4343400"/>
          </a:xfrm>
        </p:spPr>
        <p:txBody>
          <a:bodyPr numCol="1"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Stratification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The ability to identify a patient or cohort at risk for a negative health event or preventable health care utilization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Having the ability to identify risk, alert appropriate stakeholders, and intervene in the care process at the right time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Care </a:t>
            </a:r>
            <a:r>
              <a:rPr lang="en-US" sz="2400" dirty="0" smtClean="0">
                <a:solidFill>
                  <a:schemeClr val="bg1"/>
                </a:solidFill>
              </a:rPr>
              <a:t>management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Patient-centered management and coordination of care events and activities in multiple care settings by one or more providers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Overall aim is to manage the most complex patients through the health care system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1" name="Title 12"/>
          <p:cNvSpPr txBox="1">
            <a:spLocks/>
          </p:cNvSpPr>
          <p:nvPr/>
        </p:nvSpPr>
        <p:spPr>
          <a:xfrm>
            <a:off x="2133600" y="152401"/>
            <a:ext cx="9448800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Core Processes</a:t>
            </a:r>
          </a:p>
          <a:p>
            <a:r>
              <a:rPr lang="en-US" sz="3500" dirty="0">
                <a:solidFill>
                  <a:srgbClr val="0070C0"/>
                </a:solidFill>
              </a:rPr>
              <a:t>Population Health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96895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981200"/>
            <a:ext cx="9525000" cy="4343400"/>
          </a:xfrm>
        </p:spPr>
        <p:txBody>
          <a:bodyPr numCol="1"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Managing contracts and financial performance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Measuring, predicting, and improving performance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There are real ramifications for poor care and rewards for improved care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Providers must forecast which patients are likely to become high-risk so they can intervene before a patient’s condition worsens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Retrospective monitoring: what didn’t happen and why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Preparation and automation </a:t>
            </a:r>
            <a:r>
              <a:rPr lang="en-US" sz="2400" dirty="0" smtClean="0">
                <a:solidFill>
                  <a:schemeClr val="bg1"/>
                </a:solidFill>
              </a:rPr>
              <a:t>are </a:t>
            </a:r>
            <a:r>
              <a:rPr lang="en-US" sz="2400" dirty="0">
                <a:solidFill>
                  <a:schemeClr val="bg1"/>
                </a:solidFill>
              </a:rPr>
              <a:t>key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The transition to value-based payment models relies largely on health care providers investing in the IT tools and infrastructure needed to automate and support core processes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1" name="Title 12"/>
          <p:cNvSpPr txBox="1">
            <a:spLocks/>
          </p:cNvSpPr>
          <p:nvPr/>
        </p:nvSpPr>
        <p:spPr>
          <a:xfrm>
            <a:off x="2133600" y="152401"/>
            <a:ext cx="9448800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Core Processes</a:t>
            </a:r>
          </a:p>
          <a:p>
            <a:r>
              <a:rPr lang="en-US" sz="3500" dirty="0">
                <a:solidFill>
                  <a:srgbClr val="0070C0"/>
                </a:solidFill>
              </a:rPr>
              <a:t>Population Health Management </a:t>
            </a:r>
          </a:p>
        </p:txBody>
      </p:sp>
    </p:spTree>
    <p:extLst>
      <p:ext uri="{BB962C8B-B14F-4D97-AF65-F5344CB8AC3E}">
        <p14:creationId xmlns:p14="http://schemas.microsoft.com/office/powerpoint/2010/main" xmlns="" val="2148638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Health IT Capabilities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0"/>
            <a:ext cx="9144000" cy="46482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It’s all about the data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Focus on data that power clinical decisions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Create a holistic view of the patients within a health care network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Data management is difficult because various IT systems don’t always talk to each other	</a:t>
            </a:r>
          </a:p>
          <a:p>
            <a:pPr lvl="2">
              <a:buClr>
                <a:srgbClr val="0070C0"/>
              </a:buClr>
              <a:buSzPct val="120000"/>
            </a:pPr>
            <a:r>
              <a:rPr lang="en-US" sz="2000" dirty="0">
                <a:solidFill>
                  <a:schemeClr val="bg1"/>
                </a:solidFill>
              </a:rPr>
              <a:t>Establish master patient indices</a:t>
            </a:r>
          </a:p>
          <a:p>
            <a:pPr lvl="2">
              <a:buClr>
                <a:srgbClr val="0070C0"/>
              </a:buClr>
              <a:buSzPct val="120000"/>
            </a:pPr>
            <a:r>
              <a:rPr lang="en-US" sz="2000" dirty="0">
                <a:solidFill>
                  <a:schemeClr val="bg1"/>
                </a:solidFill>
              </a:rPr>
              <a:t>Utilize a record locator service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Beyond the EHR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Revenue cycle systems: must complement routine activities such as registering patients, scheduling appointments, administering patient billing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706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Health IT Capabilities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0"/>
            <a:ext cx="9144000" cy="46482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Care management systems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Enable proactive surveillance, automation, coordination, and facilitation of services for many differed subpopulations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Automation enables care managers to manager two to three times as many patients as they can with manual methods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Rules and workflow engines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Monitor process performance and </a:t>
            </a:r>
            <a:r>
              <a:rPr lang="en-US" sz="2200" dirty="0" smtClean="0">
                <a:solidFill>
                  <a:schemeClr val="bg1"/>
                </a:solidFill>
              </a:rPr>
              <a:t>alert </a:t>
            </a:r>
            <a:r>
              <a:rPr lang="en-US" sz="2200" dirty="0">
                <a:solidFill>
                  <a:schemeClr val="bg1"/>
                </a:solidFill>
              </a:rPr>
              <a:t>staff members to missed steps, sequence issues, or delays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Workflow engines specialize in executing a business process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297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Health IT Capabilities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0"/>
            <a:ext cx="9144000" cy="46482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Data warehouse, analytics, and business intelligence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Predictive analytics tools can help caregivers identify patients who are likely to present in the ER or be readmitted so they can tailor interventions and avoid penalties for excessive readmissions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Health Information Exchange (HIE)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Enables providers to obtain a composite clinical picture of the patient regardless of where that patient was seen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Registries and scorecards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Enable providers to identify, score, and predict risks of individuals or populations to allow targeted interventions to be implemented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9579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Health IT Capabilities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0"/>
            <a:ext cx="9601200" cy="46482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Longitudinal record and care plan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Record: presents a complete picture of the patient’s medical history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Care plan: provides a consolidated, normalized view of indicators to be monitored, events due to happen, actions to be taken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Patient engagement tools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b="1" dirty="0">
                <a:solidFill>
                  <a:schemeClr val="bg1"/>
                </a:solidFill>
              </a:rPr>
              <a:t>Portals</a:t>
            </a:r>
            <a:r>
              <a:rPr lang="en-US" sz="2200" dirty="0">
                <a:solidFill>
                  <a:schemeClr val="bg1"/>
                </a:solidFill>
              </a:rPr>
              <a:t>: securely communicate with providers, pay bills, obtain test results, view doctors’ notes, refill prescriptions, schedule appointments, </a:t>
            </a:r>
            <a:r>
              <a:rPr lang="en-US" sz="2200" dirty="0" smtClean="0">
                <a:solidFill>
                  <a:schemeClr val="bg1"/>
                </a:solidFill>
              </a:rPr>
              <a:t>and so on</a:t>
            </a:r>
            <a:endParaRPr lang="en-US" sz="2200" dirty="0">
              <a:solidFill>
                <a:schemeClr val="bg1"/>
              </a:solidFill>
            </a:endParaRP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Social media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Automated messaging (via text, email, or phone)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0625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Precision Health 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0"/>
            <a:ext cx="9601200" cy="46482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Provides approaches to further improve not only patient treatment, but also predication and prevention of health issues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Examples: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000" dirty="0">
                <a:solidFill>
                  <a:schemeClr val="bg1"/>
                </a:solidFill>
              </a:rPr>
              <a:t>Personal health tracking devices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000" dirty="0">
                <a:solidFill>
                  <a:schemeClr val="bg1"/>
                </a:solidFill>
              </a:rPr>
              <a:t>Genetic testing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000" dirty="0">
                <a:solidFill>
                  <a:schemeClr val="bg1"/>
                </a:solidFill>
              </a:rPr>
              <a:t>Tumor profiling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000" dirty="0">
                <a:solidFill>
                  <a:schemeClr val="bg1"/>
                </a:solidFill>
              </a:rPr>
              <a:t>Pharmacogenomics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000" dirty="0">
                <a:solidFill>
                  <a:schemeClr val="bg1"/>
                </a:solidFill>
              </a:rPr>
              <a:t>Diabetes monitoring devices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958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Learning Objectives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0"/>
            <a:ext cx="9144000" cy="42672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Understand the role of HCIS and IT in meeting the Triple Aim, National Quality Strategy, and Learning Health System goals for improving health care delivery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Discuss how population health and population health management rely on new IT platforms and capabilities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Discuss IT and HCIS support for the patient experience of care and precision health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Understand value-based payment systems and their reliance on IT and HCIS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Explain the complexity of performance measurement and reporting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Discuss the role of IT in improving the health care quality and performance environment</a:t>
            </a:r>
          </a:p>
          <a:p>
            <a:pPr>
              <a:buClr>
                <a:srgbClr val="0070C0"/>
              </a:buClr>
              <a:buSzPct val="120000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7123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Quality Measurement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0"/>
            <a:ext cx="9601200" cy="46482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Major types of quality measures: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Structure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Process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Outcome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Patient experience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Data sources for quality measurement: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Administrative data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Disease registries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Electronic health records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Patient surveys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2415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228599"/>
            <a:ext cx="9144000" cy="1371601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Key Measurement Development </a:t>
            </a:r>
            <a:r>
              <a:rPr lang="en-US" sz="5400" dirty="0" smtClean="0">
                <a:solidFill>
                  <a:srgbClr val="0070C0"/>
                </a:solidFill>
              </a:rPr>
              <a:t>Players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905000"/>
            <a:ext cx="9601200" cy="43434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The National Committee for Quality Assurance (NCQA)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The Joint Commission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Centers for Medicare and Medicaid Services (CMS)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9274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Benchmarking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0"/>
            <a:ext cx="9601200" cy="46482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Process of comparing one or more performance measures against a standard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Frequently used comparative data sets for benchmarking: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Patient </a:t>
            </a:r>
            <a:r>
              <a:rPr lang="en-US" sz="2200" dirty="0" smtClean="0">
                <a:solidFill>
                  <a:schemeClr val="bg1"/>
                </a:solidFill>
              </a:rPr>
              <a:t>satisfaction </a:t>
            </a:r>
            <a:r>
              <a:rPr lang="en-US" sz="2200" dirty="0">
                <a:solidFill>
                  <a:schemeClr val="bg1"/>
                </a:solidFill>
              </a:rPr>
              <a:t>data sets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Practice </a:t>
            </a:r>
            <a:r>
              <a:rPr lang="en-US" sz="2200" dirty="0" smtClean="0">
                <a:solidFill>
                  <a:schemeClr val="bg1"/>
                </a:solidFill>
              </a:rPr>
              <a:t>patterns </a:t>
            </a:r>
            <a:r>
              <a:rPr lang="en-US" sz="2200" dirty="0">
                <a:solidFill>
                  <a:schemeClr val="bg1"/>
                </a:solidFill>
              </a:rPr>
              <a:t>data set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Performance data sets</a:t>
            </a:r>
          </a:p>
          <a:p>
            <a:pPr lvl="1">
              <a:buClr>
                <a:srgbClr val="0070C0"/>
              </a:buClr>
              <a:buSzPct val="120000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7025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228599"/>
            <a:ext cx="9144000" cy="1416987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IT-Enabled Quality and Performance Measurement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752600"/>
            <a:ext cx="9601200" cy="44958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2020 report by the NCQA describes the need for a digital quality </a:t>
            </a:r>
            <a:r>
              <a:rPr lang="en-US" sz="2400" dirty="0" smtClean="0">
                <a:solidFill>
                  <a:schemeClr val="bg1"/>
                </a:solidFill>
              </a:rPr>
              <a:t>utility </a:t>
            </a:r>
            <a:r>
              <a:rPr lang="en-US" sz="2400" dirty="0">
                <a:solidFill>
                  <a:schemeClr val="bg1"/>
                </a:solidFill>
              </a:rPr>
              <a:t>that harnesses technologies to improve the quality improvement </a:t>
            </a:r>
            <a:r>
              <a:rPr lang="en-US" sz="2400" dirty="0" smtClean="0">
                <a:solidFill>
                  <a:schemeClr val="bg1"/>
                </a:solidFill>
              </a:rPr>
              <a:t>ecosystem, which:</a:t>
            </a:r>
            <a:endParaRPr lang="en-US" sz="2200" dirty="0">
              <a:solidFill>
                <a:schemeClr val="bg1"/>
              </a:solidFill>
            </a:endParaRP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Enables reduced waste and burden in quality reporting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Allows measurement across levels of the </a:t>
            </a:r>
            <a:r>
              <a:rPr lang="en-US" sz="2200" dirty="0" smtClean="0">
                <a:solidFill>
                  <a:schemeClr val="bg1"/>
                </a:solidFill>
              </a:rPr>
              <a:t>health care </a:t>
            </a:r>
            <a:r>
              <a:rPr lang="en-US" sz="2200" dirty="0">
                <a:solidFill>
                  <a:schemeClr val="bg1"/>
                </a:solidFill>
              </a:rPr>
              <a:t>system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More accurately identifies high-value care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Enables a “learning health system” that leverages existing guidelines and clinical inputs to improve care in real 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1539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2661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Areas of Concern with Performance Measurement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09108" y="2055968"/>
            <a:ext cx="9601200" cy="46482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Data </a:t>
            </a:r>
            <a:r>
              <a:rPr lang="en-US" sz="2400" dirty="0" smtClean="0">
                <a:solidFill>
                  <a:schemeClr val="bg1"/>
                </a:solidFill>
              </a:rPr>
              <a:t>use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availability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Number of </a:t>
            </a:r>
            <a:r>
              <a:rPr lang="en-US" sz="2400" dirty="0" smtClean="0">
                <a:solidFill>
                  <a:schemeClr val="bg1"/>
                </a:solidFill>
              </a:rPr>
              <a:t>required measures</a:t>
            </a:r>
            <a:endParaRPr lang="en-US" sz="2200" dirty="0">
              <a:solidFill>
                <a:schemeClr val="bg1"/>
              </a:solidFill>
            </a:endParaRPr>
          </a:p>
          <a:p>
            <a:pPr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Quality of </a:t>
            </a:r>
            <a:r>
              <a:rPr lang="en-US" sz="2200" dirty="0" smtClean="0">
                <a:solidFill>
                  <a:schemeClr val="bg1"/>
                </a:solidFill>
              </a:rPr>
              <a:t>measures</a:t>
            </a:r>
            <a:endParaRPr lang="en-US" sz="2200" dirty="0">
              <a:solidFill>
                <a:schemeClr val="bg1"/>
              </a:solidFill>
            </a:endParaRPr>
          </a:p>
          <a:p>
            <a:pPr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Reporting </a:t>
            </a:r>
            <a:r>
              <a:rPr lang="en-US" sz="2200" dirty="0" smtClean="0">
                <a:solidFill>
                  <a:schemeClr val="bg1"/>
                </a:solidFill>
              </a:rPr>
              <a:t>methods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8955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Summary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1"/>
            <a:ext cx="9144000" cy="4769786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National Quality Improvement Initiatives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Experience of </a:t>
            </a:r>
            <a:r>
              <a:rPr lang="en-US" sz="2400" dirty="0" smtClean="0">
                <a:solidFill>
                  <a:schemeClr val="bg1"/>
                </a:solidFill>
              </a:rPr>
              <a:t>care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better care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Population h</a:t>
            </a:r>
            <a:r>
              <a:rPr lang="en-US" sz="2400" dirty="0" smtClean="0">
                <a:solidFill>
                  <a:schemeClr val="bg1"/>
                </a:solidFill>
              </a:rPr>
              <a:t>ealth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Precision </a:t>
            </a:r>
            <a:r>
              <a:rPr lang="en-US" sz="2400" dirty="0" smtClean="0">
                <a:solidFill>
                  <a:schemeClr val="bg1"/>
                </a:solidFill>
              </a:rPr>
              <a:t>health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rgbClr val="0070C0"/>
              </a:buClr>
              <a:buSzPct val="120000"/>
            </a:pPr>
            <a:r>
              <a:rPr lang="en-US" sz="2400">
                <a:solidFill>
                  <a:schemeClr val="bg1"/>
                </a:solidFill>
              </a:rPr>
              <a:t>Quality </a:t>
            </a:r>
            <a:r>
              <a:rPr lang="en-US" sz="2400" smtClean="0">
                <a:solidFill>
                  <a:schemeClr val="bg1"/>
                </a:solidFill>
              </a:rPr>
              <a:t>measurement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rgbClr val="0070C0"/>
              </a:buClr>
              <a:buSzPct val="120000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rgbClr val="0070C0"/>
              </a:buClr>
              <a:buSzPct val="120000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11470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Outline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1"/>
            <a:ext cx="9144000" cy="4769786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National Quality Improvement Initiatives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Experience of </a:t>
            </a:r>
            <a:r>
              <a:rPr lang="en-US" sz="2400" dirty="0" smtClean="0">
                <a:solidFill>
                  <a:schemeClr val="bg1"/>
                </a:solidFill>
              </a:rPr>
              <a:t>care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better care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Population </a:t>
            </a:r>
            <a:r>
              <a:rPr lang="en-US" sz="2400" dirty="0" smtClean="0">
                <a:solidFill>
                  <a:schemeClr val="bg1"/>
                </a:solidFill>
              </a:rPr>
              <a:t>health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Precision </a:t>
            </a:r>
            <a:r>
              <a:rPr lang="en-US" sz="2400" dirty="0" smtClean="0">
                <a:solidFill>
                  <a:schemeClr val="bg1"/>
                </a:solidFill>
              </a:rPr>
              <a:t>health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Quality </a:t>
            </a:r>
            <a:r>
              <a:rPr lang="en-US" sz="2400" dirty="0" smtClean="0">
                <a:solidFill>
                  <a:schemeClr val="bg1"/>
                </a:solidFill>
              </a:rPr>
              <a:t>measurement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rgbClr val="0070C0"/>
              </a:buClr>
              <a:buSzPct val="120000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rgbClr val="0070C0"/>
              </a:buClr>
              <a:buSzPct val="120000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74856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3501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National Quality Improvement Initiatives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1"/>
            <a:ext cx="9144000" cy="4769786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The IOM safety reports led to initiatives to improve the quality of patient </a:t>
            </a:r>
            <a:r>
              <a:rPr lang="en-US" sz="2400" dirty="0" smtClean="0">
                <a:solidFill>
                  <a:schemeClr val="bg1"/>
                </a:solidFill>
              </a:rPr>
              <a:t>care.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New efforts to link Medicare and Medicaid reimbursement to quality care were </a:t>
            </a:r>
            <a:r>
              <a:rPr lang="en-US" sz="2400" dirty="0" smtClean="0">
                <a:solidFill>
                  <a:schemeClr val="bg1"/>
                </a:solidFill>
              </a:rPr>
              <a:t>undertaken.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A critical need was established for reporting and analyzing patient safety </a:t>
            </a:r>
            <a:r>
              <a:rPr lang="en-US" sz="2400" dirty="0" smtClean="0">
                <a:solidFill>
                  <a:schemeClr val="bg1"/>
                </a:solidFill>
              </a:rPr>
              <a:t>events.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Patient </a:t>
            </a:r>
            <a:r>
              <a:rPr lang="en-US" sz="2200" dirty="0" smtClean="0">
                <a:solidFill>
                  <a:schemeClr val="bg1"/>
                </a:solidFill>
              </a:rPr>
              <a:t>safety events</a:t>
            </a:r>
            <a:r>
              <a:rPr lang="en-US" sz="2200" dirty="0">
                <a:solidFill>
                  <a:schemeClr val="bg1"/>
                </a:solidFill>
              </a:rPr>
              <a:t>: unintended consequences of medical care causing harm, or with the potential to cause harm, to patients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97370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350188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Patient Safety Events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1"/>
            <a:ext cx="9144000" cy="4769786"/>
          </a:xfrm>
        </p:spPr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SzPct val="120000"/>
              <a:buNone/>
            </a:pPr>
            <a:r>
              <a:rPr lang="en-US" sz="2200" dirty="0">
                <a:solidFill>
                  <a:schemeClr val="bg1"/>
                </a:solidFill>
              </a:rPr>
              <a:t>Health care organizations report patient safety events as one of three types:</a:t>
            </a:r>
          </a:p>
          <a:p>
            <a:pPr marL="457200" indent="-457200">
              <a:buClr>
                <a:srgbClr val="0070C0"/>
              </a:buClr>
              <a:buSzPct val="120000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Incidents: patient safety events that reached the patient, whether there was harm involved</a:t>
            </a:r>
          </a:p>
          <a:p>
            <a:pPr marL="457200" indent="-457200">
              <a:buClr>
                <a:srgbClr val="0070C0"/>
              </a:buClr>
              <a:buSzPct val="120000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Near misses (or close calls): patient safety events that did not reach the patient</a:t>
            </a:r>
          </a:p>
          <a:p>
            <a:pPr marL="457200" indent="-457200">
              <a:buClr>
                <a:srgbClr val="0070C0"/>
              </a:buClr>
              <a:buSzPct val="120000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Unsafe conditions: circumstances that increase the probability of a patient safety event occurring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82753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3501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National Quality Strategy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1"/>
            <a:ext cx="9144000" cy="4769786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Established by the Affordable Care Act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Guides and assesses national efforts to improve health and the quality of health care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Three broad aims: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000" dirty="0">
                <a:solidFill>
                  <a:schemeClr val="bg1"/>
                </a:solidFill>
              </a:rPr>
              <a:t>Better care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000" dirty="0" smtClean="0">
                <a:solidFill>
                  <a:schemeClr val="bg1"/>
                </a:solidFill>
              </a:rPr>
              <a:t>Healthy </a:t>
            </a:r>
            <a:r>
              <a:rPr lang="en-US" sz="2000" dirty="0">
                <a:solidFill>
                  <a:schemeClr val="bg1"/>
                </a:solidFill>
              </a:rPr>
              <a:t>people / healthy communities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000" dirty="0">
                <a:solidFill>
                  <a:schemeClr val="bg1"/>
                </a:solidFill>
              </a:rPr>
              <a:t>Affordable care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91459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753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Payment Models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1"/>
            <a:ext cx="9144000" cy="4769786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Fee-for-service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Value-based care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Patient-centered medical home (PCMH)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en-US" sz="2200" dirty="0">
                <a:solidFill>
                  <a:schemeClr val="bg1"/>
                </a:solidFill>
              </a:rPr>
              <a:t>Accountable care organization (ACO)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97605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3501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Value-Based Payment Systems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1"/>
            <a:ext cx="9144000" cy="4769786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National initiatives to improve the quality of care and lower costs led to value-based payment </a:t>
            </a:r>
            <a:r>
              <a:rPr lang="en-US" sz="2400" dirty="0" smtClean="0">
                <a:solidFill>
                  <a:schemeClr val="bg1"/>
                </a:solidFill>
              </a:rPr>
              <a:t>systems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Emphasizes models of care to improve patient experience and manage population health, requiring effective quality measurement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Designed to incentivize health care organizations and providers to improve the care they provide, while lowering national health care expenditures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Rewards health care providers with higher reimbursement for meeting identified performance standards</a:t>
            </a:r>
          </a:p>
          <a:p>
            <a:pPr>
              <a:buClr>
                <a:srgbClr val="0070C0"/>
              </a:buClr>
              <a:buSzPct val="120000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rgbClr val="0070C0"/>
              </a:buClr>
              <a:buSzPct val="120000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69800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753600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Accountable Care Organizations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3600" y="1600201"/>
            <a:ext cx="9144000" cy="4769786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Groups of doctors, </a:t>
            </a:r>
            <a:r>
              <a:rPr lang="en-US" sz="2400" dirty="0" smtClean="0">
                <a:solidFill>
                  <a:schemeClr val="bg1"/>
                </a:solidFill>
              </a:rPr>
              <a:t>hospitals, </a:t>
            </a:r>
            <a:r>
              <a:rPr lang="en-US" sz="2400" dirty="0">
                <a:solidFill>
                  <a:schemeClr val="bg1"/>
                </a:solidFill>
              </a:rPr>
              <a:t>and other health care providers that come together to provide coordinated, </a:t>
            </a:r>
            <a:r>
              <a:rPr lang="en-US" sz="2400" dirty="0" smtClean="0">
                <a:solidFill>
                  <a:schemeClr val="bg1"/>
                </a:solidFill>
              </a:rPr>
              <a:t>high-quality </a:t>
            </a:r>
            <a:r>
              <a:rPr lang="en-US" sz="2400" dirty="0">
                <a:solidFill>
                  <a:schemeClr val="bg1"/>
                </a:solidFill>
              </a:rPr>
              <a:t>care to the populations of patients, particularly those attributed to their organizations by CMS or other health plans</a:t>
            </a:r>
          </a:p>
          <a:p>
            <a:pPr>
              <a:buClr>
                <a:srgbClr val="0070C0"/>
              </a:buClr>
              <a:buSzPct val="120000"/>
            </a:pPr>
            <a:r>
              <a:rPr lang="en-US" sz="2400" dirty="0">
                <a:solidFill>
                  <a:schemeClr val="bg1"/>
                </a:solidFill>
              </a:rPr>
              <a:t>Responsible for tracking and measuring specific quality metrics to indicate that patient outcomes are improving or that evidence-based processes are being used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12192000" cy="42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553200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Health Care Information Systems: A Practical Approach for Health Care Management, 5th edition	                   K. Wager  </a:t>
            </a:r>
            <a:r>
              <a:rPr lang="en-US" sz="1200" dirty="0">
                <a:latin typeface="Century Gothic" panose="020B0502020202020204" pitchFamily="34" charset="0"/>
              </a:rPr>
              <a:t>I </a:t>
            </a:r>
            <a:r>
              <a:rPr lang="en-US" sz="1200" dirty="0"/>
              <a:t> F. Lee  </a:t>
            </a:r>
            <a:r>
              <a:rPr lang="en-US" sz="1200" dirty="0">
                <a:latin typeface="Century Gothic" panose="020B0502020202020204" pitchFamily="34" charset="0"/>
              </a:rPr>
              <a:t>I</a:t>
            </a:r>
            <a:r>
              <a:rPr lang="en-US" sz="1200" dirty="0"/>
              <a:t>  J. Glaser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37" b="67669"/>
          <a:stretch/>
        </p:blipFill>
        <p:spPr>
          <a:xfrm rot="16200000">
            <a:off x="-2538797" y="2538798"/>
            <a:ext cx="6906398" cy="1828801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985" y="6542209"/>
            <a:ext cx="838200" cy="257176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758649673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901026.potx" id="{468775DC-C458-452B-B494-CBFA066AAFA0}" vid="{10EEBE7C-0769-4F35-B6EB-5940E3BEB5F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22D335FCCC4C4BB928D417B8BF84D4" ma:contentTypeVersion="15" ma:contentTypeDescription="Create a new document." ma:contentTypeScope="" ma:versionID="d6fac5d972050b6de01c0844a850183f">
  <xsd:schema xmlns:xsd="http://www.w3.org/2001/XMLSchema" xmlns:xs="http://www.w3.org/2001/XMLSchema" xmlns:p="http://schemas.microsoft.com/office/2006/metadata/properties" xmlns:ns1="http://schemas.microsoft.com/sharepoint/v3" xmlns:ns2="e91edc37-9a59-494a-bb7c-e2689ba07361" xmlns:ns3="f368a68e-44f2-47c0-8dfd-1123d85a2df9" targetNamespace="http://schemas.microsoft.com/office/2006/metadata/properties" ma:root="true" ma:fieldsID="83cd1a6507214f1dd3d572e1f8a0c190" ns1:_="" ns2:_="" ns3:_="">
    <xsd:import namespace="http://schemas.microsoft.com/sharepoint/v3"/>
    <xsd:import namespace="e91edc37-9a59-494a-bb7c-e2689ba07361"/>
    <xsd:import namespace="f368a68e-44f2-47c0-8dfd-1123d85a2d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edc37-9a59-494a-bb7c-e2689ba073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8a68e-44f2-47c0-8dfd-1123d85a2d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3DCBEB1-6A1F-4B8A-86FE-840696C27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1edc37-9a59-494a-bb7c-e2689ba07361"/>
    <ds:schemaRef ds:uri="f368a68e-44f2-47c0-8dfd-1123d85a2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1DF643-415E-46D0-801E-27BAE98A4D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098515-0C12-46CF-BC7C-69B4A13CD5FA}">
  <ds:schemaRefs>
    <ds:schemaRef ds:uri="http://purl.org/dc/terms/"/>
    <ds:schemaRef ds:uri="http://www.w3.org/XML/1998/namespace"/>
    <ds:schemaRef ds:uri="http://purl.org/dc/dcmitype/"/>
    <ds:schemaRef ds:uri="4873beb7-5857-4685-be1f-d57550cc96cc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2354</TotalTime>
  <Words>1720</Words>
  <Application>Microsoft Office PowerPoint</Application>
  <PresentationFormat>Custom</PresentationFormat>
  <Paragraphs>236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Tech Computer 16x9</vt:lpstr>
      <vt:lpstr>Chapter Three</vt:lpstr>
      <vt:lpstr>Learning Objectives</vt:lpstr>
      <vt:lpstr>Outline</vt:lpstr>
      <vt:lpstr>National Quality Improvement Initiatives</vt:lpstr>
      <vt:lpstr>Patient Safety Events</vt:lpstr>
      <vt:lpstr>National Quality Strategy</vt:lpstr>
      <vt:lpstr>Payment Models</vt:lpstr>
      <vt:lpstr>Value-Based Payment Systems</vt:lpstr>
      <vt:lpstr>Accountable Care Organizations</vt:lpstr>
      <vt:lpstr>Experience of Care and Better Care</vt:lpstr>
      <vt:lpstr>What Is Population Health?</vt:lpstr>
      <vt:lpstr>IT-Enabled Population Health Management</vt:lpstr>
      <vt:lpstr>Slide 13</vt:lpstr>
      <vt:lpstr>Slide 14</vt:lpstr>
      <vt:lpstr>Health IT Capabilities</vt:lpstr>
      <vt:lpstr>Health IT Capabilities</vt:lpstr>
      <vt:lpstr>Health IT Capabilities</vt:lpstr>
      <vt:lpstr>Health IT Capabilities</vt:lpstr>
      <vt:lpstr>Precision Health </vt:lpstr>
      <vt:lpstr>Quality Measurement</vt:lpstr>
      <vt:lpstr>Key Measurement Development Players</vt:lpstr>
      <vt:lpstr>Benchmarking</vt:lpstr>
      <vt:lpstr>IT-Enabled Quality and Performance Measurement</vt:lpstr>
      <vt:lpstr>Areas of Concern with Performance Measurement</vt:lpstr>
      <vt:lpstr>Summary</vt:lpstr>
    </vt:vector>
  </TitlesOfParts>
  <Company>Medical University of 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</dc:title>
  <dc:creator>Juli Wilt</dc:creator>
  <cp:lastModifiedBy>Windows User</cp:lastModifiedBy>
  <cp:revision>83</cp:revision>
  <dcterms:created xsi:type="dcterms:W3CDTF">2016-10-14T16:24:27Z</dcterms:created>
  <dcterms:modified xsi:type="dcterms:W3CDTF">2023-10-06T12:31:37Z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0x0101002322D335FCCC4C4BB928D417B8BF84D4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