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6433" autoAdjust="0"/>
  </p:normalViewPr>
  <p:slideViewPr>
    <p:cSldViewPr snapToGrid="0">
      <p:cViewPr varScale="1">
        <p:scale>
          <a:sx n="88" d="100"/>
          <a:sy n="88" d="100"/>
        </p:scale>
        <p:origin x="-102" y="-6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5511-0B4A-4C7F-B6C0-E4E9D38EEBA6}" type="datetimeFigureOut">
              <a:rPr lang="en-US" smtClean="0"/>
              <a:pPr/>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64C5-B4C5-475B-9643-978923FDF35C}" type="slidenum">
              <a:rPr lang="en-US" smtClean="0"/>
              <a:pPr/>
              <a:t>‹#›</a:t>
            </a:fld>
            <a:endParaRPr lang="en-US"/>
          </a:p>
        </p:txBody>
      </p:sp>
    </p:spTree>
    <p:extLst>
      <p:ext uri="{BB962C8B-B14F-4D97-AF65-F5344CB8AC3E}">
        <p14:creationId xmlns:p14="http://schemas.microsoft.com/office/powerpoint/2010/main" xmlns="" val="342036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a branch of statistics utilizing different analytical tools to conclude a particular data set. Moreover, inferential statistics assist in understanding a population by using its samples. The main aim of inferential statistics is to make generalizations about a population (Hillier, 2023). A good example would be a teacher who wants to know how many students understood a course effectively. The teacher would take a class sample, question them on the course, and perform an average. Inferential statistics will use this data to determine how many learners are competent in the course. </a:t>
            </a:r>
          </a:p>
          <a:p>
            <a:endParaRPr lang="en-US" dirty="0"/>
          </a:p>
        </p:txBody>
      </p:sp>
      <p:sp>
        <p:nvSpPr>
          <p:cNvPr id="4" name="Slide Number Placeholder 3"/>
          <p:cNvSpPr>
            <a:spLocks noGrp="1"/>
          </p:cNvSpPr>
          <p:nvPr>
            <p:ph type="sldNum" sz="quarter" idx="10"/>
          </p:nvPr>
        </p:nvSpPr>
        <p:spPr/>
        <p:txBody>
          <a:bodyPr/>
          <a:lstStyle/>
          <a:p>
            <a:fld id="{055B64C5-B4C5-475B-9643-978923FDF35C}" type="slidenum">
              <a:rPr lang="en-US" smtClean="0"/>
              <a:pPr/>
              <a:t>2</a:t>
            </a:fld>
            <a:endParaRPr lang="en-US"/>
          </a:p>
        </p:txBody>
      </p:sp>
    </p:spTree>
    <p:extLst>
      <p:ext uri="{BB962C8B-B14F-4D97-AF65-F5344CB8AC3E}">
        <p14:creationId xmlns:p14="http://schemas.microsoft.com/office/powerpoint/2010/main" xmlns="" val="46324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Hypothesis testing is a category of statistics that helps analysts test assumptions about a population. A hypothesis is mostly tested by evaluating and measuring a random sample of the population under study. The main aim is usually to test the null and alternative hypotheses. The two types of hypotheses have major differences and their role in statistics. The null hypothesis states no relationship exists between the two factors under study. The alternative hypothesis shows a statistical relation between the two variables under study. Majorly, the null hypothesis is what the researcher aims to disapprove of, while an alternative is what the study aims to prove. </a:t>
            </a:r>
          </a:p>
          <a:p>
            <a:endParaRPr lang="en-US" dirty="0"/>
          </a:p>
        </p:txBody>
      </p:sp>
      <p:sp>
        <p:nvSpPr>
          <p:cNvPr id="4" name="Slide Number Placeholder 3"/>
          <p:cNvSpPr>
            <a:spLocks noGrp="1"/>
          </p:cNvSpPr>
          <p:nvPr>
            <p:ph type="sldNum" sz="quarter" idx="10"/>
          </p:nvPr>
        </p:nvSpPr>
        <p:spPr/>
        <p:txBody>
          <a:bodyPr/>
          <a:lstStyle/>
          <a:p>
            <a:fld id="{055B64C5-B4C5-475B-9643-978923FDF35C}" type="slidenum">
              <a:rPr lang="en-US" smtClean="0"/>
              <a:pPr/>
              <a:t>3</a:t>
            </a:fld>
            <a:endParaRPr lang="en-US"/>
          </a:p>
        </p:txBody>
      </p:sp>
    </p:spTree>
    <p:extLst>
      <p:ext uri="{BB962C8B-B14F-4D97-AF65-F5344CB8AC3E}">
        <p14:creationId xmlns:p14="http://schemas.microsoft.com/office/powerpoint/2010/main" xmlns="" val="308811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Alpha, sometimes called the level of significance, indicates the chances of getting your outcomes because of chance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Abdelgawad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Tenny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2022). The smaller the alpha value, the more unique the outcomes. Alpha mostly indicates the probability of making a type 1 error. In other words, it is the ability to deny the null hypothesis when you should not. In simpler terms, the sample data shows that there is a difference, while in real, it is not there. A p-value is a number, usually in statistics, that explains how the researcher is likely to have discovered certain observations if the null hypothesis is correct. The lower the value, the higher chances of denying the hypothesis. A researcher makes statistical significance that data outcomes are not explained by chance only. That means that the statistical significance of two factors is caused by something, not chance. </a:t>
            </a:r>
          </a:p>
          <a:p>
            <a:endParaRPr lang="en-US" dirty="0"/>
          </a:p>
        </p:txBody>
      </p:sp>
      <p:sp>
        <p:nvSpPr>
          <p:cNvPr id="4" name="Slide Number Placeholder 3"/>
          <p:cNvSpPr>
            <a:spLocks noGrp="1"/>
          </p:cNvSpPr>
          <p:nvPr>
            <p:ph type="sldNum" sz="quarter" idx="10"/>
          </p:nvPr>
        </p:nvSpPr>
        <p:spPr/>
        <p:txBody>
          <a:bodyPr/>
          <a:lstStyle/>
          <a:p>
            <a:fld id="{055B64C5-B4C5-475B-9643-978923FDF35C}" type="slidenum">
              <a:rPr lang="en-US" smtClean="0"/>
              <a:pPr/>
              <a:t>4</a:t>
            </a:fld>
            <a:endParaRPr lang="en-US"/>
          </a:p>
        </p:txBody>
      </p:sp>
    </p:spTree>
    <p:extLst>
      <p:ext uri="{BB962C8B-B14F-4D97-AF65-F5344CB8AC3E}">
        <p14:creationId xmlns:p14="http://schemas.microsoft.com/office/powerpoint/2010/main" xmlns="" val="361065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an outcome is inferred to a population, the inferences acquired from a sample can work on the bigger population from which the sample was acquired. In other words, the results of a sample test can apply to the major population from which the researcher got the sample. The limitations of hypothesis testing suggest that the sample was chosen randomly. The other limitation is that there are chances of errors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Biswal</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2023). When doing tests, there is the possibility of making type I error. The last limitation is that test results are sample-specific. After analyzing a sample, the outcomes of a hypothesis test are directly related to the sample. </a:t>
            </a:r>
          </a:p>
          <a:p>
            <a:endParaRPr lang="en-US" dirty="0"/>
          </a:p>
        </p:txBody>
      </p:sp>
      <p:sp>
        <p:nvSpPr>
          <p:cNvPr id="4" name="Slide Number Placeholder 3"/>
          <p:cNvSpPr>
            <a:spLocks noGrp="1"/>
          </p:cNvSpPr>
          <p:nvPr>
            <p:ph type="sldNum" sz="quarter" idx="10"/>
          </p:nvPr>
        </p:nvSpPr>
        <p:spPr/>
        <p:txBody>
          <a:bodyPr/>
          <a:lstStyle/>
          <a:p>
            <a:fld id="{055B64C5-B4C5-475B-9643-978923FDF35C}" type="slidenum">
              <a:rPr lang="en-US" smtClean="0"/>
              <a:pPr/>
              <a:t>5</a:t>
            </a:fld>
            <a:endParaRPr lang="en-US"/>
          </a:p>
        </p:txBody>
      </p:sp>
    </p:spTree>
    <p:extLst>
      <p:ext uri="{BB962C8B-B14F-4D97-AF65-F5344CB8AC3E}">
        <p14:creationId xmlns:p14="http://schemas.microsoft.com/office/powerpoint/2010/main" xmlns="" val="116348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Mostly, when doing hypothesis testing, one starts with ideas of a population and then starts testing to see if a sample supports the insight. Mostly, hypothesis testing tries to answer questions like Does the population look like or not? That helps make informed decisions about ideas since the test helps make conclusions. The other question that hypothesis testing answers is the possibility of something happening. A researcher might have an idea about the occurrence of something, but through sample testing, they can make conclusions. Majorly, hypothesis testing cannot answer assumptions where there is no data to prove. </a:t>
            </a:r>
          </a:p>
          <a:p>
            <a:endParaRPr lang="en-US" dirty="0"/>
          </a:p>
        </p:txBody>
      </p:sp>
      <p:sp>
        <p:nvSpPr>
          <p:cNvPr id="4" name="Slide Number Placeholder 3"/>
          <p:cNvSpPr>
            <a:spLocks noGrp="1"/>
          </p:cNvSpPr>
          <p:nvPr>
            <p:ph type="sldNum" sz="quarter" idx="10"/>
          </p:nvPr>
        </p:nvSpPr>
        <p:spPr/>
        <p:txBody>
          <a:bodyPr/>
          <a:lstStyle/>
          <a:p>
            <a:fld id="{055B64C5-B4C5-475B-9643-978923FDF35C}" type="slidenum">
              <a:rPr lang="en-US" smtClean="0"/>
              <a:pPr/>
              <a:t>6</a:t>
            </a:fld>
            <a:endParaRPr lang="en-US"/>
          </a:p>
        </p:txBody>
      </p:sp>
    </p:spTree>
    <p:extLst>
      <p:ext uri="{BB962C8B-B14F-4D97-AF65-F5344CB8AC3E}">
        <p14:creationId xmlns:p14="http://schemas.microsoft.com/office/powerpoint/2010/main" xmlns="" val="4236586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43F5193-C50D-42F3-8F17-85E2471CE391}"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2467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114152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3087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1892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317562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82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968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1634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7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88117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F5193-C50D-42F3-8F17-85E2471CE391}"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91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259448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F5193-C50D-42F3-8F17-85E2471CE391}"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7430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F5193-C50D-42F3-8F17-85E2471CE39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7494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247724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F5193-C50D-42F3-8F17-85E2471CE391}"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7581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C5AF6-4CF0-4B15-9CBC-6829950A8A76}"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66048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2C5AF6-4CF0-4B15-9CBC-6829950A8A76}" type="datetimeFigureOut">
              <a:rPr lang="en-US" smtClean="0"/>
              <a:pPr/>
              <a:t>10/26/2023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3F5193-C50D-42F3-8F17-85E2471CE391}" type="slidenum">
              <a:rPr lang="en-US" smtClean="0"/>
              <a:pPr/>
              <a:t>‹#›</a:t>
            </a:fld>
            <a:endParaRPr lang="en-US"/>
          </a:p>
        </p:txBody>
      </p:sp>
    </p:spTree>
    <p:extLst>
      <p:ext uri="{BB962C8B-B14F-4D97-AF65-F5344CB8AC3E}">
        <p14:creationId xmlns:p14="http://schemas.microsoft.com/office/powerpoint/2010/main" xmlns="" val="2906200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implilearn.com/tutorials/statistics-tutorial/hypothesis-testing-in-statistics" TargetMode="External"/><Relationship Id="rId2" Type="http://schemas.openxmlformats.org/officeDocument/2006/relationships/hyperlink" Target="https://www.ncbi.nlm.nih.gov/books/NBK459346/" TargetMode="External"/><Relationship Id="rId1" Type="http://schemas.openxmlformats.org/officeDocument/2006/relationships/slideLayout" Target="../slideLayouts/slideLayout7.xml"/><Relationship Id="rId4" Type="http://schemas.openxmlformats.org/officeDocument/2006/relationships/hyperlink" Target="https://careerfoundry.com/en/blog/data-analytics/inferential-vs-descriptive-statis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071" y="727587"/>
            <a:ext cx="9871587" cy="3939540"/>
          </a:xfrm>
          <a:prstGeom prst="rect">
            <a:avLst/>
          </a:prstGeom>
          <a:noFill/>
        </p:spPr>
        <p:txBody>
          <a:bodyPr wrap="square" rtlCol="0">
            <a:spAutoFit/>
          </a:bodyPr>
          <a:lstStyle/>
          <a:p>
            <a:pPr algn="ctr">
              <a:lnSpc>
                <a:spcPct val="200000"/>
              </a:lnSpc>
            </a:pPr>
            <a:endParaRPr lang="en-US" sz="1400" b="1" dirty="0" smtClean="0">
              <a:latin typeface="Times New Roman" panose="02020603050405020304" pitchFamily="18" charset="0"/>
              <a:cs typeface="Times New Roman" panose="02020603050405020304" pitchFamily="18" charset="0"/>
            </a:endParaRPr>
          </a:p>
          <a:p>
            <a:pPr algn="ctr">
              <a:lnSpc>
                <a:spcPct val="200000"/>
              </a:lnSpc>
            </a:pPr>
            <a:r>
              <a:rPr lang="en-US" b="1" dirty="0" smtClean="0">
                <a:latin typeface="Times New Roman" panose="02020603050405020304" pitchFamily="18" charset="0"/>
                <a:cs typeface="Times New Roman" panose="02020603050405020304" pitchFamily="18" charset="0"/>
              </a:rPr>
              <a:t>Hypothesis </a:t>
            </a:r>
            <a:r>
              <a:rPr lang="en-US" b="1" dirty="0">
                <a:latin typeface="Times New Roman" panose="02020603050405020304" pitchFamily="18" charset="0"/>
                <a:cs typeface="Times New Roman" panose="02020603050405020304" pitchFamily="18" charset="0"/>
              </a:rPr>
              <a:t>testing</a:t>
            </a:r>
            <a:endParaRPr lang="en-US" dirty="0">
              <a:latin typeface="Times New Roman" panose="02020603050405020304" pitchFamily="18" charset="0"/>
              <a:cs typeface="Times New Roman" panose="02020603050405020304" pitchFamily="18" charset="0"/>
            </a:endParaRPr>
          </a:p>
          <a:p>
            <a:pPr algn="ctr">
              <a:lnSpc>
                <a:spcPct val="200000"/>
              </a:lnSpc>
            </a:pPr>
            <a:endParaRPr lang="en-US" sz="1400" dirty="0" smtClean="0">
              <a:latin typeface="Times New Roman" panose="02020603050405020304" pitchFamily="18" charset="0"/>
              <a:cs typeface="Times New Roman" panose="02020603050405020304" pitchFamily="18" charset="0"/>
            </a:endParaRPr>
          </a:p>
          <a:p>
            <a:pPr algn="ctr">
              <a:lnSpc>
                <a:spcPct val="200000"/>
              </a:lnSpc>
            </a:pPr>
            <a:r>
              <a:rPr lang="en-US" sz="1400" dirty="0" smtClean="0">
                <a:latin typeface="Times New Roman" panose="02020603050405020304" pitchFamily="18" charset="0"/>
                <a:cs typeface="Times New Roman" panose="02020603050405020304" pitchFamily="18" charset="0"/>
              </a:rPr>
              <a:t>Name</a:t>
            </a:r>
          </a:p>
          <a:p>
            <a:pPr algn="ctr">
              <a:lnSpc>
                <a:spcPct val="200000"/>
              </a:lnSpc>
            </a:pPr>
            <a:r>
              <a:rPr lang="en-US" sz="1400" dirty="0" smtClean="0">
                <a:latin typeface="Times New Roman" panose="02020603050405020304" pitchFamily="18" charset="0"/>
                <a:cs typeface="Times New Roman" panose="02020603050405020304" pitchFamily="18" charset="0"/>
              </a:rPr>
              <a:t>Institution</a:t>
            </a:r>
          </a:p>
          <a:p>
            <a:pPr algn="ctr">
              <a:lnSpc>
                <a:spcPct val="200000"/>
              </a:lnSpc>
            </a:pPr>
            <a:r>
              <a:rPr lang="en-US" sz="1400" dirty="0" smtClean="0">
                <a:latin typeface="Times New Roman" panose="02020603050405020304" pitchFamily="18" charset="0"/>
                <a:cs typeface="Times New Roman" panose="02020603050405020304" pitchFamily="18" charset="0"/>
              </a:rPr>
              <a:t>Course</a:t>
            </a:r>
          </a:p>
          <a:p>
            <a:pPr algn="ctr">
              <a:lnSpc>
                <a:spcPct val="200000"/>
              </a:lnSpc>
            </a:pPr>
            <a:r>
              <a:rPr lang="en-US" sz="1400" dirty="0" smtClean="0">
                <a:latin typeface="Times New Roman" panose="02020603050405020304" pitchFamily="18" charset="0"/>
                <a:cs typeface="Times New Roman" panose="02020603050405020304" pitchFamily="18" charset="0"/>
              </a:rPr>
              <a:t>Instructor</a:t>
            </a:r>
          </a:p>
          <a:p>
            <a:pPr algn="ctr">
              <a:lnSpc>
                <a:spcPct val="200000"/>
              </a:lnSpc>
            </a:pPr>
            <a:r>
              <a:rPr lang="en-US" sz="1400" dirty="0" smtClean="0">
                <a:latin typeface="Times New Roman" panose="02020603050405020304" pitchFamily="18" charset="0"/>
                <a:cs typeface="Times New Roman" panose="02020603050405020304" pitchFamily="18" charset="0"/>
              </a:rPr>
              <a:t>Date</a:t>
            </a:r>
          </a:p>
          <a:p>
            <a:endParaRPr lang="en-US" dirty="0"/>
          </a:p>
        </p:txBody>
      </p:sp>
    </p:spTree>
    <p:extLst>
      <p:ext uri="{BB962C8B-B14F-4D97-AF65-F5344CB8AC3E}">
        <p14:creationId xmlns:p14="http://schemas.microsoft.com/office/powerpoint/2010/main" xmlns="" val="33056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200000"/>
              </a:lnSpc>
              <a:spcBef>
                <a:spcPts val="0"/>
              </a:spcBef>
              <a:spcAft>
                <a:spcPts val="2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r>
            <a:br>
              <a:rPr lang="en-US" sz="24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Inferential </a:t>
            </a:r>
            <a:r>
              <a:rPr lang="en-US" sz="2400" b="1" dirty="0">
                <a:latin typeface="Times New Roman" panose="02020603050405020304" pitchFamily="18" charset="0"/>
                <a:ea typeface="Calibri" panose="020F0502020204030204" pitchFamily="34" charset="0"/>
                <a:cs typeface="Times New Roman" panose="02020603050405020304" pitchFamily="18" charset="0"/>
              </a:rPr>
              <a:t>statistics</a:t>
            </a:r>
            <a:r>
              <a:rPr lang="en-US" sz="2400" dirty="0">
                <a:latin typeface="Times New Roman" panose="02020603050405020304" pitchFamily="18" charset="0"/>
                <a:ea typeface="Calibri" panose="020F0502020204030204" pitchFamily="34" charset="0"/>
                <a:cs typeface="Times New Roman" panose="02020603050405020304" pitchFamily="18" charset="0"/>
              </a:rPr>
              <a:t/>
            </a:r>
            <a:br>
              <a:rPr lang="en-US" sz="24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sz="half" idx="1"/>
          </p:nvPr>
        </p:nvSpPr>
        <p:spPr>
          <a:xfrm>
            <a:off x="1298448" y="2560320"/>
            <a:ext cx="4718304" cy="3618058"/>
          </a:xfrm>
        </p:spPr>
        <p:txBody>
          <a:bodyPr>
            <a:normAutofit fontScale="62500" lnSpcReduction="20000"/>
          </a:bodyPr>
          <a:lstStyle/>
          <a:p>
            <a:pPr>
              <a:lnSpc>
                <a:spcPct val="170000"/>
              </a:lnSpc>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It is a branch of statistics utilizing different analytical tools to conclude a particular data set.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latin typeface="Times New Roman" panose="02020603050405020304" pitchFamily="18" charset="0"/>
                <a:ea typeface="Calibri" panose="020F0502020204030204" pitchFamily="34" charset="0"/>
                <a:cs typeface="Times New Roman" panose="02020603050405020304" pitchFamily="18" charset="0"/>
              </a:rPr>
              <a:t>main aim of inferential statistics is to make generalizations about a population (Hillier, 2023).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 </a:t>
            </a:r>
            <a:r>
              <a:rPr lang="en-US" sz="2200" dirty="0">
                <a:latin typeface="Times New Roman" panose="02020603050405020304" pitchFamily="18" charset="0"/>
                <a:ea typeface="Calibri" panose="020F0502020204030204" pitchFamily="34" charset="0"/>
                <a:cs typeface="Times New Roman" panose="02020603050405020304" pitchFamily="18" charset="0"/>
              </a:rPr>
              <a:t>good example would be a teacher who wants to know how many students understood a course effectively.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Inferential </a:t>
            </a:r>
            <a:r>
              <a:rPr lang="en-US" sz="2200" dirty="0">
                <a:latin typeface="Times New Roman" panose="02020603050405020304" pitchFamily="18" charset="0"/>
                <a:ea typeface="Calibri" panose="020F0502020204030204" pitchFamily="34" charset="0"/>
                <a:cs typeface="Times New Roman" panose="02020603050405020304" pitchFamily="18" charset="0"/>
              </a:rPr>
              <a:t>statistics will use this data to determine how many learners are competent in the course. </a:t>
            </a: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a:stretch>
            <a:fillRect/>
          </a:stretch>
        </p:blipFill>
        <p:spPr>
          <a:xfrm>
            <a:off x="6295242" y="2560638"/>
            <a:ext cx="4491015" cy="3309937"/>
          </a:xfrm>
          <a:prstGeom prst="rect">
            <a:avLst/>
          </a:prstGeom>
        </p:spPr>
      </p:pic>
    </p:spTree>
    <p:extLst>
      <p:ext uri="{BB962C8B-B14F-4D97-AF65-F5344CB8AC3E}">
        <p14:creationId xmlns:p14="http://schemas.microsoft.com/office/powerpoint/2010/main" xmlns="" val="216572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39097"/>
            <a:ext cx="10432026" cy="4149854"/>
          </a:xfrm>
          <a:prstGeom prst="rect">
            <a:avLst/>
          </a:prstGeom>
          <a:noFill/>
        </p:spPr>
        <p:txBody>
          <a:bodyPr wrap="square" rtlCol="0">
            <a:spAutoFit/>
          </a:bodyPr>
          <a:lstStyle/>
          <a:p>
            <a:pPr algn="ctr">
              <a:lnSpc>
                <a:spcPct val="200000"/>
              </a:lnSpc>
              <a:spcAft>
                <a:spcPts val="20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Hypothesis testing</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Hypothesis testing is a category of statistics that helps analysts test assumptions about a population.</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 hypothesis is mostly tested by evaluating and measuring a random sample of the population under study.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 main aim is usually to test the null and alternative hypotheses.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 null hypothesis states no relationship exists between the two factors under study.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 alternative hypothesis shows a statistical relation between the two variables under study.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Majorly, the null hypothesis is what the researcher aims to disapprove of, while an alternative is what the study aims to prove. </a:t>
            </a:r>
          </a:p>
          <a:p>
            <a:pPr>
              <a:lnSpc>
                <a:spcPct val="200000"/>
              </a:lnSpc>
              <a:spcAft>
                <a:spcPts val="2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8312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 The alpha and the p-value</a:t>
            </a:r>
            <a:endParaRPr lang="en-US" sz="2400" dirty="0"/>
          </a:p>
        </p:txBody>
      </p:sp>
      <p:sp>
        <p:nvSpPr>
          <p:cNvPr id="3" name="Content Placeholder 2"/>
          <p:cNvSpPr>
            <a:spLocks noGrp="1"/>
          </p:cNvSpPr>
          <p:nvPr>
            <p:ph sz="half" idx="1"/>
          </p:nvPr>
        </p:nvSpPr>
        <p:spPr/>
        <p:txBody>
          <a:bodyPr>
            <a:normAutofit/>
          </a:bodyPr>
          <a:lstStyle/>
          <a:p>
            <a:pPr lvl="0" defTabSz="914400">
              <a:lnSpc>
                <a:spcPct val="200000"/>
              </a:lnSpc>
              <a:spcBef>
                <a:spcPts val="0"/>
              </a:spcBef>
              <a:spcAft>
                <a:spcPts val="200"/>
              </a:spcAft>
              <a:buClrTx/>
              <a:buSzTx/>
              <a:buFont typeface="Wingdings" panose="05000000000000000000" pitchFamily="2" charset="2"/>
              <a:buChar char="q"/>
            </a:pP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Alpha, sometimes called the level of significance, indicates the chances of getting your outcomes because of chance (</a:t>
            </a:r>
            <a:r>
              <a:rPr lang="en-US"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Abdelgawad</a:t>
            </a: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&amp; </a:t>
            </a:r>
            <a:r>
              <a:rPr lang="en-US"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Tenny</a:t>
            </a: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2022). </a:t>
            </a:r>
            <a:endPar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lnSpc>
                <a:spcPct val="200000"/>
              </a:lnSpc>
              <a:spcBef>
                <a:spcPts val="0"/>
              </a:spcBef>
              <a:spcAft>
                <a:spcPts val="200"/>
              </a:spcAft>
              <a:buClrTx/>
              <a:buSzTx/>
              <a:buFont typeface="Wingdings" panose="05000000000000000000" pitchFamily="2" charset="2"/>
              <a:buChar char="q"/>
            </a:pPr>
            <a:r>
              <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p-value is a number, usually in statistics, that explains how the researcher is likely to have discovered certain observations if the null hypothesis is correct. </a:t>
            </a:r>
            <a:endPar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lnSpc>
                <a:spcPct val="200000"/>
              </a:lnSpc>
              <a:spcBef>
                <a:spcPts val="0"/>
              </a:spcBef>
              <a:spcAft>
                <a:spcPts val="200"/>
              </a:spcAft>
              <a:buClrTx/>
              <a:buSzTx/>
              <a:buFont typeface="Wingdings" panose="05000000000000000000" pitchFamily="2" charset="2"/>
              <a:buChar char="q"/>
            </a:pPr>
            <a:r>
              <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researcher makes statistical significance that data outcomes are not explained by chance only. </a:t>
            </a:r>
            <a:endPar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cstate="print"/>
          <a:stretch>
            <a:fillRect/>
          </a:stretch>
        </p:blipFill>
        <p:spPr>
          <a:xfrm>
            <a:off x="6885781" y="2560638"/>
            <a:ext cx="3309937" cy="3309937"/>
          </a:xfrm>
          <a:prstGeom prst="rect">
            <a:avLst/>
          </a:prstGeom>
        </p:spPr>
      </p:pic>
    </p:spTree>
    <p:extLst>
      <p:ext uri="{BB962C8B-B14F-4D97-AF65-F5344CB8AC3E}">
        <p14:creationId xmlns:p14="http://schemas.microsoft.com/office/powerpoint/2010/main" xmlns="" val="172605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4065" y="796413"/>
            <a:ext cx="10461522" cy="4457631"/>
          </a:xfrm>
          <a:prstGeom prst="rect">
            <a:avLst/>
          </a:prstGeom>
          <a:noFill/>
        </p:spPr>
        <p:txBody>
          <a:bodyPr wrap="square" rtlCol="0">
            <a:spAutoFit/>
          </a:bodyPr>
          <a:lstStyle/>
          <a:p>
            <a:pPr algn="ctr">
              <a:lnSpc>
                <a:spcPct val="200000"/>
              </a:lnSpc>
              <a:spcAft>
                <a:spcPts val="20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Inferred results and limitations of hypothesis testing</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When an outcome is inferred to a population, the inferences acquired from a sample can work on the bigger population from which the sample was acquired.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In other words, the results of a sample test can apply to the major population from which the researcher got the sample.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 limitations of hypothesis testing include:</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 sample was chosen randomly.</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There are chances of errors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biswal</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2023). </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There is the possibility of making type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error. That</a:t>
            </a:r>
          </a:p>
          <a:p>
            <a:pPr marL="285750" indent="-285750">
              <a:lnSpc>
                <a:spcPct val="200000"/>
              </a:lnSpc>
              <a:spcAft>
                <a:spcPts val="200"/>
              </a:spcAft>
              <a:buFont typeface="Wingdings" panose="05000000000000000000" pitchFamily="2" charset="2"/>
              <a:buChar char="q"/>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Test results are sample-specific.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2337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200000"/>
              </a:lnSpc>
              <a:spcBef>
                <a:spcPts val="0"/>
              </a:spcBef>
              <a:spcAft>
                <a:spcPts val="2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Questions answered by hypothesis test</a:t>
            </a:r>
            <a:r>
              <a:rPr lang="en-US" sz="2400" dirty="0">
                <a:latin typeface="Times New Roman" panose="02020603050405020304" pitchFamily="18" charset="0"/>
                <a:ea typeface="Calibri" panose="020F0502020204030204" pitchFamily="34" charset="0"/>
                <a:cs typeface="Times New Roman" panose="02020603050405020304" pitchFamily="18" charset="0"/>
              </a:rPr>
              <a:t/>
            </a:r>
            <a:br>
              <a:rPr lang="en-US" sz="24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sz="half" idx="1"/>
          </p:nvPr>
        </p:nvSpPr>
        <p:spPr>
          <a:xfrm>
            <a:off x="1298448" y="2560320"/>
            <a:ext cx="4718304" cy="3626296"/>
          </a:xfrm>
        </p:spPr>
        <p:txBody>
          <a:bodyPr>
            <a:normAutofit fontScale="55000" lnSpcReduction="20000"/>
          </a:bodyPr>
          <a:lstStyle/>
          <a:p>
            <a:pPr>
              <a:lnSpc>
                <a:spcPct val="200000"/>
              </a:lnSpc>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Mostly, when doing hypothesis testing, one starts with ideas of a population and then starts testing to see if a sample supports the insight.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Mostly</a:t>
            </a:r>
            <a:r>
              <a:rPr lang="en-US" sz="2200" dirty="0">
                <a:latin typeface="Times New Roman" panose="02020603050405020304" pitchFamily="18" charset="0"/>
                <a:ea typeface="Calibri" panose="020F0502020204030204" pitchFamily="34" charset="0"/>
                <a:cs typeface="Times New Roman" panose="02020603050405020304" pitchFamily="18" charset="0"/>
              </a:rPr>
              <a:t>, hypothesis testing tries to answer questions like Does the population look like or not?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latin typeface="Times New Roman" panose="02020603050405020304" pitchFamily="18" charset="0"/>
                <a:ea typeface="Calibri" panose="020F0502020204030204" pitchFamily="34" charset="0"/>
                <a:cs typeface="Times New Roman" panose="02020603050405020304" pitchFamily="18" charset="0"/>
              </a:rPr>
              <a:t>other question that hypothesis testing answers is the possibility of something happening.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Majorly</a:t>
            </a:r>
            <a:r>
              <a:rPr lang="en-US" sz="2200" dirty="0">
                <a:latin typeface="Times New Roman" panose="02020603050405020304" pitchFamily="18" charset="0"/>
                <a:ea typeface="Calibri" panose="020F0502020204030204" pitchFamily="34" charset="0"/>
                <a:cs typeface="Times New Roman" panose="02020603050405020304" pitchFamily="18" charset="0"/>
              </a:rPr>
              <a:t>, hypothesis testing cannot answer assumptions where there is no data to prove. </a:t>
            </a:r>
          </a:p>
          <a:p>
            <a:pPr>
              <a:lnSpc>
                <a:spcPct val="200000"/>
              </a:lnSpc>
              <a:buFont typeface="Wingdings" panose="05000000000000000000" pitchFamily="2" charset="2"/>
              <a:buChar char="q"/>
            </a:pPr>
            <a:endParaRPr lang="en-US" sz="1400" dirty="0"/>
          </a:p>
        </p:txBody>
      </p:sp>
      <p:pic>
        <p:nvPicPr>
          <p:cNvPr id="5" name="Content Placeholder 4"/>
          <p:cNvPicPr>
            <a:picLocks noGrp="1" noChangeAspect="1"/>
          </p:cNvPicPr>
          <p:nvPr>
            <p:ph sz="half" idx="2"/>
          </p:nvPr>
        </p:nvPicPr>
        <p:blipFill>
          <a:blip r:embed="rId3"/>
          <a:stretch>
            <a:fillRect/>
          </a:stretch>
        </p:blipFill>
        <p:spPr>
          <a:xfrm>
            <a:off x="6263270" y="2560638"/>
            <a:ext cx="4554959" cy="3309937"/>
          </a:xfrm>
          <a:prstGeom prst="rect">
            <a:avLst/>
          </a:prstGeom>
        </p:spPr>
      </p:pic>
    </p:spTree>
    <p:extLst>
      <p:ext uri="{BB962C8B-B14F-4D97-AF65-F5344CB8AC3E}">
        <p14:creationId xmlns:p14="http://schemas.microsoft.com/office/powerpoint/2010/main" xmlns="" val="17878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581" y="727587"/>
            <a:ext cx="10609006" cy="4611519"/>
          </a:xfrm>
          <a:prstGeom prst="rect">
            <a:avLst/>
          </a:prstGeom>
          <a:noFill/>
        </p:spPr>
        <p:txBody>
          <a:bodyPr wrap="square" rtlCol="0">
            <a:spAutoFit/>
          </a:bodyPr>
          <a:lstStyle/>
          <a:p>
            <a:pPr algn="ctr">
              <a:lnSpc>
                <a:spcPct val="200000"/>
              </a:lnSpc>
              <a:spcAft>
                <a:spcPts val="2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200000"/>
              </a:lnSpc>
            </a:pPr>
            <a:r>
              <a:rPr lang="en-US" sz="1400" dirty="0" err="1" smtClean="0">
                <a:effectLst/>
                <a:latin typeface="Times New Roman" panose="02020603050405020304" pitchFamily="18" charset="0"/>
                <a:cs typeface="Times New Roman" panose="02020603050405020304" pitchFamily="18" charset="0"/>
              </a:rPr>
              <a:t>Abdelgawad</a:t>
            </a:r>
            <a:r>
              <a:rPr lang="en-US" sz="1400" dirty="0" smtClean="0">
                <a:effectLst/>
                <a:latin typeface="Times New Roman" panose="02020603050405020304" pitchFamily="18" charset="0"/>
                <a:cs typeface="Times New Roman" panose="02020603050405020304" pitchFamily="18" charset="0"/>
              </a:rPr>
              <a:t>, I., &amp; </a:t>
            </a:r>
            <a:r>
              <a:rPr lang="en-US" sz="1400" dirty="0" err="1" smtClean="0">
                <a:effectLst/>
                <a:latin typeface="Times New Roman" panose="02020603050405020304" pitchFamily="18" charset="0"/>
                <a:cs typeface="Times New Roman" panose="02020603050405020304" pitchFamily="18" charset="0"/>
              </a:rPr>
              <a:t>Tenny</a:t>
            </a:r>
            <a:r>
              <a:rPr lang="en-US" sz="1400" dirty="0" smtClean="0">
                <a:effectLst/>
                <a:latin typeface="Times New Roman" panose="02020603050405020304" pitchFamily="18" charset="0"/>
                <a:cs typeface="Times New Roman" panose="02020603050405020304" pitchFamily="18" charset="0"/>
              </a:rPr>
              <a:t>, S. (2022). Statistical Significance. </a:t>
            </a:r>
            <a:r>
              <a:rPr lang="en-US" sz="1400" i="1" dirty="0" smtClean="0">
                <a:effectLst/>
                <a:latin typeface="Times New Roman" panose="02020603050405020304" pitchFamily="18" charset="0"/>
                <a:cs typeface="Times New Roman" panose="02020603050405020304" pitchFamily="18" charset="0"/>
              </a:rPr>
              <a:t>National Library of Medicine</a:t>
            </a:r>
            <a:r>
              <a:rPr lang="en-US" sz="1400" dirty="0" smtClean="0">
                <a:effectLst/>
                <a:latin typeface="Times New Roman" panose="02020603050405020304" pitchFamily="18" charset="0"/>
                <a:cs typeface="Times New Roman" panose="02020603050405020304" pitchFamily="18" charset="0"/>
              </a:rPr>
              <a:t>.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2"/>
              </a:rPr>
              <a:t>https://www.ncbi.nlm.nih.gov/books/NBK459346/#:~:text=The%20alpha%20is%20the%20decimal,the%20outcome%20of%20the%20study</a:t>
            </a:r>
            <a:r>
              <a:rPr lang="en-US" sz="1400" dirty="0" smtClean="0">
                <a:effectLst/>
                <a:latin typeface="Times New Roman" panose="02020603050405020304" pitchFamily="18" charset="0"/>
                <a:cs typeface="Times New Roman" panose="02020603050405020304" pitchFamily="18" charset="0"/>
              </a:rPr>
              <a:t>.</a:t>
            </a:r>
          </a:p>
          <a:p>
            <a:pPr marL="457200" indent="-457200">
              <a:lnSpc>
                <a:spcPct val="200000"/>
              </a:lnSpc>
            </a:pPr>
            <a:r>
              <a:rPr lang="en-US" sz="1400" dirty="0" err="1" smtClean="0">
                <a:effectLst/>
                <a:latin typeface="Times New Roman" panose="02020603050405020304" pitchFamily="18" charset="0"/>
                <a:cs typeface="Times New Roman" panose="02020603050405020304" pitchFamily="18" charset="0"/>
              </a:rPr>
              <a:t>Biswal</a:t>
            </a:r>
            <a:r>
              <a:rPr lang="en-US" sz="1400" dirty="0" smtClean="0">
                <a:effectLst/>
                <a:latin typeface="Times New Roman" panose="02020603050405020304" pitchFamily="18" charset="0"/>
                <a:cs typeface="Times New Roman" panose="02020603050405020304" pitchFamily="18" charset="0"/>
              </a:rPr>
              <a:t>, A. (2023). What is Hypothesis Testing in Statistics? Types and Examples. </a:t>
            </a:r>
            <a:r>
              <a:rPr lang="en-US" sz="1400" i="1" dirty="0" smtClean="0">
                <a:effectLst/>
                <a:latin typeface="Times New Roman" panose="02020603050405020304" pitchFamily="18" charset="0"/>
                <a:cs typeface="Times New Roman" panose="02020603050405020304" pitchFamily="18" charset="0"/>
              </a:rPr>
              <a:t>simplilearn.com</a:t>
            </a:r>
            <a:r>
              <a:rPr lang="en-US" sz="1400" dirty="0" smtClean="0">
                <a:effectLst/>
                <a:latin typeface="Times New Roman" panose="02020603050405020304" pitchFamily="18" charset="0"/>
                <a:cs typeface="Times New Roman" panose="02020603050405020304" pitchFamily="18" charset="0"/>
              </a:rPr>
              <a:t>.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3"/>
              </a:rPr>
              <a:t>https://www.simplilearn.com/tutorials/statistics-tutorial/hypothesis-testing-in-statistics#:~:text=Limitations%20of%20Hypothesis%20Testing&amp;text=Possible%20errors%3A%20During%20hypothesis%20testing,reject%20a%20false%20null%20hypothesis</a:t>
            </a:r>
            <a:r>
              <a:rPr lang="en-US" sz="1400" dirty="0" smtClean="0">
                <a:effectLst/>
                <a:latin typeface="Times New Roman" panose="02020603050405020304" pitchFamily="18" charset="0"/>
                <a:cs typeface="Times New Roman" panose="02020603050405020304" pitchFamily="18" charset="0"/>
              </a:rPr>
              <a:t>).</a:t>
            </a:r>
          </a:p>
          <a:p>
            <a:pPr marL="457200" indent="-457200">
              <a:lnSpc>
                <a:spcPct val="200000"/>
              </a:lnSpc>
            </a:pPr>
            <a:r>
              <a:rPr lang="en-US" sz="1400" dirty="0" smtClean="0">
                <a:effectLst/>
                <a:latin typeface="Times New Roman" panose="02020603050405020304" pitchFamily="18" charset="0"/>
                <a:cs typeface="Times New Roman" panose="02020603050405020304" pitchFamily="18" charset="0"/>
              </a:rPr>
              <a:t>Hillier, W. (2023). What’s the Difference Between Descriptive and Inferential Statistics? </a:t>
            </a:r>
            <a:r>
              <a:rPr lang="en-US" sz="1400" i="1" dirty="0" smtClean="0">
                <a:effectLst/>
                <a:latin typeface="Times New Roman" panose="02020603050405020304" pitchFamily="18" charset="0"/>
                <a:cs typeface="Times New Roman" panose="02020603050405020304" pitchFamily="18" charset="0"/>
              </a:rPr>
              <a:t>careerfoundry.com</a:t>
            </a:r>
            <a:r>
              <a:rPr lang="en-US" sz="1400" dirty="0" smtClean="0">
                <a:effectLst/>
                <a:latin typeface="Times New Roman" panose="02020603050405020304" pitchFamily="18" charset="0"/>
                <a:cs typeface="Times New Roman" panose="02020603050405020304" pitchFamily="18" charset="0"/>
              </a:rPr>
              <a:t>.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4"/>
              </a:rPr>
              <a:t>https://careerfoundry.com/en/blog/data-analytics/inferential-vs-descriptive-statistics/</a:t>
            </a:r>
            <a:endParaRPr lang="en-US" sz="1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543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TotalTime>
  <Words>1069</Words>
  <Application>Microsoft Office PowerPoint</Application>
  <PresentationFormat>Custom</PresentationFormat>
  <Paragraphs>51</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Slide 1</vt:lpstr>
      <vt:lpstr> Inferential statistics </vt:lpstr>
      <vt:lpstr>Slide 3</vt:lpstr>
      <vt:lpstr> The alpha and the p-value</vt:lpstr>
      <vt:lpstr>Slide 5</vt:lpstr>
      <vt:lpstr>Questions answered by hypothesis test </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12</cp:revision>
  <dcterms:created xsi:type="dcterms:W3CDTF">2023-07-19T17:17:11Z</dcterms:created>
  <dcterms:modified xsi:type="dcterms:W3CDTF">2023-10-27T05:52:50Z</dcterms:modified>
</cp:coreProperties>
</file>