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7" r:id="rId2"/>
    <p:sldId id="258" r:id="rId3"/>
    <p:sldId id="259" r:id="rId4"/>
    <p:sldId id="260" r:id="rId5"/>
    <p:sldId id="261" r:id="rId6"/>
    <p:sldId id="262" r:id="rId7"/>
    <p:sldId id="263" r:id="rId8"/>
    <p:sldId id="264" r:id="rId9"/>
    <p:sldId id="265"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987" autoAdjust="0"/>
    <p:restoredTop sz="96433" autoAdjust="0"/>
  </p:normalViewPr>
  <p:slideViewPr>
    <p:cSldViewPr snapToGrid="0">
      <p:cViewPr varScale="1">
        <p:scale>
          <a:sx n="88" d="100"/>
          <a:sy n="88" d="100"/>
        </p:scale>
        <p:origin x="-102" y="-63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D112DE-A39D-49B2-B23B-F2E27B9B3220}" type="datetimeFigureOut">
              <a:rPr lang="en-US" smtClean="0"/>
              <a:pPr/>
              <a:t>10/23/2023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5E2AC7-3C1C-4AE4-ABDE-90A364BD6DE4}" type="slidenum">
              <a:rPr lang="en-US" smtClean="0"/>
              <a:pPr/>
              <a:t>‹#›</a:t>
            </a:fld>
            <a:endParaRPr lang="en-US"/>
          </a:p>
        </p:txBody>
      </p:sp>
    </p:spTree>
    <p:extLst>
      <p:ext uri="{BB962C8B-B14F-4D97-AF65-F5344CB8AC3E}">
        <p14:creationId xmlns:p14="http://schemas.microsoft.com/office/powerpoint/2010/main" xmlns="" val="4288710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Diabetes is a condition that happens when the blood glucose is beyond the normal level (</a:t>
            </a:r>
            <a:r>
              <a:rPr lang="en-US" sz="1200" dirty="0" err="1" smtClean="0">
                <a:effectLst/>
                <a:latin typeface="Times New Roman" panose="02020603050405020304" pitchFamily="18" charset="0"/>
                <a:ea typeface="Calibri" panose="020F0502020204030204" pitchFamily="34" charset="0"/>
                <a:cs typeface="Times New Roman" panose="02020603050405020304" pitchFamily="18" charset="0"/>
              </a:rPr>
              <a:t>Sapra</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 &amp; Bhandari, 2019). Glucose usually helps gain energy, but it must be broken down by insulin. However, with diabetes, the body produces little or no insulin, making the glucose remain in the blood. However, many researches and studies have been done to help people with this disease. Many interventions and tools are available today to help people with diabetes live a normal life. Therefore, this presentation discusses one of the latest interventions merged to help manage diabetes in adults. The presentation also discusses the necessary support for people living with diabetes. </a:t>
            </a:r>
          </a:p>
          <a:p>
            <a:endParaRPr lang="en-US" dirty="0"/>
          </a:p>
        </p:txBody>
      </p:sp>
      <p:sp>
        <p:nvSpPr>
          <p:cNvPr id="4" name="Slide Number Placeholder 3"/>
          <p:cNvSpPr>
            <a:spLocks noGrp="1"/>
          </p:cNvSpPr>
          <p:nvPr>
            <p:ph type="sldNum" sz="quarter" idx="10"/>
          </p:nvPr>
        </p:nvSpPr>
        <p:spPr/>
        <p:txBody>
          <a:bodyPr/>
          <a:lstStyle/>
          <a:p>
            <a:fld id="{885E2AC7-3C1C-4AE4-ABDE-90A364BD6DE4}" type="slidenum">
              <a:rPr lang="en-US" smtClean="0"/>
              <a:pPr/>
              <a:t>2</a:t>
            </a:fld>
            <a:endParaRPr lang="en-US"/>
          </a:p>
        </p:txBody>
      </p:sp>
    </p:spTree>
    <p:extLst>
      <p:ext uri="{BB962C8B-B14F-4D97-AF65-F5344CB8AC3E}">
        <p14:creationId xmlns:p14="http://schemas.microsoft.com/office/powerpoint/2010/main" xmlns="" val="641723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ctr">
              <a:lnSpc>
                <a:spcPct val="200000"/>
              </a:lnSpc>
              <a:spcBef>
                <a:spcPts val="0"/>
              </a:spcBef>
              <a:spcAft>
                <a:spcPts val="200"/>
              </a:spcAft>
            </a:pPr>
            <a:r>
              <a:rPr lang="en-US" sz="1200" b="1" dirty="0" smtClean="0">
                <a:effectLst/>
                <a:latin typeface="Times New Roman" panose="02020603050405020304" pitchFamily="18" charset="0"/>
                <a:ea typeface="Calibri" panose="020F0502020204030204" pitchFamily="34" charset="0"/>
                <a:cs typeface="Times New Roman" panose="02020603050405020304" pitchFamily="18" charset="0"/>
              </a:rPr>
              <a:t>Stem cell Technology</a:t>
            </a:r>
            <a:endParaRPr lang="en-US"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457200">
              <a:lnSpc>
                <a:spcPct val="200000"/>
              </a:lnSpc>
              <a:spcBef>
                <a:spcPts val="0"/>
              </a:spcBef>
              <a:spcAft>
                <a:spcPts val="20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Bagley (2022) explains that stem cell technology is emerging for treating diabetes. According to the article, stem cell has been greatly studied recently and has had promising results, especially for people with type 1 diabetes. As we all know, type I diabetes usually affects the insulin-producing cells in the pancreas, the main hormone that controls and helps break down glucose. However, stem cell technology, particularly PEC-Direct, according to Bagley (2022), has shown that it can help generate insulin. The PEC-Direct, once implanted in the type 1 diabetic's body, can differentiate and become insulin-creating cells with the capacity to control glucose in the body.</a:t>
            </a:r>
          </a:p>
          <a:p>
            <a:endParaRPr lang="en-US" dirty="0"/>
          </a:p>
        </p:txBody>
      </p:sp>
      <p:sp>
        <p:nvSpPr>
          <p:cNvPr id="4" name="Slide Number Placeholder 3"/>
          <p:cNvSpPr>
            <a:spLocks noGrp="1"/>
          </p:cNvSpPr>
          <p:nvPr>
            <p:ph type="sldNum" sz="quarter" idx="10"/>
          </p:nvPr>
        </p:nvSpPr>
        <p:spPr/>
        <p:txBody>
          <a:bodyPr/>
          <a:lstStyle/>
          <a:p>
            <a:fld id="{885E2AC7-3C1C-4AE4-ABDE-90A364BD6DE4}" type="slidenum">
              <a:rPr lang="en-US" smtClean="0"/>
              <a:pPr/>
              <a:t>3</a:t>
            </a:fld>
            <a:endParaRPr lang="en-US"/>
          </a:p>
        </p:txBody>
      </p:sp>
    </p:spTree>
    <p:extLst>
      <p:ext uri="{BB962C8B-B14F-4D97-AF65-F5344CB8AC3E}">
        <p14:creationId xmlns:p14="http://schemas.microsoft.com/office/powerpoint/2010/main" xmlns="" val="2778850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ctr">
              <a:lnSpc>
                <a:spcPct val="200000"/>
              </a:lnSpc>
              <a:spcBef>
                <a:spcPts val="0"/>
              </a:spcBef>
              <a:spcAft>
                <a:spcPts val="200"/>
              </a:spcAft>
            </a:pPr>
            <a:r>
              <a:rPr lang="en-US" sz="1200" b="1" dirty="0" smtClean="0">
                <a:effectLst/>
                <a:latin typeface="Times New Roman" panose="02020603050405020304" pitchFamily="18" charset="0"/>
                <a:ea typeface="Calibri" panose="020F0502020204030204" pitchFamily="34" charset="0"/>
                <a:cs typeface="Times New Roman" panose="02020603050405020304" pitchFamily="18" charset="0"/>
              </a:rPr>
              <a:t>Research findings</a:t>
            </a:r>
            <a:endParaRPr lang="en-US"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457200">
              <a:lnSpc>
                <a:spcPct val="200000"/>
              </a:lnSpc>
              <a:spcBef>
                <a:spcPts val="0"/>
              </a:spcBef>
              <a:spcAft>
                <a:spcPts val="20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Based on the study by Bagley (2022), stem cell technology has proved effective for type I diabetes. The main idea of the research is to create stem cells that will help in the generation of insulin in type 1 diabetics. According to various trial studies done by the researchers, the implanted PEC-Direct led to a positive C-peptide after some months. That showed that there is a possibility to differentiate endoderm cells and make renewable insulin-generating islet cells. Also, from various trials, the researchers realized that patients could maintain a C-peptide enough to have the necessary glycemic impact. </a:t>
            </a:r>
          </a:p>
          <a:p>
            <a:endParaRPr lang="en-US" dirty="0"/>
          </a:p>
        </p:txBody>
      </p:sp>
      <p:sp>
        <p:nvSpPr>
          <p:cNvPr id="4" name="Slide Number Placeholder 3"/>
          <p:cNvSpPr>
            <a:spLocks noGrp="1"/>
          </p:cNvSpPr>
          <p:nvPr>
            <p:ph type="sldNum" sz="quarter" idx="10"/>
          </p:nvPr>
        </p:nvSpPr>
        <p:spPr/>
        <p:txBody>
          <a:bodyPr/>
          <a:lstStyle/>
          <a:p>
            <a:fld id="{885E2AC7-3C1C-4AE4-ABDE-90A364BD6DE4}" type="slidenum">
              <a:rPr lang="en-US" smtClean="0"/>
              <a:pPr/>
              <a:t>4</a:t>
            </a:fld>
            <a:endParaRPr lang="en-US"/>
          </a:p>
        </p:txBody>
      </p:sp>
    </p:spTree>
    <p:extLst>
      <p:ext uri="{BB962C8B-B14F-4D97-AF65-F5344CB8AC3E}">
        <p14:creationId xmlns:p14="http://schemas.microsoft.com/office/powerpoint/2010/main" xmlns="" val="3443825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nSpc>
                <a:spcPct val="200000"/>
              </a:lnSpc>
              <a:spcBef>
                <a:spcPts val="0"/>
              </a:spcBef>
              <a:spcAft>
                <a:spcPts val="20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According to Bagley (2022), research is still underway to ensure it produces the best treatment for type 1 diabetes. For instance, the original researchers have partnered with CRISPR to integrate more technology to ensure they come up with the best solution. That has led to better stem cells that promise to drop unnecessary practices like immunosuppression. The practice is relevant to nursing practice given that the practice should be client focused and provide the best care that does not affect the patient. Moreover, the intervention relates to diabetes since the researchers are working hard to make an intervention that will help create insulin for type 1 diabetics.  </a:t>
            </a:r>
          </a:p>
          <a:p>
            <a:endParaRPr lang="en-US" dirty="0"/>
          </a:p>
        </p:txBody>
      </p:sp>
      <p:sp>
        <p:nvSpPr>
          <p:cNvPr id="4" name="Slide Number Placeholder 3"/>
          <p:cNvSpPr>
            <a:spLocks noGrp="1"/>
          </p:cNvSpPr>
          <p:nvPr>
            <p:ph type="sldNum" sz="quarter" idx="10"/>
          </p:nvPr>
        </p:nvSpPr>
        <p:spPr/>
        <p:txBody>
          <a:bodyPr/>
          <a:lstStyle/>
          <a:p>
            <a:fld id="{885E2AC7-3C1C-4AE4-ABDE-90A364BD6DE4}" type="slidenum">
              <a:rPr lang="en-US" smtClean="0"/>
              <a:pPr/>
              <a:t>5</a:t>
            </a:fld>
            <a:endParaRPr lang="en-US"/>
          </a:p>
        </p:txBody>
      </p:sp>
    </p:spTree>
    <p:extLst>
      <p:ext uri="{BB962C8B-B14F-4D97-AF65-F5344CB8AC3E}">
        <p14:creationId xmlns:p14="http://schemas.microsoft.com/office/powerpoint/2010/main" xmlns="" val="2342475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nSpc>
                <a:spcPct val="200000"/>
              </a:lnSpc>
              <a:spcBef>
                <a:spcPts val="0"/>
              </a:spcBef>
              <a:spcAft>
                <a:spcPts val="20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Stem cell technology, especially PEC-Direct, is a regenerative technology that has emerged to help manage diseases like type 1 diabetes. Therefore, integrating the intervention into nursing practice requires several considerations. One of the considerations is the knowledge gap about regenerative technologies in nurses. Since this practice is new to nurses, integrating the intervention into their practice requires education and forming a competent profession. As </a:t>
            </a:r>
            <a:r>
              <a:rPr lang="en-US" sz="1200" dirty="0" err="1" smtClean="0">
                <a:effectLst/>
                <a:latin typeface="Times New Roman" panose="02020603050405020304" pitchFamily="18" charset="0"/>
                <a:ea typeface="Calibri" panose="020F0502020204030204" pitchFamily="34" charset="0"/>
                <a:cs typeface="Times New Roman" panose="02020603050405020304" pitchFamily="18" charset="0"/>
              </a:rPr>
              <a:t>Chlan</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 et al. (2019) explain, other considerations include increasing awareness of regenerative science, continuous education to nurses on new technologies, and providing the necessary resources to become conversant with the interventions.</a:t>
            </a:r>
          </a:p>
          <a:p>
            <a:endParaRPr lang="en-US" dirty="0"/>
          </a:p>
        </p:txBody>
      </p:sp>
      <p:sp>
        <p:nvSpPr>
          <p:cNvPr id="4" name="Slide Number Placeholder 3"/>
          <p:cNvSpPr>
            <a:spLocks noGrp="1"/>
          </p:cNvSpPr>
          <p:nvPr>
            <p:ph type="sldNum" sz="quarter" idx="10"/>
          </p:nvPr>
        </p:nvSpPr>
        <p:spPr/>
        <p:txBody>
          <a:bodyPr/>
          <a:lstStyle/>
          <a:p>
            <a:fld id="{885E2AC7-3C1C-4AE4-ABDE-90A364BD6DE4}" type="slidenum">
              <a:rPr lang="en-US" smtClean="0"/>
              <a:pPr/>
              <a:t>6</a:t>
            </a:fld>
            <a:endParaRPr lang="en-US"/>
          </a:p>
        </p:txBody>
      </p:sp>
    </p:spTree>
    <p:extLst>
      <p:ext uri="{BB962C8B-B14F-4D97-AF65-F5344CB8AC3E}">
        <p14:creationId xmlns:p14="http://schemas.microsoft.com/office/powerpoint/2010/main" xmlns="" val="823171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nSpc>
                <a:spcPct val="200000"/>
              </a:lnSpc>
              <a:spcBef>
                <a:spcPts val="0"/>
              </a:spcBef>
              <a:spcAft>
                <a:spcPts val="20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It is important to educate nurses on PEC-Direct to ensure that they become conversant with the intervention for them to be able to provide the right care. Integrating the intervention into nursing practice requires caregivers to be conversant with the effects to ensure they change their care practices. For example, patients implanted with PEC-Direct need constant monitoring to track glucose levels and other side effects. That will mean that nurse practice has to change from inpatient to community-based, continuously monitoring patients at their homes. Lastly, the intervention will change the disease process since the body will have renewable cells that will help generate insulin. Natural beta cells will not affect disease recovery since PEC-Direct will replace them.</a:t>
            </a:r>
          </a:p>
          <a:p>
            <a:endParaRPr lang="en-US" dirty="0"/>
          </a:p>
        </p:txBody>
      </p:sp>
      <p:sp>
        <p:nvSpPr>
          <p:cNvPr id="4" name="Slide Number Placeholder 3"/>
          <p:cNvSpPr>
            <a:spLocks noGrp="1"/>
          </p:cNvSpPr>
          <p:nvPr>
            <p:ph type="sldNum" sz="quarter" idx="10"/>
          </p:nvPr>
        </p:nvSpPr>
        <p:spPr/>
        <p:txBody>
          <a:bodyPr/>
          <a:lstStyle/>
          <a:p>
            <a:fld id="{885E2AC7-3C1C-4AE4-ABDE-90A364BD6DE4}" type="slidenum">
              <a:rPr lang="en-US" smtClean="0"/>
              <a:pPr/>
              <a:t>7</a:t>
            </a:fld>
            <a:endParaRPr lang="en-US"/>
          </a:p>
        </p:txBody>
      </p:sp>
    </p:spTree>
    <p:extLst>
      <p:ext uri="{BB962C8B-B14F-4D97-AF65-F5344CB8AC3E}">
        <p14:creationId xmlns:p14="http://schemas.microsoft.com/office/powerpoint/2010/main" xmlns="" val="2438167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nSpc>
                <a:spcPct val="200000"/>
              </a:lnSpc>
              <a:spcBef>
                <a:spcPts val="0"/>
              </a:spcBef>
              <a:spcAft>
                <a:spcPts val="20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It is important to consider psychological, cultural, and spiritual elements when caring for patients with diabetes. That is because diabetes is a long-term condition that affects a patient throughout their lifetime. It is essential to consider psychological aspects because diabetes affects a person's mental well-being due to sudden life changes (Van </a:t>
            </a:r>
            <a:r>
              <a:rPr lang="en-US" sz="1200" dirty="0" err="1" smtClean="0">
                <a:effectLst/>
                <a:latin typeface="Times New Roman" panose="02020603050405020304" pitchFamily="18" charset="0"/>
                <a:ea typeface="Calibri" panose="020F0502020204030204" pitchFamily="34" charset="0"/>
                <a:cs typeface="Times New Roman" panose="02020603050405020304" pitchFamily="18" charset="0"/>
              </a:rPr>
              <a:t>Duinkerken</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 et al., 2020). Thus, providing the necessary support to these patients is essential for a nurse. For instance, nurses can enlighten patients on ways to cope with the condition and live normal lifestyles through patient education. That can help lessen the tension and help patients cope easily.</a:t>
            </a:r>
          </a:p>
          <a:p>
            <a:endParaRPr lang="en-US" dirty="0"/>
          </a:p>
        </p:txBody>
      </p:sp>
      <p:sp>
        <p:nvSpPr>
          <p:cNvPr id="4" name="Slide Number Placeholder 3"/>
          <p:cNvSpPr>
            <a:spLocks noGrp="1"/>
          </p:cNvSpPr>
          <p:nvPr>
            <p:ph type="sldNum" sz="quarter" idx="10"/>
          </p:nvPr>
        </p:nvSpPr>
        <p:spPr/>
        <p:txBody>
          <a:bodyPr/>
          <a:lstStyle/>
          <a:p>
            <a:fld id="{885E2AC7-3C1C-4AE4-ABDE-90A364BD6DE4}" type="slidenum">
              <a:rPr lang="en-US" smtClean="0"/>
              <a:pPr/>
              <a:t>8</a:t>
            </a:fld>
            <a:endParaRPr lang="en-US"/>
          </a:p>
        </p:txBody>
      </p:sp>
    </p:spTree>
    <p:extLst>
      <p:ext uri="{BB962C8B-B14F-4D97-AF65-F5344CB8AC3E}">
        <p14:creationId xmlns:p14="http://schemas.microsoft.com/office/powerpoint/2010/main" xmlns="" val="1906769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nSpc>
                <a:spcPct val="200000"/>
              </a:lnSpc>
              <a:spcBef>
                <a:spcPts val="0"/>
              </a:spcBef>
              <a:spcAft>
                <a:spcPts val="20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Culture usually entails certain practices and food choices. Thus, it is important to consider culture since diabetes requires changing diet and lifestyle behaviors. As a caregiver, it is necessary to be resourceful and enlighten the patient on how their choices affect their conditions. For example, giving the patient a list of the foods that fall in their culture but are appropriate to their help would help improve clinical outcomes. Lastly, it is important to consider spiritual aspects since spirituality can affect coping with diabetes. As a nurse, it is important to understand a patient's beliefs and provide education while still considering their faith. For example, it would be appropriate to explain the necessity of any interventions against their religious beliefs. That would help ensure patients receive all interventions necessary for managing diabetes. </a:t>
            </a:r>
          </a:p>
          <a:p>
            <a:endParaRPr lang="en-US" dirty="0"/>
          </a:p>
        </p:txBody>
      </p:sp>
      <p:sp>
        <p:nvSpPr>
          <p:cNvPr id="4" name="Slide Number Placeholder 3"/>
          <p:cNvSpPr>
            <a:spLocks noGrp="1"/>
          </p:cNvSpPr>
          <p:nvPr>
            <p:ph type="sldNum" sz="quarter" idx="10"/>
          </p:nvPr>
        </p:nvSpPr>
        <p:spPr/>
        <p:txBody>
          <a:bodyPr/>
          <a:lstStyle/>
          <a:p>
            <a:fld id="{885E2AC7-3C1C-4AE4-ABDE-90A364BD6DE4}" type="slidenum">
              <a:rPr lang="en-US" smtClean="0"/>
              <a:pPr/>
              <a:t>9</a:t>
            </a:fld>
            <a:endParaRPr lang="en-US"/>
          </a:p>
        </p:txBody>
      </p:sp>
    </p:spTree>
    <p:extLst>
      <p:ext uri="{BB962C8B-B14F-4D97-AF65-F5344CB8AC3E}">
        <p14:creationId xmlns:p14="http://schemas.microsoft.com/office/powerpoint/2010/main" xmlns="" val="26971666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42EBE45-CFD4-44AB-934E-306774473D54}" type="datetimeFigureOut">
              <a:rPr lang="en-US" smtClean="0"/>
              <a:pPr/>
              <a:t>10/23/2023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0C78730F-B708-4318-87FA-40353638481F}" type="slidenum">
              <a:rPr lang="en-US" smtClean="0"/>
              <a:pPr/>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219139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2EBE45-CFD4-44AB-934E-306774473D54}" type="datetimeFigureOut">
              <a:rPr lang="en-US" smtClean="0"/>
              <a:pPr/>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78730F-B708-4318-87FA-40353638481F}" type="slidenum">
              <a:rPr lang="en-US" smtClean="0"/>
              <a:pPr/>
              <a:t>‹#›</a:t>
            </a:fld>
            <a:endParaRPr lang="en-US"/>
          </a:p>
        </p:txBody>
      </p:sp>
    </p:spTree>
    <p:extLst>
      <p:ext uri="{BB962C8B-B14F-4D97-AF65-F5344CB8AC3E}">
        <p14:creationId xmlns:p14="http://schemas.microsoft.com/office/powerpoint/2010/main" xmlns="" val="1045828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2EBE45-CFD4-44AB-934E-306774473D54}" type="datetimeFigureOut">
              <a:rPr lang="en-US" smtClean="0"/>
              <a:pPr/>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78730F-B708-4318-87FA-40353638481F}" type="slidenum">
              <a:rPr lang="en-US" smtClean="0"/>
              <a:pPr/>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909780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2EBE45-CFD4-44AB-934E-306774473D54}" type="datetimeFigureOut">
              <a:rPr lang="en-US" smtClean="0"/>
              <a:pPr/>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78730F-B708-4318-87FA-40353638481F}" type="slidenum">
              <a:rPr lang="en-US" smtClean="0"/>
              <a:pPr/>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8822447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2EBE45-CFD4-44AB-934E-306774473D54}" type="datetimeFigureOut">
              <a:rPr lang="en-US" smtClean="0"/>
              <a:pPr/>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78730F-B708-4318-87FA-40353638481F}" type="slidenum">
              <a:rPr lang="en-US" smtClean="0"/>
              <a:pPr/>
              <a:t>‹#›</a:t>
            </a:fld>
            <a:endParaRPr lang="en-US"/>
          </a:p>
        </p:txBody>
      </p:sp>
    </p:spTree>
    <p:extLst>
      <p:ext uri="{BB962C8B-B14F-4D97-AF65-F5344CB8AC3E}">
        <p14:creationId xmlns:p14="http://schemas.microsoft.com/office/powerpoint/2010/main" xmlns="" val="27254948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2EBE45-CFD4-44AB-934E-306774473D54}" type="datetimeFigureOut">
              <a:rPr lang="en-US" smtClean="0"/>
              <a:pPr/>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78730F-B708-4318-87FA-40353638481F}" type="slidenum">
              <a:rPr lang="en-US" smtClean="0"/>
              <a:pPr/>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4948248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2EBE45-CFD4-44AB-934E-306774473D54}" type="datetimeFigureOut">
              <a:rPr lang="en-US" smtClean="0"/>
              <a:pPr/>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78730F-B708-4318-87FA-40353638481F}" type="slidenum">
              <a:rPr lang="en-US" smtClean="0"/>
              <a:pPr/>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491017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2EBE45-CFD4-44AB-934E-306774473D54}" type="datetimeFigureOut">
              <a:rPr lang="en-US" smtClean="0"/>
              <a:pPr/>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78730F-B708-4318-87FA-40353638481F}"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165338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2EBE45-CFD4-44AB-934E-306774473D54}" type="datetimeFigureOut">
              <a:rPr lang="en-US" smtClean="0"/>
              <a:pPr/>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78730F-B708-4318-87FA-40353638481F}" type="slidenum">
              <a:rPr lang="en-US" smtClean="0"/>
              <a:pPr/>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778519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2EBE45-CFD4-44AB-934E-306774473D54}" type="datetimeFigureOut">
              <a:rPr lang="en-US" smtClean="0"/>
              <a:pPr/>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78730F-B708-4318-87FA-40353638481F}" type="slidenum">
              <a:rPr lang="en-US" smtClean="0"/>
              <a:pPr/>
              <a:t>‹#›</a:t>
            </a:fld>
            <a:endParaRPr lang="en-US"/>
          </a:p>
        </p:txBody>
      </p:sp>
    </p:spTree>
    <p:extLst>
      <p:ext uri="{BB962C8B-B14F-4D97-AF65-F5344CB8AC3E}">
        <p14:creationId xmlns:p14="http://schemas.microsoft.com/office/powerpoint/2010/main" xmlns="" val="2248722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2EBE45-CFD4-44AB-934E-306774473D54}" type="datetimeFigureOut">
              <a:rPr lang="en-US" smtClean="0"/>
              <a:pPr/>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78730F-B708-4318-87FA-40353638481F}" type="slidenum">
              <a:rPr lang="en-US" smtClean="0"/>
              <a:pPr/>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694407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42EBE45-CFD4-44AB-934E-306774473D54}" type="datetimeFigureOut">
              <a:rPr lang="en-US" smtClean="0"/>
              <a:pPr/>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78730F-B708-4318-87FA-40353638481F}" type="slidenum">
              <a:rPr lang="en-US" smtClean="0"/>
              <a:pPr/>
              <a:t>‹#›</a:t>
            </a:fld>
            <a:endParaRPr lang="en-US"/>
          </a:p>
        </p:txBody>
      </p:sp>
    </p:spTree>
    <p:extLst>
      <p:ext uri="{BB962C8B-B14F-4D97-AF65-F5344CB8AC3E}">
        <p14:creationId xmlns:p14="http://schemas.microsoft.com/office/powerpoint/2010/main" xmlns="" val="1225193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42EBE45-CFD4-44AB-934E-306774473D54}" type="datetimeFigureOut">
              <a:rPr lang="en-US" smtClean="0"/>
              <a:pPr/>
              <a:t>10/23/2023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78730F-B708-4318-87FA-40353638481F}" type="slidenum">
              <a:rPr lang="en-US" smtClean="0"/>
              <a:pPr/>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382959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42EBE45-CFD4-44AB-934E-306774473D54}" type="datetimeFigureOut">
              <a:rPr lang="en-US" smtClean="0"/>
              <a:pPr/>
              <a:t>10/23/2023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78730F-B708-4318-87FA-40353638481F}"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00819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2EBE45-CFD4-44AB-934E-306774473D54}" type="datetimeFigureOut">
              <a:rPr lang="en-US" smtClean="0"/>
              <a:pPr/>
              <a:t>10/23/2023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78730F-B708-4318-87FA-40353638481F}" type="slidenum">
              <a:rPr lang="en-US" smtClean="0"/>
              <a:pPr/>
              <a:t>‹#›</a:t>
            </a:fld>
            <a:endParaRPr lang="en-US"/>
          </a:p>
        </p:txBody>
      </p:sp>
    </p:spTree>
    <p:extLst>
      <p:ext uri="{BB962C8B-B14F-4D97-AF65-F5344CB8AC3E}">
        <p14:creationId xmlns:p14="http://schemas.microsoft.com/office/powerpoint/2010/main" xmlns="" val="831164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2EBE45-CFD4-44AB-934E-306774473D54}" type="datetimeFigureOut">
              <a:rPr lang="en-US" smtClean="0"/>
              <a:pPr/>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78730F-B708-4318-87FA-40353638481F}" type="slidenum">
              <a:rPr lang="en-US" smtClean="0"/>
              <a:pPr/>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279173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2EBE45-CFD4-44AB-934E-306774473D54}" type="datetimeFigureOut">
              <a:rPr lang="en-US" smtClean="0"/>
              <a:pPr/>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78730F-B708-4318-87FA-40353638481F}" type="slidenum">
              <a:rPr lang="en-US" smtClean="0"/>
              <a:pPr/>
              <a:t>‹#›</a:t>
            </a:fld>
            <a:endParaRPr lang="en-US"/>
          </a:p>
        </p:txBody>
      </p:sp>
    </p:spTree>
    <p:extLst>
      <p:ext uri="{BB962C8B-B14F-4D97-AF65-F5344CB8AC3E}">
        <p14:creationId xmlns:p14="http://schemas.microsoft.com/office/powerpoint/2010/main" xmlns="" val="2324684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42EBE45-CFD4-44AB-934E-306774473D54}" type="datetimeFigureOut">
              <a:rPr lang="en-US" smtClean="0"/>
              <a:pPr/>
              <a:t>10/23/2023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C78730F-B708-4318-87FA-40353638481F}" type="slidenum">
              <a:rPr lang="en-US" smtClean="0"/>
              <a:pPr/>
              <a:t>‹#›</a:t>
            </a:fld>
            <a:endParaRPr lang="en-US"/>
          </a:p>
        </p:txBody>
      </p:sp>
    </p:spTree>
    <p:extLst>
      <p:ext uri="{BB962C8B-B14F-4D97-AF65-F5344CB8AC3E}">
        <p14:creationId xmlns:p14="http://schemas.microsoft.com/office/powerpoint/2010/main" xmlns="" val="14976605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sigmapubs.onlinelibrary.wiley.com/doi/full/10.1111/jnu.12520" TargetMode="External"/><Relationship Id="rId2" Type="http://schemas.openxmlformats.org/officeDocument/2006/relationships/hyperlink" Target="https://endocrinenews.endocrine.org/islets-in-the-stream/" TargetMode="External"/><Relationship Id="rId1" Type="http://schemas.openxmlformats.org/officeDocument/2006/relationships/slideLayout" Target="../slideLayouts/slideLayout7.xml"/><Relationship Id="rId5" Type="http://schemas.openxmlformats.org/officeDocument/2006/relationships/hyperlink" Target="https://onlinelibrary.wiley.com/doi/full/10.1111/dme.14216" TargetMode="External"/><Relationship Id="rId4" Type="http://schemas.openxmlformats.org/officeDocument/2006/relationships/hyperlink" Target="https://www.ncbi.nlm.nih.gov/books/NBK551501/"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2510" y="772510"/>
            <a:ext cx="10689021" cy="4308872"/>
          </a:xfrm>
          <a:prstGeom prst="rect">
            <a:avLst/>
          </a:prstGeom>
          <a:noFill/>
        </p:spPr>
        <p:txBody>
          <a:bodyPr wrap="square" rtlCol="0">
            <a:spAutoFit/>
          </a:bodyPr>
          <a:lstStyle/>
          <a:p>
            <a:pPr algn="ctr">
              <a:lnSpc>
                <a:spcPct val="200000"/>
              </a:lnSpc>
            </a:pPr>
            <a:r>
              <a:rPr lang="en-US" sz="2000" b="1" dirty="0" smtClean="0">
                <a:latin typeface="Times New Roman" panose="02020603050405020304" pitchFamily="18" charset="0"/>
                <a:cs typeface="Times New Roman" panose="02020603050405020304" pitchFamily="18" charset="0"/>
              </a:rPr>
              <a:t>Diabetes Management</a:t>
            </a:r>
            <a:endParaRPr lang="en-US" sz="2000" dirty="0" smtClean="0">
              <a:latin typeface="Times New Roman" panose="02020603050405020304" pitchFamily="18" charset="0"/>
              <a:cs typeface="Times New Roman" panose="02020603050405020304" pitchFamily="18" charset="0"/>
            </a:endParaRPr>
          </a:p>
          <a:p>
            <a:pPr algn="ctr">
              <a:lnSpc>
                <a:spcPct val="200000"/>
              </a:lnSpc>
            </a:pPr>
            <a:endParaRPr lang="en-US" dirty="0" smtClean="0">
              <a:latin typeface="Times New Roman" panose="02020603050405020304" pitchFamily="18" charset="0"/>
              <a:cs typeface="Times New Roman" panose="02020603050405020304" pitchFamily="18" charset="0"/>
            </a:endParaRPr>
          </a:p>
          <a:p>
            <a:pPr algn="ctr">
              <a:lnSpc>
                <a:spcPct val="200000"/>
              </a:lnSpc>
            </a:pPr>
            <a:r>
              <a:rPr lang="en-US" dirty="0" smtClean="0">
                <a:latin typeface="Times New Roman" panose="02020603050405020304" pitchFamily="18" charset="0"/>
                <a:cs typeface="Times New Roman" panose="02020603050405020304" pitchFamily="18" charset="0"/>
              </a:rPr>
              <a:t>Name</a:t>
            </a:r>
          </a:p>
          <a:p>
            <a:pPr algn="ctr">
              <a:lnSpc>
                <a:spcPct val="200000"/>
              </a:lnSpc>
            </a:pPr>
            <a:r>
              <a:rPr lang="en-US" dirty="0" smtClean="0">
                <a:latin typeface="Times New Roman" panose="02020603050405020304" pitchFamily="18" charset="0"/>
                <a:cs typeface="Times New Roman" panose="02020603050405020304" pitchFamily="18" charset="0"/>
              </a:rPr>
              <a:t>Institution</a:t>
            </a:r>
          </a:p>
          <a:p>
            <a:pPr algn="ctr">
              <a:lnSpc>
                <a:spcPct val="200000"/>
              </a:lnSpc>
            </a:pPr>
            <a:r>
              <a:rPr lang="en-US" dirty="0" smtClean="0">
                <a:latin typeface="Times New Roman" panose="02020603050405020304" pitchFamily="18" charset="0"/>
                <a:cs typeface="Times New Roman" panose="02020603050405020304" pitchFamily="18" charset="0"/>
              </a:rPr>
              <a:t>Course</a:t>
            </a:r>
          </a:p>
          <a:p>
            <a:pPr algn="ctr">
              <a:lnSpc>
                <a:spcPct val="200000"/>
              </a:lnSpc>
            </a:pPr>
            <a:r>
              <a:rPr lang="en-US" dirty="0" smtClean="0">
                <a:latin typeface="Times New Roman" panose="02020603050405020304" pitchFamily="18" charset="0"/>
                <a:cs typeface="Times New Roman" panose="02020603050405020304" pitchFamily="18" charset="0"/>
              </a:rPr>
              <a:t>Instructor</a:t>
            </a:r>
          </a:p>
          <a:p>
            <a:pPr algn="ctr">
              <a:lnSpc>
                <a:spcPct val="200000"/>
              </a:lnSpc>
            </a:pPr>
            <a:r>
              <a:rPr lang="en-US" dirty="0" smtClean="0">
                <a:latin typeface="Times New Roman" panose="02020603050405020304" pitchFamily="18" charset="0"/>
                <a:cs typeface="Times New Roman" panose="02020603050405020304" pitchFamily="18" charset="0"/>
              </a:rPr>
              <a:t>Date</a:t>
            </a:r>
          </a:p>
          <a:p>
            <a:endParaRPr lang="en-US" dirty="0"/>
          </a:p>
        </p:txBody>
      </p:sp>
    </p:spTree>
    <p:extLst>
      <p:ext uri="{BB962C8B-B14F-4D97-AF65-F5344CB8AC3E}">
        <p14:creationId xmlns:p14="http://schemas.microsoft.com/office/powerpoint/2010/main" xmlns="" val="20689731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1338" y="788276"/>
            <a:ext cx="10389476" cy="4801314"/>
          </a:xfrm>
          <a:prstGeom prst="rect">
            <a:avLst/>
          </a:prstGeom>
          <a:noFill/>
        </p:spPr>
        <p:txBody>
          <a:bodyPr wrap="square" rtlCol="0">
            <a:spAutoFit/>
          </a:bodyPr>
          <a:lstStyle/>
          <a:p>
            <a:pPr algn="ctr">
              <a:lnSpc>
                <a:spcPct val="200000"/>
              </a:lnSpc>
            </a:pPr>
            <a:r>
              <a:rPr lang="en-US" sz="1600" b="1" dirty="0" smtClean="0">
                <a:effectLst/>
                <a:latin typeface="Times New Roman" panose="02020603050405020304" pitchFamily="18" charset="0"/>
                <a:cs typeface="Times New Roman" panose="02020603050405020304" pitchFamily="18" charset="0"/>
              </a:rPr>
              <a:t>References</a:t>
            </a:r>
            <a:endParaRPr lang="en-US" sz="1600" dirty="0" smtClean="0">
              <a:effectLst/>
              <a:latin typeface="Times New Roman" panose="02020603050405020304" pitchFamily="18" charset="0"/>
              <a:cs typeface="Times New Roman" panose="02020603050405020304" pitchFamily="18" charset="0"/>
            </a:endParaRPr>
          </a:p>
          <a:p>
            <a:pPr indent="-457200">
              <a:lnSpc>
                <a:spcPct val="200000"/>
              </a:lnSpc>
            </a:pPr>
            <a:r>
              <a:rPr lang="en-US" sz="1600" dirty="0" smtClean="0">
                <a:effectLst/>
                <a:latin typeface="Times New Roman" panose="02020603050405020304" pitchFamily="18" charset="0"/>
                <a:cs typeface="Times New Roman" panose="02020603050405020304" pitchFamily="18" charset="0"/>
              </a:rPr>
              <a:t>Bagley, D. (2022). Islets in the Stream: Could Stem Cell Technology Be an Eventual Cure for Type 1 Diabetes? </a:t>
            </a:r>
            <a:r>
              <a:rPr lang="en-US" sz="1600" i="1" dirty="0" smtClean="0">
                <a:effectLst/>
                <a:latin typeface="Times New Roman" panose="02020603050405020304" pitchFamily="18" charset="0"/>
                <a:cs typeface="Times New Roman" panose="02020603050405020304" pitchFamily="18" charset="0"/>
              </a:rPr>
              <a:t>endocrinenews.endocrine.org</a:t>
            </a:r>
            <a:r>
              <a:rPr lang="en-US" sz="1600" dirty="0" smtClean="0">
                <a:effectLst/>
                <a:latin typeface="Times New Roman" panose="02020603050405020304" pitchFamily="18" charset="0"/>
                <a:cs typeface="Times New Roman" panose="02020603050405020304" pitchFamily="18" charset="0"/>
              </a:rPr>
              <a:t>. </a:t>
            </a:r>
            <a:r>
              <a:rPr lang="en-US" sz="1600" u="sng" dirty="0">
                <a:latin typeface="Times New Roman" panose="02020603050405020304" pitchFamily="18" charset="0"/>
                <a:cs typeface="Times New Roman" panose="02020603050405020304" pitchFamily="18" charset="0"/>
                <a:hlinkClick r:id="rId2"/>
              </a:rPr>
              <a:t>https://endocrinenews.endocrine.org/islets-in-the-stream/</a:t>
            </a:r>
            <a:endParaRPr lang="en-US" sz="1600" dirty="0" smtClean="0">
              <a:effectLst/>
              <a:latin typeface="Times New Roman" panose="02020603050405020304" pitchFamily="18" charset="0"/>
              <a:cs typeface="Times New Roman" panose="02020603050405020304" pitchFamily="18" charset="0"/>
            </a:endParaRPr>
          </a:p>
          <a:p>
            <a:pPr indent="-457200">
              <a:lnSpc>
                <a:spcPct val="200000"/>
              </a:lnSpc>
            </a:pPr>
            <a:r>
              <a:rPr lang="en-US" sz="1600" dirty="0" err="1" smtClean="0">
                <a:effectLst/>
                <a:latin typeface="Times New Roman" panose="02020603050405020304" pitchFamily="18" charset="0"/>
                <a:cs typeface="Times New Roman" panose="02020603050405020304" pitchFamily="18" charset="0"/>
              </a:rPr>
              <a:t>Chlan</a:t>
            </a:r>
            <a:r>
              <a:rPr lang="en-US" sz="1600" dirty="0" smtClean="0">
                <a:effectLst/>
                <a:latin typeface="Times New Roman" panose="02020603050405020304" pitchFamily="18" charset="0"/>
                <a:cs typeface="Times New Roman" panose="02020603050405020304" pitchFamily="18" charset="0"/>
              </a:rPr>
              <a:t>, L. L., </a:t>
            </a:r>
            <a:r>
              <a:rPr lang="en-US" sz="1600" dirty="0" err="1" smtClean="0">
                <a:effectLst/>
                <a:latin typeface="Times New Roman" panose="02020603050405020304" pitchFamily="18" charset="0"/>
                <a:cs typeface="Times New Roman" panose="02020603050405020304" pitchFamily="18" charset="0"/>
              </a:rPr>
              <a:t>Tofthagen</a:t>
            </a:r>
            <a:r>
              <a:rPr lang="en-US" sz="1600" dirty="0" smtClean="0">
                <a:effectLst/>
                <a:latin typeface="Times New Roman" panose="02020603050405020304" pitchFamily="18" charset="0"/>
                <a:cs typeface="Times New Roman" panose="02020603050405020304" pitchFamily="18" charset="0"/>
              </a:rPr>
              <a:t>, C., &amp; </a:t>
            </a:r>
            <a:r>
              <a:rPr lang="en-US" sz="1600" dirty="0" err="1" smtClean="0">
                <a:effectLst/>
                <a:latin typeface="Times New Roman" panose="02020603050405020304" pitchFamily="18" charset="0"/>
                <a:cs typeface="Times New Roman" panose="02020603050405020304" pitchFamily="18" charset="0"/>
              </a:rPr>
              <a:t>Terzic</a:t>
            </a:r>
            <a:r>
              <a:rPr lang="en-US" sz="1600" dirty="0" smtClean="0">
                <a:effectLst/>
                <a:latin typeface="Times New Roman" panose="02020603050405020304" pitchFamily="18" charset="0"/>
                <a:cs typeface="Times New Roman" panose="02020603050405020304" pitchFamily="18" charset="0"/>
              </a:rPr>
              <a:t>, A. (2019). The regenerative horizon: opportunities for nursing research and practice. </a:t>
            </a:r>
            <a:r>
              <a:rPr lang="en-US" sz="1600" i="1" dirty="0" smtClean="0">
                <a:effectLst/>
                <a:latin typeface="Times New Roman" panose="02020603050405020304" pitchFamily="18" charset="0"/>
                <a:cs typeface="Times New Roman" panose="02020603050405020304" pitchFamily="18" charset="0"/>
              </a:rPr>
              <a:t>Journal of Nursing Scholarship</a:t>
            </a:r>
            <a:r>
              <a:rPr lang="en-US" sz="1600" dirty="0" smtClean="0">
                <a:effectLst/>
                <a:latin typeface="Times New Roman" panose="02020603050405020304" pitchFamily="18" charset="0"/>
                <a:cs typeface="Times New Roman" panose="02020603050405020304" pitchFamily="18" charset="0"/>
              </a:rPr>
              <a:t>, </a:t>
            </a:r>
            <a:r>
              <a:rPr lang="en-US" sz="1600" i="1" dirty="0" smtClean="0">
                <a:effectLst/>
                <a:latin typeface="Times New Roman" panose="02020603050405020304" pitchFamily="18" charset="0"/>
                <a:cs typeface="Times New Roman" panose="02020603050405020304" pitchFamily="18" charset="0"/>
              </a:rPr>
              <a:t>51</a:t>
            </a:r>
            <a:r>
              <a:rPr lang="en-US" sz="1600" dirty="0" smtClean="0">
                <a:effectLst/>
                <a:latin typeface="Times New Roman" panose="02020603050405020304" pitchFamily="18" charset="0"/>
                <a:cs typeface="Times New Roman" panose="02020603050405020304" pitchFamily="18" charset="0"/>
              </a:rPr>
              <a:t>(6), 651-660. </a:t>
            </a:r>
            <a:r>
              <a:rPr lang="en-US" sz="1600" u="sng" dirty="0">
                <a:latin typeface="Times New Roman" panose="02020603050405020304" pitchFamily="18" charset="0"/>
                <a:cs typeface="Times New Roman" panose="02020603050405020304" pitchFamily="18" charset="0"/>
                <a:hlinkClick r:id="rId3"/>
              </a:rPr>
              <a:t>https://sigmapubs.onlinelibrary.wiley.com/doi/full/10.1111/jnu.12520</a:t>
            </a:r>
            <a:endParaRPr lang="en-US" sz="1600" dirty="0" smtClean="0">
              <a:effectLst/>
              <a:latin typeface="Times New Roman" panose="02020603050405020304" pitchFamily="18" charset="0"/>
              <a:cs typeface="Times New Roman" panose="02020603050405020304" pitchFamily="18" charset="0"/>
            </a:endParaRPr>
          </a:p>
          <a:p>
            <a:pPr indent="-457200">
              <a:lnSpc>
                <a:spcPct val="200000"/>
              </a:lnSpc>
            </a:pPr>
            <a:r>
              <a:rPr lang="en-US" sz="1600" dirty="0" err="1" smtClean="0">
                <a:effectLst/>
                <a:latin typeface="Times New Roman" panose="02020603050405020304" pitchFamily="18" charset="0"/>
                <a:cs typeface="Times New Roman" panose="02020603050405020304" pitchFamily="18" charset="0"/>
              </a:rPr>
              <a:t>Sapra</a:t>
            </a:r>
            <a:r>
              <a:rPr lang="en-US" sz="1600" dirty="0" smtClean="0">
                <a:effectLst/>
                <a:latin typeface="Times New Roman" panose="02020603050405020304" pitchFamily="18" charset="0"/>
                <a:cs typeface="Times New Roman" panose="02020603050405020304" pitchFamily="18" charset="0"/>
              </a:rPr>
              <a:t>, A., &amp; Bhandari, P. (2019). Diabetes Mellitus. </a:t>
            </a:r>
            <a:r>
              <a:rPr lang="en-US" sz="1600" dirty="0" err="1" smtClean="0">
                <a:effectLst/>
                <a:latin typeface="Times New Roman" panose="02020603050405020304" pitchFamily="18" charset="0"/>
                <a:cs typeface="Times New Roman" panose="02020603050405020304" pitchFamily="18" charset="0"/>
              </a:rPr>
              <a:t>StatPearls</a:t>
            </a:r>
            <a:r>
              <a:rPr lang="en-US" sz="1600" dirty="0" smtClean="0">
                <a:effectLst/>
                <a:latin typeface="Times New Roman" panose="02020603050405020304" pitchFamily="18" charset="0"/>
                <a:cs typeface="Times New Roman" panose="02020603050405020304" pitchFamily="18" charset="0"/>
              </a:rPr>
              <a:t>. </a:t>
            </a:r>
            <a:r>
              <a:rPr lang="en-US" sz="1600" u="sng" dirty="0">
                <a:latin typeface="Times New Roman" panose="02020603050405020304" pitchFamily="18" charset="0"/>
                <a:cs typeface="Times New Roman" panose="02020603050405020304" pitchFamily="18" charset="0"/>
                <a:hlinkClick r:id="rId4"/>
              </a:rPr>
              <a:t>https://www.ncbi.nlm.nih.gov/books/NBK551501/</a:t>
            </a:r>
            <a:endParaRPr lang="en-US" sz="1600" dirty="0" smtClean="0">
              <a:effectLst/>
              <a:latin typeface="Times New Roman" panose="02020603050405020304" pitchFamily="18" charset="0"/>
              <a:cs typeface="Times New Roman" panose="02020603050405020304" pitchFamily="18" charset="0"/>
            </a:endParaRPr>
          </a:p>
          <a:p>
            <a:pPr indent="-457200">
              <a:lnSpc>
                <a:spcPct val="200000"/>
              </a:lnSpc>
            </a:pPr>
            <a:r>
              <a:rPr lang="en-US" sz="1600" dirty="0" smtClean="0">
                <a:effectLst/>
                <a:latin typeface="Times New Roman" panose="02020603050405020304" pitchFamily="18" charset="0"/>
                <a:cs typeface="Times New Roman" panose="02020603050405020304" pitchFamily="18" charset="0"/>
              </a:rPr>
              <a:t>Van </a:t>
            </a:r>
            <a:r>
              <a:rPr lang="en-US" sz="1600" dirty="0" err="1" smtClean="0">
                <a:effectLst/>
                <a:latin typeface="Times New Roman" panose="02020603050405020304" pitchFamily="18" charset="0"/>
                <a:cs typeface="Times New Roman" panose="02020603050405020304" pitchFamily="18" charset="0"/>
              </a:rPr>
              <a:t>Duinkerken</a:t>
            </a:r>
            <a:r>
              <a:rPr lang="en-US" sz="1600" dirty="0" smtClean="0">
                <a:effectLst/>
                <a:latin typeface="Times New Roman" panose="02020603050405020304" pitchFamily="18" charset="0"/>
                <a:cs typeface="Times New Roman" panose="02020603050405020304" pitchFamily="18" charset="0"/>
              </a:rPr>
              <a:t>, E., Snoek, F. J., &amp; De Wit, M. (2020). The cognitive and psychological effects of living with type 1 diabetes: a narrative review. </a:t>
            </a:r>
            <a:r>
              <a:rPr lang="en-US" sz="1600" i="1" dirty="0" smtClean="0">
                <a:effectLst/>
                <a:latin typeface="Times New Roman" panose="02020603050405020304" pitchFamily="18" charset="0"/>
                <a:cs typeface="Times New Roman" panose="02020603050405020304" pitchFamily="18" charset="0"/>
              </a:rPr>
              <a:t>Diabetic Medicine</a:t>
            </a:r>
            <a:r>
              <a:rPr lang="en-US" sz="1600" dirty="0" smtClean="0">
                <a:effectLst/>
                <a:latin typeface="Times New Roman" panose="02020603050405020304" pitchFamily="18" charset="0"/>
                <a:cs typeface="Times New Roman" panose="02020603050405020304" pitchFamily="18" charset="0"/>
              </a:rPr>
              <a:t>, </a:t>
            </a:r>
            <a:r>
              <a:rPr lang="en-US" sz="1600" i="1" dirty="0" smtClean="0">
                <a:effectLst/>
                <a:latin typeface="Times New Roman" panose="02020603050405020304" pitchFamily="18" charset="0"/>
                <a:cs typeface="Times New Roman" panose="02020603050405020304" pitchFamily="18" charset="0"/>
              </a:rPr>
              <a:t>37</a:t>
            </a:r>
            <a:r>
              <a:rPr lang="en-US" sz="1600" dirty="0" smtClean="0">
                <a:effectLst/>
                <a:latin typeface="Times New Roman" panose="02020603050405020304" pitchFamily="18" charset="0"/>
                <a:cs typeface="Times New Roman" panose="02020603050405020304" pitchFamily="18" charset="0"/>
              </a:rPr>
              <a:t>(4), 555-563. </a:t>
            </a:r>
            <a:r>
              <a:rPr lang="en-US" sz="1600" u="sng" dirty="0">
                <a:latin typeface="Times New Roman" panose="02020603050405020304" pitchFamily="18" charset="0"/>
                <a:cs typeface="Times New Roman" panose="02020603050405020304" pitchFamily="18" charset="0"/>
                <a:hlinkClick r:id="rId5"/>
              </a:rPr>
              <a:t>https://onlinelibrary.wiley.com/doi/full/10.1111/dme.14216</a:t>
            </a:r>
            <a:endParaRPr lang="en-US" sz="1600" dirty="0" smtClean="0">
              <a:effectLst/>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xmlns="" val="3100544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defTabSz="914400">
              <a:lnSpc>
                <a:spcPct val="200000"/>
              </a:lnSpc>
              <a:spcBef>
                <a:spcPts val="0"/>
              </a:spcBef>
            </a:pPr>
            <a:r>
              <a:rPr lang="en-US" sz="2000" b="1" dirty="0" smtClean="0">
                <a:ln>
                  <a:noFill/>
                </a:ln>
                <a:solidFill>
                  <a:prstClr val="black"/>
                </a:solidFill>
                <a:latin typeface="Times New Roman" panose="02020603050405020304" pitchFamily="18" charset="0"/>
                <a:ea typeface="+mn-ea"/>
                <a:cs typeface="Times New Roman" panose="02020603050405020304" pitchFamily="18" charset="0"/>
              </a:rPr>
              <a:t/>
            </a:r>
            <a:br>
              <a:rPr lang="en-US" sz="2000" b="1" dirty="0" smtClean="0">
                <a:ln>
                  <a:noFill/>
                </a:ln>
                <a:solidFill>
                  <a:prstClr val="black"/>
                </a:solidFill>
                <a:latin typeface="Times New Roman" panose="02020603050405020304" pitchFamily="18" charset="0"/>
                <a:ea typeface="+mn-ea"/>
                <a:cs typeface="Times New Roman" panose="02020603050405020304" pitchFamily="18" charset="0"/>
              </a:rPr>
            </a:br>
            <a:r>
              <a:rPr lang="en-US" sz="2700" b="1" dirty="0" smtClean="0">
                <a:ln>
                  <a:noFill/>
                </a:ln>
                <a:solidFill>
                  <a:prstClr val="black"/>
                </a:solidFill>
                <a:latin typeface="Times New Roman" panose="02020603050405020304" pitchFamily="18" charset="0"/>
                <a:ea typeface="+mn-ea"/>
                <a:cs typeface="Times New Roman" panose="02020603050405020304" pitchFamily="18" charset="0"/>
              </a:rPr>
              <a:t>Diabetes </a:t>
            </a:r>
            <a:r>
              <a:rPr lang="en-US" sz="2700" b="1" dirty="0">
                <a:ln>
                  <a:noFill/>
                </a:ln>
                <a:solidFill>
                  <a:prstClr val="black"/>
                </a:solidFill>
                <a:latin typeface="Times New Roman" panose="02020603050405020304" pitchFamily="18" charset="0"/>
                <a:ea typeface="+mn-ea"/>
                <a:cs typeface="Times New Roman" panose="02020603050405020304" pitchFamily="18" charset="0"/>
              </a:rPr>
              <a:t>Management</a:t>
            </a:r>
            <a:r>
              <a:rPr lang="en-US" sz="2700" dirty="0">
                <a:ln>
                  <a:noFill/>
                </a:ln>
                <a:solidFill>
                  <a:prstClr val="black"/>
                </a:solidFill>
                <a:latin typeface="Times New Roman" panose="02020603050405020304" pitchFamily="18" charset="0"/>
                <a:ea typeface="+mn-ea"/>
                <a:cs typeface="Times New Roman" panose="02020603050405020304" pitchFamily="18" charset="0"/>
              </a:rPr>
              <a:t/>
            </a:r>
            <a:br>
              <a:rPr lang="en-US" sz="2700" dirty="0">
                <a:ln>
                  <a:noFill/>
                </a:ln>
                <a:solidFill>
                  <a:prstClr val="black"/>
                </a:solidFill>
                <a:latin typeface="Times New Roman" panose="02020603050405020304" pitchFamily="18" charset="0"/>
                <a:ea typeface="+mn-ea"/>
                <a:cs typeface="Times New Roman" panose="02020603050405020304" pitchFamily="18" charset="0"/>
              </a:rPr>
            </a:br>
            <a:endParaRPr lang="en-US" sz="2700" dirty="0"/>
          </a:p>
        </p:txBody>
      </p:sp>
      <p:sp>
        <p:nvSpPr>
          <p:cNvPr id="3" name="Content Placeholder 2"/>
          <p:cNvSpPr>
            <a:spLocks noGrp="1"/>
          </p:cNvSpPr>
          <p:nvPr>
            <p:ph sz="half" idx="1"/>
          </p:nvPr>
        </p:nvSpPr>
        <p:spPr/>
        <p:txBody>
          <a:bodyPr>
            <a:normAutofit/>
          </a:bodyPr>
          <a:lstStyle/>
          <a:p>
            <a:pPr>
              <a:lnSpc>
                <a:spcPct val="200000"/>
              </a:lnSpc>
              <a:buFont typeface="Wingdings" panose="05000000000000000000" pitchFamily="2" charset="2"/>
              <a:buChar char="v"/>
            </a:pPr>
            <a:r>
              <a:rPr lang="en-US" sz="1400" dirty="0" smtClean="0">
                <a:latin typeface="Times New Roman" panose="02020603050405020304" pitchFamily="18" charset="0"/>
                <a:ea typeface="Calibri" panose="020F0502020204030204" pitchFamily="34" charset="0"/>
                <a:cs typeface="Times New Roman" panose="02020603050405020304" pitchFamily="18" charset="0"/>
              </a:rPr>
              <a:t>Diabetes happens when the blood glucose is beyond the normal level.</a:t>
            </a:r>
          </a:p>
          <a:p>
            <a:pPr>
              <a:lnSpc>
                <a:spcPct val="200000"/>
              </a:lnSpc>
              <a:buFont typeface="Wingdings" panose="05000000000000000000" pitchFamily="2" charset="2"/>
              <a:buChar char="v"/>
            </a:pPr>
            <a:r>
              <a:rPr lang="en-US" sz="1400" dirty="0" smtClean="0">
                <a:latin typeface="Times New Roman" panose="02020603050405020304" pitchFamily="18" charset="0"/>
                <a:ea typeface="Calibri" panose="020F0502020204030204" pitchFamily="34" charset="0"/>
                <a:cs typeface="Times New Roman" panose="02020603050405020304" pitchFamily="18" charset="0"/>
              </a:rPr>
              <a:t> Many interventions and tools are available today to help people with diabetes live a normal life. </a:t>
            </a:r>
          </a:p>
          <a:p>
            <a:pPr>
              <a:lnSpc>
                <a:spcPct val="200000"/>
              </a:lnSpc>
              <a:buFont typeface="Wingdings" panose="05000000000000000000" pitchFamily="2" charset="2"/>
              <a:buChar char="v"/>
            </a:pPr>
            <a:r>
              <a:rPr lang="en-US" sz="1400" dirty="0" smtClean="0">
                <a:latin typeface="Times New Roman" panose="02020603050405020304" pitchFamily="18" charset="0"/>
                <a:ea typeface="Calibri" panose="020F0502020204030204" pitchFamily="34" charset="0"/>
                <a:cs typeface="Times New Roman" panose="02020603050405020304" pitchFamily="18" charset="0"/>
              </a:rPr>
              <a:t>This presentation discusses one of the latest interventions </a:t>
            </a:r>
            <a:endParaRPr lang="en-US" sz="1400" dirty="0"/>
          </a:p>
        </p:txBody>
      </p:sp>
      <p:pic>
        <p:nvPicPr>
          <p:cNvPr id="5" name="Content Placeholder 4"/>
          <p:cNvPicPr>
            <a:picLocks noGrp="1" noChangeAspect="1"/>
          </p:cNvPicPr>
          <p:nvPr>
            <p:ph sz="half" idx="2"/>
          </p:nvPr>
        </p:nvPicPr>
        <p:blipFill>
          <a:blip r:embed="rId3"/>
          <a:stretch>
            <a:fillRect/>
          </a:stretch>
        </p:blipFill>
        <p:spPr>
          <a:xfrm>
            <a:off x="6181725" y="2888655"/>
            <a:ext cx="4718050" cy="2653903"/>
          </a:xfrm>
          <a:prstGeom prst="rect">
            <a:avLst/>
          </a:prstGeom>
        </p:spPr>
      </p:pic>
    </p:spTree>
    <p:extLst>
      <p:ext uri="{BB962C8B-B14F-4D97-AF65-F5344CB8AC3E}">
        <p14:creationId xmlns:p14="http://schemas.microsoft.com/office/powerpoint/2010/main" xmlns="" val="298610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6119" y="683741"/>
            <a:ext cx="10742140" cy="3760004"/>
          </a:xfrm>
          <a:prstGeom prst="rect">
            <a:avLst/>
          </a:prstGeom>
          <a:noFill/>
        </p:spPr>
        <p:txBody>
          <a:bodyPr wrap="square" rtlCol="0">
            <a:spAutoFit/>
          </a:bodyPr>
          <a:lstStyle/>
          <a:p>
            <a:pPr lvl="0" algn="ctr">
              <a:lnSpc>
                <a:spcPct val="200000"/>
              </a:lnSpc>
              <a:spcAft>
                <a:spcPts val="200"/>
              </a:spcAft>
            </a:pPr>
            <a:r>
              <a:rPr lang="en-US"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Stem cell </a:t>
            </a:r>
            <a:r>
              <a:rPr lang="en-US"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Technology</a:t>
            </a:r>
            <a:endParaRPr lang="en-US"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171450" lvl="0" indent="-171450">
              <a:lnSpc>
                <a:spcPct val="200000"/>
              </a:lnSpc>
              <a:spcAft>
                <a:spcPts val="200"/>
              </a:spcAft>
              <a:buFont typeface="Wingdings" panose="05000000000000000000" pitchFamily="2" charset="2"/>
              <a:buChar char="q"/>
            </a:pPr>
            <a:r>
              <a:rPr lang="en-US" sz="1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Bagley (2022) explains that stem cell technology is emerging for treating diabetes. </a:t>
            </a:r>
          </a:p>
          <a:p>
            <a:pPr marL="171450" lvl="0" indent="-171450">
              <a:lnSpc>
                <a:spcPct val="200000"/>
              </a:lnSpc>
              <a:spcAft>
                <a:spcPts val="200"/>
              </a:spcAft>
              <a:buFont typeface="Wingdings" panose="05000000000000000000" pitchFamily="2" charset="2"/>
              <a:buChar char="q"/>
            </a:pPr>
            <a:r>
              <a:rPr lang="en-US" sz="1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According to the article, stem cell has been greatly studied recently and has had promising results, especially for people with type 1 diabetes. </a:t>
            </a:r>
          </a:p>
          <a:p>
            <a:pPr marL="171450" lvl="0" indent="-171450">
              <a:lnSpc>
                <a:spcPct val="200000"/>
              </a:lnSpc>
              <a:spcAft>
                <a:spcPts val="200"/>
              </a:spcAft>
              <a:buFont typeface="Wingdings" panose="05000000000000000000" pitchFamily="2" charset="2"/>
              <a:buChar char="q"/>
            </a:pPr>
            <a:r>
              <a:rPr lang="en-US" sz="1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Stem cell technology, particularly pec-direct, according to Bagley (2022), has shown that it can help generate insulin. </a:t>
            </a:r>
          </a:p>
          <a:p>
            <a:pPr marL="171450" lvl="0" indent="-171450">
              <a:lnSpc>
                <a:spcPct val="200000"/>
              </a:lnSpc>
              <a:spcAft>
                <a:spcPts val="200"/>
              </a:spcAft>
              <a:buFont typeface="Wingdings" panose="05000000000000000000" pitchFamily="2" charset="2"/>
              <a:buChar char="q"/>
            </a:pPr>
            <a:r>
              <a:rPr lang="en-US" sz="1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The </a:t>
            </a:r>
            <a:r>
              <a:rPr lang="en-US" sz="1400" dirty="0" smtClean="0">
                <a:latin typeface="Times New Roman" panose="02020603050405020304" pitchFamily="18" charset="0"/>
                <a:ea typeface="Calibri" panose="020F0502020204030204" pitchFamily="34" charset="0"/>
                <a:cs typeface="Times New Roman" panose="02020603050405020304" pitchFamily="18" charset="0"/>
              </a:rPr>
              <a:t>PEC-Direct</a:t>
            </a:r>
            <a:r>
              <a:rPr lang="en-US" sz="1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once implanted in </a:t>
            </a:r>
            <a:r>
              <a:rPr lang="en-US"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the type 1 diabetic's body, can differentiate and become insulin-creating cells with the capacity to control glucose in the body.</a:t>
            </a:r>
          </a:p>
          <a:p>
            <a:pPr algn="ctr">
              <a:lnSpc>
                <a:spcPct val="200000"/>
              </a:lnSpc>
            </a:pPr>
            <a:endParaRPr lang="en-US" b="1" dirty="0" smtClean="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xmlns="" val="511564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defTabSz="914400">
              <a:lnSpc>
                <a:spcPct val="200000"/>
              </a:lnSpc>
              <a:spcBef>
                <a:spcPts val="0"/>
              </a:spcBef>
              <a:spcAft>
                <a:spcPts val="200"/>
              </a:spcAft>
            </a:pPr>
            <a:r>
              <a:rPr lang="en-US" sz="1200" b="1" dirty="0" smtClean="0">
                <a:ln>
                  <a:noFill/>
                </a:ln>
                <a:solidFill>
                  <a:prstClr val="black"/>
                </a:solidFill>
                <a:latin typeface="Times New Roman" panose="02020603050405020304" pitchFamily="18" charset="0"/>
                <a:ea typeface="Calibri" panose="020F0502020204030204" pitchFamily="34" charset="0"/>
                <a:cs typeface="Times New Roman" panose="02020603050405020304" pitchFamily="18" charset="0"/>
              </a:rPr>
              <a:t/>
            </a:r>
            <a:br>
              <a:rPr lang="en-US" sz="1200" b="1" dirty="0" smtClean="0">
                <a:ln>
                  <a:noFill/>
                </a:ln>
                <a:solidFill>
                  <a:prstClr val="black"/>
                </a:solidFill>
                <a:latin typeface="Times New Roman" panose="02020603050405020304" pitchFamily="18" charset="0"/>
                <a:ea typeface="Calibri" panose="020F0502020204030204" pitchFamily="34" charset="0"/>
                <a:cs typeface="Times New Roman" panose="02020603050405020304" pitchFamily="18" charset="0"/>
              </a:rPr>
            </a:br>
            <a:r>
              <a:rPr lang="en-US" sz="1200" b="1" dirty="0">
                <a:ln>
                  <a:noFill/>
                </a:ln>
                <a:solidFill>
                  <a:prstClr val="black"/>
                </a:solidFill>
                <a:latin typeface="Times New Roman" panose="02020603050405020304" pitchFamily="18" charset="0"/>
                <a:ea typeface="Calibri" panose="020F0502020204030204" pitchFamily="34" charset="0"/>
                <a:cs typeface="Times New Roman" panose="02020603050405020304" pitchFamily="18" charset="0"/>
              </a:rPr>
              <a:t/>
            </a:r>
            <a:br>
              <a:rPr lang="en-US" sz="1200" b="1" dirty="0">
                <a:ln>
                  <a:noFill/>
                </a:ln>
                <a:solidFill>
                  <a:prstClr val="black"/>
                </a:solidFill>
                <a:latin typeface="Times New Roman" panose="02020603050405020304" pitchFamily="18" charset="0"/>
                <a:ea typeface="Calibri" panose="020F0502020204030204" pitchFamily="34" charset="0"/>
                <a:cs typeface="Times New Roman" panose="02020603050405020304" pitchFamily="18" charset="0"/>
              </a:rPr>
            </a:br>
            <a:r>
              <a:rPr lang="en-US" sz="1200" b="1" dirty="0" smtClean="0">
                <a:ln>
                  <a:noFill/>
                </a:ln>
                <a:solidFill>
                  <a:prstClr val="black"/>
                </a:solidFill>
                <a:latin typeface="Times New Roman" panose="02020603050405020304" pitchFamily="18" charset="0"/>
                <a:ea typeface="Calibri" panose="020F0502020204030204" pitchFamily="34" charset="0"/>
                <a:cs typeface="Times New Roman" panose="02020603050405020304" pitchFamily="18" charset="0"/>
              </a:rPr>
              <a:t/>
            </a:r>
            <a:br>
              <a:rPr lang="en-US" sz="1200" b="1" dirty="0" smtClean="0">
                <a:ln>
                  <a:noFill/>
                </a:ln>
                <a:solidFill>
                  <a:prstClr val="black"/>
                </a:solidFill>
                <a:latin typeface="Times New Roman" panose="02020603050405020304" pitchFamily="18" charset="0"/>
                <a:ea typeface="Calibri" panose="020F0502020204030204" pitchFamily="34" charset="0"/>
                <a:cs typeface="Times New Roman" panose="02020603050405020304" pitchFamily="18" charset="0"/>
              </a:rPr>
            </a:br>
            <a:r>
              <a:rPr lang="en-US" sz="2200" b="1" dirty="0" smtClean="0">
                <a:ln>
                  <a:noFill/>
                </a:ln>
                <a:solidFill>
                  <a:prstClr val="black"/>
                </a:solidFill>
                <a:latin typeface="Times New Roman" panose="02020603050405020304" pitchFamily="18" charset="0"/>
                <a:ea typeface="Calibri" panose="020F0502020204030204" pitchFamily="34" charset="0"/>
                <a:cs typeface="Times New Roman" panose="02020603050405020304" pitchFamily="18" charset="0"/>
              </a:rPr>
              <a:t>Research </a:t>
            </a:r>
            <a:r>
              <a:rPr lang="en-US" sz="2200" b="1" dirty="0">
                <a:ln>
                  <a:noFill/>
                </a:ln>
                <a:solidFill>
                  <a:prstClr val="black"/>
                </a:solidFill>
                <a:latin typeface="Times New Roman" panose="02020603050405020304" pitchFamily="18" charset="0"/>
                <a:ea typeface="Calibri" panose="020F0502020204030204" pitchFamily="34" charset="0"/>
                <a:cs typeface="Times New Roman" panose="02020603050405020304" pitchFamily="18" charset="0"/>
              </a:rPr>
              <a:t>findings</a:t>
            </a:r>
            <a:r>
              <a:rPr lang="en-US" sz="1200" dirty="0">
                <a:ln>
                  <a:noFill/>
                </a:ln>
                <a:solidFill>
                  <a:prstClr val="black"/>
                </a:solidFill>
                <a:latin typeface="Times New Roman" panose="02020603050405020304" pitchFamily="18" charset="0"/>
                <a:ea typeface="Calibri" panose="020F0502020204030204" pitchFamily="34" charset="0"/>
                <a:cs typeface="Times New Roman" panose="02020603050405020304" pitchFamily="18" charset="0"/>
              </a:rPr>
              <a:t/>
            </a:r>
            <a:br>
              <a:rPr lang="en-US" sz="1200" dirty="0">
                <a:ln>
                  <a:noFill/>
                </a:ln>
                <a:solidFill>
                  <a:prstClr val="black"/>
                </a:solidFill>
                <a:latin typeface="Times New Roman" panose="02020603050405020304" pitchFamily="18" charset="0"/>
                <a:ea typeface="Calibri" panose="020F0502020204030204" pitchFamily="34" charset="0"/>
                <a:cs typeface="Times New Roman" panose="02020603050405020304" pitchFamily="18" charset="0"/>
              </a:rPr>
            </a:br>
            <a:endParaRPr lang="en-US" dirty="0"/>
          </a:p>
        </p:txBody>
      </p:sp>
      <p:sp>
        <p:nvSpPr>
          <p:cNvPr id="3" name="Content Placeholder 2"/>
          <p:cNvSpPr>
            <a:spLocks noGrp="1"/>
          </p:cNvSpPr>
          <p:nvPr>
            <p:ph sz="half" idx="1"/>
          </p:nvPr>
        </p:nvSpPr>
        <p:spPr/>
        <p:txBody>
          <a:bodyPr>
            <a:normAutofit/>
          </a:bodyPr>
          <a:lstStyle/>
          <a:p>
            <a:pPr>
              <a:lnSpc>
                <a:spcPct val="200000"/>
              </a:lnSpc>
              <a:buFont typeface="Wingdings" panose="05000000000000000000" pitchFamily="2" charset="2"/>
              <a:buChar char="q"/>
            </a:pPr>
            <a:r>
              <a:rPr lang="en-US" sz="12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Bagley (2022), stem cell technology has proved effective for type I diabetes. </a:t>
            </a:r>
          </a:p>
          <a:p>
            <a:pPr>
              <a:lnSpc>
                <a:spcPct val="200000"/>
              </a:lnSpc>
              <a:buFont typeface="Wingdings" panose="05000000000000000000" pitchFamily="2" charset="2"/>
              <a:buChar char="q"/>
            </a:pPr>
            <a:r>
              <a:rPr lang="en-US" sz="1200" dirty="0" smtClean="0">
                <a:latin typeface="Times New Roman" panose="02020603050405020304" pitchFamily="18" charset="0"/>
                <a:ea typeface="Calibri" panose="020F0502020204030204" pitchFamily="34" charset="0"/>
                <a:cs typeface="Times New Roman" panose="02020603050405020304" pitchFamily="18" charset="0"/>
              </a:rPr>
              <a:t>PEC-Direct leads to a positive c-peptide after some months. </a:t>
            </a:r>
          </a:p>
          <a:p>
            <a:pPr>
              <a:lnSpc>
                <a:spcPct val="200000"/>
              </a:lnSpc>
              <a:buFont typeface="Wingdings" panose="05000000000000000000" pitchFamily="2" charset="2"/>
              <a:buChar char="q"/>
            </a:pPr>
            <a:r>
              <a:rPr lang="en-US" sz="1200" dirty="0" smtClean="0">
                <a:latin typeface="Times New Roman" panose="02020603050405020304" pitchFamily="18" charset="0"/>
                <a:ea typeface="Calibri" panose="020F0502020204030204" pitchFamily="34" charset="0"/>
                <a:cs typeface="Times New Roman" panose="02020603050405020304" pitchFamily="18" charset="0"/>
              </a:rPr>
              <a:t>That shows there is a possibility to differentiate endoderm cells and make renewable insulin-generating islet cells.</a:t>
            </a:r>
          </a:p>
          <a:p>
            <a:pPr>
              <a:lnSpc>
                <a:spcPct val="200000"/>
              </a:lnSpc>
              <a:buFont typeface="Wingdings" panose="05000000000000000000" pitchFamily="2" charset="2"/>
              <a:buChar char="q"/>
            </a:pPr>
            <a:r>
              <a:rPr lang="en-US" sz="1200" dirty="0">
                <a:latin typeface="Times New Roman" panose="02020603050405020304" pitchFamily="18" charset="0"/>
                <a:cs typeface="Times New Roman" panose="02020603050405020304" pitchFamily="18" charset="0"/>
              </a:rPr>
              <a:t>Through the intervention, </a:t>
            </a:r>
            <a:r>
              <a:rPr lang="en-US" sz="1200" dirty="0">
                <a:latin typeface="Times New Roman" panose="02020603050405020304" pitchFamily="18" charset="0"/>
                <a:ea typeface="Calibri" panose="020F0502020204030204" pitchFamily="34" charset="0"/>
                <a:cs typeface="Times New Roman" panose="02020603050405020304" pitchFamily="18" charset="0"/>
              </a:rPr>
              <a:t>patients can maintain a c-peptide enough to have the necessary glycemic impact. </a:t>
            </a:r>
          </a:p>
          <a:p>
            <a:pPr marL="0" indent="0">
              <a:lnSpc>
                <a:spcPct val="200000"/>
              </a:lnSpc>
              <a:buNone/>
            </a:pPr>
            <a:endParaRPr lang="en-US" sz="1200" dirty="0" smtClean="0">
              <a:latin typeface="Times New Roman" panose="02020603050405020304" pitchFamily="18" charset="0"/>
              <a:ea typeface="Calibri" panose="020F0502020204030204" pitchFamily="34" charset="0"/>
              <a:cs typeface="Times New Roman" panose="02020603050405020304" pitchFamily="18" charset="0"/>
            </a:endParaRPr>
          </a:p>
          <a:p>
            <a:pPr>
              <a:buFont typeface="Wingdings" panose="05000000000000000000" pitchFamily="2" charset="2"/>
              <a:buChar char="q"/>
            </a:pPr>
            <a:endParaRPr lang="en-US" dirty="0"/>
          </a:p>
        </p:txBody>
      </p:sp>
      <p:pic>
        <p:nvPicPr>
          <p:cNvPr id="5" name="Content Placeholder 4"/>
          <p:cNvPicPr>
            <a:picLocks noGrp="1" noChangeAspect="1"/>
          </p:cNvPicPr>
          <p:nvPr>
            <p:ph sz="half" idx="2"/>
          </p:nvPr>
        </p:nvPicPr>
        <p:blipFill>
          <a:blip r:embed="rId3"/>
          <a:stretch>
            <a:fillRect/>
          </a:stretch>
        </p:blipFill>
        <p:spPr>
          <a:xfrm>
            <a:off x="6181725" y="2710711"/>
            <a:ext cx="4718050" cy="3009790"/>
          </a:xfrm>
          <a:prstGeom prst="rect">
            <a:avLst/>
          </a:prstGeom>
        </p:spPr>
      </p:pic>
    </p:spTree>
    <p:extLst>
      <p:ext uri="{BB962C8B-B14F-4D97-AF65-F5344CB8AC3E}">
        <p14:creationId xmlns:p14="http://schemas.microsoft.com/office/powerpoint/2010/main" xmlns="" val="3499669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8299" y="804231"/>
            <a:ext cx="10488058" cy="4375557"/>
          </a:xfrm>
          <a:prstGeom prst="rect">
            <a:avLst/>
          </a:prstGeom>
          <a:noFill/>
        </p:spPr>
        <p:txBody>
          <a:bodyPr wrap="square" rtlCol="0">
            <a:spAutoFit/>
          </a:bodyPr>
          <a:lstStyle/>
          <a:p>
            <a:pPr algn="ctr">
              <a:lnSpc>
                <a:spcPct val="200000"/>
              </a:lnSpc>
              <a:spcAft>
                <a:spcPts val="200"/>
              </a:spcAft>
            </a:pPr>
            <a:r>
              <a:rPr lang="en-US" b="1" dirty="0" smtClean="0">
                <a:effectLst/>
                <a:latin typeface="Times New Roman" panose="02020603050405020304" pitchFamily="18" charset="0"/>
                <a:ea typeface="Calibri" panose="020F0502020204030204" pitchFamily="34" charset="0"/>
                <a:cs typeface="Times New Roman" panose="02020603050405020304" pitchFamily="18" charset="0"/>
              </a:rPr>
              <a:t>Research findings</a:t>
            </a:r>
          </a:p>
          <a:p>
            <a:pPr marL="285750" indent="-285750">
              <a:lnSpc>
                <a:spcPct val="200000"/>
              </a:lnSpc>
              <a:spcAft>
                <a:spcPts val="200"/>
              </a:spcAft>
              <a:buFont typeface="Wingdings" panose="05000000000000000000" pitchFamily="2" charset="2"/>
              <a:buChar char="v"/>
            </a:pP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Research is still underway to ensure it produces the best treatment for type 1 diabetes. </a:t>
            </a:r>
          </a:p>
          <a:p>
            <a:pPr marL="285750" indent="-285750">
              <a:lnSpc>
                <a:spcPct val="200000"/>
              </a:lnSpc>
              <a:spcAft>
                <a:spcPts val="200"/>
              </a:spcAft>
              <a:buFont typeface="Wingdings" panose="05000000000000000000" pitchFamily="2" charset="2"/>
              <a:buChar char="v"/>
            </a:pP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Researchers have partnered with CRISPR to integrate more technology </a:t>
            </a:r>
          </a:p>
          <a:p>
            <a:pPr marL="285750" indent="-285750">
              <a:lnSpc>
                <a:spcPct val="200000"/>
              </a:lnSpc>
              <a:spcAft>
                <a:spcPts val="200"/>
              </a:spcAft>
              <a:buFont typeface="Wingdings" panose="05000000000000000000" pitchFamily="2" charset="2"/>
              <a:buChar char="v"/>
            </a:pP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The intervention relates to diabetes since the researchers are working hard to make an intervention that will help create insulin for type 1 diabetics.  </a:t>
            </a:r>
          </a:p>
          <a:p>
            <a:pPr marL="285750" indent="-285750">
              <a:lnSpc>
                <a:spcPct val="200000"/>
              </a:lnSpc>
              <a:spcAft>
                <a:spcPts val="200"/>
              </a:spcAft>
              <a:buFont typeface="Wingdings" panose="05000000000000000000" pitchFamily="2" charset="2"/>
              <a:buChar char="v"/>
            </a:pPr>
            <a:endParaRPr lang="en-US" dirty="0" smtClean="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smtClean="0"/>
          </a:p>
          <a:p>
            <a:pPr marL="285750" indent="-285750">
              <a:lnSpc>
                <a:spcPct val="200000"/>
              </a:lnSpc>
              <a:spcAft>
                <a:spcPts val="200"/>
              </a:spcAft>
              <a:buFont typeface="Wingdings" panose="05000000000000000000" pitchFamily="2" charset="2"/>
              <a:buChar char="v"/>
            </a:pP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245139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0" marR="0">
              <a:lnSpc>
                <a:spcPct val="200000"/>
              </a:lnSpc>
              <a:spcBef>
                <a:spcPts val="0"/>
              </a:spcBef>
              <a:spcAft>
                <a:spcPts val="20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Integrating stem cell technology in nursing practice and its effects</a:t>
            </a:r>
            <a:r>
              <a:rPr lang="en-US" sz="2400" dirty="0">
                <a:latin typeface="Times New Roman" panose="02020603050405020304" pitchFamily="18" charset="0"/>
                <a:ea typeface="Calibri" panose="020F0502020204030204" pitchFamily="34" charset="0"/>
                <a:cs typeface="Times New Roman" panose="02020603050405020304" pitchFamily="18" charset="0"/>
              </a:rPr>
              <a:t/>
            </a:r>
            <a:br>
              <a:rPr lang="en-US" sz="2400" dirty="0">
                <a:latin typeface="Times New Roman" panose="02020603050405020304" pitchFamily="18" charset="0"/>
                <a:ea typeface="Calibri" panose="020F0502020204030204" pitchFamily="34" charset="0"/>
                <a:cs typeface="Times New Roman" panose="02020603050405020304" pitchFamily="18" charset="0"/>
              </a:rPr>
            </a:br>
            <a:endParaRPr lang="en-US" sz="2400" dirty="0"/>
          </a:p>
        </p:txBody>
      </p:sp>
      <p:sp>
        <p:nvSpPr>
          <p:cNvPr id="3" name="Content Placeholder 2"/>
          <p:cNvSpPr>
            <a:spLocks noGrp="1"/>
          </p:cNvSpPr>
          <p:nvPr>
            <p:ph sz="half" idx="1"/>
          </p:nvPr>
        </p:nvSpPr>
        <p:spPr/>
        <p:txBody>
          <a:bodyPr>
            <a:normAutofit fontScale="85000" lnSpcReduction="20000"/>
          </a:bodyPr>
          <a:lstStyle/>
          <a:p>
            <a:pPr>
              <a:lnSpc>
                <a:spcPct val="200000"/>
              </a:lnSpc>
              <a:buFont typeface="Wingdings" panose="05000000000000000000" pitchFamily="2" charset="2"/>
              <a:buChar char="v"/>
            </a:pPr>
            <a:r>
              <a:rPr lang="en-US" sz="1400" dirty="0" smtClean="0">
                <a:latin typeface="Times New Roman" panose="02020603050405020304" pitchFamily="18" charset="0"/>
                <a:ea typeface="Calibri" panose="020F0502020204030204" pitchFamily="34" charset="0"/>
                <a:cs typeface="Times New Roman" panose="02020603050405020304" pitchFamily="18" charset="0"/>
              </a:rPr>
              <a:t>Integrating the intervention into nursing practice requires several considerations.</a:t>
            </a:r>
          </a:p>
          <a:p>
            <a:pPr>
              <a:lnSpc>
                <a:spcPct val="200000"/>
              </a:lnSpc>
              <a:buFont typeface="Wingdings" panose="05000000000000000000" pitchFamily="2" charset="2"/>
              <a:buChar char="v"/>
            </a:pPr>
            <a:r>
              <a:rPr lang="en-US" sz="1400" dirty="0" smtClean="0">
                <a:latin typeface="Times New Roman" panose="02020603050405020304" pitchFamily="18" charset="0"/>
                <a:ea typeface="Calibri" panose="020F0502020204030204" pitchFamily="34" charset="0"/>
                <a:cs typeface="Times New Roman" panose="02020603050405020304" pitchFamily="18" charset="0"/>
              </a:rPr>
              <a:t>One of the considerations is the knowledge gap.</a:t>
            </a:r>
          </a:p>
          <a:p>
            <a:pPr>
              <a:lnSpc>
                <a:spcPct val="200000"/>
              </a:lnSpc>
              <a:buFont typeface="Wingdings" panose="05000000000000000000" pitchFamily="2" charset="2"/>
              <a:buChar char="v"/>
            </a:pPr>
            <a:r>
              <a:rPr lang="en-US" sz="1400" dirty="0" smtClean="0">
                <a:latin typeface="Times New Roman" panose="02020603050405020304" pitchFamily="18" charset="0"/>
                <a:ea typeface="Calibri" panose="020F0502020204030204" pitchFamily="34" charset="0"/>
                <a:cs typeface="Times New Roman" panose="02020603050405020304" pitchFamily="18" charset="0"/>
              </a:rPr>
              <a:t>Other considerations include:</a:t>
            </a:r>
          </a:p>
          <a:p>
            <a:pPr>
              <a:lnSpc>
                <a:spcPct val="200000"/>
              </a:lnSpc>
              <a:buFont typeface="Wingdings" panose="05000000000000000000" pitchFamily="2" charset="2"/>
              <a:buChar char="ü"/>
            </a:pPr>
            <a:r>
              <a:rPr lang="en-US" sz="1400" dirty="0" smtClean="0">
                <a:latin typeface="Times New Roman" panose="02020603050405020304" pitchFamily="18" charset="0"/>
                <a:ea typeface="Calibri" panose="020F0502020204030204" pitchFamily="34" charset="0"/>
                <a:cs typeface="Times New Roman" panose="02020603050405020304" pitchFamily="18" charset="0"/>
              </a:rPr>
              <a:t> Increasing awareness of regenerative science and continuous education to nurses on new technologies</a:t>
            </a:r>
          </a:p>
          <a:p>
            <a:pPr>
              <a:lnSpc>
                <a:spcPct val="200000"/>
              </a:lnSpc>
              <a:buFont typeface="Wingdings" panose="05000000000000000000" pitchFamily="2" charset="2"/>
              <a:buChar char="ü"/>
            </a:pPr>
            <a:r>
              <a:rPr lang="en-US" sz="1400" dirty="0" smtClean="0">
                <a:latin typeface="Times New Roman" panose="02020603050405020304" pitchFamily="18" charset="0"/>
                <a:ea typeface="Calibri" panose="020F0502020204030204" pitchFamily="34" charset="0"/>
                <a:cs typeface="Times New Roman" panose="02020603050405020304" pitchFamily="18" charset="0"/>
              </a:rPr>
              <a:t> Providing the necessary resources to become conversant with the interventions.</a:t>
            </a:r>
          </a:p>
          <a:p>
            <a:endParaRPr lang="en-US" dirty="0"/>
          </a:p>
          <a:p>
            <a:pPr>
              <a:buFont typeface="Wingdings" panose="05000000000000000000" pitchFamily="2" charset="2"/>
              <a:buChar char="v"/>
            </a:pPr>
            <a:endParaRPr lang="en-US" dirty="0" smtClean="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Content Placeholder 4"/>
          <p:cNvPicPr>
            <a:picLocks noGrp="1" noChangeAspect="1"/>
          </p:cNvPicPr>
          <p:nvPr>
            <p:ph sz="half" idx="2"/>
          </p:nvPr>
        </p:nvPicPr>
        <p:blipFill>
          <a:blip r:embed="rId3"/>
          <a:stretch>
            <a:fillRect/>
          </a:stretch>
        </p:blipFill>
        <p:spPr>
          <a:xfrm>
            <a:off x="6181725" y="2642923"/>
            <a:ext cx="4718050" cy="3145366"/>
          </a:xfrm>
          <a:prstGeom prst="rect">
            <a:avLst/>
          </a:prstGeom>
        </p:spPr>
      </p:pic>
    </p:spTree>
    <p:extLst>
      <p:ext uri="{BB962C8B-B14F-4D97-AF65-F5344CB8AC3E}">
        <p14:creationId xmlns:p14="http://schemas.microsoft.com/office/powerpoint/2010/main" xmlns="" val="3519699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1181" y="771181"/>
            <a:ext cx="10532125" cy="2616101"/>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Integrating stem cell technology in nursing practice and its effects</a:t>
            </a:r>
            <a:endParaRPr lang="en-US" sz="2000" dirty="0">
              <a:latin typeface="Times New Roman" panose="02020603050405020304" pitchFamily="18" charset="0"/>
              <a:cs typeface="Times New Roman" panose="02020603050405020304" pitchFamily="18" charset="0"/>
            </a:endParaRPr>
          </a:p>
          <a:p>
            <a:pPr marL="285750" indent="-285750">
              <a:lnSpc>
                <a:spcPct val="200000"/>
              </a:lnSpc>
              <a:buFont typeface="Wingdings" panose="05000000000000000000" pitchFamily="2" charset="2"/>
              <a:buChar char="v"/>
            </a:pP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Integrating the intervention into nursing practice requires caregivers to be conversant with the effects</a:t>
            </a:r>
          </a:p>
          <a:p>
            <a:pPr marL="285750" indent="-285750">
              <a:lnSpc>
                <a:spcPct val="200000"/>
              </a:lnSpc>
              <a:buFont typeface="Wingdings" panose="05000000000000000000" pitchFamily="2" charset="2"/>
              <a:buChar char="v"/>
            </a:pP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Patients implanted with pec-direct need constant monitoring to track glucose levels </a:t>
            </a:r>
          </a:p>
          <a:p>
            <a:pPr marL="285750" indent="-285750">
              <a:lnSpc>
                <a:spcPct val="200000"/>
              </a:lnSpc>
              <a:buFont typeface="Wingdings" panose="05000000000000000000" pitchFamily="2" charset="2"/>
              <a:buChar char="v"/>
            </a:pP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Nurse practice has to change from inpatient to community-based, continuously monitoring patients </a:t>
            </a:r>
          </a:p>
          <a:p>
            <a:pPr marL="285750" indent="-285750">
              <a:lnSpc>
                <a:spcPct val="200000"/>
              </a:lnSpc>
              <a:buFont typeface="Wingdings" panose="05000000000000000000" pitchFamily="2" charset="2"/>
              <a:buChar char="v"/>
            </a:pP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The intervention will change the disease process since the body will have renewable cells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815288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0" marR="0">
              <a:lnSpc>
                <a:spcPct val="200000"/>
              </a:lnSpc>
              <a:spcBef>
                <a:spcPts val="0"/>
              </a:spcBef>
              <a:spcAft>
                <a:spcPts val="200"/>
              </a:spcAft>
            </a:pP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a:r>
            <a:br>
              <a:rPr lang="en-US" sz="2800" b="1" dirty="0" smtClean="0">
                <a:latin typeface="Times New Roman" panose="02020603050405020304" pitchFamily="18" charset="0"/>
                <a:ea typeface="Calibri" panose="020F0502020204030204" pitchFamily="34" charset="0"/>
                <a:cs typeface="Times New Roman" panose="02020603050405020304" pitchFamily="18" charset="0"/>
              </a:rPr>
            </a:b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Aspects </a:t>
            </a:r>
            <a:r>
              <a:rPr lang="en-US" sz="2800" b="1" dirty="0">
                <a:latin typeface="Times New Roman" panose="02020603050405020304" pitchFamily="18" charset="0"/>
                <a:ea typeface="Calibri" panose="020F0502020204030204" pitchFamily="34" charset="0"/>
                <a:cs typeface="Times New Roman" panose="02020603050405020304" pitchFamily="18" charset="0"/>
              </a:rPr>
              <a:t>to consider in diabetes patients</a:t>
            </a:r>
            <a:r>
              <a:rPr lang="en-US" sz="2800" dirty="0">
                <a:latin typeface="Times New Roman" panose="02020603050405020304" pitchFamily="18" charset="0"/>
                <a:ea typeface="Calibri" panose="020F0502020204030204" pitchFamily="34" charset="0"/>
                <a:cs typeface="Times New Roman" panose="02020603050405020304" pitchFamily="18" charset="0"/>
              </a:rPr>
              <a:t/>
            </a:r>
            <a:br>
              <a:rPr lang="en-US" sz="2800" dirty="0">
                <a:latin typeface="Times New Roman" panose="02020603050405020304" pitchFamily="18" charset="0"/>
                <a:ea typeface="Calibri" panose="020F0502020204030204" pitchFamily="34" charset="0"/>
                <a:cs typeface="Times New Roman" panose="02020603050405020304" pitchFamily="18" charset="0"/>
              </a:rPr>
            </a:br>
            <a:endParaRPr lang="en-US" sz="2800" dirty="0"/>
          </a:p>
        </p:txBody>
      </p:sp>
      <p:sp>
        <p:nvSpPr>
          <p:cNvPr id="3" name="Content Placeholder 2"/>
          <p:cNvSpPr>
            <a:spLocks noGrp="1"/>
          </p:cNvSpPr>
          <p:nvPr>
            <p:ph sz="half" idx="1"/>
          </p:nvPr>
        </p:nvSpPr>
        <p:spPr/>
        <p:txBody>
          <a:bodyPr>
            <a:noAutofit/>
          </a:bodyPr>
          <a:lstStyle/>
          <a:p>
            <a:pPr>
              <a:lnSpc>
                <a:spcPct val="200000"/>
              </a:lnSpc>
              <a:buFont typeface="Wingdings" panose="05000000000000000000" pitchFamily="2" charset="2"/>
              <a:buChar char="v"/>
            </a:pPr>
            <a:r>
              <a:rPr lang="en-US" sz="1400" dirty="0" smtClean="0">
                <a:latin typeface="Times New Roman" panose="02020603050405020304" pitchFamily="18" charset="0"/>
                <a:ea typeface="Calibri" panose="020F0502020204030204" pitchFamily="34" charset="0"/>
                <a:cs typeface="Times New Roman" panose="02020603050405020304" pitchFamily="18" charset="0"/>
              </a:rPr>
              <a:t>Diabetes is a long-term condition that affects a patient throughout their lifetime. </a:t>
            </a:r>
          </a:p>
          <a:p>
            <a:pPr>
              <a:lnSpc>
                <a:spcPct val="200000"/>
              </a:lnSpc>
              <a:buFont typeface="Wingdings" panose="05000000000000000000" pitchFamily="2" charset="2"/>
              <a:buChar char="v"/>
            </a:pPr>
            <a:r>
              <a:rPr lang="en-US" sz="1400" dirty="0" smtClean="0">
                <a:latin typeface="Times New Roman" panose="02020603050405020304" pitchFamily="18" charset="0"/>
                <a:ea typeface="Calibri" panose="020F0502020204030204" pitchFamily="34" charset="0"/>
                <a:cs typeface="Times New Roman" panose="02020603050405020304" pitchFamily="18" charset="0"/>
              </a:rPr>
              <a:t>It is essential to consider psychological aspects because diabetes affects a person's mental well-being </a:t>
            </a:r>
          </a:p>
          <a:p>
            <a:pPr>
              <a:lnSpc>
                <a:spcPct val="200000"/>
              </a:lnSpc>
              <a:buFont typeface="Wingdings" panose="05000000000000000000" pitchFamily="2" charset="2"/>
              <a:buChar char="v"/>
            </a:pPr>
            <a:r>
              <a:rPr lang="en-US" sz="1400" dirty="0" smtClean="0">
                <a:latin typeface="Times New Roman" panose="02020603050405020304" pitchFamily="18" charset="0"/>
                <a:ea typeface="Calibri" panose="020F0502020204030204" pitchFamily="34" charset="0"/>
                <a:cs typeface="Times New Roman" panose="02020603050405020304" pitchFamily="18" charset="0"/>
              </a:rPr>
              <a:t>Patient education can enlighten patients on ways to cope with the condition</a:t>
            </a:r>
            <a:endParaRPr lang="en-US" sz="1400" dirty="0"/>
          </a:p>
        </p:txBody>
      </p:sp>
      <p:pic>
        <p:nvPicPr>
          <p:cNvPr id="5" name="Content Placeholder 4"/>
          <p:cNvPicPr>
            <a:picLocks noGrp="1" noChangeAspect="1"/>
          </p:cNvPicPr>
          <p:nvPr>
            <p:ph sz="half" idx="2"/>
          </p:nvPr>
        </p:nvPicPr>
        <p:blipFill>
          <a:blip r:embed="rId3"/>
          <a:stretch>
            <a:fillRect/>
          </a:stretch>
        </p:blipFill>
        <p:spPr>
          <a:xfrm>
            <a:off x="7188200" y="3367881"/>
            <a:ext cx="2705100" cy="1695450"/>
          </a:xfrm>
          <a:prstGeom prst="rect">
            <a:avLst/>
          </a:prstGeom>
        </p:spPr>
      </p:pic>
    </p:spTree>
    <p:extLst>
      <p:ext uri="{BB962C8B-B14F-4D97-AF65-F5344CB8AC3E}">
        <p14:creationId xmlns:p14="http://schemas.microsoft.com/office/powerpoint/2010/main" xmlns="" val="3395000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5248" y="649995"/>
            <a:ext cx="10664328" cy="4585871"/>
          </a:xfrm>
          <a:prstGeom prst="rect">
            <a:avLst/>
          </a:prstGeom>
          <a:noFill/>
        </p:spPr>
        <p:txBody>
          <a:bodyPr wrap="square" rtlCol="0">
            <a:spAutoFit/>
          </a:bodyPr>
          <a:lstStyle/>
          <a:p>
            <a:pPr algn="ctr">
              <a:lnSpc>
                <a:spcPct val="200000"/>
              </a:lnSpc>
            </a:pPr>
            <a:r>
              <a:rPr lang="en-US" sz="2000" b="1" dirty="0">
                <a:latin typeface="Times New Roman" panose="02020603050405020304" pitchFamily="18" charset="0"/>
                <a:cs typeface="Times New Roman" panose="02020603050405020304" pitchFamily="18" charset="0"/>
              </a:rPr>
              <a:t>Aspects to consider in diabetes patients</a:t>
            </a:r>
            <a:endParaRPr lang="en-US" sz="2000" dirty="0">
              <a:latin typeface="Times New Roman" panose="02020603050405020304" pitchFamily="18" charset="0"/>
              <a:cs typeface="Times New Roman" panose="02020603050405020304" pitchFamily="18" charset="0"/>
            </a:endParaRPr>
          </a:p>
          <a:p>
            <a:pPr marL="285750" indent="-285750">
              <a:lnSpc>
                <a:spcPct val="200000"/>
              </a:lnSpc>
              <a:buFont typeface="Wingdings" panose="05000000000000000000" pitchFamily="2" charset="2"/>
              <a:buChar char="v"/>
            </a:pP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Culture usually entails certain practices and food choices.</a:t>
            </a:r>
          </a:p>
          <a:p>
            <a:pPr marL="285750" indent="-285750">
              <a:lnSpc>
                <a:spcPct val="200000"/>
              </a:lnSpc>
              <a:buFont typeface="Wingdings" panose="05000000000000000000" pitchFamily="2" charset="2"/>
              <a:buChar char="v"/>
            </a:pP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It is important to consider culture since diabetes requires changing diet and lifestyle behaviors.</a:t>
            </a:r>
          </a:p>
          <a:p>
            <a:pPr marL="285750" indent="-285750">
              <a:lnSpc>
                <a:spcPct val="200000"/>
              </a:lnSpc>
              <a:buFont typeface="Wingdings" panose="05000000000000000000" pitchFamily="2" charset="2"/>
              <a:buChar char="v"/>
            </a:pP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It is necessary to be resourceful and enlighten the patient on how their choices affect their conditions.</a:t>
            </a:r>
          </a:p>
          <a:p>
            <a:pPr marL="285750" indent="-285750">
              <a:lnSpc>
                <a:spcPct val="200000"/>
              </a:lnSpc>
              <a:buFont typeface="Wingdings" panose="05000000000000000000" pitchFamily="2" charset="2"/>
              <a:buChar char="v"/>
            </a:pP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It is important to consider spiritual aspects since spirituality can affect coping with diabetes.</a:t>
            </a:r>
          </a:p>
          <a:p>
            <a:pPr marL="285750" indent="-285750">
              <a:lnSpc>
                <a:spcPct val="200000"/>
              </a:lnSpc>
              <a:buFont typeface="Wingdings" panose="05000000000000000000" pitchFamily="2" charset="2"/>
              <a:buChar char="v"/>
            </a:pP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It would be appropriate to explain the necessity of any interventions against their religious beliefs. </a:t>
            </a:r>
          </a:p>
          <a:p>
            <a:pPr marL="285750" indent="-285750">
              <a:lnSpc>
                <a:spcPct val="200000"/>
              </a:lnSpc>
              <a:buFont typeface="Wingdings" panose="05000000000000000000" pitchFamily="2" charset="2"/>
              <a:buChar char="v"/>
            </a:pP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That would help ensure patients receive all interventions necessary for managing diabetes. </a:t>
            </a:r>
          </a:p>
          <a:p>
            <a:pPr marL="285750" indent="-285750">
              <a:lnSpc>
                <a:spcPct val="200000"/>
              </a:lnSpc>
              <a:buFont typeface="Wingdings" panose="05000000000000000000" pitchFamily="2" charset="2"/>
              <a:buChar char="v"/>
            </a:pPr>
            <a:endParaRPr lang="en-US" dirty="0"/>
          </a:p>
        </p:txBody>
      </p:sp>
    </p:spTree>
    <p:extLst>
      <p:ext uri="{BB962C8B-B14F-4D97-AF65-F5344CB8AC3E}">
        <p14:creationId xmlns:p14="http://schemas.microsoft.com/office/powerpoint/2010/main" xmlns="" val="16370436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32</TotalTime>
  <Words>1422</Words>
  <Application>Microsoft Office PowerPoint</Application>
  <PresentationFormat>Custom</PresentationFormat>
  <Paragraphs>71</Paragraphs>
  <Slides>10</Slides>
  <Notes>8</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Organic</vt:lpstr>
      <vt:lpstr>Slide 1</vt:lpstr>
      <vt:lpstr> Diabetes Management </vt:lpstr>
      <vt:lpstr>Slide 3</vt:lpstr>
      <vt:lpstr>   Research findings </vt:lpstr>
      <vt:lpstr>Slide 5</vt:lpstr>
      <vt:lpstr>Integrating stem cell technology in nursing practice and its effects </vt:lpstr>
      <vt:lpstr>Slide 7</vt:lpstr>
      <vt:lpstr> Aspects to consider in diabetes patients </vt:lpstr>
      <vt:lpstr>Slide 9</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Windows User</cp:lastModifiedBy>
  <cp:revision>40</cp:revision>
  <dcterms:created xsi:type="dcterms:W3CDTF">2023-06-28T16:11:34Z</dcterms:created>
  <dcterms:modified xsi:type="dcterms:W3CDTF">2023-10-23T11:28:04Z</dcterms:modified>
</cp:coreProperties>
</file>