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987" autoAdjust="0"/>
    <p:restoredTop sz="94660"/>
  </p:normalViewPr>
  <p:slideViewPr>
    <p:cSldViewPr snapToGrid="0">
      <p:cViewPr varScale="1">
        <p:scale>
          <a:sx n="88" d="100"/>
          <a:sy n="88" d="100"/>
        </p:scale>
        <p:origin x="-102" y="-504"/>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8D9A39-4650-4F00-B72A-96D6BF0BF04D}" type="datetimeFigureOut">
              <a:rPr lang="en-US" smtClean="0"/>
              <a:pPr/>
              <a:t>9/25/2023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AF8A69-D951-4BE9-9723-301BBE42442E}" type="slidenum">
              <a:rPr lang="en-US" smtClean="0"/>
              <a:pPr/>
              <a:t>‹#›</a:t>
            </a:fld>
            <a:endParaRPr lang="en-US"/>
          </a:p>
        </p:txBody>
      </p:sp>
    </p:spTree>
    <p:extLst>
      <p:ext uri="{BB962C8B-B14F-4D97-AF65-F5344CB8AC3E}">
        <p14:creationId xmlns:p14="http://schemas.microsoft.com/office/powerpoint/2010/main" xmlns="" val="3779660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200000"/>
              </a:lnSpc>
              <a:spcBef>
                <a:spcPts val="0"/>
              </a:spcBef>
              <a:spcAft>
                <a:spcPts val="0"/>
              </a:spcAft>
            </a:pPr>
            <a:r>
              <a:rPr lang="en-US" sz="1200" b="1" kern="100" dirty="0" smtClean="0">
                <a:effectLst/>
                <a:latin typeface="Times New Roman" panose="02020603050405020304" pitchFamily="18" charset="0"/>
                <a:ea typeface="Noto Serif CJK SC"/>
                <a:cs typeface="Lohit Devanagari"/>
              </a:rPr>
              <a:t>Introduction </a:t>
            </a:r>
            <a:endParaRPr lang="en-US" sz="1200" kern="100" dirty="0" smtClean="0">
              <a:effectLst/>
              <a:latin typeface="Liberation Serif"/>
              <a:ea typeface="Noto Serif CJK SC"/>
              <a:cs typeface="Lohit Devanagari"/>
            </a:endParaRPr>
          </a:p>
          <a:p>
            <a:pPr marL="0" marR="0">
              <a:lnSpc>
                <a:spcPct val="200000"/>
              </a:lnSpc>
              <a:spcBef>
                <a:spcPts val="0"/>
              </a:spcBef>
              <a:spcAft>
                <a:spcPts val="0"/>
              </a:spcAft>
            </a:pPr>
            <a:r>
              <a:rPr lang="en-US" sz="1200" kern="100" dirty="0" smtClean="0">
                <a:effectLst/>
                <a:latin typeface="Times New Roman" panose="02020603050405020304" pitchFamily="18" charset="0"/>
                <a:ea typeface="Noto Serif CJK SC"/>
                <a:cs typeface="Lohit Devanagari"/>
              </a:rPr>
              <a:t>	Pop culture merchandise is a multi-billion-dollar industry comprising a wide range of products like action figures, t-shirts, posters, and other collectibles based on popular characters from video games, comics, television shows, and movies. The sector has witnessed a noteworthy increase in the past few years because of the popularity of comic book conventions, streaming services, and the general acceptance of pop culture. Hot Topic is among the major players in the pop culture merchandise industry. The firm was established in 1988 and became a popular destination for alternative fashion and pop culture fans. The organization began as a small store selling clothing and accessories inspired by music. It has expanded to include numerous product offerings based on franchises such as Star Wars, Harry Potter, and Marvel. This paper focuses on evaluating the external environment of Hot Topic. </a:t>
            </a:r>
            <a:endParaRPr lang="en-US" sz="1200" kern="100" dirty="0" smtClean="0">
              <a:effectLst/>
              <a:latin typeface="Liberation Serif"/>
              <a:ea typeface="Noto Serif CJK SC"/>
              <a:cs typeface="Lohit Devanagari"/>
            </a:endParaRPr>
          </a:p>
          <a:p>
            <a:endParaRPr lang="en-US" dirty="0"/>
          </a:p>
        </p:txBody>
      </p:sp>
      <p:sp>
        <p:nvSpPr>
          <p:cNvPr id="4" name="Slide Number Placeholder 3"/>
          <p:cNvSpPr>
            <a:spLocks noGrp="1"/>
          </p:cNvSpPr>
          <p:nvPr>
            <p:ph type="sldNum" sz="quarter" idx="10"/>
          </p:nvPr>
        </p:nvSpPr>
        <p:spPr/>
        <p:txBody>
          <a:bodyPr/>
          <a:lstStyle/>
          <a:p>
            <a:fld id="{C1AF8A69-D951-4BE9-9723-301BBE42442E}" type="slidenum">
              <a:rPr lang="en-US" smtClean="0"/>
              <a:pPr/>
              <a:t>2</a:t>
            </a:fld>
            <a:endParaRPr lang="en-US"/>
          </a:p>
        </p:txBody>
      </p:sp>
    </p:spTree>
    <p:extLst>
      <p:ext uri="{BB962C8B-B14F-4D97-AF65-F5344CB8AC3E}">
        <p14:creationId xmlns:p14="http://schemas.microsoft.com/office/powerpoint/2010/main" xmlns="" val="15399049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200000"/>
              </a:lnSpc>
              <a:spcBef>
                <a:spcPts val="0"/>
              </a:spcBef>
              <a:spcAft>
                <a:spcPts val="0"/>
              </a:spcAft>
            </a:pPr>
            <a:r>
              <a:rPr lang="en-US" sz="1200" b="1" kern="100" dirty="0" smtClean="0">
                <a:effectLst/>
                <a:latin typeface="Times New Roman" panose="02020603050405020304" pitchFamily="18" charset="0"/>
                <a:ea typeface="Noto Serif CJK SC"/>
                <a:cs typeface="Lohit Devanagari"/>
              </a:rPr>
              <a:t>Summary of Contextual Environmental</a:t>
            </a:r>
            <a:endParaRPr lang="en-US" sz="1200" kern="100" dirty="0" smtClean="0">
              <a:effectLst/>
              <a:latin typeface="Liberation Serif"/>
              <a:ea typeface="Noto Serif CJK SC"/>
              <a:cs typeface="Lohit Devanagari"/>
            </a:endParaRPr>
          </a:p>
          <a:p>
            <a:pPr marL="0" marR="0">
              <a:lnSpc>
                <a:spcPct val="200000"/>
              </a:lnSpc>
              <a:spcBef>
                <a:spcPts val="0"/>
              </a:spcBef>
              <a:spcAft>
                <a:spcPts val="0"/>
              </a:spcAft>
            </a:pPr>
            <a:r>
              <a:rPr lang="en-US" sz="1200" kern="100" dirty="0" smtClean="0">
                <a:effectLst/>
                <a:latin typeface="Times New Roman" panose="02020603050405020304" pitchFamily="18" charset="0"/>
                <a:ea typeface="Noto Serif CJK SC"/>
                <a:cs typeface="Lohit Devanagari"/>
              </a:rPr>
              <a:t>	Overall, the pop culture merchandise industry is affected by numerous factors that businesses operating in the sector must understand and find proper ways to address. For instance, multiple technological factors influence the growth and profitability of companies within the industry. Therefore, these firms must adopt the latest technology within their business or production processes. Numerous factors impact firms in the industry that must be aware of to remain competitive.</a:t>
            </a:r>
            <a:endParaRPr lang="en-US" sz="1200" kern="100" dirty="0" smtClean="0">
              <a:effectLst/>
              <a:latin typeface="Liberation Serif"/>
              <a:ea typeface="Noto Serif CJK SC"/>
              <a:cs typeface="Lohit Devanagari"/>
            </a:endParaRPr>
          </a:p>
          <a:p>
            <a:endParaRPr lang="en-US" dirty="0"/>
          </a:p>
        </p:txBody>
      </p:sp>
      <p:sp>
        <p:nvSpPr>
          <p:cNvPr id="4" name="Slide Number Placeholder 3"/>
          <p:cNvSpPr>
            <a:spLocks noGrp="1"/>
          </p:cNvSpPr>
          <p:nvPr>
            <p:ph type="sldNum" sz="quarter" idx="10"/>
          </p:nvPr>
        </p:nvSpPr>
        <p:spPr/>
        <p:txBody>
          <a:bodyPr/>
          <a:lstStyle/>
          <a:p>
            <a:fld id="{C1AF8A69-D951-4BE9-9723-301BBE42442E}" type="slidenum">
              <a:rPr lang="en-US" smtClean="0"/>
              <a:pPr/>
              <a:t>11</a:t>
            </a:fld>
            <a:endParaRPr lang="en-US"/>
          </a:p>
        </p:txBody>
      </p:sp>
    </p:spTree>
    <p:extLst>
      <p:ext uri="{BB962C8B-B14F-4D97-AF65-F5344CB8AC3E}">
        <p14:creationId xmlns:p14="http://schemas.microsoft.com/office/powerpoint/2010/main" xmlns="" val="39147148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200000"/>
              </a:lnSpc>
              <a:spcBef>
                <a:spcPts val="0"/>
              </a:spcBef>
              <a:spcAft>
                <a:spcPts val="0"/>
              </a:spcAft>
            </a:pPr>
            <a:r>
              <a:rPr lang="en-US" sz="1200" b="1" kern="100" dirty="0" smtClean="0">
                <a:effectLst/>
                <a:latin typeface="Times New Roman" panose="02020603050405020304" pitchFamily="18" charset="0"/>
                <a:ea typeface="Noto Serif CJK SC"/>
                <a:cs typeface="Lohit Devanagari"/>
              </a:rPr>
              <a:t>Driving Contextual Forces for the Future</a:t>
            </a:r>
            <a:endParaRPr lang="en-US" sz="1200" kern="100" dirty="0" smtClean="0">
              <a:effectLst/>
              <a:latin typeface="Liberation Serif"/>
              <a:ea typeface="Noto Serif CJK SC"/>
              <a:cs typeface="Lohit Devanagari"/>
            </a:endParaRPr>
          </a:p>
          <a:p>
            <a:pPr marL="0" marR="0">
              <a:lnSpc>
                <a:spcPct val="200000"/>
              </a:lnSpc>
              <a:spcBef>
                <a:spcPts val="0"/>
              </a:spcBef>
              <a:spcAft>
                <a:spcPts val="0"/>
              </a:spcAft>
            </a:pPr>
            <a:r>
              <a:rPr lang="en-US" sz="1200" kern="100" dirty="0" smtClean="0">
                <a:effectLst/>
                <a:latin typeface="Times New Roman" panose="02020603050405020304" pitchFamily="18" charset="0"/>
                <a:ea typeface="Noto Serif CJK SC"/>
                <a:cs typeface="Lohit Devanagari"/>
              </a:rPr>
              <a:t>	The industry faces numerous contextual forces for the future, such as technological advancements, the increasing significance of ethical production processes and sustainability, and changing customer preferences. The emergence of new technical solutions requires firms to adapt the technological solution to stay competitive. Additionally, consumers are increasingly seeking and purchasing more products that align with their values, like products manufactured using sustainable products. Hence, organizations operating in the industry must focus on addressing these driving forces to remain competitive. </a:t>
            </a:r>
            <a:endParaRPr lang="en-US" sz="1200" kern="100" dirty="0" smtClean="0">
              <a:effectLst/>
              <a:latin typeface="Liberation Serif"/>
              <a:ea typeface="Noto Serif CJK SC"/>
              <a:cs typeface="Lohit Devanagari"/>
            </a:endParaRPr>
          </a:p>
          <a:p>
            <a:endParaRPr lang="en-US" dirty="0"/>
          </a:p>
        </p:txBody>
      </p:sp>
      <p:sp>
        <p:nvSpPr>
          <p:cNvPr id="4" name="Slide Number Placeholder 3"/>
          <p:cNvSpPr>
            <a:spLocks noGrp="1"/>
          </p:cNvSpPr>
          <p:nvPr>
            <p:ph type="sldNum" sz="quarter" idx="10"/>
          </p:nvPr>
        </p:nvSpPr>
        <p:spPr/>
        <p:txBody>
          <a:bodyPr/>
          <a:lstStyle/>
          <a:p>
            <a:fld id="{C1AF8A69-D951-4BE9-9723-301BBE42442E}" type="slidenum">
              <a:rPr lang="en-US" smtClean="0"/>
              <a:pPr/>
              <a:t>12</a:t>
            </a:fld>
            <a:endParaRPr lang="en-US"/>
          </a:p>
        </p:txBody>
      </p:sp>
    </p:spTree>
    <p:extLst>
      <p:ext uri="{BB962C8B-B14F-4D97-AF65-F5344CB8AC3E}">
        <p14:creationId xmlns:p14="http://schemas.microsoft.com/office/powerpoint/2010/main" xmlns="" val="2526295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200000"/>
              </a:lnSpc>
              <a:spcBef>
                <a:spcPts val="0"/>
              </a:spcBef>
              <a:spcAft>
                <a:spcPts val="0"/>
              </a:spcAft>
            </a:pPr>
            <a:r>
              <a:rPr lang="en-US" sz="1200" b="1" kern="100" dirty="0" smtClean="0">
                <a:effectLst/>
                <a:latin typeface="Times New Roman" panose="02020603050405020304" pitchFamily="18" charset="0"/>
                <a:ea typeface="Noto Serif CJK SC"/>
                <a:cs typeface="Lohit Devanagari"/>
              </a:rPr>
              <a:t>Five Forces Analysis</a:t>
            </a:r>
            <a:endParaRPr lang="en-US" sz="1200" kern="100" dirty="0" smtClean="0">
              <a:effectLst/>
              <a:latin typeface="Liberation Serif"/>
              <a:ea typeface="Noto Serif CJK SC"/>
              <a:cs typeface="Lohit Devanagari"/>
            </a:endParaRPr>
          </a:p>
          <a:p>
            <a:pPr marL="0" marR="0">
              <a:lnSpc>
                <a:spcPct val="200000"/>
              </a:lnSpc>
              <a:spcBef>
                <a:spcPts val="0"/>
              </a:spcBef>
              <a:spcAft>
                <a:spcPts val="0"/>
              </a:spcAft>
            </a:pPr>
            <a:r>
              <a:rPr lang="en-US" sz="1200" b="1" kern="100" dirty="0" smtClean="0">
                <a:effectLst/>
                <a:latin typeface="Liberation Serif"/>
                <a:ea typeface="Noto Serif CJK SC"/>
                <a:cs typeface="Lohit Devanagari"/>
              </a:rPr>
              <a:t>The threat of New Entry</a:t>
            </a:r>
            <a:endParaRPr lang="en-US" sz="1200" kern="100" dirty="0" smtClean="0">
              <a:effectLst/>
              <a:latin typeface="Liberation Serif"/>
              <a:ea typeface="Noto Serif CJK SC"/>
              <a:cs typeface="Lohit Devanagari"/>
            </a:endParaRPr>
          </a:p>
          <a:p>
            <a:pPr marL="0" marR="0">
              <a:lnSpc>
                <a:spcPct val="200000"/>
              </a:lnSpc>
              <a:spcBef>
                <a:spcPts val="0"/>
              </a:spcBef>
              <a:spcAft>
                <a:spcPts val="0"/>
              </a:spcAft>
            </a:pPr>
            <a:r>
              <a:rPr lang="en-US" sz="1200" kern="100" dirty="0" smtClean="0">
                <a:effectLst/>
                <a:latin typeface="Times New Roman" panose="02020603050405020304" pitchFamily="18" charset="0"/>
                <a:ea typeface="Noto Serif CJK SC"/>
                <a:cs typeface="Lohit Devanagari"/>
              </a:rPr>
              <a:t>	The threat of new entry is low in the pop culture merchandise industry. The threat of new entry is not common in the industry because it is dominated and saturated by a few key players. Firms such as Warner Bros, Funko, and Disney have large market shares. Furthermore, the industry entry cost is high because firms must invest in production and distribution capabilities and formulate marketing strategies to attract customers. Nevertheless,  a new player can gain a market share by focusing on a specific subculture and developing products designed to appeal to the identified subculture. </a:t>
            </a:r>
            <a:endParaRPr lang="en-US" sz="1200" kern="100" dirty="0" smtClean="0">
              <a:effectLst/>
              <a:latin typeface="Liberation Serif"/>
              <a:ea typeface="Noto Serif CJK SC"/>
              <a:cs typeface="Lohit Devanagari"/>
            </a:endParaRPr>
          </a:p>
          <a:p>
            <a:pPr marL="0" marR="0">
              <a:lnSpc>
                <a:spcPct val="200000"/>
              </a:lnSpc>
              <a:spcBef>
                <a:spcPts val="0"/>
              </a:spcBef>
              <a:spcAft>
                <a:spcPts val="0"/>
              </a:spcAft>
            </a:pPr>
            <a:r>
              <a:rPr lang="en-US" sz="1200" b="1" kern="100" dirty="0" smtClean="0">
                <a:effectLst/>
                <a:latin typeface="Times New Roman" panose="02020603050405020304" pitchFamily="18" charset="0"/>
                <a:ea typeface="Noto Serif CJK SC"/>
                <a:cs typeface="Lohit Devanagari"/>
              </a:rPr>
              <a:t>Power of Suppliers</a:t>
            </a:r>
            <a:endParaRPr lang="en-US" sz="1200" kern="100" dirty="0" smtClean="0">
              <a:effectLst/>
              <a:latin typeface="Liberation Serif"/>
              <a:ea typeface="Noto Serif CJK SC"/>
              <a:cs typeface="Lohit Devanagari"/>
            </a:endParaRPr>
          </a:p>
          <a:p>
            <a:pPr marL="0" marR="0">
              <a:lnSpc>
                <a:spcPct val="200000"/>
              </a:lnSpc>
              <a:spcBef>
                <a:spcPts val="0"/>
              </a:spcBef>
              <a:spcAft>
                <a:spcPts val="0"/>
              </a:spcAft>
            </a:pPr>
            <a:r>
              <a:rPr lang="en-US" sz="1200" kern="100" dirty="0" smtClean="0">
                <a:effectLst/>
                <a:latin typeface="Times New Roman" panose="02020603050405020304" pitchFamily="18" charset="0"/>
                <a:ea typeface="Noto Serif CJK SC"/>
                <a:cs typeface="Lohit Devanagari"/>
              </a:rPr>
              <a:t>	Suppliers in the pop culture merchandise industry have a relatively high power because organizations depend on licensing agreements with content creators to manufacture and sell products based on well-known intellectual properties. Content owners like Warner Bros and Disney have higher power. At the same time, bargaining licensing terms and firms must meet specific standards for product quality and designs to preserve their licensing agreements. Furthermore, the sector depends on an international network of suppliers for materials and production capabilities. Therefore, any change in supply and demand can impact the sector's profitability. Organizations must establish close links with suppliers to guarantee a dependable, cost-effective supply chain. </a:t>
            </a:r>
            <a:endParaRPr lang="en-US" sz="1200" kern="100" dirty="0" smtClean="0">
              <a:effectLst/>
              <a:latin typeface="Liberation Serif"/>
              <a:ea typeface="Noto Serif CJK SC"/>
              <a:cs typeface="Lohit Devanagari"/>
            </a:endParaRPr>
          </a:p>
          <a:p>
            <a:endParaRPr lang="en-US" dirty="0"/>
          </a:p>
        </p:txBody>
      </p:sp>
      <p:sp>
        <p:nvSpPr>
          <p:cNvPr id="4" name="Slide Number Placeholder 3"/>
          <p:cNvSpPr>
            <a:spLocks noGrp="1"/>
          </p:cNvSpPr>
          <p:nvPr>
            <p:ph type="sldNum" sz="quarter" idx="10"/>
          </p:nvPr>
        </p:nvSpPr>
        <p:spPr/>
        <p:txBody>
          <a:bodyPr/>
          <a:lstStyle/>
          <a:p>
            <a:fld id="{C1AF8A69-D951-4BE9-9723-301BBE42442E}" type="slidenum">
              <a:rPr lang="en-US" smtClean="0"/>
              <a:pPr/>
              <a:t>13</a:t>
            </a:fld>
            <a:endParaRPr lang="en-US"/>
          </a:p>
        </p:txBody>
      </p:sp>
    </p:spTree>
    <p:extLst>
      <p:ext uri="{BB962C8B-B14F-4D97-AF65-F5344CB8AC3E}">
        <p14:creationId xmlns:p14="http://schemas.microsoft.com/office/powerpoint/2010/main" xmlns="" val="34674287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200000"/>
              </a:lnSpc>
              <a:spcBef>
                <a:spcPts val="0"/>
              </a:spcBef>
              <a:spcAft>
                <a:spcPts val="0"/>
              </a:spcAft>
            </a:pPr>
            <a:r>
              <a:rPr lang="en-US" sz="1200" b="1" kern="100" dirty="0" smtClean="0">
                <a:effectLst/>
                <a:latin typeface="Times New Roman" panose="02020603050405020304" pitchFamily="18" charset="0"/>
                <a:ea typeface="Noto Serif CJK SC"/>
                <a:cs typeface="Lohit Devanagari"/>
              </a:rPr>
              <a:t>Power of Buyers </a:t>
            </a:r>
            <a:endParaRPr lang="en-US" sz="1200" kern="100" dirty="0" smtClean="0">
              <a:effectLst/>
              <a:latin typeface="Liberation Serif"/>
              <a:ea typeface="Noto Serif CJK SC"/>
              <a:cs typeface="Lohit Devanagari"/>
            </a:endParaRPr>
          </a:p>
          <a:p>
            <a:pPr marL="0" marR="0">
              <a:lnSpc>
                <a:spcPct val="200000"/>
              </a:lnSpc>
              <a:spcBef>
                <a:spcPts val="0"/>
              </a:spcBef>
              <a:spcAft>
                <a:spcPts val="0"/>
              </a:spcAft>
            </a:pPr>
            <a:r>
              <a:rPr lang="en-US" sz="1200" kern="100" dirty="0" smtClean="0">
                <a:effectLst/>
                <a:latin typeface="Times New Roman" panose="02020603050405020304" pitchFamily="18" charset="0"/>
                <a:ea typeface="Noto Serif CJK SC"/>
                <a:cs typeface="Lohit Devanagari"/>
              </a:rPr>
              <a:t>	The power of buyers in the industry is relatively high because consumers have a wide variety of options and can easily compare products and prices online. Therefore, many business experience challenges in differentiating themselves and commanding higher prices. Furthermore, the sector is highly influenced by changing consumer tastes and preferences, and organizations must stay updated on these changes and adjust appropriately. Nevertheless, many firms in the industry benefit from brand loyalty among specific consumers, especially consumers passionate about particular franchises. Organizations must cultivate a strong brand and engage their fans to increase their power.</a:t>
            </a:r>
            <a:endParaRPr lang="en-US" sz="1200" kern="100" dirty="0" smtClean="0">
              <a:effectLst/>
              <a:latin typeface="Liberation Serif"/>
              <a:ea typeface="Noto Serif CJK SC"/>
              <a:cs typeface="Lohit Devanagari"/>
            </a:endParaRPr>
          </a:p>
          <a:p>
            <a:pPr marL="742950" marR="0" lvl="1" indent="-285750">
              <a:spcBef>
                <a:spcPts val="1000"/>
              </a:spcBef>
              <a:spcAft>
                <a:spcPts val="600"/>
              </a:spcAft>
              <a:buFont typeface="Arial" panose="020B0604020202020204" pitchFamily="34" charset="0"/>
              <a:buChar char=""/>
              <a:tabLst>
                <a:tab pos="0" algn="l"/>
              </a:tabLst>
            </a:pPr>
            <a:r>
              <a:rPr lang="en-US" sz="1200" b="1" kern="100" dirty="0" smtClean="0">
                <a:effectLst/>
                <a:latin typeface="Liberation Sans"/>
                <a:ea typeface="Noto Sans CJK SC"/>
              </a:rPr>
              <a:t>Threat of Substitutes</a:t>
            </a:r>
          </a:p>
          <a:p>
            <a:pPr marL="0" marR="0">
              <a:lnSpc>
                <a:spcPct val="200000"/>
              </a:lnSpc>
              <a:spcBef>
                <a:spcPts val="0"/>
              </a:spcBef>
              <a:spcAft>
                <a:spcPts val="0"/>
              </a:spcAft>
            </a:pPr>
            <a:r>
              <a:rPr lang="en-US" sz="1200" kern="100" dirty="0" smtClean="0">
                <a:effectLst/>
                <a:latin typeface="Times New Roman" panose="02020603050405020304" pitchFamily="18" charset="0"/>
                <a:ea typeface="Noto Serif CJK SC"/>
                <a:cs typeface="Lohit Devanagari"/>
              </a:rPr>
              <a:t>	The pop culture merchandise industry experiences a moderate threat of substitutes. Even though there are no exact alternatives to popular franchises such as Marvel or Star Wars, consumers have many other options in the form of video games, books, or </a:t>
            </a:r>
            <a:r>
              <a:rPr lang="en-US" sz="1200" kern="100" dirty="0" err="1" smtClean="0">
                <a:effectLst/>
                <a:latin typeface="Times New Roman" panose="02020603050405020304" pitchFamily="18" charset="0"/>
                <a:ea typeface="Noto Serif CJK SC"/>
                <a:cs typeface="Lohit Devanagari"/>
              </a:rPr>
              <a:t>streamings</a:t>
            </a:r>
            <a:r>
              <a:rPr lang="en-US" sz="1200" kern="100" dirty="0" smtClean="0">
                <a:effectLst/>
                <a:latin typeface="Times New Roman" panose="02020603050405020304" pitchFamily="18" charset="0"/>
                <a:ea typeface="Noto Serif CJK SC"/>
                <a:cs typeface="Lohit Devanagari"/>
              </a:rPr>
              <a:t> services. Additionally, some consumers may prefer purchasing non-branded products like generic clothing or toys. Nevertheless</a:t>
            </a:r>
            <a:r>
              <a:rPr lang="en-US" sz="1200" i="1" kern="100" dirty="0" smtClean="0">
                <a:effectLst/>
                <a:latin typeface="Times New Roman" panose="02020603050405020304" pitchFamily="18" charset="0"/>
                <a:ea typeface="Noto Serif CJK SC"/>
                <a:cs typeface="Lohit Devanagari"/>
              </a:rPr>
              <a:t>,</a:t>
            </a:r>
            <a:r>
              <a:rPr lang="en-US" sz="1200" kern="100" dirty="0" smtClean="0">
                <a:effectLst/>
                <a:latin typeface="Times New Roman" panose="02020603050405020304" pitchFamily="18" charset="0"/>
                <a:ea typeface="Noto Serif CJK SC"/>
                <a:cs typeface="Lohit Devanagari"/>
              </a:rPr>
              <a:t> strong brand loyalty and fandoms can address this challenge because consumers may like purchasing officially licensed products for their collectivity and originality. Overall, the threat of substitute products in the pop culture merchandise industry is moderate. </a:t>
            </a:r>
            <a:endParaRPr lang="en-US" sz="1200" kern="100" dirty="0" smtClean="0">
              <a:effectLst/>
              <a:latin typeface="Liberation Serif"/>
              <a:ea typeface="Noto Serif CJK SC"/>
              <a:cs typeface="Lohit Devanagari"/>
            </a:endParaRPr>
          </a:p>
          <a:p>
            <a:pPr marL="0" marR="0">
              <a:lnSpc>
                <a:spcPct val="200000"/>
              </a:lnSpc>
              <a:spcBef>
                <a:spcPts val="0"/>
              </a:spcBef>
              <a:spcAft>
                <a:spcPts val="0"/>
              </a:spcAft>
            </a:pPr>
            <a:r>
              <a:rPr lang="en-US" sz="1200" b="1" kern="100" dirty="0" smtClean="0">
                <a:effectLst/>
                <a:latin typeface="Liberation Serif"/>
                <a:ea typeface="Noto Serif CJK SC"/>
                <a:cs typeface="Lohit Devanagari"/>
              </a:rPr>
              <a:t>Competitive Rivalry</a:t>
            </a:r>
            <a:endParaRPr lang="en-US" sz="1200" kern="100" dirty="0" smtClean="0">
              <a:effectLst/>
              <a:latin typeface="Liberation Serif"/>
              <a:ea typeface="Noto Serif CJK SC"/>
              <a:cs typeface="Lohit Devanagari"/>
            </a:endParaRPr>
          </a:p>
          <a:p>
            <a:pPr marL="0" marR="0">
              <a:lnSpc>
                <a:spcPct val="200000"/>
              </a:lnSpc>
              <a:spcBef>
                <a:spcPts val="0"/>
              </a:spcBef>
              <a:spcAft>
                <a:spcPts val="0"/>
              </a:spcAft>
            </a:pPr>
            <a:r>
              <a:rPr lang="en-US" sz="1200" kern="100" dirty="0" smtClean="0">
                <a:effectLst/>
                <a:latin typeface="Times New Roman" panose="02020603050405020304" pitchFamily="18" charset="0"/>
                <a:ea typeface="Noto Serif CJK SC"/>
                <a:cs typeface="Lohit Devanagari"/>
              </a:rPr>
              <a:t>	There is high competition in the pop culture merchandise industry because numerous firms compete for market share. Key players in the sector include Hasbro, Funko, and Disney. The rivalry in the industry is caused by various factors such as brand recognition, licensing contracts with well-known franchises, pricing strategy, and uniqueness of products. Organizations also compete through other factors such as technologies, new product lines, and the quality of products. Furthermore, the sector is significantly influenced by consumer tastes and preferences, which change rapidly and affect the success of an organization. Generally, there is high competition in the pop culture merchandise industry, with firms focusing on gaining an edge over their competitors. </a:t>
            </a:r>
            <a:endParaRPr lang="en-US" sz="1200" kern="100" dirty="0" smtClean="0">
              <a:effectLst/>
              <a:latin typeface="Liberation Serif"/>
              <a:ea typeface="Noto Serif CJK SC"/>
              <a:cs typeface="Lohit Devanagari"/>
            </a:endParaRPr>
          </a:p>
          <a:p>
            <a:endParaRPr lang="en-US" dirty="0"/>
          </a:p>
        </p:txBody>
      </p:sp>
      <p:sp>
        <p:nvSpPr>
          <p:cNvPr id="4" name="Slide Number Placeholder 3"/>
          <p:cNvSpPr>
            <a:spLocks noGrp="1"/>
          </p:cNvSpPr>
          <p:nvPr>
            <p:ph type="sldNum" sz="quarter" idx="10"/>
          </p:nvPr>
        </p:nvSpPr>
        <p:spPr/>
        <p:txBody>
          <a:bodyPr/>
          <a:lstStyle/>
          <a:p>
            <a:fld id="{C1AF8A69-D951-4BE9-9723-301BBE42442E}" type="slidenum">
              <a:rPr lang="en-US" smtClean="0"/>
              <a:pPr/>
              <a:t>14</a:t>
            </a:fld>
            <a:endParaRPr lang="en-US"/>
          </a:p>
        </p:txBody>
      </p:sp>
    </p:spTree>
    <p:extLst>
      <p:ext uri="{BB962C8B-B14F-4D97-AF65-F5344CB8AC3E}">
        <p14:creationId xmlns:p14="http://schemas.microsoft.com/office/powerpoint/2010/main" xmlns="" val="1407452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200000"/>
              </a:lnSpc>
              <a:spcBef>
                <a:spcPts val="0"/>
              </a:spcBef>
              <a:spcAft>
                <a:spcPts val="0"/>
              </a:spcAft>
            </a:pPr>
            <a:r>
              <a:rPr lang="en-US" sz="1200" b="1" kern="100" dirty="0" smtClean="0">
                <a:effectLst/>
                <a:latin typeface="Times New Roman" panose="02020603050405020304" pitchFamily="18" charset="0"/>
                <a:ea typeface="Noto Serif CJK SC"/>
                <a:cs typeface="Lohit Devanagari"/>
              </a:rPr>
              <a:t>Summary Assessment of the Five Forces</a:t>
            </a:r>
            <a:endParaRPr lang="en-US" sz="1200" kern="100" dirty="0" smtClean="0">
              <a:effectLst/>
              <a:latin typeface="Liberation Serif"/>
              <a:ea typeface="Noto Serif CJK SC"/>
              <a:cs typeface="Lohit Devanagari"/>
            </a:endParaRPr>
          </a:p>
          <a:p>
            <a:pPr marL="0" marR="0">
              <a:lnSpc>
                <a:spcPct val="200000"/>
              </a:lnSpc>
              <a:spcBef>
                <a:spcPts val="0"/>
              </a:spcBef>
              <a:spcAft>
                <a:spcPts val="0"/>
              </a:spcAft>
            </a:pPr>
            <a:r>
              <a:rPr lang="en-US" sz="1200" kern="100" dirty="0" smtClean="0">
                <a:effectLst/>
                <a:latin typeface="Times New Roman" panose="02020603050405020304" pitchFamily="18" charset="0"/>
                <a:ea typeface="Noto Serif CJK SC"/>
                <a:cs typeface="Lohit Devanagari"/>
              </a:rPr>
              <a:t>	There is high competition in the pop culture industry, with key players focusing on gaining an edge over their competitors. Suppliers have a relatively low purchasing power because of the easy availability of distributors. Nevertheless, buyers have a higher bargaining power because they may have options and can quickly switch brands. The threat of new entrants is moderate because established players have strong brand recognition and economies of scale. The threat of substitutes is low because pop culture products are highly differentiated. </a:t>
            </a:r>
            <a:endParaRPr lang="en-US" sz="1200" kern="100" dirty="0" smtClean="0">
              <a:effectLst/>
              <a:latin typeface="Liberation Serif"/>
              <a:ea typeface="Noto Serif CJK SC"/>
              <a:cs typeface="Lohit Devanagari"/>
            </a:endParaRPr>
          </a:p>
          <a:p>
            <a:endParaRPr lang="en-US" dirty="0"/>
          </a:p>
        </p:txBody>
      </p:sp>
      <p:sp>
        <p:nvSpPr>
          <p:cNvPr id="4" name="Slide Number Placeholder 3"/>
          <p:cNvSpPr>
            <a:spLocks noGrp="1"/>
          </p:cNvSpPr>
          <p:nvPr>
            <p:ph type="sldNum" sz="quarter" idx="10"/>
          </p:nvPr>
        </p:nvSpPr>
        <p:spPr/>
        <p:txBody>
          <a:bodyPr/>
          <a:lstStyle/>
          <a:p>
            <a:fld id="{C1AF8A69-D951-4BE9-9723-301BBE42442E}" type="slidenum">
              <a:rPr lang="en-US" smtClean="0"/>
              <a:pPr/>
              <a:t>15</a:t>
            </a:fld>
            <a:endParaRPr lang="en-US"/>
          </a:p>
        </p:txBody>
      </p:sp>
    </p:spTree>
    <p:extLst>
      <p:ext uri="{BB962C8B-B14F-4D97-AF65-F5344CB8AC3E}">
        <p14:creationId xmlns:p14="http://schemas.microsoft.com/office/powerpoint/2010/main" xmlns="" val="34965228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200000"/>
              </a:lnSpc>
              <a:spcBef>
                <a:spcPts val="0"/>
              </a:spcBef>
              <a:spcAft>
                <a:spcPts val="0"/>
              </a:spcAft>
            </a:pPr>
            <a:r>
              <a:rPr lang="en-US" sz="1200" b="1" kern="100" dirty="0" smtClean="0">
                <a:effectLst/>
                <a:latin typeface="Times New Roman" panose="02020603050405020304" pitchFamily="18" charset="0"/>
                <a:ea typeface="Noto Serif CJK SC"/>
                <a:cs typeface="Lohit Devanagari"/>
              </a:rPr>
              <a:t>Industry Competitive Analysis</a:t>
            </a:r>
            <a:endParaRPr lang="en-US" sz="1200" kern="100" dirty="0" smtClean="0">
              <a:effectLst/>
              <a:latin typeface="Liberation Serif"/>
              <a:ea typeface="Noto Serif CJK SC"/>
              <a:cs typeface="Lohit Devanagari"/>
            </a:endParaRPr>
          </a:p>
          <a:p>
            <a:pPr marL="742950" marR="0" lvl="1" indent="-285750">
              <a:spcBef>
                <a:spcPts val="1000"/>
              </a:spcBef>
              <a:spcAft>
                <a:spcPts val="600"/>
              </a:spcAft>
              <a:buFont typeface="Arial" panose="020B0604020202020204" pitchFamily="34" charset="0"/>
              <a:buChar char=""/>
              <a:tabLst>
                <a:tab pos="0" algn="l"/>
              </a:tabLst>
            </a:pPr>
            <a:r>
              <a:rPr lang="en-US" sz="1200" b="1" kern="100" dirty="0" smtClean="0">
                <a:effectLst/>
                <a:latin typeface="Liberation Sans"/>
                <a:ea typeface="Noto Sans CJK SC"/>
              </a:rPr>
              <a:t>Industry Competitors </a:t>
            </a:r>
          </a:p>
          <a:p>
            <a:pPr marL="0" marR="0">
              <a:lnSpc>
                <a:spcPct val="200000"/>
              </a:lnSpc>
              <a:spcBef>
                <a:spcPts val="0"/>
              </a:spcBef>
              <a:spcAft>
                <a:spcPts val="0"/>
              </a:spcAft>
            </a:pPr>
            <a:r>
              <a:rPr lang="en-US" sz="1200" kern="100" dirty="0" smtClean="0">
                <a:effectLst/>
                <a:latin typeface="Times New Roman" panose="02020603050405020304" pitchFamily="18" charset="0"/>
                <a:ea typeface="Noto Serif CJK SC"/>
                <a:cs typeface="Lohit Devanagari"/>
              </a:rPr>
              <a:t>	The key competitors in the pop culture merchandise industry comprise organizations like Amazon, Funko, Ho Topic, and GameStop. The market leader in the industry is Funko, with the major market share in the pop culture collectibles division. Hot Topic is among the key players in pop culture merchandise, specializing in clothing and accessories. GameStop is a major video games retailer and related product, while Amazon is a key player in the e-commerce platform that sells numerous pop culture merchandise (Shim et al., 2020). There are also countless minor players in the industry, such as online marketplaces, boutique stores, and independent retailers. These little retailers often focus on niche products or serve specific market divisions. A strategic group map can be utilized to determine the industry's key players and their positioning in the market. The map can include various elements like market share, pricing, distribution channels, and product range. The key players in the pop culture merchandise industry would be positioned in the upper right quadrant of the map, with minor players placed in other areas. </a:t>
            </a:r>
            <a:endParaRPr lang="en-US" sz="1200" kern="100" dirty="0" smtClean="0">
              <a:effectLst/>
              <a:latin typeface="Liberation Serif"/>
              <a:ea typeface="Noto Serif CJK SC"/>
              <a:cs typeface="Lohit Devanagari"/>
            </a:endParaRPr>
          </a:p>
          <a:p>
            <a:endParaRPr lang="en-US" dirty="0"/>
          </a:p>
        </p:txBody>
      </p:sp>
      <p:sp>
        <p:nvSpPr>
          <p:cNvPr id="4" name="Slide Number Placeholder 3"/>
          <p:cNvSpPr>
            <a:spLocks noGrp="1"/>
          </p:cNvSpPr>
          <p:nvPr>
            <p:ph type="sldNum" sz="quarter" idx="10"/>
          </p:nvPr>
        </p:nvSpPr>
        <p:spPr/>
        <p:txBody>
          <a:bodyPr/>
          <a:lstStyle/>
          <a:p>
            <a:fld id="{C1AF8A69-D951-4BE9-9723-301BBE42442E}" type="slidenum">
              <a:rPr lang="en-US" smtClean="0"/>
              <a:pPr/>
              <a:t>16</a:t>
            </a:fld>
            <a:endParaRPr lang="en-US"/>
          </a:p>
        </p:txBody>
      </p:sp>
    </p:spTree>
    <p:extLst>
      <p:ext uri="{BB962C8B-B14F-4D97-AF65-F5344CB8AC3E}">
        <p14:creationId xmlns:p14="http://schemas.microsoft.com/office/powerpoint/2010/main" xmlns="" val="22511646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200000"/>
              </a:lnSpc>
              <a:spcBef>
                <a:spcPts val="0"/>
              </a:spcBef>
              <a:spcAft>
                <a:spcPts val="0"/>
              </a:spcAft>
            </a:pPr>
            <a:r>
              <a:rPr lang="en-US" sz="1200" b="1" kern="100" dirty="0" smtClean="0">
                <a:effectLst/>
                <a:latin typeface="Liberation Serif"/>
                <a:ea typeface="Noto Serif CJK SC"/>
                <a:cs typeface="Lohit Devanagari"/>
              </a:rPr>
              <a:t>Anticipated Strategic Moves</a:t>
            </a:r>
            <a:endParaRPr lang="en-US" sz="1200" kern="100" dirty="0" smtClean="0">
              <a:effectLst/>
              <a:latin typeface="Liberation Serif"/>
              <a:ea typeface="Noto Serif CJK SC"/>
              <a:cs typeface="Lohit Devanagari"/>
            </a:endParaRPr>
          </a:p>
          <a:p>
            <a:pPr marL="0" marR="0">
              <a:lnSpc>
                <a:spcPct val="200000"/>
              </a:lnSpc>
              <a:spcBef>
                <a:spcPts val="0"/>
              </a:spcBef>
              <a:spcAft>
                <a:spcPts val="0"/>
              </a:spcAft>
            </a:pPr>
            <a:r>
              <a:rPr lang="en-US" sz="1200" kern="100" dirty="0" smtClean="0">
                <a:effectLst/>
                <a:latin typeface="Times New Roman" panose="02020603050405020304" pitchFamily="18" charset="0"/>
                <a:ea typeface="Noto Serif CJK SC"/>
                <a:cs typeface="Lohit Devanagari"/>
              </a:rPr>
              <a:t>	The pop culture industry is expected to expand in the coming years, and the release of new movies, TV shows, and other forms of entertainment will inspire the growth. New entrants can enter the market and focus on the e-commerce sector. Alternatives to the products, such as gaming and comic book products, may become more competitive in the coming years. </a:t>
            </a:r>
            <a:endParaRPr lang="en-US" sz="1200" kern="100" dirty="0" smtClean="0">
              <a:effectLst/>
              <a:latin typeface="Liberation Serif"/>
              <a:ea typeface="Noto Serif CJK SC"/>
              <a:cs typeface="Lohit Devanagari"/>
            </a:endParaRPr>
          </a:p>
          <a:p>
            <a:endParaRPr lang="en-US" dirty="0"/>
          </a:p>
        </p:txBody>
      </p:sp>
      <p:sp>
        <p:nvSpPr>
          <p:cNvPr id="4" name="Slide Number Placeholder 3"/>
          <p:cNvSpPr>
            <a:spLocks noGrp="1"/>
          </p:cNvSpPr>
          <p:nvPr>
            <p:ph type="sldNum" sz="quarter" idx="10"/>
          </p:nvPr>
        </p:nvSpPr>
        <p:spPr/>
        <p:txBody>
          <a:bodyPr/>
          <a:lstStyle/>
          <a:p>
            <a:fld id="{C1AF8A69-D951-4BE9-9723-301BBE42442E}" type="slidenum">
              <a:rPr lang="en-US" smtClean="0"/>
              <a:pPr/>
              <a:t>17</a:t>
            </a:fld>
            <a:endParaRPr lang="en-US"/>
          </a:p>
        </p:txBody>
      </p:sp>
    </p:spTree>
    <p:extLst>
      <p:ext uri="{BB962C8B-B14F-4D97-AF65-F5344CB8AC3E}">
        <p14:creationId xmlns:p14="http://schemas.microsoft.com/office/powerpoint/2010/main" xmlns="" val="10670630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200000"/>
              </a:lnSpc>
              <a:spcBef>
                <a:spcPts val="0"/>
              </a:spcBef>
              <a:spcAft>
                <a:spcPts val="0"/>
              </a:spcAft>
            </a:pPr>
            <a:r>
              <a:rPr lang="en-US" sz="1200" b="1" kern="100" dirty="0" smtClean="0">
                <a:effectLst/>
                <a:latin typeface="Times New Roman" panose="02020603050405020304" pitchFamily="18" charset="0"/>
                <a:ea typeface="Noto Serif CJK SC"/>
                <a:cs typeface="Lohit Devanagari"/>
              </a:rPr>
              <a:t>Key Success Factors</a:t>
            </a:r>
            <a:endParaRPr lang="en-US" sz="1200" kern="100" dirty="0" smtClean="0">
              <a:effectLst/>
              <a:latin typeface="Liberation Serif"/>
              <a:ea typeface="Noto Serif CJK SC"/>
              <a:cs typeface="Lohit Devanagari"/>
            </a:endParaRPr>
          </a:p>
          <a:p>
            <a:pPr marL="0" marR="0">
              <a:lnSpc>
                <a:spcPct val="200000"/>
              </a:lnSpc>
              <a:spcBef>
                <a:spcPts val="0"/>
              </a:spcBef>
              <a:spcAft>
                <a:spcPts val="0"/>
              </a:spcAft>
            </a:pPr>
            <a:r>
              <a:rPr lang="en-US" sz="1200" kern="100" dirty="0" smtClean="0">
                <a:effectLst/>
                <a:latin typeface="Times New Roman" panose="02020603050405020304" pitchFamily="18" charset="0"/>
                <a:ea typeface="Noto Serif CJK SC"/>
                <a:cs typeface="Lohit Devanagari"/>
              </a:rPr>
              <a:t>	The primary success factors are developing a strong brand image, extensive product offerings, and effective marketing. Organizations that can provide unique and innovative products and excellent customer service will likely prosper in the industry. Furthermore, firms that capitalize on social media and other digital platforms to engage with customers and promote their products will probably have an advantage over their rivals. </a:t>
            </a:r>
            <a:endParaRPr lang="en-US" sz="1200" kern="100" dirty="0" smtClean="0">
              <a:effectLst/>
              <a:latin typeface="Liberation Serif"/>
              <a:ea typeface="Noto Serif CJK SC"/>
              <a:cs typeface="Lohit Devanagari"/>
            </a:endParaRPr>
          </a:p>
          <a:p>
            <a:endParaRPr lang="en-US" dirty="0"/>
          </a:p>
        </p:txBody>
      </p:sp>
      <p:sp>
        <p:nvSpPr>
          <p:cNvPr id="4" name="Slide Number Placeholder 3"/>
          <p:cNvSpPr>
            <a:spLocks noGrp="1"/>
          </p:cNvSpPr>
          <p:nvPr>
            <p:ph type="sldNum" sz="quarter" idx="10"/>
          </p:nvPr>
        </p:nvSpPr>
        <p:spPr/>
        <p:txBody>
          <a:bodyPr/>
          <a:lstStyle/>
          <a:p>
            <a:fld id="{C1AF8A69-D951-4BE9-9723-301BBE42442E}" type="slidenum">
              <a:rPr lang="en-US" smtClean="0"/>
              <a:pPr/>
              <a:t>18</a:t>
            </a:fld>
            <a:endParaRPr lang="en-US"/>
          </a:p>
        </p:txBody>
      </p:sp>
    </p:spTree>
    <p:extLst>
      <p:ext uri="{BB962C8B-B14F-4D97-AF65-F5344CB8AC3E}">
        <p14:creationId xmlns:p14="http://schemas.microsoft.com/office/powerpoint/2010/main" xmlns="" val="3014651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200000"/>
              </a:lnSpc>
              <a:spcBef>
                <a:spcPts val="0"/>
              </a:spcBef>
              <a:spcAft>
                <a:spcPts val="0"/>
              </a:spcAft>
            </a:pPr>
            <a:r>
              <a:rPr lang="en-US" sz="1200" b="1" kern="100" dirty="0" smtClean="0">
                <a:effectLst/>
                <a:latin typeface="Times New Roman" panose="02020603050405020304" pitchFamily="18" charset="0"/>
                <a:ea typeface="Noto Serif CJK SC"/>
                <a:cs typeface="Lohit Devanagari"/>
              </a:rPr>
              <a:t>Summary of External Analysis </a:t>
            </a:r>
            <a:endParaRPr lang="en-US" sz="1200" kern="100" dirty="0" smtClean="0">
              <a:effectLst/>
              <a:latin typeface="Liberation Serif"/>
              <a:ea typeface="Noto Serif CJK SC"/>
              <a:cs typeface="Lohit Devanagari"/>
            </a:endParaRPr>
          </a:p>
          <a:p>
            <a:pPr marL="0" marR="0">
              <a:lnSpc>
                <a:spcPct val="200000"/>
              </a:lnSpc>
              <a:spcBef>
                <a:spcPts val="0"/>
              </a:spcBef>
              <a:spcAft>
                <a:spcPts val="0"/>
              </a:spcAft>
            </a:pPr>
            <a:r>
              <a:rPr lang="en-US" sz="1200" kern="100" dirty="0" smtClean="0">
                <a:effectLst/>
                <a:latin typeface="Times New Roman" panose="02020603050405020304" pitchFamily="18" charset="0"/>
                <a:ea typeface="Noto Serif CJK SC"/>
                <a:cs typeface="Lohit Devanagari"/>
              </a:rPr>
              <a:t>	External analysis plays a crucial role in evaluating the external environment in which an organization operates. The external analysis enables an organization to identify opportunities and threats within the industry. In the case of Hot Topic, numerous external factors influence the firm's operations. For instance, technological factors such as the emergence of social media platforms and e-commerce platforms play a crucial role in the success of firms operating in the industry. Demographic characteristics are key in influencing a firm's success in the industry, as various consumer groups have different preferences and purchasing habits. For instance, younger customers may prefer purchasing products associated with popular video games or anime franchises, while older customers may prefer buying products related to classical music. Sociocultural factors also impact organizations in the industry because cultural events often influence demand for pop culture merchandise. Overall, the pop culture merchandise industry is affected by numerous issues, and organizations operating in the industry must focus on guaranteeing that they adopt the changes to ensure their survival. </a:t>
            </a:r>
            <a:endParaRPr lang="en-US" sz="1200" kern="100" dirty="0" smtClean="0">
              <a:effectLst/>
              <a:latin typeface="Liberation Serif"/>
              <a:ea typeface="Noto Serif CJK SC"/>
              <a:cs typeface="Lohit Devanagari"/>
            </a:endParaRPr>
          </a:p>
          <a:p>
            <a:endParaRPr lang="en-US" dirty="0"/>
          </a:p>
        </p:txBody>
      </p:sp>
      <p:sp>
        <p:nvSpPr>
          <p:cNvPr id="4" name="Slide Number Placeholder 3"/>
          <p:cNvSpPr>
            <a:spLocks noGrp="1"/>
          </p:cNvSpPr>
          <p:nvPr>
            <p:ph type="sldNum" sz="quarter" idx="10"/>
          </p:nvPr>
        </p:nvSpPr>
        <p:spPr/>
        <p:txBody>
          <a:bodyPr/>
          <a:lstStyle/>
          <a:p>
            <a:fld id="{C1AF8A69-D951-4BE9-9723-301BBE42442E}" type="slidenum">
              <a:rPr lang="en-US" smtClean="0"/>
              <a:pPr/>
              <a:t>19</a:t>
            </a:fld>
            <a:endParaRPr lang="en-US"/>
          </a:p>
        </p:txBody>
      </p:sp>
    </p:spTree>
    <p:extLst>
      <p:ext uri="{BB962C8B-B14F-4D97-AF65-F5344CB8AC3E}">
        <p14:creationId xmlns:p14="http://schemas.microsoft.com/office/powerpoint/2010/main" xmlns="" val="4226407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spcBef>
                <a:spcPts val="1200"/>
              </a:spcBef>
              <a:spcAft>
                <a:spcPts val="600"/>
              </a:spcAft>
              <a:tabLst>
                <a:tab pos="0" algn="l"/>
                <a:tab pos="457200" algn="l"/>
              </a:tabLst>
            </a:pPr>
            <a:r>
              <a:rPr lang="en-US" sz="1200" b="1" kern="100" dirty="0" smtClean="0">
                <a:effectLst/>
                <a:latin typeface="Liberation Sans"/>
                <a:ea typeface="Noto Sans CJK SC"/>
              </a:rPr>
              <a:t>Company Description</a:t>
            </a:r>
          </a:p>
          <a:p>
            <a:pPr marL="742950" marR="0" lvl="1" indent="-285750">
              <a:spcBef>
                <a:spcPts val="1000"/>
              </a:spcBef>
              <a:spcAft>
                <a:spcPts val="600"/>
              </a:spcAft>
              <a:buFont typeface="Arial" panose="020B0604020202020204" pitchFamily="34" charset="0"/>
              <a:buChar char=""/>
              <a:tabLst>
                <a:tab pos="0" algn="l"/>
              </a:tabLst>
            </a:pPr>
            <a:r>
              <a:rPr lang="en-US" sz="1200" b="1" kern="100" dirty="0" smtClean="0">
                <a:effectLst/>
                <a:latin typeface="Liberation Sans"/>
                <a:ea typeface="Noto Sans CJK SC"/>
              </a:rPr>
              <a:t>Brief History of the Company </a:t>
            </a:r>
          </a:p>
          <a:p>
            <a:pPr marL="0" marR="0">
              <a:lnSpc>
                <a:spcPct val="200000"/>
              </a:lnSpc>
              <a:spcBef>
                <a:spcPts val="0"/>
              </a:spcBef>
              <a:spcAft>
                <a:spcPts val="0"/>
              </a:spcAft>
            </a:pPr>
            <a:r>
              <a:rPr lang="en-US" sz="1200" kern="100" dirty="0" smtClean="0">
                <a:effectLst/>
                <a:latin typeface="Times New Roman" panose="02020603050405020304" pitchFamily="18" charset="0"/>
                <a:ea typeface="Noto Serif CJK SC"/>
                <a:cs typeface="Lohit Devanagari"/>
              </a:rPr>
              <a:t>	Hot Topic is a retail chain organization focusing on selling pop culture-themed clothing and accessories. The organization was established in 1988 by Orv Madden and launched its first store in Montclair, California. Today, the organization owns more than 600 stores across the United States and worldwide. Therefore, the firm is among the largest retailers in the industry. During Hot Topic's initial years of operation, it focused on selling music-related merchandise, catering to rock, metal, and punk fans. The stores stocked CDs, band shirts, and other merchandise, and it became a popular destination for music fans. The firm's expansion necessitated an increase in its product offering, comprising many different types of pop culture-themed merchandise like apparel and accessories inspired by TV shows, movies, and video games. One of the major drivers of the firm's success is its ability to maximize the advantages of the cultural zeitgeist and stay ahead of trends. For instance, in the late 1990s and early 2000s, the firm capitalized on emo and pop-punk music's popularity by selling band t-shirts and products for bands such as Fall Out Boy, My Chemical Romance, and Panic! at the Disco. </a:t>
            </a:r>
            <a:endParaRPr lang="en-US" sz="1200" kern="100" dirty="0" smtClean="0">
              <a:effectLst/>
              <a:latin typeface="Liberation Serif"/>
              <a:ea typeface="Noto Serif CJK SC"/>
              <a:cs typeface="Lohit Devanagari"/>
            </a:endParaRPr>
          </a:p>
          <a:p>
            <a:pPr marL="0" marR="0">
              <a:lnSpc>
                <a:spcPct val="200000"/>
              </a:lnSpc>
              <a:spcBef>
                <a:spcPts val="0"/>
              </a:spcBef>
              <a:spcAft>
                <a:spcPts val="0"/>
              </a:spcAft>
            </a:pPr>
            <a:r>
              <a:rPr lang="en-US" sz="1200" kern="100" dirty="0" smtClean="0">
                <a:effectLst/>
                <a:latin typeface="Times New Roman" panose="02020603050405020304" pitchFamily="18" charset="0"/>
                <a:ea typeface="Noto Serif CJK SC"/>
                <a:cs typeface="Lohit Devanagari"/>
              </a:rPr>
              <a:t>	Recently, the firm has focused on selling merchandise inspired by popular movies and TV shows such as Harry Potter, Game of Thrones, and Stranger Things. Additionally, the organization's willingness to implement new technology and social media has promoted the firm's success. Hot Topic was among the first retailers to sell its products through various online platforms, and it has continued to innovate in the e-commerce space. Furthermore, the organization actively engages with its customers on social media platforms like Twitter, Facebook, and Instagram. By capitalizing on social media platforms, the organization has innovatively connected with numerous customers worldwide, establishing a loyal customer base and increasing sales. Despite the firm's success, Hot Topic has experienced criticism over the years. Some critics have accused Hot Topic of co-opting underground subcultures and selling them to the mainstream. In contrast, others have criticized the organization for its business practices, such as paying its worker's low wages and lack of diversity in the firm's recruitment processes. However, the organization remains a go-to store for pop culture fans, and it has continued to open more stores in new locations and increase its product offerings.</a:t>
            </a:r>
            <a:endParaRPr lang="en-US" sz="1200" kern="100" dirty="0" smtClean="0">
              <a:effectLst/>
              <a:latin typeface="Liberation Serif"/>
              <a:ea typeface="Noto Serif CJK SC"/>
              <a:cs typeface="Lohit Devanagari"/>
            </a:endParaRPr>
          </a:p>
          <a:p>
            <a:endParaRPr lang="en-US" dirty="0"/>
          </a:p>
        </p:txBody>
      </p:sp>
      <p:sp>
        <p:nvSpPr>
          <p:cNvPr id="4" name="Slide Number Placeholder 3"/>
          <p:cNvSpPr>
            <a:spLocks noGrp="1"/>
          </p:cNvSpPr>
          <p:nvPr>
            <p:ph type="sldNum" sz="quarter" idx="10"/>
          </p:nvPr>
        </p:nvSpPr>
        <p:spPr/>
        <p:txBody>
          <a:bodyPr/>
          <a:lstStyle/>
          <a:p>
            <a:fld id="{C1AF8A69-D951-4BE9-9723-301BBE42442E}" type="slidenum">
              <a:rPr lang="en-US" smtClean="0"/>
              <a:pPr/>
              <a:t>3</a:t>
            </a:fld>
            <a:endParaRPr lang="en-US"/>
          </a:p>
        </p:txBody>
      </p:sp>
    </p:spTree>
    <p:extLst>
      <p:ext uri="{BB962C8B-B14F-4D97-AF65-F5344CB8AC3E}">
        <p14:creationId xmlns:p14="http://schemas.microsoft.com/office/powerpoint/2010/main" xmlns="" val="926510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200000"/>
              </a:lnSpc>
              <a:spcBef>
                <a:spcPts val="0"/>
              </a:spcBef>
              <a:spcAft>
                <a:spcPts val="0"/>
              </a:spcAft>
            </a:pPr>
            <a:r>
              <a:rPr lang="en-US" sz="1200" b="1" kern="100" dirty="0" smtClean="0">
                <a:effectLst/>
                <a:latin typeface="Liberation Serif"/>
                <a:ea typeface="Noto Serif CJK SC"/>
                <a:cs typeface="Lohit Devanagari"/>
              </a:rPr>
              <a:t>Description of Organizational Operating Units</a:t>
            </a:r>
            <a:endParaRPr lang="en-US" sz="1200" kern="100" dirty="0" smtClean="0">
              <a:effectLst/>
              <a:latin typeface="Liberation Serif"/>
              <a:ea typeface="Noto Serif CJK SC"/>
              <a:cs typeface="Lohit Devanagari"/>
            </a:endParaRPr>
          </a:p>
          <a:p>
            <a:pPr marL="0" marR="0">
              <a:lnSpc>
                <a:spcPct val="200000"/>
              </a:lnSpc>
              <a:spcBef>
                <a:spcPts val="0"/>
              </a:spcBef>
              <a:spcAft>
                <a:spcPts val="0"/>
              </a:spcAft>
            </a:pPr>
            <a:r>
              <a:rPr lang="en-US" sz="1200" kern="100" dirty="0" smtClean="0">
                <a:effectLst/>
                <a:latin typeface="Times New Roman" panose="02020603050405020304" pitchFamily="18" charset="0"/>
                <a:ea typeface="Noto Serif CJK SC"/>
                <a:cs typeface="Lohit Devanagari"/>
              </a:rPr>
              <a:t>	The organization has numerous operating units that work together to support the firm's business operations and promote growth. The product development unit is among the firm's functional units. The product development unit focuses on identifying current trends in the pop culture landscape and designing new products that will attract the target customers' attention. The product development unit collaborates with the Merchandising unit to guarantee that newly developed products align with the firm's brand identity and meet the customer’s needs (</a:t>
            </a:r>
            <a:r>
              <a:rPr lang="en-US" sz="1200" kern="100" dirty="0" err="1" smtClean="0">
                <a:effectLst/>
                <a:latin typeface="Times New Roman" panose="02020603050405020304" pitchFamily="18" charset="0"/>
                <a:ea typeface="Noto Serif CJK SC"/>
                <a:cs typeface="Lohit Devanagari"/>
              </a:rPr>
              <a:t>Sugihartati</a:t>
            </a:r>
            <a:r>
              <a:rPr lang="en-US" sz="1200" kern="100" dirty="0" smtClean="0">
                <a:effectLst/>
                <a:latin typeface="Times New Roman" panose="02020603050405020304" pitchFamily="18" charset="0"/>
                <a:ea typeface="Noto Serif CJK SC"/>
                <a:cs typeface="Lohit Devanagari"/>
              </a:rPr>
              <a:t>, 2020). The merchandising unit is also a key operating unit within the firm. The merchandising team is responsible for sourcing and buying products for the firm's stores and e-commerce sites. The firm has an active marketing and advertising unit. The marketing and advertising unit is responsible for formulating and launching campaigns that create awareness and increase sales of the firm's products. Besides the firm's key operating divisions, Hot Topic has numerous units that play a crucial role in the firm's overall success. Some teams include the supply chain, logistics, finance, and accounting. The organization operates in many different markets around the world. Key markets include the United States, Europe, and Canada. </a:t>
            </a:r>
            <a:endParaRPr lang="en-US" sz="1200" kern="100" dirty="0" smtClean="0">
              <a:effectLst/>
              <a:latin typeface="Liberation Serif"/>
              <a:ea typeface="Noto Serif CJK SC"/>
              <a:cs typeface="Lohit Devanagari"/>
            </a:endParaRPr>
          </a:p>
          <a:p>
            <a:endParaRPr lang="en-US" dirty="0"/>
          </a:p>
        </p:txBody>
      </p:sp>
      <p:sp>
        <p:nvSpPr>
          <p:cNvPr id="4" name="Slide Number Placeholder 3"/>
          <p:cNvSpPr>
            <a:spLocks noGrp="1"/>
          </p:cNvSpPr>
          <p:nvPr>
            <p:ph type="sldNum" sz="quarter" idx="10"/>
          </p:nvPr>
        </p:nvSpPr>
        <p:spPr/>
        <p:txBody>
          <a:bodyPr/>
          <a:lstStyle/>
          <a:p>
            <a:fld id="{C1AF8A69-D951-4BE9-9723-301BBE42442E}" type="slidenum">
              <a:rPr lang="en-US" smtClean="0"/>
              <a:pPr/>
              <a:t>4</a:t>
            </a:fld>
            <a:endParaRPr lang="en-US"/>
          </a:p>
        </p:txBody>
      </p:sp>
    </p:spTree>
    <p:extLst>
      <p:ext uri="{BB962C8B-B14F-4D97-AF65-F5344CB8AC3E}">
        <p14:creationId xmlns:p14="http://schemas.microsoft.com/office/powerpoint/2010/main" xmlns="" val="3140327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ctr">
              <a:lnSpc>
                <a:spcPct val="200000"/>
              </a:lnSpc>
              <a:spcBef>
                <a:spcPts val="0"/>
              </a:spcBef>
              <a:spcAft>
                <a:spcPts val="0"/>
              </a:spcAft>
            </a:pPr>
            <a:r>
              <a:rPr lang="en-US" sz="1200" b="1" kern="100" dirty="0" smtClean="0">
                <a:effectLst/>
                <a:latin typeface="Times New Roman" panose="02020603050405020304" pitchFamily="18" charset="0"/>
                <a:ea typeface="Noto Serif CJK SC"/>
                <a:cs typeface="Lohit Devanagari"/>
              </a:rPr>
              <a:t>External Analyses</a:t>
            </a:r>
            <a:endParaRPr lang="en-US" sz="1200" kern="100" dirty="0" smtClean="0">
              <a:effectLst/>
              <a:latin typeface="Liberation Serif"/>
              <a:ea typeface="Noto Serif CJK SC"/>
              <a:cs typeface="Lohit Devanagari"/>
            </a:endParaRPr>
          </a:p>
          <a:p>
            <a:pPr marL="0" marR="0">
              <a:lnSpc>
                <a:spcPct val="200000"/>
              </a:lnSpc>
              <a:spcBef>
                <a:spcPts val="0"/>
              </a:spcBef>
              <a:spcAft>
                <a:spcPts val="0"/>
              </a:spcAft>
            </a:pPr>
            <a:r>
              <a:rPr lang="en-US" sz="1200" b="1" kern="100" dirty="0" smtClean="0">
                <a:effectLst/>
                <a:latin typeface="Times New Roman" panose="02020603050405020304" pitchFamily="18" charset="0"/>
                <a:ea typeface="Noto Serif CJK SC"/>
                <a:cs typeface="Lohit Devanagari"/>
              </a:rPr>
              <a:t>Industry Analysis</a:t>
            </a:r>
            <a:endParaRPr lang="en-US" sz="1200" kern="100" dirty="0" smtClean="0">
              <a:effectLst/>
              <a:latin typeface="Liberation Serif"/>
              <a:ea typeface="Noto Serif CJK SC"/>
              <a:cs typeface="Lohit Devanagari"/>
            </a:endParaRPr>
          </a:p>
          <a:p>
            <a:pPr marL="0" marR="0">
              <a:lnSpc>
                <a:spcPct val="200000"/>
              </a:lnSpc>
              <a:spcBef>
                <a:spcPts val="0"/>
              </a:spcBef>
              <a:spcAft>
                <a:spcPts val="0"/>
              </a:spcAft>
            </a:pPr>
            <a:r>
              <a:rPr lang="en-US" sz="1200" b="1" kern="100" dirty="0" smtClean="0">
                <a:effectLst/>
                <a:latin typeface="Times New Roman" panose="02020603050405020304" pitchFamily="18" charset="0"/>
                <a:ea typeface="Noto Serif CJK SC"/>
                <a:cs typeface="Lohit Devanagari"/>
              </a:rPr>
              <a:t>Industry Description</a:t>
            </a:r>
            <a:endParaRPr lang="en-US" sz="1200" kern="100" dirty="0" smtClean="0">
              <a:effectLst/>
              <a:latin typeface="Liberation Serif"/>
              <a:ea typeface="Noto Serif CJK SC"/>
              <a:cs typeface="Lohit Devanagari"/>
            </a:endParaRPr>
          </a:p>
          <a:p>
            <a:pPr marL="0" marR="0">
              <a:lnSpc>
                <a:spcPct val="200000"/>
              </a:lnSpc>
              <a:spcBef>
                <a:spcPts val="0"/>
              </a:spcBef>
              <a:spcAft>
                <a:spcPts val="0"/>
              </a:spcAft>
            </a:pPr>
            <a:r>
              <a:rPr lang="en-US" sz="1200" kern="100" dirty="0" smtClean="0">
                <a:effectLst/>
                <a:latin typeface="Times New Roman" panose="02020603050405020304" pitchFamily="18" charset="0"/>
                <a:ea typeface="Noto Serif CJK SC"/>
                <a:cs typeface="Lohit Devanagari"/>
              </a:rPr>
              <a:t>	Hot Topic operates in the pop culture merchandise industry. The pop culture merchandise industry is a multi-billion dollar market that focuses on serving consumers who love popular entertainment franchises like TV Shows, Movies, music, and Video games, among others. The sector has recorded continuous growth in the past few years due to the increase in social media and online shopping, which enables consumers to find and buy unique and exclusive products easily. Pop culture products comprise numerous products like accessories, clothing, and home décor. Logos, popular entertainment franchises, characters, and collectibles. These products enable fans to express their love for their favorite franchises and connect with other like-minded consumers. The close connection between consumer identity and pop culture drives the pop culture merchandise sector. Pop culture franchise fans believe they are part of a bigger community and utilize products to express their connection and tie to the community. The diversity and inclusiveness of the industry have increased in recent years, with numerous firms launching product lines that serve underrepresented communities, such as body positivity and LGBTQ groups. Furthermore, countless firms have been growing their product offering to include products inspired by social justice movements like Black Lives Matter. </a:t>
            </a:r>
            <a:endParaRPr lang="en-US" sz="1200" kern="100" dirty="0" smtClean="0">
              <a:effectLst/>
              <a:latin typeface="Liberation Serif"/>
              <a:ea typeface="Noto Serif CJK SC"/>
              <a:cs typeface="Lohit Devanagari"/>
            </a:endParaRPr>
          </a:p>
          <a:p>
            <a:endParaRPr lang="en-US" dirty="0"/>
          </a:p>
        </p:txBody>
      </p:sp>
      <p:sp>
        <p:nvSpPr>
          <p:cNvPr id="4" name="Slide Number Placeholder 3"/>
          <p:cNvSpPr>
            <a:spLocks noGrp="1"/>
          </p:cNvSpPr>
          <p:nvPr>
            <p:ph type="sldNum" sz="quarter" idx="10"/>
          </p:nvPr>
        </p:nvSpPr>
        <p:spPr/>
        <p:txBody>
          <a:bodyPr/>
          <a:lstStyle/>
          <a:p>
            <a:fld id="{C1AF8A69-D951-4BE9-9723-301BBE42442E}" type="slidenum">
              <a:rPr lang="en-US" smtClean="0"/>
              <a:pPr/>
              <a:t>5</a:t>
            </a:fld>
            <a:endParaRPr lang="en-US"/>
          </a:p>
        </p:txBody>
      </p:sp>
    </p:spTree>
    <p:extLst>
      <p:ext uri="{BB962C8B-B14F-4D97-AF65-F5344CB8AC3E}">
        <p14:creationId xmlns:p14="http://schemas.microsoft.com/office/powerpoint/2010/main" xmlns="" val="1157218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200000"/>
              </a:lnSpc>
              <a:spcBef>
                <a:spcPts val="0"/>
              </a:spcBef>
              <a:spcAft>
                <a:spcPts val="0"/>
              </a:spcAft>
            </a:pPr>
            <a:r>
              <a:rPr lang="en-US" sz="1200" b="1" kern="100" dirty="0" smtClean="0">
                <a:effectLst/>
                <a:latin typeface="Times New Roman" panose="02020603050405020304" pitchFamily="18" charset="0"/>
                <a:ea typeface="Noto Serif CJK SC"/>
                <a:cs typeface="Lohit Devanagari"/>
              </a:rPr>
              <a:t>Industry Operations </a:t>
            </a:r>
            <a:endParaRPr lang="en-US" sz="1200" kern="100" dirty="0" smtClean="0">
              <a:effectLst/>
              <a:latin typeface="Liberation Serif"/>
              <a:ea typeface="Noto Serif CJK SC"/>
              <a:cs typeface="Lohit Devanagari"/>
            </a:endParaRPr>
          </a:p>
          <a:p>
            <a:pPr marL="0" marR="0">
              <a:lnSpc>
                <a:spcPct val="200000"/>
              </a:lnSpc>
              <a:spcBef>
                <a:spcPts val="0"/>
              </a:spcBef>
              <a:spcAft>
                <a:spcPts val="0"/>
              </a:spcAft>
            </a:pPr>
            <a:r>
              <a:rPr lang="en-US" sz="1200" kern="100" dirty="0" smtClean="0">
                <a:effectLst/>
                <a:latin typeface="Times New Roman" panose="02020603050405020304" pitchFamily="18" charset="0"/>
                <a:ea typeface="Noto Serif CJK SC"/>
                <a:cs typeface="Lohit Devanagari"/>
              </a:rPr>
              <a:t>	The pop culture merchandise industry is a broad-scope market comprising numerous products such as collectibles, home décor, and clothing. The production of these products involves multiple supplier industries. Textile manufacturers provide fabrics and materials for clothing and accessories (Jones, 2022). Metal and plastic manufacturers provide materials needed to produce collectibles and other appropriate products. Printing firms also play a crucial role in the industry as they provide images and designs for products. The manufacturing process involves the production of pop culture merchandise based on the product and supplier industry. Collectibles can be produced using 3D printing technology, while clothing and accessories may be made using industrial sewing machines. The demand industry comprises consumers passionate about well-known entertainment franchises like TV Shows, Video games, movies, and music. The consumers are adolescents and adults from diverse cultures and backgrounds. A strong connection between consumer identity and pop culture promotes pop culture merchandise's popularity. </a:t>
            </a:r>
            <a:endParaRPr lang="en-US" sz="1200" kern="100" dirty="0" smtClean="0">
              <a:effectLst/>
              <a:latin typeface="Liberation Serif"/>
              <a:ea typeface="Noto Serif CJK SC"/>
              <a:cs typeface="Lohit Devanagari"/>
            </a:endParaRPr>
          </a:p>
          <a:p>
            <a:pPr marL="0" marR="0">
              <a:lnSpc>
                <a:spcPct val="200000"/>
              </a:lnSpc>
              <a:spcBef>
                <a:spcPts val="0"/>
              </a:spcBef>
              <a:spcAft>
                <a:spcPts val="0"/>
              </a:spcAft>
            </a:pPr>
            <a:r>
              <a:rPr lang="en-US" sz="1200" b="1" kern="100" dirty="0" smtClean="0">
                <a:effectLst/>
                <a:latin typeface="Times New Roman" panose="02020603050405020304" pitchFamily="18" charset="0"/>
                <a:ea typeface="Noto Serif CJK SC"/>
                <a:cs typeface="Lohit Devanagari"/>
              </a:rPr>
              <a:t>Industry Life Cycle and Growth Rate</a:t>
            </a:r>
            <a:endParaRPr lang="en-US" sz="1200" kern="100" dirty="0" smtClean="0">
              <a:effectLst/>
              <a:latin typeface="Liberation Serif"/>
              <a:ea typeface="Noto Serif CJK SC"/>
              <a:cs typeface="Lohit Devanagari"/>
            </a:endParaRPr>
          </a:p>
          <a:p>
            <a:pPr marL="0" marR="0">
              <a:lnSpc>
                <a:spcPct val="200000"/>
              </a:lnSpc>
              <a:spcBef>
                <a:spcPts val="0"/>
              </a:spcBef>
              <a:spcAft>
                <a:spcPts val="0"/>
              </a:spcAft>
            </a:pPr>
            <a:r>
              <a:rPr lang="en-US" sz="1200" kern="100" dirty="0" smtClean="0">
                <a:effectLst/>
                <a:latin typeface="Times New Roman" panose="02020603050405020304" pitchFamily="18" charset="0"/>
                <a:ea typeface="Noto Serif CJK SC"/>
                <a:cs typeface="Lohit Devanagari"/>
              </a:rPr>
              <a:t>	The pop culture merchandise industry is currently in the growth phase of its life cycle. The close connection between consumer identity and pop culture drives the high growth rate experienced within the sector. The popularity and relevance of pop culture influence the demand for pop culture products. Nevertheless, the saturation of the market and increase in competition may slow down the industry's growth rate. Firms operating in the pop culture merchandise industry must adapt to changing consumer needs and preferences and improve their innovation strategies to maintain their market position and growth. </a:t>
            </a:r>
            <a:endParaRPr lang="en-US" sz="1200" kern="100" dirty="0" smtClean="0">
              <a:effectLst/>
              <a:latin typeface="Liberation Serif"/>
              <a:ea typeface="Noto Serif CJK SC"/>
              <a:cs typeface="Lohit Devanagari"/>
            </a:endParaRPr>
          </a:p>
          <a:p>
            <a:endParaRPr lang="en-US" dirty="0"/>
          </a:p>
        </p:txBody>
      </p:sp>
      <p:sp>
        <p:nvSpPr>
          <p:cNvPr id="4" name="Slide Number Placeholder 3"/>
          <p:cNvSpPr>
            <a:spLocks noGrp="1"/>
          </p:cNvSpPr>
          <p:nvPr>
            <p:ph type="sldNum" sz="quarter" idx="10"/>
          </p:nvPr>
        </p:nvSpPr>
        <p:spPr/>
        <p:txBody>
          <a:bodyPr/>
          <a:lstStyle/>
          <a:p>
            <a:fld id="{C1AF8A69-D951-4BE9-9723-301BBE42442E}" type="slidenum">
              <a:rPr lang="en-US" smtClean="0"/>
              <a:pPr/>
              <a:t>6</a:t>
            </a:fld>
            <a:endParaRPr lang="en-US"/>
          </a:p>
        </p:txBody>
      </p:sp>
    </p:spTree>
    <p:extLst>
      <p:ext uri="{BB962C8B-B14F-4D97-AF65-F5344CB8AC3E}">
        <p14:creationId xmlns:p14="http://schemas.microsoft.com/office/powerpoint/2010/main" xmlns="" val="3560635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200000"/>
              </a:lnSpc>
              <a:spcBef>
                <a:spcPts val="0"/>
              </a:spcBef>
              <a:spcAft>
                <a:spcPts val="0"/>
              </a:spcAft>
            </a:pPr>
            <a:r>
              <a:rPr lang="en-US" sz="1200" b="1" kern="100" dirty="0" smtClean="0">
                <a:effectLst/>
                <a:latin typeface="Times New Roman" panose="02020603050405020304" pitchFamily="18" charset="0"/>
                <a:ea typeface="Noto Serif CJK SC"/>
                <a:cs typeface="Lohit Devanagari"/>
              </a:rPr>
              <a:t>Dominant Economic Features of Industry’s</a:t>
            </a:r>
            <a:endParaRPr lang="en-US" sz="1200" kern="100" dirty="0" smtClean="0">
              <a:effectLst/>
              <a:latin typeface="Liberation Serif"/>
              <a:ea typeface="Noto Serif CJK SC"/>
              <a:cs typeface="Lohit Devanagari"/>
            </a:endParaRPr>
          </a:p>
          <a:p>
            <a:pPr marL="0" marR="0">
              <a:lnSpc>
                <a:spcPct val="200000"/>
              </a:lnSpc>
              <a:spcBef>
                <a:spcPts val="0"/>
              </a:spcBef>
              <a:spcAft>
                <a:spcPts val="0"/>
              </a:spcAft>
            </a:pPr>
            <a:r>
              <a:rPr lang="en-US" sz="1200" kern="100" dirty="0" smtClean="0">
                <a:effectLst/>
                <a:latin typeface="Times New Roman" panose="02020603050405020304" pitchFamily="18" charset="0"/>
                <a:ea typeface="Noto Serif CJK SC"/>
                <a:cs typeface="Lohit Devanagari"/>
              </a:rPr>
              <a:t>	The pop culture merchandise industry is characterized by various factors, such as competition among firms, diverse consumer groups, and rapid technological advancements. The industry's market size is billions of dollars globally, with millions of products sold yearly (Jones, 2022). Nevertheless, profit margins broadly vary based on the product and producer. Due to high competition, organizations focusing on the sales of clothing and accessories may record low profits. In contrast, firms selling collectibles and limited edition products may record higher earnings because of scarcity and exclusivity. </a:t>
            </a:r>
            <a:endParaRPr lang="en-US" sz="1200" kern="100" dirty="0" smtClean="0">
              <a:effectLst/>
              <a:latin typeface="Liberation Serif"/>
              <a:ea typeface="Noto Serif CJK SC"/>
              <a:cs typeface="Lohit Devanagari"/>
            </a:endParaRPr>
          </a:p>
          <a:p>
            <a:pPr marL="0" marR="0">
              <a:lnSpc>
                <a:spcPct val="200000"/>
              </a:lnSpc>
              <a:spcBef>
                <a:spcPts val="0"/>
              </a:spcBef>
              <a:spcAft>
                <a:spcPts val="0"/>
              </a:spcAft>
            </a:pPr>
            <a:r>
              <a:rPr lang="en-US" sz="1200" b="1" kern="100" dirty="0" smtClean="0">
                <a:effectLst/>
                <a:latin typeface="Times New Roman" panose="02020603050405020304" pitchFamily="18" charset="0"/>
                <a:ea typeface="Noto Serif CJK SC"/>
                <a:cs typeface="Lohit Devanagari"/>
              </a:rPr>
              <a:t>Industry Trends</a:t>
            </a:r>
            <a:endParaRPr lang="en-US" sz="1200" kern="100" dirty="0" smtClean="0">
              <a:effectLst/>
              <a:latin typeface="Liberation Serif"/>
              <a:ea typeface="Noto Serif CJK SC"/>
              <a:cs typeface="Lohit Devanagari"/>
            </a:endParaRPr>
          </a:p>
          <a:p>
            <a:pPr marL="0" marR="0">
              <a:lnSpc>
                <a:spcPct val="200000"/>
              </a:lnSpc>
              <a:spcBef>
                <a:spcPts val="0"/>
              </a:spcBef>
              <a:spcAft>
                <a:spcPts val="0"/>
              </a:spcAft>
            </a:pPr>
            <a:r>
              <a:rPr lang="en-US" sz="1200" kern="100" dirty="0" smtClean="0">
                <a:effectLst/>
                <a:latin typeface="Times New Roman" panose="02020603050405020304" pitchFamily="18" charset="0"/>
                <a:ea typeface="Noto Serif CJK SC"/>
                <a:cs typeface="Lohit Devanagari"/>
              </a:rPr>
              <a:t>	Emphasis on ethical production and sustainability is among the key trends in the pop culture merchandise industry. Consumers are increasingly focusing on minimizing their impact on the environment and society. Therefore, producers respond to these changes by implementing sustainable and ethical practices in their production processes. Additionally, many firms adopted virtual try-on and augmented reality technology to improve the consumer experience. Lastly, the industry has increased demand for personalization and customization, with firms providing more unique and personalized options to consumers. </a:t>
            </a:r>
            <a:endParaRPr lang="en-US" sz="1200" kern="100" dirty="0" smtClean="0">
              <a:effectLst/>
              <a:latin typeface="Liberation Serif"/>
              <a:ea typeface="Noto Serif CJK SC"/>
              <a:cs typeface="Lohit Devanagari"/>
            </a:endParaRPr>
          </a:p>
          <a:p>
            <a:endParaRPr lang="en-US" dirty="0"/>
          </a:p>
        </p:txBody>
      </p:sp>
      <p:sp>
        <p:nvSpPr>
          <p:cNvPr id="4" name="Slide Number Placeholder 3"/>
          <p:cNvSpPr>
            <a:spLocks noGrp="1"/>
          </p:cNvSpPr>
          <p:nvPr>
            <p:ph type="sldNum" sz="quarter" idx="10"/>
          </p:nvPr>
        </p:nvSpPr>
        <p:spPr/>
        <p:txBody>
          <a:bodyPr/>
          <a:lstStyle/>
          <a:p>
            <a:fld id="{C1AF8A69-D951-4BE9-9723-301BBE42442E}" type="slidenum">
              <a:rPr lang="en-US" smtClean="0"/>
              <a:pPr/>
              <a:t>7</a:t>
            </a:fld>
            <a:endParaRPr lang="en-US"/>
          </a:p>
        </p:txBody>
      </p:sp>
    </p:spTree>
    <p:extLst>
      <p:ext uri="{BB962C8B-B14F-4D97-AF65-F5344CB8AC3E}">
        <p14:creationId xmlns:p14="http://schemas.microsoft.com/office/powerpoint/2010/main" xmlns="" val="4012713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200000"/>
              </a:lnSpc>
              <a:spcBef>
                <a:spcPts val="0"/>
              </a:spcBef>
              <a:spcAft>
                <a:spcPts val="0"/>
              </a:spcAft>
            </a:pPr>
            <a:r>
              <a:rPr lang="en-US" sz="1200" b="1" kern="100" dirty="0" smtClean="0">
                <a:effectLst/>
                <a:latin typeface="Liberation Serif"/>
                <a:ea typeface="Noto Serif CJK SC"/>
                <a:cs typeface="Lohit Devanagari"/>
              </a:rPr>
              <a:t>Contextual Industry Environmental Analysis </a:t>
            </a:r>
            <a:endParaRPr lang="en-US" sz="1200" kern="100" dirty="0" smtClean="0">
              <a:effectLst/>
              <a:latin typeface="Liberation Serif"/>
              <a:ea typeface="Noto Serif CJK SC"/>
              <a:cs typeface="Lohit Devanagari"/>
            </a:endParaRPr>
          </a:p>
          <a:p>
            <a:pPr marL="0" marR="0">
              <a:lnSpc>
                <a:spcPct val="200000"/>
              </a:lnSpc>
              <a:spcBef>
                <a:spcPts val="0"/>
              </a:spcBef>
              <a:spcAft>
                <a:spcPts val="0"/>
              </a:spcAft>
            </a:pPr>
            <a:r>
              <a:rPr lang="en-US" sz="1200" b="1" kern="100" dirty="0" smtClean="0">
                <a:effectLst/>
                <a:latin typeface="Liberation Serif"/>
                <a:ea typeface="Noto Serif CJK SC"/>
                <a:cs typeface="Lohit Devanagari"/>
              </a:rPr>
              <a:t>Political/Legal Factors</a:t>
            </a:r>
            <a:endParaRPr lang="en-US" sz="1200" kern="100" dirty="0" smtClean="0">
              <a:effectLst/>
              <a:latin typeface="Liberation Serif"/>
              <a:ea typeface="Noto Serif CJK SC"/>
              <a:cs typeface="Lohit Devanagari"/>
            </a:endParaRPr>
          </a:p>
          <a:p>
            <a:pPr marL="0" marR="0">
              <a:lnSpc>
                <a:spcPct val="200000"/>
              </a:lnSpc>
              <a:spcBef>
                <a:spcPts val="0"/>
              </a:spcBef>
              <a:spcAft>
                <a:spcPts val="0"/>
              </a:spcAft>
            </a:pPr>
            <a:r>
              <a:rPr lang="en-US" sz="1200" kern="100" dirty="0" smtClean="0">
                <a:effectLst/>
                <a:latin typeface="Times New Roman" panose="02020603050405020304" pitchFamily="18" charset="0"/>
                <a:ea typeface="Noto Serif CJK SC"/>
                <a:cs typeface="Lohit Devanagari"/>
              </a:rPr>
              <a:t>	Political and legal factors are crucial in regulating the pop culture merchandise industry. Areas such as property rights, intellectual property rights, and product safety regulations help in the regulation of various activities in the industry. Producers must guarantee that their products do not violate any intellectual property rights of other producers and that they attain the safety standards outlined by regulatory authorities (Smith et al., 2022). Furthermore, firms must adhere to international trade laws and regulations when investing in new markets. Political factors such as tariffs, trade agreements, and taxation can also affect the industry's growth potential and profitability. </a:t>
            </a:r>
            <a:endParaRPr lang="en-US" sz="1200" kern="100" dirty="0" smtClean="0">
              <a:effectLst/>
              <a:latin typeface="Liberation Serif"/>
              <a:ea typeface="Noto Serif CJK SC"/>
              <a:cs typeface="Lohit Devanagari"/>
            </a:endParaRPr>
          </a:p>
          <a:p>
            <a:pPr marL="742950" marR="0" lvl="1" indent="-285750">
              <a:spcBef>
                <a:spcPts val="1000"/>
              </a:spcBef>
              <a:spcAft>
                <a:spcPts val="600"/>
              </a:spcAft>
              <a:buFont typeface="Arial" panose="020B0604020202020204" pitchFamily="34" charset="0"/>
              <a:buChar char=""/>
              <a:tabLst>
                <a:tab pos="0" algn="l"/>
              </a:tabLst>
            </a:pPr>
            <a:r>
              <a:rPr lang="en-US" sz="1200" b="1" kern="100" dirty="0" smtClean="0">
                <a:effectLst/>
                <a:latin typeface="Liberation Sans"/>
                <a:ea typeface="Noto Sans CJK SC"/>
              </a:rPr>
              <a:t>Economic Factors</a:t>
            </a:r>
          </a:p>
          <a:p>
            <a:pPr marL="0" marR="0">
              <a:lnSpc>
                <a:spcPct val="200000"/>
              </a:lnSpc>
              <a:spcBef>
                <a:spcPts val="0"/>
              </a:spcBef>
              <a:spcAft>
                <a:spcPts val="0"/>
              </a:spcAft>
            </a:pPr>
            <a:r>
              <a:rPr lang="en-US" sz="1200" kern="100" dirty="0" smtClean="0">
                <a:effectLst/>
                <a:latin typeface="Times New Roman" panose="02020603050405020304" pitchFamily="18" charset="0"/>
                <a:ea typeface="Noto Serif CJK SC"/>
                <a:cs typeface="Lohit Devanagari"/>
              </a:rPr>
              <a:t>	The pop culture merchandise industry is impacted by numerous economic factors such as inflation rates, spending patterns, currency exchange rates, and spending habits. The sector's growth and profitability are closely related to the general state of the nation's economy, with customers' spending power increasing during economic expansion. Furthermore, fluctuations in exchange rates can affect the cost of importing goods and the cost of production, while inflation can increase the cost of raw materials. Firms operating in the industry must understand the various economic conditions and adjust their approaches appropriately. </a:t>
            </a:r>
            <a:endParaRPr lang="en-US" sz="1200" kern="100" dirty="0" smtClean="0">
              <a:effectLst/>
              <a:latin typeface="Liberation Serif"/>
              <a:ea typeface="Noto Serif CJK SC"/>
              <a:cs typeface="Lohit Devanagari"/>
            </a:endParaRPr>
          </a:p>
          <a:p>
            <a:endParaRPr lang="en-US" dirty="0"/>
          </a:p>
        </p:txBody>
      </p:sp>
      <p:sp>
        <p:nvSpPr>
          <p:cNvPr id="4" name="Slide Number Placeholder 3"/>
          <p:cNvSpPr>
            <a:spLocks noGrp="1"/>
          </p:cNvSpPr>
          <p:nvPr>
            <p:ph type="sldNum" sz="quarter" idx="10"/>
          </p:nvPr>
        </p:nvSpPr>
        <p:spPr/>
        <p:txBody>
          <a:bodyPr/>
          <a:lstStyle/>
          <a:p>
            <a:fld id="{C1AF8A69-D951-4BE9-9723-301BBE42442E}" type="slidenum">
              <a:rPr lang="en-US" smtClean="0"/>
              <a:pPr/>
              <a:t>8</a:t>
            </a:fld>
            <a:endParaRPr lang="en-US"/>
          </a:p>
        </p:txBody>
      </p:sp>
    </p:spTree>
    <p:extLst>
      <p:ext uri="{BB962C8B-B14F-4D97-AF65-F5344CB8AC3E}">
        <p14:creationId xmlns:p14="http://schemas.microsoft.com/office/powerpoint/2010/main" xmlns="" val="882008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200000"/>
              </a:lnSpc>
              <a:spcBef>
                <a:spcPts val="0"/>
              </a:spcBef>
              <a:spcAft>
                <a:spcPts val="0"/>
              </a:spcAft>
            </a:pPr>
            <a:r>
              <a:rPr lang="en-US" sz="1200" b="1" kern="100" dirty="0" smtClean="0">
                <a:effectLst/>
                <a:latin typeface="Liberation Serif"/>
                <a:ea typeface="Noto Serif CJK SC"/>
                <a:cs typeface="Lohit Devanagari"/>
              </a:rPr>
              <a:t>Sociocultural Factors</a:t>
            </a:r>
            <a:endParaRPr lang="en-US" sz="1200" kern="100" dirty="0" smtClean="0">
              <a:effectLst/>
              <a:latin typeface="Liberation Serif"/>
              <a:ea typeface="Noto Serif CJK SC"/>
              <a:cs typeface="Lohit Devanagari"/>
            </a:endParaRPr>
          </a:p>
          <a:p>
            <a:pPr marL="0" marR="0">
              <a:lnSpc>
                <a:spcPct val="200000"/>
              </a:lnSpc>
              <a:spcBef>
                <a:spcPts val="0"/>
              </a:spcBef>
              <a:spcAft>
                <a:spcPts val="0"/>
              </a:spcAft>
            </a:pPr>
            <a:r>
              <a:rPr lang="en-US" sz="1200" kern="100" dirty="0" smtClean="0">
                <a:effectLst/>
                <a:latin typeface="Times New Roman" panose="02020603050405020304" pitchFamily="18" charset="0"/>
                <a:ea typeface="Noto Serif CJK SC"/>
                <a:cs typeface="Lohit Devanagari"/>
              </a:rPr>
              <a:t>	Sociocultural factors also play a key role in the industry because it influences consumers' preferences and tastes. For instance, pop culture franchises and trends are often shaped by wide cultural events and movements like the emergence of social media or the popularity of specific TV shows or movies. Furthermore, the sector must address various issues such as inclusion, diversity, and representation in its products because these are increasingly important customer values. Organizations operating within the industry must be updated on current trends and adjust their products and messaging to remain relevant and attract customers. </a:t>
            </a:r>
            <a:endParaRPr lang="en-US" sz="1200" kern="100" dirty="0" smtClean="0">
              <a:effectLst/>
              <a:latin typeface="Liberation Serif"/>
              <a:ea typeface="Noto Serif CJK SC"/>
              <a:cs typeface="Lohit Devanagari"/>
            </a:endParaRPr>
          </a:p>
          <a:p>
            <a:pPr marL="742950" marR="0" lvl="1" indent="-285750">
              <a:spcBef>
                <a:spcPts val="1000"/>
              </a:spcBef>
              <a:spcAft>
                <a:spcPts val="600"/>
              </a:spcAft>
              <a:buFont typeface="Arial" panose="020B0604020202020204" pitchFamily="34" charset="0"/>
              <a:buChar char=""/>
              <a:tabLst>
                <a:tab pos="0" algn="l"/>
              </a:tabLst>
            </a:pPr>
            <a:r>
              <a:rPr lang="en-US" sz="1200" b="1" kern="100" dirty="0" smtClean="0">
                <a:effectLst/>
                <a:latin typeface="Liberation Sans"/>
                <a:ea typeface="Noto Sans CJK SC"/>
              </a:rPr>
              <a:t>Demographic Factors </a:t>
            </a:r>
          </a:p>
          <a:p>
            <a:pPr marL="0" marR="0">
              <a:lnSpc>
                <a:spcPct val="200000"/>
              </a:lnSpc>
              <a:spcBef>
                <a:spcPts val="0"/>
              </a:spcBef>
              <a:spcAft>
                <a:spcPts val="0"/>
              </a:spcAft>
            </a:pPr>
            <a:r>
              <a:rPr lang="en-US" sz="1200" kern="100" dirty="0" smtClean="0">
                <a:effectLst/>
                <a:latin typeface="Times New Roman" panose="02020603050405020304" pitchFamily="18" charset="0"/>
                <a:ea typeface="Noto Serif CJK SC"/>
                <a:cs typeface="Lohit Devanagari"/>
              </a:rPr>
              <a:t>	Demographic factors are key in influencing a firm's success in the industry, as various consumer groups have different preferences and purchasing habits. For instance, younger customers may prefer purchasing products associated with popular video games or anime franchises, while older customers may prefer buying products related to classical music. Furthermore, ethnicity, gender, and income level influence consumer preferences and the most popular products. </a:t>
            </a:r>
            <a:endParaRPr lang="en-US" sz="1200" kern="100" dirty="0" smtClean="0">
              <a:effectLst/>
              <a:latin typeface="Liberation Serif"/>
              <a:ea typeface="Noto Serif CJK SC"/>
              <a:cs typeface="Lohit Devanagari"/>
            </a:endParaRPr>
          </a:p>
          <a:p>
            <a:endParaRPr lang="en-US" dirty="0"/>
          </a:p>
        </p:txBody>
      </p:sp>
      <p:sp>
        <p:nvSpPr>
          <p:cNvPr id="4" name="Slide Number Placeholder 3"/>
          <p:cNvSpPr>
            <a:spLocks noGrp="1"/>
          </p:cNvSpPr>
          <p:nvPr>
            <p:ph type="sldNum" sz="quarter" idx="10"/>
          </p:nvPr>
        </p:nvSpPr>
        <p:spPr/>
        <p:txBody>
          <a:bodyPr/>
          <a:lstStyle/>
          <a:p>
            <a:fld id="{C1AF8A69-D951-4BE9-9723-301BBE42442E}" type="slidenum">
              <a:rPr lang="en-US" smtClean="0"/>
              <a:pPr/>
              <a:t>9</a:t>
            </a:fld>
            <a:endParaRPr lang="en-US"/>
          </a:p>
        </p:txBody>
      </p:sp>
    </p:spTree>
    <p:extLst>
      <p:ext uri="{BB962C8B-B14F-4D97-AF65-F5344CB8AC3E}">
        <p14:creationId xmlns:p14="http://schemas.microsoft.com/office/powerpoint/2010/main" xmlns="" val="42745613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spcBef>
                <a:spcPts val="1000"/>
              </a:spcBef>
              <a:spcAft>
                <a:spcPts val="600"/>
              </a:spcAft>
              <a:tabLst>
                <a:tab pos="0" algn="l"/>
                <a:tab pos="457200" algn="l"/>
              </a:tabLst>
            </a:pPr>
            <a:r>
              <a:rPr lang="en-US" sz="1200" b="1" kern="100" dirty="0" smtClean="0">
                <a:effectLst/>
                <a:latin typeface="Liberation Sans"/>
                <a:ea typeface="Noto Sans CJK SC"/>
              </a:rPr>
              <a:t>Technological Factors</a:t>
            </a:r>
          </a:p>
          <a:p>
            <a:pPr marL="0" marR="0">
              <a:lnSpc>
                <a:spcPct val="200000"/>
              </a:lnSpc>
              <a:spcBef>
                <a:spcPts val="0"/>
              </a:spcBef>
              <a:spcAft>
                <a:spcPts val="0"/>
              </a:spcAft>
            </a:pPr>
            <a:r>
              <a:rPr lang="en-US" sz="1200" kern="100" dirty="0" smtClean="0">
                <a:effectLst/>
                <a:latin typeface="Times New Roman" panose="02020603050405020304" pitchFamily="18" charset="0"/>
                <a:ea typeface="Noto Serif CJK SC"/>
                <a:cs typeface="Lohit Devanagari"/>
              </a:rPr>
              <a:t>	Technological factors also play a crucial role in influencing the success of an organization in the industry because technological advancements influence the production and consumption of products. For instance, advances in 3D printing can enable organizations to easily produce products at an affordable price (Crothers, 2021). Furthermore, the sector is increasingly adopting digital technology to improve consumer experiences like interactive websites and try-on technology. Organizations must be updated on the latest technological advancements and implement new technologies to maintain competitiveness. </a:t>
            </a:r>
            <a:endParaRPr lang="en-US" sz="1200" kern="100" dirty="0" smtClean="0">
              <a:effectLst/>
              <a:latin typeface="Liberation Serif"/>
              <a:ea typeface="Noto Serif CJK SC"/>
              <a:cs typeface="Lohit Devanagari"/>
            </a:endParaRPr>
          </a:p>
          <a:p>
            <a:pPr marL="742950" marR="0" lvl="1" indent="-285750">
              <a:spcBef>
                <a:spcPts val="1000"/>
              </a:spcBef>
              <a:spcAft>
                <a:spcPts val="600"/>
              </a:spcAft>
              <a:buFont typeface="Arial" panose="020B0604020202020204" pitchFamily="34" charset="0"/>
              <a:buChar char=""/>
              <a:tabLst>
                <a:tab pos="0" algn="l"/>
              </a:tabLst>
            </a:pPr>
            <a:r>
              <a:rPr lang="en-US" sz="1200" b="1" kern="100" dirty="0" smtClean="0">
                <a:effectLst/>
                <a:latin typeface="Liberation Sans"/>
                <a:ea typeface="Noto Sans CJK SC"/>
              </a:rPr>
              <a:t>Global Factors </a:t>
            </a:r>
          </a:p>
          <a:p>
            <a:pPr marL="0" marR="0">
              <a:lnSpc>
                <a:spcPct val="200000"/>
              </a:lnSpc>
              <a:spcBef>
                <a:spcPts val="0"/>
              </a:spcBef>
              <a:spcAft>
                <a:spcPts val="0"/>
              </a:spcAft>
            </a:pPr>
            <a:r>
              <a:rPr lang="en-US" sz="1200" kern="100" dirty="0" smtClean="0">
                <a:effectLst/>
                <a:latin typeface="Times New Roman" panose="02020603050405020304" pitchFamily="18" charset="0"/>
                <a:ea typeface="Noto Serif CJK SC"/>
                <a:cs typeface="Lohit Devanagari"/>
              </a:rPr>
              <a:t>	Global factors also influence the industry because it serves consumers worldwide. Globalization has enabled firms to operate in other parts of the world and collaborate with local businesses to create different types of products. Therefore, firms must adhere to global trade regulations, currency exchange rates, and geopolitical risks that can impact the industry's growth and profitability. </a:t>
            </a:r>
            <a:endParaRPr lang="en-US" sz="1200" kern="100" dirty="0" smtClean="0">
              <a:effectLst/>
              <a:latin typeface="Liberation Serif"/>
              <a:ea typeface="Noto Serif CJK SC"/>
              <a:cs typeface="Lohit Devanagari"/>
            </a:endParaRPr>
          </a:p>
          <a:p>
            <a:endParaRPr lang="en-US" dirty="0"/>
          </a:p>
        </p:txBody>
      </p:sp>
      <p:sp>
        <p:nvSpPr>
          <p:cNvPr id="4" name="Slide Number Placeholder 3"/>
          <p:cNvSpPr>
            <a:spLocks noGrp="1"/>
          </p:cNvSpPr>
          <p:nvPr>
            <p:ph type="sldNum" sz="quarter" idx="10"/>
          </p:nvPr>
        </p:nvSpPr>
        <p:spPr/>
        <p:txBody>
          <a:bodyPr/>
          <a:lstStyle/>
          <a:p>
            <a:fld id="{C1AF8A69-D951-4BE9-9723-301BBE42442E}" type="slidenum">
              <a:rPr lang="en-US" smtClean="0"/>
              <a:pPr/>
              <a:t>10</a:t>
            </a:fld>
            <a:endParaRPr lang="en-US"/>
          </a:p>
        </p:txBody>
      </p:sp>
    </p:spTree>
    <p:extLst>
      <p:ext uri="{BB962C8B-B14F-4D97-AF65-F5344CB8AC3E}">
        <p14:creationId xmlns:p14="http://schemas.microsoft.com/office/powerpoint/2010/main" xmlns="" val="8519500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C90000AD-7380-49C4-87D8-CC5404DCDB56}" type="datetimeFigureOut">
              <a:rPr lang="en-US" smtClean="0"/>
              <a:pPr/>
              <a:t>9/25/2023</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50776079-AFAF-404C-824D-EAF32AF655FE}" type="slidenum">
              <a:rPr lang="en-US" smtClean="0"/>
              <a:pPr/>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268913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0000AD-7380-49C4-87D8-CC5404DCDB56}" type="datetimeFigureOut">
              <a:rPr lang="en-US" smtClean="0"/>
              <a:pPr/>
              <a:t>9/25/2023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776079-AFAF-404C-824D-EAF32AF655FE}" type="slidenum">
              <a:rPr lang="en-US" smtClean="0"/>
              <a:pPr/>
              <a:t>‹#›</a:t>
            </a:fld>
            <a:endParaRPr lang="en-US"/>
          </a:p>
        </p:txBody>
      </p:sp>
    </p:spTree>
    <p:extLst>
      <p:ext uri="{BB962C8B-B14F-4D97-AF65-F5344CB8AC3E}">
        <p14:creationId xmlns:p14="http://schemas.microsoft.com/office/powerpoint/2010/main" xmlns="" val="2337622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0000AD-7380-49C4-87D8-CC5404DCDB56}" type="datetimeFigureOut">
              <a:rPr lang="en-US" smtClean="0"/>
              <a:pPr/>
              <a:t>9/25/2023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776079-AFAF-404C-824D-EAF32AF655FE}" type="slidenum">
              <a:rPr lang="en-US" smtClean="0"/>
              <a:pPr/>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6292124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0000AD-7380-49C4-87D8-CC5404DCDB56}" type="datetimeFigureOut">
              <a:rPr lang="en-US" smtClean="0"/>
              <a:pPr/>
              <a:t>9/25/2023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776079-AFAF-404C-824D-EAF32AF655FE}" type="slidenum">
              <a:rPr lang="en-US" smtClean="0"/>
              <a:pPr/>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5077404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0000AD-7380-49C4-87D8-CC5404DCDB56}" type="datetimeFigureOut">
              <a:rPr lang="en-US" smtClean="0"/>
              <a:pPr/>
              <a:t>9/25/2023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776079-AFAF-404C-824D-EAF32AF655FE}" type="slidenum">
              <a:rPr lang="en-US" smtClean="0"/>
              <a:pPr/>
              <a:t>‹#›</a:t>
            </a:fld>
            <a:endParaRPr lang="en-US"/>
          </a:p>
        </p:txBody>
      </p:sp>
    </p:spTree>
    <p:extLst>
      <p:ext uri="{BB962C8B-B14F-4D97-AF65-F5344CB8AC3E}">
        <p14:creationId xmlns:p14="http://schemas.microsoft.com/office/powerpoint/2010/main" xmlns="" val="6894540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0000AD-7380-49C4-87D8-CC5404DCDB56}" type="datetimeFigureOut">
              <a:rPr lang="en-US" smtClean="0"/>
              <a:pPr/>
              <a:t>9/25/2023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776079-AFAF-404C-824D-EAF32AF655FE}" type="slidenum">
              <a:rPr lang="en-US" smtClean="0"/>
              <a:pPr/>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442901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0000AD-7380-49C4-87D8-CC5404DCDB56}" type="datetimeFigureOut">
              <a:rPr lang="en-US" smtClean="0"/>
              <a:pPr/>
              <a:t>9/25/2023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776079-AFAF-404C-824D-EAF32AF655FE}" type="slidenum">
              <a:rPr lang="en-US" smtClean="0"/>
              <a:pPr/>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8264329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90000AD-7380-49C4-87D8-CC5404DCDB56}" type="datetimeFigureOut">
              <a:rPr lang="en-US" smtClean="0"/>
              <a:pPr/>
              <a:t>9/25/2023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776079-AFAF-404C-824D-EAF32AF655FE}" type="slidenum">
              <a:rPr lang="en-US" smtClean="0"/>
              <a:pPr/>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7551112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90000AD-7380-49C4-87D8-CC5404DCDB56}" type="datetimeFigureOut">
              <a:rPr lang="en-US" smtClean="0"/>
              <a:pPr/>
              <a:t>9/25/2023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776079-AFAF-404C-824D-EAF32AF655FE}" type="slidenum">
              <a:rPr lang="en-US" smtClean="0"/>
              <a:pPr/>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78978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90000AD-7380-49C4-87D8-CC5404DCDB56}" type="datetimeFigureOut">
              <a:rPr lang="en-US" smtClean="0"/>
              <a:pPr/>
              <a:t>9/25/2023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776079-AFAF-404C-824D-EAF32AF655FE}" type="slidenum">
              <a:rPr lang="en-US" smtClean="0"/>
              <a:pPr/>
              <a:t>‹#›</a:t>
            </a:fld>
            <a:endParaRPr lang="en-US"/>
          </a:p>
        </p:txBody>
      </p:sp>
    </p:spTree>
    <p:extLst>
      <p:ext uri="{BB962C8B-B14F-4D97-AF65-F5344CB8AC3E}">
        <p14:creationId xmlns:p14="http://schemas.microsoft.com/office/powerpoint/2010/main" xmlns="" val="2401921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0000AD-7380-49C4-87D8-CC5404DCDB56}" type="datetimeFigureOut">
              <a:rPr lang="en-US" smtClean="0"/>
              <a:pPr/>
              <a:t>9/25/2023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776079-AFAF-404C-824D-EAF32AF655FE}" type="slidenum">
              <a:rPr lang="en-US" smtClean="0"/>
              <a:pPr/>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222213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90000AD-7380-49C4-87D8-CC5404DCDB56}" type="datetimeFigureOut">
              <a:rPr lang="en-US" smtClean="0"/>
              <a:pPr/>
              <a:t>9/25/2023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776079-AFAF-404C-824D-EAF32AF655FE}" type="slidenum">
              <a:rPr lang="en-US" smtClean="0"/>
              <a:pPr/>
              <a:t>‹#›</a:t>
            </a:fld>
            <a:endParaRPr lang="en-US"/>
          </a:p>
        </p:txBody>
      </p:sp>
    </p:spTree>
    <p:extLst>
      <p:ext uri="{BB962C8B-B14F-4D97-AF65-F5344CB8AC3E}">
        <p14:creationId xmlns:p14="http://schemas.microsoft.com/office/powerpoint/2010/main" xmlns="" val="2930122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90000AD-7380-49C4-87D8-CC5404DCDB56}" type="datetimeFigureOut">
              <a:rPr lang="en-US" smtClean="0"/>
              <a:pPr/>
              <a:t>9/25/2023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776079-AFAF-404C-824D-EAF32AF655FE}" type="slidenum">
              <a:rPr lang="en-US" smtClean="0"/>
              <a:pPr/>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337206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90000AD-7380-49C4-87D8-CC5404DCDB56}" type="datetimeFigureOut">
              <a:rPr lang="en-US" smtClean="0"/>
              <a:pPr/>
              <a:t>9/25/2023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776079-AFAF-404C-824D-EAF32AF655FE}" type="slidenum">
              <a:rPr lang="en-US" smtClean="0"/>
              <a:pPr/>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085233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0000AD-7380-49C4-87D8-CC5404DCDB56}" type="datetimeFigureOut">
              <a:rPr lang="en-US" smtClean="0"/>
              <a:pPr/>
              <a:t>9/25/2023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776079-AFAF-404C-824D-EAF32AF655FE}" type="slidenum">
              <a:rPr lang="en-US" smtClean="0"/>
              <a:pPr/>
              <a:t>‹#›</a:t>
            </a:fld>
            <a:endParaRPr lang="en-US"/>
          </a:p>
        </p:txBody>
      </p:sp>
    </p:spTree>
    <p:extLst>
      <p:ext uri="{BB962C8B-B14F-4D97-AF65-F5344CB8AC3E}">
        <p14:creationId xmlns:p14="http://schemas.microsoft.com/office/powerpoint/2010/main" xmlns="" val="1530000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0000AD-7380-49C4-87D8-CC5404DCDB56}" type="datetimeFigureOut">
              <a:rPr lang="en-US" smtClean="0"/>
              <a:pPr/>
              <a:t>9/25/2023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776079-AFAF-404C-824D-EAF32AF655FE}" type="slidenum">
              <a:rPr lang="en-US" smtClean="0"/>
              <a:pPr/>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249516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0000AD-7380-49C4-87D8-CC5404DCDB56}" type="datetimeFigureOut">
              <a:rPr lang="en-US" smtClean="0"/>
              <a:pPr/>
              <a:t>9/25/2023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776079-AFAF-404C-824D-EAF32AF655FE}" type="slidenum">
              <a:rPr lang="en-US" smtClean="0"/>
              <a:pPr/>
              <a:t>‹#›</a:t>
            </a:fld>
            <a:endParaRPr lang="en-US"/>
          </a:p>
        </p:txBody>
      </p:sp>
    </p:spTree>
    <p:extLst>
      <p:ext uri="{BB962C8B-B14F-4D97-AF65-F5344CB8AC3E}">
        <p14:creationId xmlns:p14="http://schemas.microsoft.com/office/powerpoint/2010/main" xmlns="" val="945935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90000AD-7380-49C4-87D8-CC5404DCDB56}" type="datetimeFigureOut">
              <a:rPr lang="en-US" smtClean="0"/>
              <a:pPr/>
              <a:t>9/25/2023</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0776079-AFAF-404C-824D-EAF32AF655FE}" type="slidenum">
              <a:rPr lang="en-US" smtClean="0"/>
              <a:pPr/>
              <a:t>‹#›</a:t>
            </a:fld>
            <a:endParaRPr lang="en-US"/>
          </a:p>
        </p:txBody>
      </p:sp>
    </p:spTree>
    <p:extLst>
      <p:ext uri="{BB962C8B-B14F-4D97-AF65-F5344CB8AC3E}">
        <p14:creationId xmlns:p14="http://schemas.microsoft.com/office/powerpoint/2010/main" xmlns="" val="2867970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7135" y="172995"/>
            <a:ext cx="11689492" cy="5693866"/>
          </a:xfrm>
          <a:prstGeom prst="rect">
            <a:avLst/>
          </a:prstGeom>
          <a:noFill/>
        </p:spPr>
        <p:txBody>
          <a:bodyPr wrap="square" rtlCol="0">
            <a:spAutoFit/>
          </a:bodyPr>
          <a:lstStyle/>
          <a:p>
            <a:pPr algn="ctr">
              <a:lnSpc>
                <a:spcPct val="200000"/>
              </a:lnSpc>
            </a:pPr>
            <a:endParaRPr lang="en-US" b="1" kern="100" dirty="0" smtClean="0">
              <a:effectLst/>
              <a:latin typeface="Times New Roman" panose="02020603050405020304" pitchFamily="18" charset="0"/>
              <a:ea typeface="Noto Serif CJK SC"/>
              <a:cs typeface="Lohit Devanagari"/>
            </a:endParaRPr>
          </a:p>
          <a:p>
            <a:pPr algn="ctr">
              <a:lnSpc>
                <a:spcPct val="200000"/>
              </a:lnSpc>
            </a:pPr>
            <a:endParaRPr lang="en-US" b="1" kern="100" dirty="0">
              <a:latin typeface="Times New Roman" panose="02020603050405020304" pitchFamily="18" charset="0"/>
              <a:ea typeface="Noto Serif CJK SC"/>
              <a:cs typeface="Lohit Devanagari"/>
            </a:endParaRPr>
          </a:p>
          <a:p>
            <a:pPr algn="ctr">
              <a:lnSpc>
                <a:spcPct val="200000"/>
              </a:lnSpc>
            </a:pPr>
            <a:r>
              <a:rPr lang="en-US" sz="2000" b="1" kern="100" dirty="0" smtClean="0">
                <a:effectLst/>
                <a:latin typeface="Times New Roman" panose="02020603050405020304" pitchFamily="18" charset="0"/>
                <a:ea typeface="Noto Serif CJK SC"/>
                <a:cs typeface="Lohit Devanagari"/>
              </a:rPr>
              <a:t>Industry External Analysis</a:t>
            </a:r>
          </a:p>
          <a:p>
            <a:pPr algn="ctr">
              <a:lnSpc>
                <a:spcPct val="200000"/>
              </a:lnSpc>
            </a:pPr>
            <a:endParaRPr lang="en-US" kern="100" dirty="0" smtClean="0">
              <a:latin typeface="Times New Roman" panose="02020603050405020304" pitchFamily="18" charset="0"/>
              <a:ea typeface="Noto Serif CJK SC"/>
              <a:cs typeface="Lohit Devanagari"/>
            </a:endParaRPr>
          </a:p>
          <a:p>
            <a:pPr algn="ctr">
              <a:lnSpc>
                <a:spcPct val="200000"/>
              </a:lnSpc>
            </a:pPr>
            <a:r>
              <a:rPr lang="en-US" kern="100" dirty="0" smtClean="0">
                <a:latin typeface="Times New Roman" panose="02020603050405020304" pitchFamily="18" charset="0"/>
                <a:ea typeface="Noto Serif CJK SC"/>
                <a:cs typeface="Lohit Devanagari"/>
              </a:rPr>
              <a:t>Name</a:t>
            </a:r>
          </a:p>
          <a:p>
            <a:pPr algn="ctr">
              <a:lnSpc>
                <a:spcPct val="200000"/>
              </a:lnSpc>
            </a:pPr>
            <a:r>
              <a:rPr lang="en-US" kern="100" dirty="0" smtClean="0">
                <a:effectLst/>
                <a:latin typeface="Times New Roman" panose="02020603050405020304" pitchFamily="18" charset="0"/>
                <a:ea typeface="Noto Serif CJK SC"/>
                <a:cs typeface="Lohit Devanagari"/>
              </a:rPr>
              <a:t>Institution</a:t>
            </a:r>
          </a:p>
          <a:p>
            <a:pPr algn="ctr">
              <a:lnSpc>
                <a:spcPct val="200000"/>
              </a:lnSpc>
            </a:pPr>
            <a:r>
              <a:rPr lang="en-US" kern="100" dirty="0" smtClean="0">
                <a:latin typeface="Times New Roman" panose="02020603050405020304" pitchFamily="18" charset="0"/>
                <a:ea typeface="Noto Serif CJK SC"/>
                <a:cs typeface="Lohit Devanagari"/>
              </a:rPr>
              <a:t>Course</a:t>
            </a:r>
          </a:p>
          <a:p>
            <a:pPr algn="ctr">
              <a:lnSpc>
                <a:spcPct val="200000"/>
              </a:lnSpc>
            </a:pPr>
            <a:r>
              <a:rPr lang="en-US" kern="100" dirty="0" smtClean="0">
                <a:effectLst/>
                <a:latin typeface="Times New Roman" panose="02020603050405020304" pitchFamily="18" charset="0"/>
                <a:ea typeface="Noto Serif CJK SC"/>
                <a:cs typeface="Lohit Devanagari"/>
              </a:rPr>
              <a:t>Instructor</a:t>
            </a:r>
          </a:p>
          <a:p>
            <a:pPr algn="ctr">
              <a:lnSpc>
                <a:spcPct val="200000"/>
              </a:lnSpc>
            </a:pPr>
            <a:r>
              <a:rPr lang="en-US" kern="100" dirty="0" smtClean="0">
                <a:latin typeface="Times New Roman" panose="02020603050405020304" pitchFamily="18" charset="0"/>
                <a:ea typeface="Noto Serif CJK SC"/>
                <a:cs typeface="Lohit Devanagari"/>
              </a:rPr>
              <a:t>Date</a:t>
            </a:r>
          </a:p>
          <a:p>
            <a:pPr algn="ctr">
              <a:lnSpc>
                <a:spcPct val="200000"/>
              </a:lnSpc>
            </a:pPr>
            <a:endParaRPr lang="en-US" kern="100" dirty="0">
              <a:effectLst/>
              <a:latin typeface="Liberation Serif"/>
              <a:ea typeface="Noto Serif CJK SC"/>
              <a:cs typeface="Lohit Devanagari"/>
            </a:endParaRPr>
          </a:p>
        </p:txBody>
      </p:sp>
    </p:spTree>
    <p:extLst>
      <p:ext uri="{BB962C8B-B14F-4D97-AF65-F5344CB8AC3E}">
        <p14:creationId xmlns:p14="http://schemas.microsoft.com/office/powerpoint/2010/main" xmlns="" val="1047582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8674" y="200297"/>
            <a:ext cx="11521440" cy="5834289"/>
          </a:xfrm>
          <a:prstGeom prst="rect">
            <a:avLst/>
          </a:prstGeom>
          <a:noFill/>
        </p:spPr>
        <p:txBody>
          <a:bodyPr wrap="square" rtlCol="0">
            <a:spAutoFit/>
          </a:bodyPr>
          <a:lstStyle/>
          <a:p>
            <a:pPr lvl="1" algn="ctr">
              <a:lnSpc>
                <a:spcPct val="200000"/>
              </a:lnSpc>
            </a:pPr>
            <a:endParaRPr lang="en-US" sz="1600" b="1" kern="100" dirty="0" smtClean="0">
              <a:solidFill>
                <a:prstClr val="black"/>
              </a:solidFill>
              <a:latin typeface="Times New Roman" panose="02020603050405020304" pitchFamily="18" charset="0"/>
              <a:ea typeface="Noto Serif CJK SC"/>
              <a:cs typeface="Times New Roman" panose="02020603050405020304" pitchFamily="18" charset="0"/>
            </a:endParaRPr>
          </a:p>
          <a:p>
            <a:pPr lvl="1" algn="ctr">
              <a:lnSpc>
                <a:spcPct val="200000"/>
              </a:lnSpc>
            </a:pPr>
            <a:r>
              <a:rPr lang="en-US" sz="1600" b="1" kern="100" dirty="0" smtClean="0">
                <a:solidFill>
                  <a:prstClr val="black"/>
                </a:solidFill>
                <a:latin typeface="Times New Roman" panose="02020603050405020304" pitchFamily="18" charset="0"/>
                <a:ea typeface="Noto Serif CJK SC"/>
                <a:cs typeface="Times New Roman" panose="02020603050405020304" pitchFamily="18" charset="0"/>
              </a:rPr>
              <a:t>Contextual </a:t>
            </a:r>
            <a:r>
              <a:rPr lang="en-US" sz="1600" b="1" kern="100" dirty="0">
                <a:solidFill>
                  <a:prstClr val="black"/>
                </a:solidFill>
                <a:latin typeface="Times New Roman" panose="02020603050405020304" pitchFamily="18" charset="0"/>
                <a:ea typeface="Noto Serif CJK SC"/>
                <a:cs typeface="Times New Roman" panose="02020603050405020304" pitchFamily="18" charset="0"/>
              </a:rPr>
              <a:t>Industry Environmental Analysis </a:t>
            </a:r>
            <a:endParaRPr lang="en-US" sz="1600" b="1" kern="100" dirty="0" smtClean="0">
              <a:solidFill>
                <a:prstClr val="black"/>
              </a:solidFill>
              <a:latin typeface="Times New Roman" panose="02020603050405020304" pitchFamily="18" charset="0"/>
              <a:ea typeface="Noto Serif CJK SC"/>
              <a:cs typeface="Times New Roman" panose="02020603050405020304" pitchFamily="18" charset="0"/>
            </a:endParaRPr>
          </a:p>
          <a:p>
            <a:pPr lvl="1">
              <a:lnSpc>
                <a:spcPct val="150000"/>
              </a:lnSpc>
            </a:pPr>
            <a:r>
              <a:rPr lang="en-US" sz="1600" b="1" kern="100" dirty="0" smtClean="0">
                <a:solidFill>
                  <a:prstClr val="black"/>
                </a:solidFill>
                <a:latin typeface="Times New Roman" panose="02020603050405020304" pitchFamily="18" charset="0"/>
                <a:ea typeface="Noto Serif CJK SC"/>
                <a:cs typeface="Times New Roman" panose="02020603050405020304" pitchFamily="18" charset="0"/>
              </a:rPr>
              <a:t>Technological factors</a:t>
            </a:r>
          </a:p>
          <a:p>
            <a:pPr marL="742950" lvl="1" indent="-285750">
              <a:lnSpc>
                <a:spcPct val="150000"/>
              </a:lnSpc>
              <a:buFont typeface="Wingdings" panose="05000000000000000000" pitchFamily="2" charset="2"/>
              <a:buChar char="q"/>
            </a:pPr>
            <a:r>
              <a:rPr lang="en-US" sz="1600" dirty="0">
                <a:latin typeface="Times New Roman" panose="02020603050405020304" pitchFamily="18" charset="0"/>
                <a:ea typeface="Noto Serif CJK SC"/>
                <a:cs typeface="Lohit Devanagari"/>
              </a:rPr>
              <a:t>T</a:t>
            </a:r>
            <a:r>
              <a:rPr lang="en-US" sz="1600" dirty="0" smtClean="0">
                <a:effectLst/>
                <a:latin typeface="Times New Roman" panose="02020603050405020304" pitchFamily="18" charset="0"/>
                <a:ea typeface="Noto Serif CJK SC"/>
                <a:cs typeface="Lohit Devanagari"/>
              </a:rPr>
              <a:t>echnological advancements influence the production and consumption of products in the industry. </a:t>
            </a:r>
          </a:p>
          <a:p>
            <a:pPr marL="742950" lvl="1" indent="-285750">
              <a:lnSpc>
                <a:spcPct val="150000"/>
              </a:lnSpc>
              <a:buFont typeface="Wingdings" panose="05000000000000000000" pitchFamily="2" charset="2"/>
              <a:buChar char="q"/>
            </a:pPr>
            <a:r>
              <a:rPr lang="en-US" sz="1600" dirty="0" smtClean="0">
                <a:effectLst/>
                <a:latin typeface="Times New Roman" panose="02020603050405020304" pitchFamily="18" charset="0"/>
                <a:ea typeface="Noto Serif CJK SC"/>
                <a:cs typeface="Lohit Devanagari"/>
              </a:rPr>
              <a:t>Firms should; </a:t>
            </a:r>
          </a:p>
          <a:p>
            <a:pPr marL="1200150" lvl="2" indent="-285750">
              <a:lnSpc>
                <a:spcPct val="150000"/>
              </a:lnSpc>
              <a:buFont typeface="Wingdings" panose="05000000000000000000" pitchFamily="2" charset="2"/>
              <a:buChar char="Ø"/>
            </a:pPr>
            <a:r>
              <a:rPr lang="en-US" sz="1600" dirty="0" smtClean="0">
                <a:effectLst/>
                <a:latin typeface="Times New Roman" panose="02020603050405020304" pitchFamily="18" charset="0"/>
                <a:ea typeface="Noto Serif CJK SC"/>
                <a:cs typeface="Lohit Devanagari"/>
              </a:rPr>
              <a:t>Advance in 3D printing</a:t>
            </a:r>
          </a:p>
          <a:p>
            <a:pPr marL="1200150" lvl="2" indent="-285750">
              <a:lnSpc>
                <a:spcPct val="150000"/>
              </a:lnSpc>
              <a:buFont typeface="Wingdings" panose="05000000000000000000" pitchFamily="2" charset="2"/>
              <a:buChar char="Ø"/>
            </a:pPr>
            <a:r>
              <a:rPr lang="en-US" sz="1600" dirty="0" smtClean="0">
                <a:effectLst/>
                <a:latin typeface="Times New Roman" panose="02020603050405020304" pitchFamily="18" charset="0"/>
                <a:ea typeface="Noto Serif CJK SC"/>
                <a:cs typeface="Lohit Devanagari"/>
              </a:rPr>
              <a:t>Adopt digital technology like interactive websites</a:t>
            </a:r>
          </a:p>
          <a:p>
            <a:pPr marL="1200150" lvl="2" indent="-285750">
              <a:lnSpc>
                <a:spcPct val="150000"/>
              </a:lnSpc>
              <a:buFont typeface="Wingdings" panose="05000000000000000000" pitchFamily="2" charset="2"/>
              <a:buChar char="Ø"/>
            </a:pPr>
            <a:r>
              <a:rPr lang="en-US" sz="1600" dirty="0" smtClean="0">
                <a:effectLst/>
                <a:latin typeface="Times New Roman" panose="02020603050405020304" pitchFamily="18" charset="0"/>
                <a:ea typeface="Noto Serif CJK SC"/>
                <a:cs typeface="Lohit Devanagari"/>
              </a:rPr>
              <a:t>upgrade to the latest technologies, </a:t>
            </a:r>
          </a:p>
          <a:p>
            <a:pPr marL="1200150" lvl="2" indent="-285750">
              <a:lnSpc>
                <a:spcPct val="150000"/>
              </a:lnSpc>
              <a:buFont typeface="Wingdings" panose="05000000000000000000" pitchFamily="2" charset="2"/>
              <a:buChar char="Ø"/>
            </a:pPr>
            <a:r>
              <a:rPr lang="en-US" sz="1600" dirty="0" smtClean="0">
                <a:effectLst/>
                <a:latin typeface="Times New Roman" panose="02020603050405020304" pitchFamily="18" charset="0"/>
                <a:ea typeface="Noto Serif CJK SC"/>
                <a:cs typeface="Lohit Devanagari"/>
              </a:rPr>
              <a:t>implement new technologies.</a:t>
            </a:r>
          </a:p>
          <a:p>
            <a:pPr lvl="1">
              <a:lnSpc>
                <a:spcPct val="150000"/>
              </a:lnSpc>
            </a:pPr>
            <a:r>
              <a:rPr lang="en-US" sz="1600" b="1" kern="100" dirty="0" smtClean="0">
                <a:solidFill>
                  <a:prstClr val="black"/>
                </a:solidFill>
                <a:latin typeface="Times New Roman" panose="02020603050405020304" pitchFamily="18" charset="0"/>
                <a:ea typeface="Noto Serif CJK SC"/>
                <a:cs typeface="Times New Roman" panose="02020603050405020304" pitchFamily="18" charset="0"/>
              </a:rPr>
              <a:t>Global factors</a:t>
            </a:r>
          </a:p>
          <a:p>
            <a:pPr marL="742950" lvl="1" indent="-285750">
              <a:lnSpc>
                <a:spcPct val="150000"/>
              </a:lnSpc>
              <a:buFont typeface="Wingdings" panose="05000000000000000000" pitchFamily="2" charset="2"/>
              <a:buChar char="q"/>
            </a:pPr>
            <a:r>
              <a:rPr lang="en-US" sz="1600" dirty="0" smtClean="0">
                <a:effectLst/>
                <a:latin typeface="Times New Roman" panose="02020603050405020304" pitchFamily="18" charset="0"/>
                <a:ea typeface="Noto Serif CJK SC"/>
                <a:cs typeface="Lohit Devanagari"/>
              </a:rPr>
              <a:t>Global factors also influence the industry because it serves consumers worldwide. </a:t>
            </a:r>
          </a:p>
          <a:p>
            <a:pPr marL="742950" lvl="1" indent="-285750">
              <a:lnSpc>
                <a:spcPct val="150000"/>
              </a:lnSpc>
              <a:buFont typeface="Wingdings" panose="05000000000000000000" pitchFamily="2" charset="2"/>
              <a:buChar char="q"/>
            </a:pPr>
            <a:r>
              <a:rPr lang="en-US" sz="1600" dirty="0" smtClean="0">
                <a:effectLst/>
                <a:latin typeface="Times New Roman" panose="02020603050405020304" pitchFamily="18" charset="0"/>
                <a:ea typeface="Noto Serif CJK SC"/>
                <a:cs typeface="Lohit Devanagari"/>
              </a:rPr>
              <a:t>They include; </a:t>
            </a:r>
          </a:p>
          <a:p>
            <a:pPr marL="1200150" lvl="2" indent="-285750">
              <a:lnSpc>
                <a:spcPct val="150000"/>
              </a:lnSpc>
              <a:buFont typeface="Wingdings" panose="05000000000000000000" pitchFamily="2" charset="2"/>
              <a:buChar char="ü"/>
            </a:pPr>
            <a:r>
              <a:rPr lang="en-US" sz="1600" dirty="0" smtClean="0">
                <a:effectLst/>
                <a:latin typeface="Times New Roman" panose="02020603050405020304" pitchFamily="18" charset="0"/>
                <a:ea typeface="Noto Serif CJK SC"/>
                <a:cs typeface="Lohit Devanagari"/>
              </a:rPr>
              <a:t>Global trade regulations</a:t>
            </a:r>
          </a:p>
          <a:p>
            <a:pPr marL="1200150" lvl="2" indent="-285750">
              <a:lnSpc>
                <a:spcPct val="150000"/>
              </a:lnSpc>
              <a:buFont typeface="Wingdings" panose="05000000000000000000" pitchFamily="2" charset="2"/>
              <a:buChar char="ü"/>
            </a:pPr>
            <a:r>
              <a:rPr lang="en-US" sz="1600" dirty="0" smtClean="0">
                <a:effectLst/>
                <a:latin typeface="Times New Roman" panose="02020603050405020304" pitchFamily="18" charset="0"/>
                <a:ea typeface="Noto Serif CJK SC"/>
                <a:cs typeface="Lohit Devanagari"/>
              </a:rPr>
              <a:t>currency exchange rates</a:t>
            </a:r>
          </a:p>
          <a:p>
            <a:pPr marL="1200150" lvl="2" indent="-285750">
              <a:lnSpc>
                <a:spcPct val="150000"/>
              </a:lnSpc>
              <a:buFont typeface="Wingdings" panose="05000000000000000000" pitchFamily="2" charset="2"/>
              <a:buChar char="ü"/>
            </a:pPr>
            <a:r>
              <a:rPr lang="en-US" sz="1600" dirty="0" smtClean="0">
                <a:effectLst/>
                <a:latin typeface="Times New Roman" panose="02020603050405020304" pitchFamily="18" charset="0"/>
                <a:ea typeface="Noto Serif CJK SC"/>
                <a:cs typeface="Lohit Devanagari"/>
              </a:rPr>
              <a:t>geopolitical risks.</a:t>
            </a:r>
            <a:endParaRPr lang="en-US" sz="1600" kern="100" dirty="0" smtClean="0">
              <a:solidFill>
                <a:prstClr val="black"/>
              </a:solidFill>
              <a:latin typeface="Times New Roman" panose="02020603050405020304" pitchFamily="18" charset="0"/>
              <a:ea typeface="Noto Serif CJK SC"/>
              <a:cs typeface="Times New Roman" panose="02020603050405020304" pitchFamily="18" charset="0"/>
            </a:endParaRPr>
          </a:p>
        </p:txBody>
      </p:sp>
    </p:spTree>
    <p:extLst>
      <p:ext uri="{BB962C8B-B14F-4D97-AF65-F5344CB8AC3E}">
        <p14:creationId xmlns:p14="http://schemas.microsoft.com/office/powerpoint/2010/main" xmlns="" val="28976291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3211" y="261257"/>
            <a:ext cx="11591109" cy="2862322"/>
          </a:xfrm>
          <a:prstGeom prst="rect">
            <a:avLst/>
          </a:prstGeom>
          <a:noFill/>
        </p:spPr>
        <p:txBody>
          <a:bodyPr wrap="square" rtlCol="0">
            <a:spAutoFit/>
          </a:bodyPr>
          <a:lstStyle/>
          <a:p>
            <a:pPr lvl="1" algn="ctr">
              <a:lnSpc>
                <a:spcPct val="200000"/>
              </a:lnSpc>
            </a:pPr>
            <a:endParaRPr lang="en-US" b="1" kern="100" dirty="0" smtClean="0">
              <a:effectLst/>
              <a:latin typeface="Times New Roman" panose="02020603050405020304" pitchFamily="18" charset="0"/>
              <a:ea typeface="Noto Serif CJK SC"/>
              <a:cs typeface="Lohit Devanagari"/>
            </a:endParaRPr>
          </a:p>
          <a:p>
            <a:pPr lvl="1" algn="ctr">
              <a:lnSpc>
                <a:spcPct val="200000"/>
              </a:lnSpc>
            </a:pPr>
            <a:r>
              <a:rPr lang="en-US" b="1" kern="100" dirty="0" smtClean="0">
                <a:effectLst/>
                <a:latin typeface="Times New Roman" panose="02020603050405020304" pitchFamily="18" charset="0"/>
                <a:ea typeface="Noto Serif CJK SC"/>
                <a:cs typeface="Lohit Devanagari"/>
              </a:rPr>
              <a:t>Summary of Contextual Environmental</a:t>
            </a:r>
          </a:p>
          <a:p>
            <a:pPr marL="742950" lvl="1" indent="-285750">
              <a:lnSpc>
                <a:spcPct val="200000"/>
              </a:lnSpc>
              <a:buFont typeface="Wingdings" panose="05000000000000000000" pitchFamily="2" charset="2"/>
              <a:buChar char="q"/>
            </a:pPr>
            <a:r>
              <a:rPr lang="en-US" dirty="0">
                <a:latin typeface="Times New Roman" panose="02020603050405020304" pitchFamily="18" charset="0"/>
                <a:ea typeface="Noto Serif CJK SC"/>
                <a:cs typeface="Lohit Devanagari"/>
              </a:rPr>
              <a:t>P</a:t>
            </a:r>
            <a:r>
              <a:rPr lang="en-US" dirty="0" smtClean="0">
                <a:effectLst/>
                <a:latin typeface="Times New Roman" panose="02020603050405020304" pitchFamily="18" charset="0"/>
                <a:ea typeface="Noto Serif CJK SC"/>
                <a:cs typeface="Lohit Devanagari"/>
              </a:rPr>
              <a:t>op culture merchandise industry is affected by numerous factors. </a:t>
            </a:r>
          </a:p>
          <a:p>
            <a:pPr marL="742950" lvl="1" indent="-285750">
              <a:lnSpc>
                <a:spcPct val="200000"/>
              </a:lnSpc>
              <a:buFont typeface="Wingdings" panose="05000000000000000000" pitchFamily="2" charset="2"/>
              <a:buChar char="q"/>
            </a:pPr>
            <a:r>
              <a:rPr lang="en-US" dirty="0" smtClean="0">
                <a:effectLst/>
                <a:latin typeface="Times New Roman" panose="02020603050405020304" pitchFamily="18" charset="0"/>
                <a:ea typeface="Noto Serif CJK SC"/>
                <a:cs typeface="Lohit Devanagari"/>
              </a:rPr>
              <a:t>Businesses operating in the sector must understand and find proper ways to address them. </a:t>
            </a:r>
          </a:p>
          <a:p>
            <a:pPr marL="742950" lvl="1" indent="-285750">
              <a:lnSpc>
                <a:spcPct val="200000"/>
              </a:lnSpc>
              <a:buFont typeface="Wingdings" panose="05000000000000000000" pitchFamily="2" charset="2"/>
              <a:buChar char="q"/>
            </a:pPr>
            <a:r>
              <a:rPr lang="en-US" dirty="0" smtClean="0">
                <a:effectLst/>
                <a:latin typeface="Times New Roman" panose="02020603050405020304" pitchFamily="18" charset="0"/>
                <a:ea typeface="Noto Serif CJK SC"/>
                <a:cs typeface="Lohit Devanagari"/>
              </a:rPr>
              <a:t>Firms in the industry that must be aware of these factors to remain competitive.</a:t>
            </a:r>
            <a:endParaRPr lang="en-US" kern="100" dirty="0">
              <a:effectLst/>
              <a:latin typeface="Liberation Serif"/>
              <a:ea typeface="Noto Serif CJK SC"/>
              <a:cs typeface="Lohit Devanagari"/>
            </a:endParaRPr>
          </a:p>
        </p:txBody>
      </p:sp>
    </p:spTree>
    <p:extLst>
      <p:ext uri="{BB962C8B-B14F-4D97-AF65-F5344CB8AC3E}">
        <p14:creationId xmlns:p14="http://schemas.microsoft.com/office/powerpoint/2010/main" xmlns="" val="34359651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0" marR="0" algn="ctr">
              <a:lnSpc>
                <a:spcPct val="200000"/>
              </a:lnSpc>
              <a:spcBef>
                <a:spcPts val="0"/>
              </a:spcBef>
              <a:spcAft>
                <a:spcPts val="0"/>
              </a:spcAft>
            </a:pPr>
            <a:r>
              <a:rPr lang="en-US" sz="2000" b="1" kern="100" dirty="0" smtClean="0">
                <a:effectLst/>
                <a:latin typeface="Times New Roman" panose="02020603050405020304" pitchFamily="18" charset="0"/>
                <a:ea typeface="Noto Serif CJK SC"/>
                <a:cs typeface="Times New Roman" panose="02020603050405020304" pitchFamily="18" charset="0"/>
              </a:rPr>
              <a:t/>
            </a:r>
            <a:br>
              <a:rPr lang="en-US" sz="2000" b="1" kern="100" dirty="0" smtClean="0">
                <a:effectLst/>
                <a:latin typeface="Times New Roman" panose="02020603050405020304" pitchFamily="18" charset="0"/>
                <a:ea typeface="Noto Serif CJK SC"/>
                <a:cs typeface="Times New Roman" panose="02020603050405020304" pitchFamily="18" charset="0"/>
              </a:rPr>
            </a:br>
            <a:r>
              <a:rPr lang="en-US" sz="2000" b="1" kern="100" dirty="0" smtClean="0">
                <a:effectLst/>
                <a:latin typeface="Times New Roman" panose="02020603050405020304" pitchFamily="18" charset="0"/>
                <a:ea typeface="Noto Serif CJK SC"/>
                <a:cs typeface="Times New Roman" panose="02020603050405020304" pitchFamily="18" charset="0"/>
              </a:rPr>
              <a:t>Driving Contextual Forces for the Future</a:t>
            </a:r>
            <a:r>
              <a:rPr lang="en-US" sz="2000" kern="100" dirty="0" smtClean="0">
                <a:effectLst/>
                <a:latin typeface="Times New Roman" panose="02020603050405020304" pitchFamily="18" charset="0"/>
                <a:ea typeface="Noto Serif CJK SC"/>
                <a:cs typeface="Times New Roman" panose="02020603050405020304" pitchFamily="18" charset="0"/>
              </a:rPr>
              <a:t/>
            </a:r>
            <a:br>
              <a:rPr lang="en-US" sz="2000" kern="100" dirty="0" smtClean="0">
                <a:effectLst/>
                <a:latin typeface="Times New Roman" panose="02020603050405020304" pitchFamily="18" charset="0"/>
                <a:ea typeface="Noto Serif CJK SC"/>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p:txBody>
          <a:bodyPr>
            <a:normAutofit lnSpcReduction="10000"/>
          </a:bodyPr>
          <a:lstStyle/>
          <a:p>
            <a:pPr>
              <a:lnSpc>
                <a:spcPct val="150000"/>
              </a:lnSpc>
              <a:buFont typeface="Wingdings" panose="05000000000000000000" pitchFamily="2" charset="2"/>
              <a:buChar char="q"/>
            </a:pPr>
            <a:r>
              <a:rPr lang="en-US" sz="1800" dirty="0" smtClean="0">
                <a:effectLst/>
                <a:latin typeface="Times New Roman" panose="02020603050405020304" pitchFamily="18" charset="0"/>
                <a:ea typeface="Noto Serif CJK SC"/>
                <a:cs typeface="Lohit Devanagari"/>
              </a:rPr>
              <a:t>The industry faces numerous contextual forces for the future. </a:t>
            </a:r>
          </a:p>
          <a:p>
            <a:pPr>
              <a:lnSpc>
                <a:spcPct val="150000"/>
              </a:lnSpc>
              <a:buFont typeface="Wingdings" panose="05000000000000000000" pitchFamily="2" charset="2"/>
              <a:buChar char="q"/>
            </a:pPr>
            <a:r>
              <a:rPr lang="en-US" sz="1800" dirty="0" smtClean="0">
                <a:effectLst/>
                <a:latin typeface="Times New Roman" panose="02020603050405020304" pitchFamily="18" charset="0"/>
                <a:ea typeface="Noto Serif CJK SC"/>
                <a:cs typeface="Lohit Devanagari"/>
              </a:rPr>
              <a:t>Such as; </a:t>
            </a:r>
          </a:p>
          <a:p>
            <a:pPr lvl="1">
              <a:lnSpc>
                <a:spcPct val="150000"/>
              </a:lnSpc>
              <a:buFont typeface="Wingdings" panose="05000000000000000000" pitchFamily="2" charset="2"/>
              <a:buChar char="ü"/>
            </a:pPr>
            <a:r>
              <a:rPr lang="en-US" sz="1800" dirty="0" smtClean="0">
                <a:effectLst/>
                <a:latin typeface="Times New Roman" panose="02020603050405020304" pitchFamily="18" charset="0"/>
                <a:ea typeface="Noto Serif CJK SC"/>
                <a:cs typeface="Lohit Devanagari"/>
              </a:rPr>
              <a:t>technological advancements</a:t>
            </a:r>
          </a:p>
          <a:p>
            <a:pPr lvl="1">
              <a:lnSpc>
                <a:spcPct val="150000"/>
              </a:lnSpc>
              <a:buFont typeface="Wingdings" panose="05000000000000000000" pitchFamily="2" charset="2"/>
              <a:buChar char="ü"/>
            </a:pPr>
            <a:r>
              <a:rPr lang="en-US" sz="1800" dirty="0" smtClean="0">
                <a:effectLst/>
                <a:latin typeface="Times New Roman" panose="02020603050405020304" pitchFamily="18" charset="0"/>
                <a:ea typeface="Noto Serif CJK SC"/>
                <a:cs typeface="Lohit Devanagari"/>
              </a:rPr>
              <a:t>the increasing significance of ethical production processes and sustainability</a:t>
            </a:r>
          </a:p>
          <a:p>
            <a:pPr lvl="1">
              <a:lnSpc>
                <a:spcPct val="150000"/>
              </a:lnSpc>
              <a:buFont typeface="Wingdings" panose="05000000000000000000" pitchFamily="2" charset="2"/>
              <a:buChar char="ü"/>
            </a:pPr>
            <a:r>
              <a:rPr lang="en-US" sz="1800" dirty="0" smtClean="0">
                <a:effectLst/>
                <a:latin typeface="Times New Roman" panose="02020603050405020304" pitchFamily="18" charset="0"/>
                <a:ea typeface="Noto Serif CJK SC"/>
                <a:cs typeface="Lohit Devanagari"/>
              </a:rPr>
              <a:t>changing customer preferences. </a:t>
            </a:r>
            <a:endParaRPr lang="en-US" sz="1800" dirty="0"/>
          </a:p>
        </p:txBody>
      </p:sp>
      <p:pic>
        <p:nvPicPr>
          <p:cNvPr id="7" name="Content Placeholder 6"/>
          <p:cNvPicPr>
            <a:picLocks noGrp="1" noChangeAspect="1"/>
          </p:cNvPicPr>
          <p:nvPr>
            <p:ph sz="half" idx="2"/>
          </p:nvPr>
        </p:nvPicPr>
        <p:blipFill>
          <a:blip r:embed="rId3"/>
          <a:stretch>
            <a:fillRect/>
          </a:stretch>
        </p:blipFill>
        <p:spPr>
          <a:xfrm>
            <a:off x="6181725" y="2786743"/>
            <a:ext cx="4718050" cy="2934788"/>
          </a:xfrm>
          <a:prstGeom prst="rect">
            <a:avLst/>
          </a:prstGeom>
        </p:spPr>
      </p:pic>
    </p:spTree>
    <p:extLst>
      <p:ext uri="{BB962C8B-B14F-4D97-AF65-F5344CB8AC3E}">
        <p14:creationId xmlns:p14="http://schemas.microsoft.com/office/powerpoint/2010/main" xmlns="" val="27248973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0" marR="0" algn="ctr">
              <a:lnSpc>
                <a:spcPct val="200000"/>
              </a:lnSpc>
              <a:spcBef>
                <a:spcPts val="0"/>
              </a:spcBef>
              <a:spcAft>
                <a:spcPts val="0"/>
              </a:spcAft>
            </a:pPr>
            <a:r>
              <a:rPr lang="en-US" sz="2000" b="1" kern="100" dirty="0" smtClean="0">
                <a:effectLst/>
                <a:latin typeface="Times New Roman" panose="02020603050405020304" pitchFamily="18" charset="0"/>
                <a:ea typeface="Noto Serif CJK SC"/>
                <a:cs typeface="Times New Roman" panose="02020603050405020304" pitchFamily="18" charset="0"/>
              </a:rPr>
              <a:t/>
            </a:r>
            <a:br>
              <a:rPr lang="en-US" sz="2000" b="1" kern="100" dirty="0" smtClean="0">
                <a:effectLst/>
                <a:latin typeface="Times New Roman" panose="02020603050405020304" pitchFamily="18" charset="0"/>
                <a:ea typeface="Noto Serif CJK SC"/>
                <a:cs typeface="Times New Roman" panose="02020603050405020304" pitchFamily="18" charset="0"/>
              </a:rPr>
            </a:br>
            <a:r>
              <a:rPr lang="en-US" sz="2000" b="1" kern="100" dirty="0" smtClean="0">
                <a:effectLst/>
                <a:latin typeface="Times New Roman" panose="02020603050405020304" pitchFamily="18" charset="0"/>
                <a:ea typeface="Noto Serif CJK SC"/>
                <a:cs typeface="Times New Roman" panose="02020603050405020304" pitchFamily="18" charset="0"/>
              </a:rPr>
              <a:t>Five Forces Analysis</a:t>
            </a:r>
            <a:r>
              <a:rPr lang="en-US" sz="2000" kern="100" dirty="0" smtClean="0">
                <a:effectLst/>
                <a:latin typeface="Times New Roman" panose="02020603050405020304" pitchFamily="18" charset="0"/>
                <a:ea typeface="Noto Serif CJK SC"/>
                <a:cs typeface="Times New Roman" panose="02020603050405020304" pitchFamily="18" charset="0"/>
              </a:rPr>
              <a:t/>
            </a:r>
            <a:br>
              <a:rPr lang="en-US" sz="2000" kern="100" dirty="0" smtClean="0">
                <a:effectLst/>
                <a:latin typeface="Times New Roman" panose="02020603050405020304" pitchFamily="18" charset="0"/>
                <a:ea typeface="Noto Serif CJK SC"/>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p:txBody>
          <a:bodyPr>
            <a:normAutofit lnSpcReduction="10000"/>
          </a:bodyPr>
          <a:lstStyle/>
          <a:p>
            <a:pPr marL="0" marR="0" indent="0">
              <a:lnSpc>
                <a:spcPct val="200000"/>
              </a:lnSpc>
              <a:spcBef>
                <a:spcPts val="0"/>
              </a:spcBef>
              <a:spcAft>
                <a:spcPts val="0"/>
              </a:spcAft>
              <a:buNone/>
            </a:pPr>
            <a:r>
              <a:rPr lang="en-US" sz="1600" b="1" kern="100" dirty="0" smtClean="0">
                <a:effectLst/>
                <a:latin typeface="Times New Roman" panose="02020603050405020304" pitchFamily="18" charset="0"/>
                <a:ea typeface="Noto Serif CJK SC"/>
                <a:cs typeface="Times New Roman" panose="02020603050405020304" pitchFamily="18" charset="0"/>
              </a:rPr>
              <a:t>The threat of New Entry</a:t>
            </a:r>
          </a:p>
          <a:p>
            <a:pPr marR="0">
              <a:lnSpc>
                <a:spcPct val="100000"/>
              </a:lnSpc>
              <a:spcBef>
                <a:spcPts val="0"/>
              </a:spcBef>
              <a:spcAft>
                <a:spcPts val="0"/>
              </a:spcAft>
              <a:buFont typeface="Wingdings" panose="05000000000000000000" pitchFamily="2" charset="2"/>
              <a:buChar char="q"/>
            </a:pPr>
            <a:r>
              <a:rPr lang="en-US" sz="1600" dirty="0" smtClean="0">
                <a:effectLst/>
                <a:latin typeface="Times New Roman" panose="02020603050405020304" pitchFamily="18" charset="0"/>
                <a:ea typeface="Noto Serif CJK SC"/>
                <a:cs typeface="Lohit Devanagari"/>
              </a:rPr>
              <a:t>The threat of new entry is low in the pop culture merchandise industry. </a:t>
            </a:r>
          </a:p>
          <a:p>
            <a:pPr marR="0">
              <a:lnSpc>
                <a:spcPct val="100000"/>
              </a:lnSpc>
              <a:spcBef>
                <a:spcPts val="0"/>
              </a:spcBef>
              <a:spcAft>
                <a:spcPts val="0"/>
              </a:spcAft>
              <a:buFont typeface="Wingdings" panose="05000000000000000000" pitchFamily="2" charset="2"/>
              <a:buChar char="q"/>
            </a:pPr>
            <a:r>
              <a:rPr lang="en-US" sz="1600" dirty="0" smtClean="0">
                <a:latin typeface="Times New Roman" panose="02020603050405020304" pitchFamily="18" charset="0"/>
                <a:ea typeface="Noto Serif CJK SC"/>
                <a:cs typeface="Lohit Devanagari"/>
              </a:rPr>
              <a:t>That is because it is dominated by few key players. </a:t>
            </a:r>
          </a:p>
          <a:p>
            <a:pPr marR="0">
              <a:lnSpc>
                <a:spcPct val="100000"/>
              </a:lnSpc>
              <a:spcBef>
                <a:spcPts val="0"/>
              </a:spcBef>
              <a:spcAft>
                <a:spcPts val="0"/>
              </a:spcAft>
              <a:buFont typeface="Wingdings" panose="05000000000000000000" pitchFamily="2" charset="2"/>
              <a:buChar char="q"/>
            </a:pPr>
            <a:r>
              <a:rPr lang="en-US" sz="1600" dirty="0" smtClean="0">
                <a:effectLst/>
                <a:latin typeface="Times New Roman" panose="02020603050405020304" pitchFamily="18" charset="0"/>
                <a:ea typeface="Noto Serif CJK SC"/>
                <a:cs typeface="Lohit Devanagari"/>
              </a:rPr>
              <a:t>The cost of entry is also high.</a:t>
            </a:r>
          </a:p>
          <a:p>
            <a:pPr marL="0" marR="0" indent="0">
              <a:lnSpc>
                <a:spcPct val="100000"/>
              </a:lnSpc>
              <a:spcBef>
                <a:spcPts val="0"/>
              </a:spcBef>
              <a:spcAft>
                <a:spcPts val="0"/>
              </a:spcAft>
              <a:buNone/>
            </a:pPr>
            <a:r>
              <a:rPr lang="en-US" sz="1600" b="1" kern="100" dirty="0" smtClean="0">
                <a:effectLst/>
                <a:latin typeface="Times New Roman" panose="02020603050405020304" pitchFamily="18" charset="0"/>
                <a:ea typeface="Noto Serif CJK SC"/>
                <a:cs typeface="Times New Roman" panose="02020603050405020304" pitchFamily="18" charset="0"/>
              </a:rPr>
              <a:t>Power of suppliers</a:t>
            </a:r>
          </a:p>
          <a:p>
            <a:pPr>
              <a:buFont typeface="Wingdings" panose="05000000000000000000" pitchFamily="2" charset="2"/>
              <a:buChar char="q"/>
            </a:pPr>
            <a:r>
              <a:rPr lang="en-US" sz="1600" dirty="0" smtClean="0">
                <a:effectLst/>
                <a:latin typeface="Times New Roman" panose="02020603050405020304" pitchFamily="18" charset="0"/>
                <a:ea typeface="Noto Serif CJK SC"/>
                <a:cs typeface="Lohit Devanagari"/>
              </a:rPr>
              <a:t>Suppliers in the pop culture merchandise industry have a relatively high power because; </a:t>
            </a:r>
          </a:p>
          <a:p>
            <a:pPr>
              <a:buFont typeface="Wingdings" panose="05000000000000000000" pitchFamily="2" charset="2"/>
              <a:buChar char="q"/>
            </a:pPr>
            <a:r>
              <a:rPr lang="en-US" sz="1600" dirty="0" smtClean="0">
                <a:effectLst/>
                <a:latin typeface="Times New Roman" panose="02020603050405020304" pitchFamily="18" charset="0"/>
                <a:ea typeface="Noto Serif CJK SC"/>
                <a:cs typeface="Lohit Devanagari"/>
              </a:rPr>
              <a:t>They sell products based on well-known intellectual properties. </a:t>
            </a:r>
          </a:p>
          <a:p>
            <a:pPr>
              <a:buFont typeface="Wingdings" panose="05000000000000000000" pitchFamily="2" charset="2"/>
              <a:buChar char="q"/>
            </a:pPr>
            <a:r>
              <a:rPr lang="en-US" sz="1600" dirty="0" smtClean="0">
                <a:effectLst/>
                <a:latin typeface="Times New Roman" panose="02020603050405020304" pitchFamily="18" charset="0"/>
                <a:ea typeface="Noto Serif CJK SC"/>
                <a:cs typeface="Lohit Devanagari"/>
              </a:rPr>
              <a:t>They use stringent policies in licensing agreements.</a:t>
            </a:r>
            <a:endParaRPr lang="en-US" sz="1600" dirty="0"/>
          </a:p>
        </p:txBody>
      </p:sp>
      <p:pic>
        <p:nvPicPr>
          <p:cNvPr id="5" name="Content Placeholder 4"/>
          <p:cNvPicPr>
            <a:picLocks noGrp="1" noChangeAspect="1"/>
          </p:cNvPicPr>
          <p:nvPr>
            <p:ph sz="half" idx="2"/>
          </p:nvPr>
        </p:nvPicPr>
        <p:blipFill>
          <a:blip r:embed="rId3"/>
          <a:stretch>
            <a:fillRect/>
          </a:stretch>
        </p:blipFill>
        <p:spPr>
          <a:xfrm>
            <a:off x="6181725" y="2908663"/>
            <a:ext cx="4718050" cy="2879626"/>
          </a:xfrm>
          <a:prstGeom prst="rect">
            <a:avLst/>
          </a:prstGeom>
        </p:spPr>
      </p:pic>
    </p:spTree>
    <p:extLst>
      <p:ext uri="{BB962C8B-B14F-4D97-AF65-F5344CB8AC3E}">
        <p14:creationId xmlns:p14="http://schemas.microsoft.com/office/powerpoint/2010/main" xmlns="" val="30411672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1257" y="156754"/>
            <a:ext cx="11556274" cy="6647974"/>
          </a:xfrm>
          <a:prstGeom prst="rect">
            <a:avLst/>
          </a:prstGeom>
          <a:noFill/>
        </p:spPr>
        <p:txBody>
          <a:bodyPr wrap="square" rtlCol="0">
            <a:spAutoFit/>
          </a:bodyPr>
          <a:lstStyle/>
          <a:p>
            <a:pPr lvl="1" algn="ctr">
              <a:lnSpc>
                <a:spcPct val="150000"/>
              </a:lnSpc>
            </a:pPr>
            <a:endParaRPr lang="en-US" b="1" kern="100" dirty="0" smtClean="0">
              <a:solidFill>
                <a:prstClr val="black"/>
              </a:solidFill>
              <a:latin typeface="Times New Roman" panose="02020603050405020304" pitchFamily="18" charset="0"/>
              <a:ea typeface="Noto Serif CJK SC"/>
              <a:cs typeface="Times New Roman" panose="02020603050405020304" pitchFamily="18" charset="0"/>
            </a:endParaRPr>
          </a:p>
          <a:p>
            <a:pPr lvl="1" algn="ctr">
              <a:lnSpc>
                <a:spcPct val="150000"/>
              </a:lnSpc>
            </a:pPr>
            <a:r>
              <a:rPr lang="en-US" b="1" kern="100" dirty="0" smtClean="0">
                <a:solidFill>
                  <a:prstClr val="black"/>
                </a:solidFill>
                <a:latin typeface="Times New Roman" panose="02020603050405020304" pitchFamily="18" charset="0"/>
                <a:ea typeface="Noto Serif CJK SC"/>
                <a:cs typeface="Times New Roman" panose="02020603050405020304" pitchFamily="18" charset="0"/>
              </a:rPr>
              <a:t>Five </a:t>
            </a:r>
            <a:r>
              <a:rPr lang="en-US" b="1" kern="100" dirty="0">
                <a:solidFill>
                  <a:prstClr val="black"/>
                </a:solidFill>
                <a:latin typeface="Times New Roman" panose="02020603050405020304" pitchFamily="18" charset="0"/>
                <a:ea typeface="Noto Serif CJK SC"/>
                <a:cs typeface="Times New Roman" panose="02020603050405020304" pitchFamily="18" charset="0"/>
              </a:rPr>
              <a:t>Forces </a:t>
            </a:r>
            <a:r>
              <a:rPr lang="en-US" b="1" kern="100" dirty="0" smtClean="0">
                <a:solidFill>
                  <a:prstClr val="black"/>
                </a:solidFill>
                <a:latin typeface="Times New Roman" panose="02020603050405020304" pitchFamily="18" charset="0"/>
                <a:ea typeface="Noto Serif CJK SC"/>
                <a:cs typeface="Times New Roman" panose="02020603050405020304" pitchFamily="18" charset="0"/>
              </a:rPr>
              <a:t>Analysis</a:t>
            </a:r>
            <a:endParaRPr lang="en-US" kern="100" dirty="0" smtClean="0">
              <a:solidFill>
                <a:prstClr val="black"/>
              </a:solidFill>
              <a:latin typeface="Times New Roman" panose="02020603050405020304" pitchFamily="18" charset="0"/>
              <a:ea typeface="Noto Serif CJK SC"/>
              <a:cs typeface="Times New Roman" panose="02020603050405020304" pitchFamily="18" charset="0"/>
            </a:endParaRPr>
          </a:p>
          <a:p>
            <a:pPr lvl="1">
              <a:lnSpc>
                <a:spcPct val="150000"/>
              </a:lnSpc>
            </a:pPr>
            <a:r>
              <a:rPr lang="en-US" sz="1400" b="1" kern="100" dirty="0" smtClean="0">
                <a:effectLst/>
                <a:latin typeface="Times New Roman" panose="02020603050405020304" pitchFamily="18" charset="0"/>
                <a:ea typeface="Noto Serif CJK SC"/>
                <a:cs typeface="Lohit Devanagari"/>
              </a:rPr>
              <a:t>Power of Buyers</a:t>
            </a:r>
          </a:p>
          <a:p>
            <a:pPr marL="742950" lvl="1" indent="-285750">
              <a:lnSpc>
                <a:spcPct val="150000"/>
              </a:lnSpc>
              <a:buFont typeface="Wingdings" panose="05000000000000000000" pitchFamily="2" charset="2"/>
              <a:buChar char="q"/>
            </a:pPr>
            <a:r>
              <a:rPr lang="en-US" sz="1400" kern="100" dirty="0" smtClean="0">
                <a:latin typeface="Times New Roman" panose="02020603050405020304" pitchFamily="18" charset="0"/>
                <a:ea typeface="Noto Serif CJK SC"/>
                <a:cs typeface="Lohit Devanagari"/>
              </a:rPr>
              <a:t>Buyers in this industry have high power. </a:t>
            </a:r>
          </a:p>
          <a:p>
            <a:pPr marL="742950" lvl="1" indent="-285750">
              <a:lnSpc>
                <a:spcPct val="150000"/>
              </a:lnSpc>
              <a:buFont typeface="Wingdings" panose="05000000000000000000" pitchFamily="2" charset="2"/>
              <a:buChar char="q"/>
            </a:pPr>
            <a:r>
              <a:rPr lang="en-US" sz="1400" dirty="0" smtClean="0">
                <a:latin typeface="Times New Roman" panose="02020603050405020304" pitchFamily="18" charset="0"/>
                <a:ea typeface="Noto Serif CJK SC"/>
                <a:cs typeface="Lohit Devanagari"/>
              </a:rPr>
              <a:t>T</a:t>
            </a:r>
            <a:r>
              <a:rPr lang="en-US" sz="1400" dirty="0" smtClean="0">
                <a:effectLst/>
                <a:latin typeface="Times New Roman" panose="02020603050405020304" pitchFamily="18" charset="0"/>
                <a:ea typeface="Noto Serif CJK SC"/>
                <a:cs typeface="Lohit Devanagari"/>
              </a:rPr>
              <a:t>he sector is highly influenced by changing consumer tastes and preferences. </a:t>
            </a:r>
          </a:p>
          <a:p>
            <a:pPr marL="742950" lvl="1" indent="-285750">
              <a:lnSpc>
                <a:spcPct val="150000"/>
              </a:lnSpc>
              <a:buFont typeface="Wingdings" panose="05000000000000000000" pitchFamily="2" charset="2"/>
              <a:buChar char="q"/>
            </a:pPr>
            <a:r>
              <a:rPr lang="en-US" sz="1400" dirty="0" smtClean="0">
                <a:effectLst/>
                <a:latin typeface="Times New Roman" panose="02020603050405020304" pitchFamily="18" charset="0"/>
                <a:ea typeface="Noto Serif CJK SC"/>
                <a:cs typeface="Lohit Devanagari"/>
              </a:rPr>
              <a:t>Organizations must cultivate a strong brand and engage their fans to increase their power.</a:t>
            </a:r>
          </a:p>
          <a:p>
            <a:pPr lvl="1">
              <a:lnSpc>
                <a:spcPct val="150000"/>
              </a:lnSpc>
            </a:pPr>
            <a:r>
              <a:rPr lang="en-US" sz="1400" b="1" kern="100" dirty="0" smtClean="0">
                <a:latin typeface="Times New Roman" panose="02020603050405020304" pitchFamily="18" charset="0"/>
                <a:ea typeface="Noto Serif CJK SC"/>
                <a:cs typeface="Lohit Devanagari"/>
              </a:rPr>
              <a:t>Threat of substitutes</a:t>
            </a:r>
          </a:p>
          <a:p>
            <a:pPr marL="742950" lvl="1" indent="-285750">
              <a:lnSpc>
                <a:spcPct val="150000"/>
              </a:lnSpc>
              <a:buFont typeface="Wingdings" panose="05000000000000000000" pitchFamily="2" charset="2"/>
              <a:buChar char="q"/>
            </a:pPr>
            <a:r>
              <a:rPr lang="en-US" sz="1400" dirty="0" smtClean="0">
                <a:effectLst/>
                <a:latin typeface="Times New Roman" panose="02020603050405020304" pitchFamily="18" charset="0"/>
                <a:ea typeface="Noto Serif CJK SC"/>
                <a:cs typeface="Lohit Devanagari"/>
              </a:rPr>
              <a:t>The pop culture merchandise industry experiences a moderate threat of substitutes. </a:t>
            </a:r>
          </a:p>
          <a:p>
            <a:pPr marL="742950" lvl="1" indent="-285750">
              <a:lnSpc>
                <a:spcPct val="150000"/>
              </a:lnSpc>
              <a:buFont typeface="Wingdings" panose="05000000000000000000" pitchFamily="2" charset="2"/>
              <a:buChar char="q"/>
            </a:pPr>
            <a:r>
              <a:rPr lang="en-US" sz="1400" dirty="0" smtClean="0">
                <a:effectLst/>
                <a:latin typeface="Times New Roman" panose="02020603050405020304" pitchFamily="18" charset="0"/>
                <a:ea typeface="Noto Serif CJK SC"/>
                <a:cs typeface="Lohit Devanagari"/>
              </a:rPr>
              <a:t>Even though some popular franchises like Marvel are </a:t>
            </a:r>
            <a:r>
              <a:rPr lang="en-US" sz="1400" dirty="0" smtClean="0">
                <a:latin typeface="Times New Roman" panose="02020603050405020304" pitchFamily="18" charset="0"/>
                <a:ea typeface="Noto Serif CJK SC"/>
                <a:cs typeface="Lohit Devanagari"/>
              </a:rPr>
              <a:t>dominant, consumers prefer buying generic products. </a:t>
            </a:r>
          </a:p>
          <a:p>
            <a:pPr marL="742950" lvl="1" indent="-285750">
              <a:lnSpc>
                <a:spcPct val="150000"/>
              </a:lnSpc>
              <a:buFont typeface="Wingdings" panose="05000000000000000000" pitchFamily="2" charset="2"/>
              <a:buChar char="q"/>
            </a:pPr>
            <a:r>
              <a:rPr lang="en-US" sz="1400" dirty="0" smtClean="0">
                <a:latin typeface="Times New Roman" panose="02020603050405020304" pitchFamily="18" charset="0"/>
                <a:ea typeface="Noto Serif CJK SC"/>
                <a:cs typeface="Lohit Devanagari"/>
              </a:rPr>
              <a:t>S</a:t>
            </a:r>
            <a:r>
              <a:rPr lang="en-US" sz="1400" dirty="0" smtClean="0">
                <a:effectLst/>
                <a:latin typeface="Times New Roman" panose="02020603050405020304" pitchFamily="18" charset="0"/>
                <a:ea typeface="Noto Serif CJK SC"/>
                <a:cs typeface="Lohit Devanagari"/>
              </a:rPr>
              <a:t>trong brand loyalty and fandoms can address this challenge.</a:t>
            </a:r>
          </a:p>
          <a:p>
            <a:pPr lvl="1">
              <a:lnSpc>
                <a:spcPct val="150000"/>
              </a:lnSpc>
            </a:pPr>
            <a:r>
              <a:rPr lang="en-US" sz="1400" b="1" kern="100" dirty="0" smtClean="0">
                <a:effectLst/>
                <a:latin typeface="Times New Roman" panose="02020603050405020304" pitchFamily="18" charset="0"/>
                <a:ea typeface="Noto Serif CJK SC"/>
                <a:cs typeface="Times New Roman" panose="02020603050405020304" pitchFamily="18" charset="0"/>
              </a:rPr>
              <a:t>Competitive Rivalry</a:t>
            </a:r>
          </a:p>
          <a:p>
            <a:pPr marL="742950" lvl="1" indent="-285750">
              <a:lnSpc>
                <a:spcPct val="150000"/>
              </a:lnSpc>
              <a:buFont typeface="Wingdings" panose="05000000000000000000" pitchFamily="2" charset="2"/>
              <a:buChar char="q"/>
            </a:pPr>
            <a:r>
              <a:rPr lang="en-US" sz="1400" dirty="0" smtClean="0">
                <a:effectLst/>
                <a:latin typeface="Times New Roman" panose="02020603050405020304" pitchFamily="18" charset="0"/>
                <a:ea typeface="Noto Serif CJK SC"/>
                <a:cs typeface="Lohit Devanagari"/>
              </a:rPr>
              <a:t>There is high competition in the pop culture merchandise industry. </a:t>
            </a:r>
          </a:p>
          <a:p>
            <a:pPr marL="742950" lvl="1" indent="-285750">
              <a:lnSpc>
                <a:spcPct val="150000"/>
              </a:lnSpc>
              <a:buFont typeface="Wingdings" panose="05000000000000000000" pitchFamily="2" charset="2"/>
              <a:buChar char="q"/>
            </a:pPr>
            <a:r>
              <a:rPr lang="en-US" sz="1400" dirty="0" smtClean="0">
                <a:effectLst/>
                <a:latin typeface="Times New Roman" panose="02020603050405020304" pitchFamily="18" charset="0"/>
                <a:ea typeface="Noto Serif CJK SC"/>
                <a:cs typeface="Lohit Devanagari"/>
              </a:rPr>
              <a:t>The main competitors are Hasbro, Funko, and Disney. </a:t>
            </a:r>
          </a:p>
          <a:p>
            <a:pPr marL="742950" lvl="1" indent="-285750">
              <a:lnSpc>
                <a:spcPct val="150000"/>
              </a:lnSpc>
              <a:buFont typeface="Wingdings" panose="05000000000000000000" pitchFamily="2" charset="2"/>
              <a:buChar char="q"/>
            </a:pPr>
            <a:r>
              <a:rPr lang="en-US" sz="1400" dirty="0" smtClean="0">
                <a:effectLst/>
                <a:latin typeface="Times New Roman" panose="02020603050405020304" pitchFamily="18" charset="0"/>
                <a:ea typeface="Noto Serif CJK SC"/>
                <a:cs typeface="Lohit Devanagari"/>
              </a:rPr>
              <a:t>The rivalry is caused by aspects like; </a:t>
            </a:r>
          </a:p>
          <a:p>
            <a:pPr marL="1200150" lvl="2" indent="-285750">
              <a:lnSpc>
                <a:spcPct val="150000"/>
              </a:lnSpc>
              <a:buFont typeface="Wingdings" panose="05000000000000000000" pitchFamily="2" charset="2"/>
              <a:buChar char="v"/>
            </a:pPr>
            <a:r>
              <a:rPr lang="en-US" sz="1400" dirty="0" smtClean="0">
                <a:effectLst/>
                <a:latin typeface="Times New Roman" panose="02020603050405020304" pitchFamily="18" charset="0"/>
                <a:ea typeface="Noto Serif CJK SC"/>
                <a:cs typeface="Lohit Devanagari"/>
              </a:rPr>
              <a:t>brand recognition</a:t>
            </a:r>
          </a:p>
          <a:p>
            <a:pPr marL="1200150" lvl="2" indent="-285750">
              <a:lnSpc>
                <a:spcPct val="150000"/>
              </a:lnSpc>
              <a:buFont typeface="Wingdings" panose="05000000000000000000" pitchFamily="2" charset="2"/>
              <a:buChar char="v"/>
            </a:pPr>
            <a:r>
              <a:rPr lang="en-US" sz="1400" dirty="0" smtClean="0">
                <a:effectLst/>
                <a:latin typeface="Times New Roman" panose="02020603050405020304" pitchFamily="18" charset="0"/>
                <a:ea typeface="Noto Serif CJK SC"/>
                <a:cs typeface="Lohit Devanagari"/>
              </a:rPr>
              <a:t>licensing contracts with well-known franchises</a:t>
            </a:r>
          </a:p>
          <a:p>
            <a:pPr marL="1200150" lvl="2" indent="-285750">
              <a:lnSpc>
                <a:spcPct val="150000"/>
              </a:lnSpc>
              <a:buFont typeface="Wingdings" panose="05000000000000000000" pitchFamily="2" charset="2"/>
              <a:buChar char="v"/>
            </a:pPr>
            <a:r>
              <a:rPr lang="en-US" sz="1400" dirty="0" smtClean="0">
                <a:effectLst/>
                <a:latin typeface="Times New Roman" panose="02020603050405020304" pitchFamily="18" charset="0"/>
                <a:ea typeface="Noto Serif CJK SC"/>
                <a:cs typeface="Lohit Devanagari"/>
              </a:rPr>
              <a:t>pricing strategy</a:t>
            </a:r>
          </a:p>
          <a:p>
            <a:pPr marL="1200150" lvl="2" indent="-285750">
              <a:lnSpc>
                <a:spcPct val="150000"/>
              </a:lnSpc>
              <a:buFont typeface="Wingdings" panose="05000000000000000000" pitchFamily="2" charset="2"/>
              <a:buChar char="v"/>
            </a:pPr>
            <a:r>
              <a:rPr lang="en-US" sz="1400" dirty="0" smtClean="0">
                <a:effectLst/>
                <a:latin typeface="Times New Roman" panose="02020603050405020304" pitchFamily="18" charset="0"/>
                <a:ea typeface="Noto Serif CJK SC"/>
                <a:cs typeface="Lohit Devanagari"/>
              </a:rPr>
              <a:t>uniqueness of products</a:t>
            </a:r>
            <a:endParaRPr lang="en-US" sz="1400" kern="100" dirty="0" smtClean="0">
              <a:effectLst/>
              <a:latin typeface="Times New Roman" panose="02020603050405020304" pitchFamily="18" charset="0"/>
              <a:ea typeface="Noto Serif CJK SC"/>
              <a:cs typeface="Times New Roman" panose="02020603050405020304" pitchFamily="18" charset="0"/>
            </a:endParaRPr>
          </a:p>
          <a:p>
            <a:pPr lvl="1">
              <a:lnSpc>
                <a:spcPct val="200000"/>
              </a:lnSpc>
            </a:pPr>
            <a:endParaRPr lang="en-US" kern="100" dirty="0">
              <a:effectLst/>
              <a:latin typeface="Liberation Serif"/>
              <a:ea typeface="Noto Serif CJK SC"/>
              <a:cs typeface="Lohit Devanagari"/>
            </a:endParaRPr>
          </a:p>
        </p:txBody>
      </p:sp>
    </p:spTree>
    <p:extLst>
      <p:ext uri="{BB962C8B-B14F-4D97-AF65-F5344CB8AC3E}">
        <p14:creationId xmlns:p14="http://schemas.microsoft.com/office/powerpoint/2010/main" xmlns="" val="20501350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2549" y="235131"/>
            <a:ext cx="11573691" cy="3970318"/>
          </a:xfrm>
          <a:prstGeom prst="rect">
            <a:avLst/>
          </a:prstGeom>
          <a:noFill/>
        </p:spPr>
        <p:txBody>
          <a:bodyPr wrap="square" rtlCol="0">
            <a:spAutoFit/>
          </a:bodyPr>
          <a:lstStyle/>
          <a:p>
            <a:pPr lvl="1" algn="ctr">
              <a:lnSpc>
                <a:spcPct val="200000"/>
              </a:lnSpc>
            </a:pPr>
            <a:endParaRPr lang="en-US" b="1" kern="100" dirty="0" smtClean="0">
              <a:effectLst/>
              <a:latin typeface="Times New Roman" panose="02020603050405020304" pitchFamily="18" charset="0"/>
              <a:ea typeface="Noto Serif CJK SC"/>
              <a:cs typeface="Lohit Devanagari"/>
            </a:endParaRPr>
          </a:p>
          <a:p>
            <a:pPr lvl="1" algn="ctr">
              <a:lnSpc>
                <a:spcPct val="200000"/>
              </a:lnSpc>
            </a:pPr>
            <a:r>
              <a:rPr lang="en-US" b="1" kern="100" dirty="0" smtClean="0">
                <a:effectLst/>
                <a:latin typeface="Times New Roman" panose="02020603050405020304" pitchFamily="18" charset="0"/>
                <a:ea typeface="Noto Serif CJK SC"/>
                <a:cs typeface="Lohit Devanagari"/>
              </a:rPr>
              <a:t>Summary Assessment of the Five Forces</a:t>
            </a:r>
          </a:p>
          <a:p>
            <a:pPr marL="742950" lvl="1" indent="-285750">
              <a:lnSpc>
                <a:spcPct val="200000"/>
              </a:lnSpc>
              <a:buFont typeface="Wingdings" panose="05000000000000000000" pitchFamily="2" charset="2"/>
              <a:buChar char="q"/>
            </a:pPr>
            <a:r>
              <a:rPr lang="en-US" kern="100" dirty="0" smtClean="0">
                <a:latin typeface="Times New Roman" panose="02020603050405020304" pitchFamily="18" charset="0"/>
                <a:ea typeface="Noto Serif CJK SC"/>
                <a:cs typeface="Lohit Devanagari"/>
              </a:rPr>
              <a:t>The competition is high in pop culture industry. </a:t>
            </a:r>
          </a:p>
          <a:p>
            <a:pPr marL="742950" lvl="1" indent="-285750">
              <a:lnSpc>
                <a:spcPct val="200000"/>
              </a:lnSpc>
              <a:buFont typeface="Wingdings" panose="05000000000000000000" pitchFamily="2" charset="2"/>
              <a:buChar char="q"/>
            </a:pPr>
            <a:r>
              <a:rPr lang="en-US" kern="100" dirty="0" smtClean="0">
                <a:latin typeface="Times New Roman" panose="02020603050405020304" pitchFamily="18" charset="0"/>
                <a:ea typeface="Noto Serif CJK SC"/>
                <a:cs typeface="Lohit Devanagari"/>
              </a:rPr>
              <a:t>Suppliers have low power due to easy availability of distributors.</a:t>
            </a:r>
            <a:r>
              <a:rPr lang="en-US" dirty="0" smtClean="0">
                <a:effectLst/>
                <a:latin typeface="Times New Roman" panose="02020603050405020304" pitchFamily="18" charset="0"/>
                <a:ea typeface="Noto Serif CJK SC"/>
                <a:cs typeface="Lohit Devanagari"/>
              </a:rPr>
              <a:t> </a:t>
            </a:r>
          </a:p>
          <a:p>
            <a:pPr marL="742950" lvl="1" indent="-285750">
              <a:lnSpc>
                <a:spcPct val="200000"/>
              </a:lnSpc>
              <a:buFont typeface="Wingdings" panose="05000000000000000000" pitchFamily="2" charset="2"/>
              <a:buChar char="q"/>
            </a:pPr>
            <a:r>
              <a:rPr lang="en-US" dirty="0" smtClean="0">
                <a:effectLst/>
                <a:latin typeface="Times New Roman" panose="02020603050405020304" pitchFamily="18" charset="0"/>
                <a:ea typeface="Noto Serif CJK SC"/>
                <a:cs typeface="Lohit Devanagari"/>
              </a:rPr>
              <a:t>The threat of substitutes is low because pop culture products are highly differentiated. </a:t>
            </a:r>
          </a:p>
          <a:p>
            <a:pPr marL="742950" lvl="1" indent="-285750">
              <a:lnSpc>
                <a:spcPct val="200000"/>
              </a:lnSpc>
              <a:buFont typeface="Wingdings" panose="05000000000000000000" pitchFamily="2" charset="2"/>
              <a:buChar char="q"/>
            </a:pPr>
            <a:r>
              <a:rPr lang="en-US" dirty="0" smtClean="0">
                <a:effectLst/>
                <a:latin typeface="Times New Roman" panose="02020603050405020304" pitchFamily="18" charset="0"/>
                <a:ea typeface="Noto Serif CJK SC"/>
                <a:cs typeface="Lohit Devanagari"/>
              </a:rPr>
              <a:t>The threat of new entrants is moderate because established players have strong brand recognition. </a:t>
            </a:r>
          </a:p>
          <a:p>
            <a:pPr marL="742950" lvl="1" indent="-285750">
              <a:lnSpc>
                <a:spcPct val="200000"/>
              </a:lnSpc>
              <a:buFont typeface="Wingdings" panose="05000000000000000000" pitchFamily="2" charset="2"/>
              <a:buChar char="q"/>
            </a:pPr>
            <a:r>
              <a:rPr lang="en-US" dirty="0" smtClean="0">
                <a:latin typeface="Times New Roman" panose="02020603050405020304" pitchFamily="18" charset="0"/>
                <a:ea typeface="Noto Serif CJK SC"/>
                <a:cs typeface="Lohit Devanagari"/>
              </a:rPr>
              <a:t>B</a:t>
            </a:r>
            <a:r>
              <a:rPr lang="en-US" dirty="0" smtClean="0">
                <a:effectLst/>
                <a:latin typeface="Times New Roman" panose="02020603050405020304" pitchFamily="18" charset="0"/>
                <a:ea typeface="Noto Serif CJK SC"/>
                <a:cs typeface="Lohit Devanagari"/>
              </a:rPr>
              <a:t>uyers have a higher bargaining power because they may have options and can quickly switch brands.</a:t>
            </a:r>
            <a:endParaRPr lang="en-US" kern="100" dirty="0">
              <a:effectLst/>
              <a:latin typeface="Liberation Serif"/>
              <a:ea typeface="Noto Serif CJK SC"/>
              <a:cs typeface="Lohit Devanagari"/>
            </a:endParaRPr>
          </a:p>
        </p:txBody>
      </p:sp>
    </p:spTree>
    <p:extLst>
      <p:ext uri="{BB962C8B-B14F-4D97-AF65-F5344CB8AC3E}">
        <p14:creationId xmlns:p14="http://schemas.microsoft.com/office/powerpoint/2010/main" xmlns="" val="25868133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0" marR="0" algn="ctr">
              <a:lnSpc>
                <a:spcPct val="200000"/>
              </a:lnSpc>
              <a:spcBef>
                <a:spcPts val="0"/>
              </a:spcBef>
              <a:spcAft>
                <a:spcPts val="0"/>
              </a:spcAft>
            </a:pPr>
            <a:r>
              <a:rPr lang="en-US" sz="2000" b="1" kern="100" dirty="0" smtClean="0">
                <a:effectLst/>
                <a:latin typeface="Times New Roman" panose="02020603050405020304" pitchFamily="18" charset="0"/>
                <a:ea typeface="Noto Serif CJK SC"/>
                <a:cs typeface="Times New Roman" panose="02020603050405020304" pitchFamily="18" charset="0"/>
              </a:rPr>
              <a:t/>
            </a:r>
            <a:br>
              <a:rPr lang="en-US" sz="2000" b="1" kern="100" dirty="0" smtClean="0">
                <a:effectLst/>
                <a:latin typeface="Times New Roman" panose="02020603050405020304" pitchFamily="18" charset="0"/>
                <a:ea typeface="Noto Serif CJK SC"/>
                <a:cs typeface="Times New Roman" panose="02020603050405020304" pitchFamily="18" charset="0"/>
              </a:rPr>
            </a:br>
            <a:r>
              <a:rPr lang="en-US" sz="2000" b="1" kern="100" dirty="0" smtClean="0">
                <a:effectLst/>
                <a:latin typeface="Times New Roman" panose="02020603050405020304" pitchFamily="18" charset="0"/>
                <a:ea typeface="Noto Serif CJK SC"/>
                <a:cs typeface="Times New Roman" panose="02020603050405020304" pitchFamily="18" charset="0"/>
              </a:rPr>
              <a:t>Industry Competitive Analysis</a:t>
            </a:r>
            <a:r>
              <a:rPr lang="en-US" sz="2000" kern="100" dirty="0" smtClean="0">
                <a:effectLst/>
                <a:latin typeface="Times New Roman" panose="02020603050405020304" pitchFamily="18" charset="0"/>
                <a:ea typeface="Noto Serif CJK SC"/>
                <a:cs typeface="Times New Roman" panose="02020603050405020304" pitchFamily="18" charset="0"/>
              </a:rPr>
              <a:t/>
            </a:r>
            <a:br>
              <a:rPr lang="en-US" sz="2000" kern="100" dirty="0" smtClean="0">
                <a:effectLst/>
                <a:latin typeface="Times New Roman" panose="02020603050405020304" pitchFamily="18" charset="0"/>
                <a:ea typeface="Noto Serif CJK SC"/>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p:txBody>
          <a:bodyPr>
            <a:normAutofit fontScale="77500" lnSpcReduction="20000"/>
          </a:bodyPr>
          <a:lstStyle/>
          <a:p>
            <a:pPr marL="0" indent="0">
              <a:buNone/>
            </a:pPr>
            <a:r>
              <a:rPr lang="en-US" sz="1800" b="1" dirty="0" smtClean="0">
                <a:latin typeface="Times New Roman" panose="02020603050405020304" pitchFamily="18" charset="0"/>
                <a:cs typeface="Times New Roman" panose="02020603050405020304" pitchFamily="18" charset="0"/>
              </a:rPr>
              <a:t>Industry competitors</a:t>
            </a:r>
          </a:p>
          <a:p>
            <a:pPr>
              <a:lnSpc>
                <a:spcPct val="150000"/>
              </a:lnSpc>
              <a:buFont typeface="Wingdings" panose="05000000000000000000" pitchFamily="2" charset="2"/>
              <a:buChar char="q"/>
            </a:pPr>
            <a:r>
              <a:rPr lang="en-US" sz="1800" dirty="0" smtClean="0">
                <a:effectLst/>
                <a:latin typeface="Times New Roman" panose="02020603050405020304" pitchFamily="18" charset="0"/>
                <a:ea typeface="Noto Serif CJK SC"/>
                <a:cs typeface="Lohit Devanagari"/>
              </a:rPr>
              <a:t>The key competitors in the pop culture merchandise industry are;</a:t>
            </a:r>
          </a:p>
          <a:p>
            <a:pPr lvl="1">
              <a:lnSpc>
                <a:spcPct val="150000"/>
              </a:lnSpc>
              <a:buFont typeface="Wingdings" panose="05000000000000000000" pitchFamily="2" charset="2"/>
              <a:buChar char="§"/>
            </a:pPr>
            <a:r>
              <a:rPr lang="en-US" sz="1800" dirty="0" smtClean="0">
                <a:effectLst/>
                <a:latin typeface="Times New Roman" panose="02020603050405020304" pitchFamily="18" charset="0"/>
                <a:ea typeface="Noto Serif CJK SC"/>
                <a:cs typeface="Lohit Devanagari"/>
              </a:rPr>
              <a:t>Amazon</a:t>
            </a:r>
          </a:p>
          <a:p>
            <a:pPr lvl="1">
              <a:lnSpc>
                <a:spcPct val="150000"/>
              </a:lnSpc>
              <a:buFont typeface="Wingdings" panose="05000000000000000000" pitchFamily="2" charset="2"/>
              <a:buChar char="§"/>
            </a:pPr>
            <a:r>
              <a:rPr lang="en-US" sz="1800" dirty="0" smtClean="0">
                <a:effectLst/>
                <a:latin typeface="Times New Roman" panose="02020603050405020304" pitchFamily="18" charset="0"/>
                <a:ea typeface="Noto Serif CJK SC"/>
                <a:cs typeface="Lohit Devanagari"/>
              </a:rPr>
              <a:t>Funko</a:t>
            </a:r>
          </a:p>
          <a:p>
            <a:pPr lvl="1">
              <a:lnSpc>
                <a:spcPct val="150000"/>
              </a:lnSpc>
              <a:buFont typeface="Wingdings" panose="05000000000000000000" pitchFamily="2" charset="2"/>
              <a:buChar char="§"/>
            </a:pPr>
            <a:r>
              <a:rPr lang="en-US" sz="1800" dirty="0" smtClean="0">
                <a:effectLst/>
                <a:latin typeface="Times New Roman" panose="02020603050405020304" pitchFamily="18" charset="0"/>
                <a:ea typeface="Noto Serif CJK SC"/>
                <a:cs typeface="Lohit Devanagari"/>
              </a:rPr>
              <a:t>Hot Topic</a:t>
            </a:r>
          </a:p>
          <a:p>
            <a:pPr lvl="1">
              <a:lnSpc>
                <a:spcPct val="150000"/>
              </a:lnSpc>
              <a:buFont typeface="Wingdings" panose="05000000000000000000" pitchFamily="2" charset="2"/>
              <a:buChar char="§"/>
            </a:pPr>
            <a:r>
              <a:rPr lang="en-US" sz="1800" dirty="0" smtClean="0">
                <a:effectLst/>
                <a:latin typeface="Times New Roman" panose="02020603050405020304" pitchFamily="18" charset="0"/>
                <a:ea typeface="Noto Serif CJK SC"/>
                <a:cs typeface="Lohit Devanagari"/>
              </a:rPr>
              <a:t>GameStop. </a:t>
            </a:r>
          </a:p>
          <a:p>
            <a:pPr>
              <a:lnSpc>
                <a:spcPct val="150000"/>
              </a:lnSpc>
              <a:buFont typeface="Wingdings" panose="05000000000000000000" pitchFamily="2" charset="2"/>
              <a:buChar char="q"/>
            </a:pPr>
            <a:r>
              <a:rPr lang="en-US" sz="1800" dirty="0" smtClean="0">
                <a:effectLst/>
                <a:latin typeface="Times New Roman" panose="02020603050405020304" pitchFamily="18" charset="0"/>
                <a:ea typeface="Noto Serif CJK SC"/>
                <a:cs typeface="Lohit Devanagari"/>
              </a:rPr>
              <a:t>A strategic group map can determine the industry's key players and their position in the market. </a:t>
            </a:r>
            <a:endParaRPr lang="en-US" sz="1800" dirty="0">
              <a:latin typeface="Times New Roman" panose="02020603050405020304" pitchFamily="18" charset="0"/>
              <a:cs typeface="Times New Roman" panose="02020603050405020304" pitchFamily="18" charset="0"/>
            </a:endParaRPr>
          </a:p>
        </p:txBody>
      </p:sp>
      <p:pic>
        <p:nvPicPr>
          <p:cNvPr id="5" name="Content Placeholder 4"/>
          <p:cNvPicPr>
            <a:picLocks noGrp="1" noChangeAspect="1"/>
          </p:cNvPicPr>
          <p:nvPr>
            <p:ph sz="half" idx="2"/>
          </p:nvPr>
        </p:nvPicPr>
        <p:blipFill>
          <a:blip r:embed="rId3" cstate="print"/>
          <a:stretch>
            <a:fillRect/>
          </a:stretch>
        </p:blipFill>
        <p:spPr>
          <a:xfrm>
            <a:off x="6181725" y="2987040"/>
            <a:ext cx="4718050" cy="2797854"/>
          </a:xfrm>
          <a:prstGeom prst="rect">
            <a:avLst/>
          </a:prstGeom>
        </p:spPr>
      </p:pic>
    </p:spTree>
    <p:extLst>
      <p:ext uri="{BB962C8B-B14F-4D97-AF65-F5344CB8AC3E}">
        <p14:creationId xmlns:p14="http://schemas.microsoft.com/office/powerpoint/2010/main" xmlns="" val="24920641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0" marR="0" algn="ctr">
              <a:lnSpc>
                <a:spcPct val="200000"/>
              </a:lnSpc>
              <a:spcBef>
                <a:spcPts val="0"/>
              </a:spcBef>
              <a:spcAft>
                <a:spcPts val="0"/>
              </a:spcAft>
            </a:pPr>
            <a:r>
              <a:rPr lang="en-US" sz="2000" b="1" kern="100" dirty="0" smtClean="0">
                <a:effectLst/>
                <a:latin typeface="Times New Roman" panose="02020603050405020304" pitchFamily="18" charset="0"/>
                <a:ea typeface="Noto Serif CJK SC"/>
                <a:cs typeface="Times New Roman" panose="02020603050405020304" pitchFamily="18" charset="0"/>
              </a:rPr>
              <a:t/>
            </a:r>
            <a:br>
              <a:rPr lang="en-US" sz="2000" b="1" kern="100" dirty="0" smtClean="0">
                <a:effectLst/>
                <a:latin typeface="Times New Roman" panose="02020603050405020304" pitchFamily="18" charset="0"/>
                <a:ea typeface="Noto Serif CJK SC"/>
                <a:cs typeface="Times New Roman" panose="02020603050405020304" pitchFamily="18" charset="0"/>
              </a:rPr>
            </a:br>
            <a:r>
              <a:rPr lang="en-US" sz="2000" b="1" kern="100" dirty="0">
                <a:latin typeface="Times New Roman" panose="02020603050405020304" pitchFamily="18" charset="0"/>
                <a:ea typeface="Noto Serif CJK SC"/>
                <a:cs typeface="Times New Roman" panose="02020603050405020304" pitchFamily="18" charset="0"/>
              </a:rPr>
              <a:t/>
            </a:r>
            <a:br>
              <a:rPr lang="en-US" sz="2000" b="1" kern="100" dirty="0">
                <a:latin typeface="Times New Roman" panose="02020603050405020304" pitchFamily="18" charset="0"/>
                <a:ea typeface="Noto Serif CJK SC"/>
                <a:cs typeface="Times New Roman" panose="02020603050405020304" pitchFamily="18" charset="0"/>
              </a:rPr>
            </a:br>
            <a:r>
              <a:rPr lang="en-US" sz="2000" b="1" kern="100" dirty="0" smtClean="0">
                <a:effectLst/>
                <a:latin typeface="Times New Roman" panose="02020603050405020304" pitchFamily="18" charset="0"/>
                <a:ea typeface="Noto Serif CJK SC"/>
                <a:cs typeface="Times New Roman" panose="02020603050405020304" pitchFamily="18" charset="0"/>
              </a:rPr>
              <a:t>Anticipated Strategic Moves</a:t>
            </a:r>
            <a:r>
              <a:rPr lang="en-US" sz="2000" kern="100" dirty="0" smtClean="0">
                <a:effectLst/>
                <a:latin typeface="Times New Roman" panose="02020603050405020304" pitchFamily="18" charset="0"/>
                <a:ea typeface="Noto Serif CJK SC"/>
                <a:cs typeface="Times New Roman" panose="02020603050405020304" pitchFamily="18" charset="0"/>
              </a:rPr>
              <a:t/>
            </a:r>
            <a:br>
              <a:rPr lang="en-US" sz="2000" kern="100" dirty="0" smtClean="0">
                <a:effectLst/>
                <a:latin typeface="Times New Roman" panose="02020603050405020304" pitchFamily="18" charset="0"/>
                <a:ea typeface="Noto Serif CJK SC"/>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p:txBody>
          <a:bodyPr>
            <a:normAutofit/>
          </a:bodyPr>
          <a:lstStyle/>
          <a:p>
            <a:pPr>
              <a:lnSpc>
                <a:spcPct val="150000"/>
              </a:lnSpc>
              <a:buFont typeface="Wingdings" panose="05000000000000000000" pitchFamily="2" charset="2"/>
              <a:buChar char="q"/>
            </a:pPr>
            <a:r>
              <a:rPr lang="en-US" sz="1600" dirty="0" smtClean="0">
                <a:effectLst/>
                <a:latin typeface="Times New Roman" panose="02020603050405020304" pitchFamily="18" charset="0"/>
                <a:ea typeface="Noto Serif CJK SC"/>
                <a:cs typeface="Lohit Devanagari"/>
              </a:rPr>
              <a:t>The pop culture industry is expected to expand in the coming years. </a:t>
            </a:r>
          </a:p>
          <a:p>
            <a:pPr>
              <a:lnSpc>
                <a:spcPct val="150000"/>
              </a:lnSpc>
              <a:buFont typeface="Wingdings" panose="05000000000000000000" pitchFamily="2" charset="2"/>
              <a:buChar char="q"/>
            </a:pPr>
            <a:r>
              <a:rPr lang="en-US" sz="1600" dirty="0" smtClean="0">
                <a:latin typeface="Times New Roman" panose="02020603050405020304" pitchFamily="18" charset="0"/>
                <a:ea typeface="Noto Serif CJK SC"/>
                <a:cs typeface="Lohit Devanagari"/>
              </a:rPr>
              <a:t>R</a:t>
            </a:r>
            <a:r>
              <a:rPr lang="en-US" sz="1600" dirty="0" smtClean="0">
                <a:effectLst/>
                <a:latin typeface="Times New Roman" panose="02020603050405020304" pitchFamily="18" charset="0"/>
                <a:ea typeface="Noto Serif CJK SC"/>
                <a:cs typeface="Lohit Devanagari"/>
              </a:rPr>
              <a:t>elease of new movies, TV shows, will inspire the growth. </a:t>
            </a:r>
          </a:p>
          <a:p>
            <a:pPr>
              <a:lnSpc>
                <a:spcPct val="150000"/>
              </a:lnSpc>
              <a:buFont typeface="Wingdings" panose="05000000000000000000" pitchFamily="2" charset="2"/>
              <a:buChar char="q"/>
            </a:pPr>
            <a:r>
              <a:rPr lang="en-US" sz="1600" dirty="0" smtClean="0">
                <a:effectLst/>
                <a:latin typeface="Times New Roman" panose="02020603050405020304" pitchFamily="18" charset="0"/>
                <a:ea typeface="Noto Serif CJK SC"/>
                <a:cs typeface="Lohit Devanagari"/>
              </a:rPr>
              <a:t>Alternatives to the products, such as gaming may become more competitive in the future. </a:t>
            </a:r>
            <a:endParaRPr lang="en-US" sz="1600" dirty="0"/>
          </a:p>
        </p:txBody>
      </p:sp>
      <p:pic>
        <p:nvPicPr>
          <p:cNvPr id="5" name="Content Placeholder 4"/>
          <p:cNvPicPr>
            <a:picLocks noGrp="1" noChangeAspect="1"/>
          </p:cNvPicPr>
          <p:nvPr>
            <p:ph sz="half" idx="2"/>
          </p:nvPr>
        </p:nvPicPr>
        <p:blipFill>
          <a:blip r:embed="rId3"/>
          <a:stretch>
            <a:fillRect/>
          </a:stretch>
        </p:blipFill>
        <p:spPr>
          <a:xfrm>
            <a:off x="6181725" y="2800191"/>
            <a:ext cx="4718050" cy="2830830"/>
          </a:xfrm>
          <a:prstGeom prst="rect">
            <a:avLst/>
          </a:prstGeom>
        </p:spPr>
      </p:pic>
    </p:spTree>
    <p:extLst>
      <p:ext uri="{BB962C8B-B14F-4D97-AF65-F5344CB8AC3E}">
        <p14:creationId xmlns:p14="http://schemas.microsoft.com/office/powerpoint/2010/main" xmlns="" val="26473270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0" marR="0" algn="ctr">
              <a:lnSpc>
                <a:spcPct val="200000"/>
              </a:lnSpc>
              <a:spcBef>
                <a:spcPts val="0"/>
              </a:spcBef>
              <a:spcAft>
                <a:spcPts val="0"/>
              </a:spcAft>
            </a:pPr>
            <a:r>
              <a:rPr lang="en-US" sz="2400" b="1" kern="100" dirty="0" smtClean="0">
                <a:effectLst/>
                <a:latin typeface="Times New Roman" panose="02020603050405020304" pitchFamily="18" charset="0"/>
                <a:ea typeface="Noto Serif CJK SC"/>
                <a:cs typeface="Lohit Devanagari"/>
              </a:rPr>
              <a:t/>
            </a:r>
            <a:br>
              <a:rPr lang="en-US" sz="2400" b="1" kern="100" dirty="0" smtClean="0">
                <a:effectLst/>
                <a:latin typeface="Times New Roman" panose="02020603050405020304" pitchFamily="18" charset="0"/>
                <a:ea typeface="Noto Serif CJK SC"/>
                <a:cs typeface="Lohit Devanagari"/>
              </a:rPr>
            </a:br>
            <a:r>
              <a:rPr lang="en-US" sz="2400" b="1" kern="100" dirty="0" smtClean="0">
                <a:effectLst/>
                <a:latin typeface="Times New Roman" panose="02020603050405020304" pitchFamily="18" charset="0"/>
                <a:ea typeface="Noto Serif CJK SC"/>
                <a:cs typeface="Lohit Devanagari"/>
              </a:rPr>
              <a:t>Key Success Factors</a:t>
            </a:r>
            <a:r>
              <a:rPr lang="en-US" sz="2400" kern="100" dirty="0" smtClean="0">
                <a:effectLst/>
                <a:latin typeface="Liberation Serif"/>
                <a:ea typeface="Noto Serif CJK SC"/>
                <a:cs typeface="Lohit Devanagari"/>
              </a:rPr>
              <a:t/>
            </a:r>
            <a:br>
              <a:rPr lang="en-US" sz="2400" kern="100" dirty="0" smtClean="0">
                <a:effectLst/>
                <a:latin typeface="Liberation Serif"/>
                <a:ea typeface="Noto Serif CJK SC"/>
                <a:cs typeface="Lohit Devanagari"/>
              </a:rPr>
            </a:br>
            <a:endParaRPr lang="en-US" sz="2400" dirty="0"/>
          </a:p>
        </p:txBody>
      </p:sp>
      <p:sp>
        <p:nvSpPr>
          <p:cNvPr id="3" name="Content Placeholder 2"/>
          <p:cNvSpPr>
            <a:spLocks noGrp="1"/>
          </p:cNvSpPr>
          <p:nvPr>
            <p:ph sz="half" idx="1"/>
          </p:nvPr>
        </p:nvSpPr>
        <p:spPr/>
        <p:txBody>
          <a:bodyPr>
            <a:normAutofit fontScale="92500" lnSpcReduction="20000"/>
          </a:bodyPr>
          <a:lstStyle/>
          <a:p>
            <a:pPr>
              <a:lnSpc>
                <a:spcPct val="150000"/>
              </a:lnSpc>
              <a:buFont typeface="Wingdings" panose="05000000000000000000" pitchFamily="2" charset="2"/>
              <a:buChar char="q"/>
            </a:pPr>
            <a:r>
              <a:rPr lang="en-US" sz="1800" dirty="0" smtClean="0">
                <a:effectLst/>
                <a:latin typeface="Times New Roman" panose="02020603050405020304" pitchFamily="18" charset="0"/>
                <a:ea typeface="Noto Serif CJK SC"/>
                <a:cs typeface="Lohit Devanagari"/>
              </a:rPr>
              <a:t>The primary success factors are; </a:t>
            </a:r>
          </a:p>
          <a:p>
            <a:pPr lvl="1">
              <a:lnSpc>
                <a:spcPct val="150000"/>
              </a:lnSpc>
              <a:buFont typeface="Wingdings" panose="05000000000000000000" pitchFamily="2" charset="2"/>
              <a:buChar char="ü"/>
            </a:pPr>
            <a:r>
              <a:rPr lang="en-US" sz="1800" dirty="0" smtClean="0">
                <a:effectLst/>
                <a:latin typeface="Times New Roman" panose="02020603050405020304" pitchFamily="18" charset="0"/>
                <a:ea typeface="Noto Serif CJK SC"/>
                <a:cs typeface="Lohit Devanagari"/>
              </a:rPr>
              <a:t>developing a strong brand image</a:t>
            </a:r>
          </a:p>
          <a:p>
            <a:pPr lvl="1">
              <a:lnSpc>
                <a:spcPct val="150000"/>
              </a:lnSpc>
              <a:buFont typeface="Wingdings" panose="05000000000000000000" pitchFamily="2" charset="2"/>
              <a:buChar char="ü"/>
            </a:pPr>
            <a:r>
              <a:rPr lang="en-US" sz="1800" dirty="0" smtClean="0">
                <a:effectLst/>
                <a:latin typeface="Times New Roman" panose="02020603050405020304" pitchFamily="18" charset="0"/>
                <a:ea typeface="Noto Serif CJK SC"/>
                <a:cs typeface="Lohit Devanagari"/>
              </a:rPr>
              <a:t>extensive product offerings</a:t>
            </a:r>
          </a:p>
          <a:p>
            <a:pPr lvl="1">
              <a:lnSpc>
                <a:spcPct val="150000"/>
              </a:lnSpc>
              <a:buFont typeface="Wingdings" panose="05000000000000000000" pitchFamily="2" charset="2"/>
              <a:buChar char="ü"/>
            </a:pPr>
            <a:r>
              <a:rPr lang="en-US" sz="1800" dirty="0" smtClean="0">
                <a:effectLst/>
                <a:latin typeface="Times New Roman" panose="02020603050405020304" pitchFamily="18" charset="0"/>
                <a:ea typeface="Noto Serif CJK SC"/>
                <a:cs typeface="Lohit Devanagari"/>
              </a:rPr>
              <a:t>effective marketing</a:t>
            </a:r>
          </a:p>
          <a:p>
            <a:pPr lvl="1">
              <a:lnSpc>
                <a:spcPct val="150000"/>
              </a:lnSpc>
              <a:buFont typeface="Wingdings" panose="05000000000000000000" pitchFamily="2" charset="2"/>
              <a:buChar char="ü"/>
            </a:pPr>
            <a:r>
              <a:rPr lang="en-US" sz="1800" dirty="0" smtClean="0">
                <a:effectLst/>
                <a:latin typeface="Times New Roman" panose="02020603050405020304" pitchFamily="18" charset="0"/>
                <a:ea typeface="Noto Serif CJK SC"/>
                <a:cs typeface="Lohit Devanagari"/>
              </a:rPr>
              <a:t>excellent customer service</a:t>
            </a:r>
          </a:p>
          <a:p>
            <a:pPr lvl="1">
              <a:lnSpc>
                <a:spcPct val="150000"/>
              </a:lnSpc>
              <a:buFont typeface="Wingdings" panose="05000000000000000000" pitchFamily="2" charset="2"/>
              <a:buChar char="ü"/>
            </a:pPr>
            <a:r>
              <a:rPr lang="en-US" sz="1800" dirty="0" smtClean="0">
                <a:effectLst/>
                <a:latin typeface="Times New Roman" panose="02020603050405020304" pitchFamily="18" charset="0"/>
                <a:ea typeface="Noto Serif CJK SC"/>
                <a:cs typeface="Lohit Devanagari"/>
              </a:rPr>
              <a:t>capitalizing on social media</a:t>
            </a:r>
          </a:p>
          <a:p>
            <a:pPr lvl="1">
              <a:lnSpc>
                <a:spcPct val="150000"/>
              </a:lnSpc>
              <a:buFont typeface="Wingdings" panose="05000000000000000000" pitchFamily="2" charset="2"/>
              <a:buChar char="ü"/>
            </a:pPr>
            <a:r>
              <a:rPr lang="en-US" sz="1800" dirty="0" smtClean="0">
                <a:effectLst/>
                <a:latin typeface="Times New Roman" panose="02020603050405020304" pitchFamily="18" charset="0"/>
                <a:ea typeface="Noto Serif CJK SC"/>
                <a:cs typeface="Lohit Devanagari"/>
              </a:rPr>
              <a:t>providing unique and innovative products.</a:t>
            </a:r>
            <a:endParaRPr lang="en-US" sz="1800" dirty="0"/>
          </a:p>
        </p:txBody>
      </p:sp>
      <p:pic>
        <p:nvPicPr>
          <p:cNvPr id="5" name="Content Placeholder 4"/>
          <p:cNvPicPr>
            <a:picLocks noGrp="1" noChangeAspect="1"/>
          </p:cNvPicPr>
          <p:nvPr>
            <p:ph sz="half" idx="2"/>
          </p:nvPr>
        </p:nvPicPr>
        <p:blipFill>
          <a:blip r:embed="rId3"/>
          <a:stretch>
            <a:fillRect/>
          </a:stretch>
        </p:blipFill>
        <p:spPr>
          <a:xfrm>
            <a:off x="6181725" y="2995421"/>
            <a:ext cx="4718050" cy="2440370"/>
          </a:xfrm>
          <a:prstGeom prst="rect">
            <a:avLst/>
          </a:prstGeom>
        </p:spPr>
      </p:pic>
    </p:spTree>
    <p:extLst>
      <p:ext uri="{BB962C8B-B14F-4D97-AF65-F5344CB8AC3E}">
        <p14:creationId xmlns:p14="http://schemas.microsoft.com/office/powerpoint/2010/main" xmlns="" val="41687510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8675" y="174171"/>
            <a:ext cx="11669485" cy="5078313"/>
          </a:xfrm>
          <a:prstGeom prst="rect">
            <a:avLst/>
          </a:prstGeom>
          <a:noFill/>
        </p:spPr>
        <p:txBody>
          <a:bodyPr wrap="square" rtlCol="0">
            <a:spAutoFit/>
          </a:bodyPr>
          <a:lstStyle/>
          <a:p>
            <a:pPr lvl="1" algn="ctr">
              <a:lnSpc>
                <a:spcPct val="200000"/>
              </a:lnSpc>
            </a:pPr>
            <a:endParaRPr lang="en-US" b="1" kern="100" dirty="0" smtClean="0">
              <a:effectLst/>
              <a:latin typeface="Times New Roman" panose="02020603050405020304" pitchFamily="18" charset="0"/>
              <a:ea typeface="Noto Serif CJK SC"/>
              <a:cs typeface="Lohit Devanagari"/>
            </a:endParaRPr>
          </a:p>
          <a:p>
            <a:pPr lvl="1" algn="ctr">
              <a:lnSpc>
                <a:spcPct val="200000"/>
              </a:lnSpc>
            </a:pPr>
            <a:r>
              <a:rPr lang="en-US" b="1" kern="100" dirty="0" smtClean="0">
                <a:effectLst/>
                <a:latin typeface="Times New Roman" panose="02020603050405020304" pitchFamily="18" charset="0"/>
                <a:ea typeface="Noto Serif CJK SC"/>
                <a:cs typeface="Lohit Devanagari"/>
              </a:rPr>
              <a:t>Summary of External Analysis</a:t>
            </a:r>
          </a:p>
          <a:p>
            <a:pPr marL="742950" lvl="1" indent="-285750">
              <a:lnSpc>
                <a:spcPct val="200000"/>
              </a:lnSpc>
              <a:buFont typeface="Wingdings" panose="05000000000000000000" pitchFamily="2" charset="2"/>
              <a:buChar char="q"/>
            </a:pPr>
            <a:r>
              <a:rPr lang="en-US" dirty="0" smtClean="0">
                <a:effectLst/>
                <a:latin typeface="Times New Roman" panose="02020603050405020304" pitchFamily="18" charset="0"/>
                <a:ea typeface="Noto Serif CJK SC"/>
                <a:cs typeface="Lohit Devanagari"/>
              </a:rPr>
              <a:t>External analysis plays a crucial role in evaluating the external environment of an organization. </a:t>
            </a:r>
          </a:p>
          <a:p>
            <a:pPr marL="742950" lvl="1" indent="-285750">
              <a:lnSpc>
                <a:spcPct val="200000"/>
              </a:lnSpc>
              <a:buFont typeface="Wingdings" panose="05000000000000000000" pitchFamily="2" charset="2"/>
              <a:buChar char="q"/>
            </a:pPr>
            <a:r>
              <a:rPr lang="en-US" dirty="0" smtClean="0">
                <a:effectLst/>
                <a:latin typeface="Times New Roman" panose="02020603050405020304" pitchFamily="18" charset="0"/>
                <a:ea typeface="Noto Serif CJK SC"/>
                <a:cs typeface="Lohit Devanagari"/>
              </a:rPr>
              <a:t>The external analysis enables an organization to identify opportunities and threats within the industry. </a:t>
            </a:r>
          </a:p>
          <a:p>
            <a:pPr marL="742950" lvl="1" indent="-285750">
              <a:lnSpc>
                <a:spcPct val="200000"/>
              </a:lnSpc>
              <a:buFont typeface="Wingdings" panose="05000000000000000000" pitchFamily="2" charset="2"/>
              <a:buChar char="q"/>
            </a:pPr>
            <a:r>
              <a:rPr lang="en-US" dirty="0" smtClean="0">
                <a:effectLst/>
                <a:latin typeface="Times New Roman" panose="02020603050405020304" pitchFamily="18" charset="0"/>
                <a:ea typeface="Noto Serif CJK SC"/>
                <a:cs typeface="Lohit Devanagari"/>
              </a:rPr>
              <a:t>Hot Topic is affected by various external factors. </a:t>
            </a:r>
          </a:p>
          <a:p>
            <a:pPr marL="742950" lvl="1" indent="-285750">
              <a:lnSpc>
                <a:spcPct val="200000"/>
              </a:lnSpc>
              <a:buFont typeface="Wingdings" panose="05000000000000000000" pitchFamily="2" charset="2"/>
              <a:buChar char="q"/>
            </a:pPr>
            <a:r>
              <a:rPr lang="en-US" dirty="0" smtClean="0">
                <a:effectLst/>
                <a:latin typeface="Times New Roman" panose="02020603050405020304" pitchFamily="18" charset="0"/>
                <a:ea typeface="Noto Serif CJK SC"/>
                <a:cs typeface="Lohit Devanagari"/>
              </a:rPr>
              <a:t>Such as; </a:t>
            </a:r>
          </a:p>
          <a:p>
            <a:pPr marL="1200150" lvl="2" indent="-285750">
              <a:lnSpc>
                <a:spcPct val="200000"/>
              </a:lnSpc>
              <a:buFont typeface="Wingdings" panose="05000000000000000000" pitchFamily="2" charset="2"/>
              <a:buChar char="§"/>
            </a:pPr>
            <a:r>
              <a:rPr lang="en-US" dirty="0" smtClean="0">
                <a:effectLst/>
                <a:latin typeface="Times New Roman" panose="02020603050405020304" pitchFamily="18" charset="0"/>
                <a:ea typeface="Noto Serif CJK SC"/>
                <a:cs typeface="Lohit Devanagari"/>
              </a:rPr>
              <a:t>demographic factors </a:t>
            </a:r>
          </a:p>
          <a:p>
            <a:pPr marL="1200150" lvl="2" indent="-285750">
              <a:lnSpc>
                <a:spcPct val="200000"/>
              </a:lnSpc>
              <a:buFont typeface="Wingdings" panose="05000000000000000000" pitchFamily="2" charset="2"/>
              <a:buChar char="§"/>
            </a:pPr>
            <a:r>
              <a:rPr lang="en-US" dirty="0" smtClean="0">
                <a:effectLst/>
                <a:latin typeface="Times New Roman" panose="02020603050405020304" pitchFamily="18" charset="0"/>
                <a:ea typeface="Noto Serif CJK SC"/>
                <a:cs typeface="Lohit Devanagari"/>
              </a:rPr>
              <a:t>sociocultural factors </a:t>
            </a:r>
          </a:p>
          <a:p>
            <a:pPr marL="1200150" lvl="2" indent="-285750">
              <a:lnSpc>
                <a:spcPct val="200000"/>
              </a:lnSpc>
              <a:buFont typeface="Wingdings" panose="05000000000000000000" pitchFamily="2" charset="2"/>
              <a:buChar char="§"/>
            </a:pPr>
            <a:r>
              <a:rPr lang="en-US" dirty="0" smtClean="0">
                <a:effectLst/>
                <a:latin typeface="Times New Roman" panose="02020603050405020304" pitchFamily="18" charset="0"/>
                <a:ea typeface="Noto Serif CJK SC"/>
                <a:cs typeface="Lohit Devanagari"/>
              </a:rPr>
              <a:t>political, global and technological factors.</a:t>
            </a:r>
            <a:endParaRPr lang="en-US" kern="100" dirty="0">
              <a:effectLst/>
              <a:latin typeface="Liberation Serif"/>
              <a:ea typeface="Noto Serif CJK SC"/>
              <a:cs typeface="Lohit Devanagari"/>
            </a:endParaRPr>
          </a:p>
        </p:txBody>
      </p:sp>
    </p:spTree>
    <p:extLst>
      <p:ext uri="{BB962C8B-B14F-4D97-AF65-F5344CB8AC3E}">
        <p14:creationId xmlns:p14="http://schemas.microsoft.com/office/powerpoint/2010/main" xmlns="" val="2769724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lgn="ctr">
              <a:lnSpc>
                <a:spcPct val="200000"/>
              </a:lnSpc>
              <a:spcBef>
                <a:spcPts val="0"/>
              </a:spcBef>
            </a:pPr>
            <a:r>
              <a:rPr lang="en-US" sz="2000" b="1" kern="100" dirty="0" smtClean="0">
                <a:solidFill>
                  <a:prstClr val="black"/>
                </a:solidFill>
                <a:latin typeface="Times New Roman" panose="02020603050405020304" pitchFamily="18" charset="0"/>
                <a:ea typeface="Noto Serif CJK SC"/>
                <a:cs typeface="Lohit Devanagari"/>
              </a:rPr>
              <a:t/>
            </a:r>
            <a:br>
              <a:rPr lang="en-US" sz="2000" b="1" kern="100" dirty="0" smtClean="0">
                <a:solidFill>
                  <a:prstClr val="black"/>
                </a:solidFill>
                <a:latin typeface="Times New Roman" panose="02020603050405020304" pitchFamily="18" charset="0"/>
                <a:ea typeface="Noto Serif CJK SC"/>
                <a:cs typeface="Lohit Devanagari"/>
              </a:rPr>
            </a:br>
            <a:r>
              <a:rPr lang="en-US" sz="2000" b="1" kern="100" dirty="0">
                <a:solidFill>
                  <a:prstClr val="black"/>
                </a:solidFill>
                <a:latin typeface="Times New Roman" panose="02020603050405020304" pitchFamily="18" charset="0"/>
                <a:ea typeface="Noto Serif CJK SC"/>
                <a:cs typeface="Lohit Devanagari"/>
              </a:rPr>
              <a:t/>
            </a:r>
            <a:br>
              <a:rPr lang="en-US" sz="2000" b="1" kern="100" dirty="0">
                <a:solidFill>
                  <a:prstClr val="black"/>
                </a:solidFill>
                <a:latin typeface="Times New Roman" panose="02020603050405020304" pitchFamily="18" charset="0"/>
                <a:ea typeface="Noto Serif CJK SC"/>
                <a:cs typeface="Lohit Devanagari"/>
              </a:rPr>
            </a:br>
            <a:r>
              <a:rPr lang="en-US" sz="2000" b="1" kern="100" dirty="0" smtClean="0">
                <a:solidFill>
                  <a:prstClr val="black"/>
                </a:solidFill>
                <a:latin typeface="Times New Roman" panose="02020603050405020304" pitchFamily="18" charset="0"/>
                <a:ea typeface="Noto Serif CJK SC"/>
                <a:cs typeface="Lohit Devanagari"/>
              </a:rPr>
              <a:t/>
            </a:r>
            <a:br>
              <a:rPr lang="en-US" sz="2000" b="1" kern="100" dirty="0" smtClean="0">
                <a:solidFill>
                  <a:prstClr val="black"/>
                </a:solidFill>
                <a:latin typeface="Times New Roman" panose="02020603050405020304" pitchFamily="18" charset="0"/>
                <a:ea typeface="Noto Serif CJK SC"/>
                <a:cs typeface="Lohit Devanagari"/>
              </a:rPr>
            </a:br>
            <a:r>
              <a:rPr lang="en-US" sz="2000" b="1" kern="100" dirty="0" smtClean="0">
                <a:solidFill>
                  <a:prstClr val="black"/>
                </a:solidFill>
                <a:latin typeface="Times New Roman" panose="02020603050405020304" pitchFamily="18" charset="0"/>
                <a:ea typeface="Noto Serif CJK SC"/>
                <a:cs typeface="Lohit Devanagari"/>
              </a:rPr>
              <a:t>Industry </a:t>
            </a:r>
            <a:r>
              <a:rPr lang="en-US" sz="2000" b="1" kern="100" dirty="0">
                <a:solidFill>
                  <a:prstClr val="black"/>
                </a:solidFill>
                <a:latin typeface="Times New Roman" panose="02020603050405020304" pitchFamily="18" charset="0"/>
                <a:ea typeface="Noto Serif CJK SC"/>
                <a:cs typeface="Lohit Devanagari"/>
              </a:rPr>
              <a:t>External Analysis</a:t>
            </a:r>
            <a:br>
              <a:rPr lang="en-US" sz="2000" b="1" kern="100" dirty="0">
                <a:solidFill>
                  <a:prstClr val="black"/>
                </a:solidFill>
                <a:latin typeface="Times New Roman" panose="02020603050405020304" pitchFamily="18" charset="0"/>
                <a:ea typeface="Noto Serif CJK SC"/>
                <a:cs typeface="Lohit Devanagari"/>
              </a:rPr>
            </a:br>
            <a:endParaRPr lang="en-US" dirty="0"/>
          </a:p>
        </p:txBody>
      </p:sp>
      <p:sp>
        <p:nvSpPr>
          <p:cNvPr id="3" name="Content Placeholder 2"/>
          <p:cNvSpPr>
            <a:spLocks noGrp="1"/>
          </p:cNvSpPr>
          <p:nvPr>
            <p:ph sz="half" idx="1"/>
          </p:nvPr>
        </p:nvSpPr>
        <p:spPr/>
        <p:txBody>
          <a:bodyPr>
            <a:normAutofit fontScale="85000" lnSpcReduction="20000"/>
          </a:bodyPr>
          <a:lstStyle/>
          <a:p>
            <a:pPr>
              <a:lnSpc>
                <a:spcPct val="150000"/>
              </a:lnSpc>
              <a:buFont typeface="Wingdings" panose="05000000000000000000" pitchFamily="2" charset="2"/>
              <a:buChar char="q"/>
            </a:pPr>
            <a:r>
              <a:rPr lang="en-US" sz="1800" dirty="0" smtClean="0">
                <a:effectLst/>
                <a:latin typeface="Times New Roman" panose="02020603050405020304" pitchFamily="18" charset="0"/>
                <a:ea typeface="Noto Serif CJK SC"/>
                <a:cs typeface="Lohit Devanagari"/>
              </a:rPr>
              <a:t>Pop culture merchandise is a multi-billion-dollar industry. </a:t>
            </a:r>
          </a:p>
          <a:p>
            <a:pPr>
              <a:lnSpc>
                <a:spcPct val="150000"/>
              </a:lnSpc>
              <a:buFont typeface="Wingdings" panose="05000000000000000000" pitchFamily="2" charset="2"/>
              <a:buChar char="q"/>
            </a:pPr>
            <a:r>
              <a:rPr lang="en-US" sz="1800" dirty="0" smtClean="0">
                <a:effectLst/>
                <a:latin typeface="Times New Roman" panose="02020603050405020304" pitchFamily="18" charset="0"/>
                <a:ea typeface="Noto Serif CJK SC"/>
                <a:cs typeface="Lohit Devanagari"/>
              </a:rPr>
              <a:t>It deals with products such as action figures, t-shirts, and posters based on popular characters from movies or TV shows. </a:t>
            </a:r>
          </a:p>
          <a:p>
            <a:pPr>
              <a:lnSpc>
                <a:spcPct val="150000"/>
              </a:lnSpc>
              <a:buFont typeface="Wingdings" panose="05000000000000000000" pitchFamily="2" charset="2"/>
              <a:buChar char="q"/>
            </a:pPr>
            <a:r>
              <a:rPr lang="en-US" sz="1800" dirty="0" smtClean="0">
                <a:effectLst/>
                <a:latin typeface="Times New Roman" panose="02020603050405020304" pitchFamily="18" charset="0"/>
                <a:ea typeface="Noto Serif CJK SC"/>
                <a:cs typeface="Lohit Devanagari"/>
              </a:rPr>
              <a:t>The sector has really grown due to wide acceptance of pop culture. </a:t>
            </a:r>
          </a:p>
          <a:p>
            <a:pPr>
              <a:lnSpc>
                <a:spcPct val="150000"/>
              </a:lnSpc>
              <a:buFont typeface="Wingdings" panose="05000000000000000000" pitchFamily="2" charset="2"/>
              <a:buChar char="q"/>
            </a:pPr>
            <a:r>
              <a:rPr lang="en-US" sz="1800" dirty="0" smtClean="0">
                <a:effectLst/>
                <a:latin typeface="Times New Roman" panose="02020603050405020304" pitchFamily="18" charset="0"/>
                <a:ea typeface="Noto Serif CJK SC"/>
                <a:cs typeface="Lohit Devanagari"/>
              </a:rPr>
              <a:t>Hot Topic one of the major players in the pop culture merchandise industry. </a:t>
            </a:r>
            <a:endParaRPr lang="en-US" sz="1800" dirty="0"/>
          </a:p>
        </p:txBody>
      </p:sp>
      <p:pic>
        <p:nvPicPr>
          <p:cNvPr id="5" name="Content Placeholder 4"/>
          <p:cNvPicPr>
            <a:picLocks noGrp="1" noChangeAspect="1"/>
          </p:cNvPicPr>
          <p:nvPr>
            <p:ph sz="half" idx="2"/>
          </p:nvPr>
        </p:nvPicPr>
        <p:blipFill>
          <a:blip r:embed="rId3" cstate="print"/>
          <a:stretch>
            <a:fillRect/>
          </a:stretch>
        </p:blipFill>
        <p:spPr>
          <a:xfrm>
            <a:off x="6596995" y="2708366"/>
            <a:ext cx="3887509" cy="3162209"/>
          </a:xfrm>
          <a:prstGeom prst="rect">
            <a:avLst/>
          </a:prstGeom>
        </p:spPr>
      </p:pic>
    </p:spTree>
    <p:extLst>
      <p:ext uri="{BB962C8B-B14F-4D97-AF65-F5344CB8AC3E}">
        <p14:creationId xmlns:p14="http://schemas.microsoft.com/office/powerpoint/2010/main" xmlns="" val="3283953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3840" y="226423"/>
            <a:ext cx="11538857" cy="6186309"/>
          </a:xfrm>
          <a:prstGeom prst="rect">
            <a:avLst/>
          </a:prstGeom>
          <a:noFill/>
        </p:spPr>
        <p:txBody>
          <a:bodyPr wrap="square" rtlCol="0">
            <a:spAutoFit/>
          </a:bodyPr>
          <a:lstStyle/>
          <a:p>
            <a:pPr marL="905510" lvl="1" indent="-448310" algn="ctr">
              <a:lnSpc>
                <a:spcPct val="200000"/>
              </a:lnSpc>
            </a:pPr>
            <a:endParaRPr lang="en-US" b="1" dirty="0" smtClean="0">
              <a:effectLst/>
              <a:latin typeface="Times New Roman" panose="02020603050405020304" pitchFamily="18" charset="0"/>
              <a:cs typeface="Lohit Devanagari"/>
            </a:endParaRPr>
          </a:p>
          <a:p>
            <a:pPr marL="905510" lvl="1" indent="-448310" algn="ctr">
              <a:lnSpc>
                <a:spcPct val="200000"/>
              </a:lnSpc>
            </a:pPr>
            <a:r>
              <a:rPr lang="en-US" b="1" dirty="0" smtClean="0">
                <a:effectLst/>
                <a:latin typeface="Times New Roman" panose="02020603050405020304" pitchFamily="18" charset="0"/>
                <a:cs typeface="Lohit Devanagari"/>
              </a:rPr>
              <a:t>References</a:t>
            </a:r>
          </a:p>
          <a:p>
            <a:pPr marL="905510" lvl="1" indent="-448310">
              <a:lnSpc>
                <a:spcPct val="200000"/>
              </a:lnSpc>
            </a:pPr>
            <a:r>
              <a:rPr lang="en-US" dirty="0" smtClean="0">
                <a:effectLst/>
                <a:latin typeface="Times New Roman" panose="02020603050405020304" pitchFamily="18" charset="0"/>
                <a:cs typeface="Lohit Devanagari"/>
              </a:rPr>
              <a:t>Crothers, L. (2021). </a:t>
            </a:r>
            <a:r>
              <a:rPr lang="en-US" i="1" dirty="0" smtClean="0">
                <a:effectLst/>
                <a:latin typeface="Times New Roman" panose="02020603050405020304" pitchFamily="18" charset="0"/>
                <a:cs typeface="Lohit Devanagari"/>
              </a:rPr>
              <a:t>Globalization and American popular culture</a:t>
            </a:r>
            <a:r>
              <a:rPr lang="en-US" dirty="0" smtClean="0">
                <a:effectLst/>
                <a:latin typeface="Times New Roman" panose="02020603050405020304" pitchFamily="18" charset="0"/>
                <a:cs typeface="Lohit Devanagari"/>
              </a:rPr>
              <a:t>. Rowman &amp; Littlefield Publishers.</a:t>
            </a:r>
            <a:endParaRPr lang="en-US" dirty="0" smtClean="0">
              <a:effectLst/>
            </a:endParaRPr>
          </a:p>
          <a:p>
            <a:pPr marL="905510" lvl="1" indent="-448310">
              <a:lnSpc>
                <a:spcPct val="200000"/>
              </a:lnSpc>
            </a:pPr>
            <a:r>
              <a:rPr lang="en-US" dirty="0" smtClean="0">
                <a:effectLst/>
                <a:latin typeface="Times New Roman" panose="02020603050405020304" pitchFamily="18" charset="0"/>
                <a:cs typeface="Lohit Devanagari"/>
              </a:rPr>
              <a:t>Jones, S. (2022). 14 Mass Communication, Intellectual Property Rights, International Trade, and the Popular Music Industry. In </a:t>
            </a:r>
            <a:r>
              <a:rPr lang="en-US" i="1" dirty="0" smtClean="0">
                <a:effectLst/>
                <a:latin typeface="Times New Roman" panose="02020603050405020304" pitchFamily="18" charset="0"/>
                <a:cs typeface="Lohit Devanagari"/>
              </a:rPr>
              <a:t>Mass media and free trade</a:t>
            </a:r>
            <a:r>
              <a:rPr lang="en-US" dirty="0" smtClean="0">
                <a:effectLst/>
                <a:latin typeface="Times New Roman" panose="02020603050405020304" pitchFamily="18" charset="0"/>
                <a:cs typeface="Lohit Devanagari"/>
              </a:rPr>
              <a:t> (pp. 331-350). University of Texas Press.</a:t>
            </a:r>
            <a:endParaRPr lang="en-US" dirty="0" smtClean="0">
              <a:effectLst/>
            </a:endParaRPr>
          </a:p>
          <a:p>
            <a:pPr marL="905510" lvl="1" indent="-448310">
              <a:lnSpc>
                <a:spcPct val="200000"/>
              </a:lnSpc>
            </a:pPr>
            <a:r>
              <a:rPr lang="en-US" dirty="0" smtClean="0">
                <a:effectLst/>
                <a:latin typeface="Times New Roman" panose="02020603050405020304" pitchFamily="18" charset="0"/>
                <a:cs typeface="Lohit Devanagari"/>
              </a:rPr>
              <a:t>Shim, A., </a:t>
            </a:r>
            <a:r>
              <a:rPr lang="en-US" dirty="0" err="1" smtClean="0">
                <a:effectLst/>
                <a:latin typeface="Times New Roman" panose="02020603050405020304" pitchFamily="18" charset="0"/>
                <a:cs typeface="Lohit Devanagari"/>
              </a:rPr>
              <a:t>Yecies</a:t>
            </a:r>
            <a:r>
              <a:rPr lang="en-US" dirty="0" smtClean="0">
                <a:effectLst/>
                <a:latin typeface="Times New Roman" panose="02020603050405020304" pitchFamily="18" charset="0"/>
                <a:cs typeface="Lohit Devanagari"/>
              </a:rPr>
              <a:t>, B., Ren, X., &amp; Wang, D. (2020). Cultural intermediation and the basis of trust among </a:t>
            </a:r>
            <a:r>
              <a:rPr lang="en-US" dirty="0" err="1" smtClean="0">
                <a:effectLst/>
                <a:latin typeface="Times New Roman" panose="02020603050405020304" pitchFamily="18" charset="0"/>
                <a:cs typeface="Lohit Devanagari"/>
              </a:rPr>
              <a:t>webtoon</a:t>
            </a:r>
            <a:r>
              <a:rPr lang="en-US" dirty="0" smtClean="0">
                <a:effectLst/>
                <a:latin typeface="Times New Roman" panose="02020603050405020304" pitchFamily="18" charset="0"/>
                <a:cs typeface="Lohit Devanagari"/>
              </a:rPr>
              <a:t> and </a:t>
            </a:r>
            <a:r>
              <a:rPr lang="en-US" dirty="0" err="1" smtClean="0">
                <a:effectLst/>
                <a:latin typeface="Times New Roman" panose="02020603050405020304" pitchFamily="18" charset="0"/>
                <a:cs typeface="Lohit Devanagari"/>
              </a:rPr>
              <a:t>webnovel</a:t>
            </a:r>
            <a:r>
              <a:rPr lang="en-US" dirty="0" smtClean="0">
                <a:effectLst/>
                <a:latin typeface="Times New Roman" panose="02020603050405020304" pitchFamily="18" charset="0"/>
                <a:cs typeface="Lohit Devanagari"/>
              </a:rPr>
              <a:t> communities. </a:t>
            </a:r>
            <a:r>
              <a:rPr lang="en-US" i="1" dirty="0" smtClean="0">
                <a:effectLst/>
                <a:latin typeface="Times New Roman" panose="02020603050405020304" pitchFamily="18" charset="0"/>
                <a:cs typeface="Lohit Devanagari"/>
              </a:rPr>
              <a:t>Information, Communication &amp; Society</a:t>
            </a:r>
            <a:r>
              <a:rPr lang="en-US" dirty="0" smtClean="0">
                <a:effectLst/>
                <a:latin typeface="Times New Roman" panose="02020603050405020304" pitchFamily="18" charset="0"/>
                <a:cs typeface="Lohit Devanagari"/>
              </a:rPr>
              <a:t>, </a:t>
            </a:r>
            <a:r>
              <a:rPr lang="en-US" i="1" dirty="0" smtClean="0">
                <a:effectLst/>
                <a:latin typeface="Times New Roman" panose="02020603050405020304" pitchFamily="18" charset="0"/>
                <a:cs typeface="Lohit Devanagari"/>
              </a:rPr>
              <a:t>23</a:t>
            </a:r>
            <a:r>
              <a:rPr lang="en-US" dirty="0" smtClean="0">
                <a:effectLst/>
                <a:latin typeface="Times New Roman" panose="02020603050405020304" pitchFamily="18" charset="0"/>
                <a:cs typeface="Lohit Devanagari"/>
              </a:rPr>
              <a:t>(6), 833-848.</a:t>
            </a:r>
            <a:endParaRPr lang="en-US" dirty="0" smtClean="0">
              <a:effectLst/>
            </a:endParaRPr>
          </a:p>
          <a:p>
            <a:pPr marL="905510" lvl="1" indent="-448310">
              <a:lnSpc>
                <a:spcPct val="200000"/>
              </a:lnSpc>
            </a:pPr>
            <a:r>
              <a:rPr lang="en-US" dirty="0" smtClean="0">
                <a:effectLst/>
                <a:latin typeface="Times New Roman" panose="02020603050405020304" pitchFamily="18" charset="0"/>
                <a:cs typeface="Lohit Devanagari"/>
              </a:rPr>
              <a:t>Smith, A. C., Skinner, J., &amp; Read, D. (2022). Popular culture, sport, and management. In </a:t>
            </a:r>
            <a:r>
              <a:rPr lang="en-US" i="1" dirty="0" smtClean="0">
                <a:effectLst/>
                <a:latin typeface="Times New Roman" panose="02020603050405020304" pitchFamily="18" charset="0"/>
                <a:cs typeface="Lohit Devanagari"/>
              </a:rPr>
              <a:t>A research agenda for sport Management</a:t>
            </a:r>
            <a:r>
              <a:rPr lang="en-US" dirty="0" smtClean="0">
                <a:effectLst/>
                <a:latin typeface="Times New Roman" panose="02020603050405020304" pitchFamily="18" charset="0"/>
                <a:cs typeface="Lohit Devanagari"/>
              </a:rPr>
              <a:t> (pp. 39-56). Edward Elgar Publishing.</a:t>
            </a:r>
            <a:endParaRPr lang="en-US" dirty="0" smtClean="0">
              <a:effectLst/>
            </a:endParaRPr>
          </a:p>
          <a:p>
            <a:pPr marL="905510" lvl="1" indent="-448310">
              <a:lnSpc>
                <a:spcPct val="200000"/>
              </a:lnSpc>
            </a:pPr>
            <a:r>
              <a:rPr lang="en-US" dirty="0" err="1" smtClean="0">
                <a:effectLst/>
                <a:latin typeface="Times New Roman" panose="02020603050405020304" pitchFamily="18" charset="0"/>
                <a:cs typeface="Lohit Devanagari"/>
              </a:rPr>
              <a:t>Sugihartati</a:t>
            </a:r>
            <a:r>
              <a:rPr lang="en-US" dirty="0" smtClean="0">
                <a:effectLst/>
                <a:latin typeface="Times New Roman" panose="02020603050405020304" pitchFamily="18" charset="0"/>
                <a:cs typeface="Lohit Devanagari"/>
              </a:rPr>
              <a:t>, R. (2020). Youth fans of global popular culture: Between prosumer and free digital </a:t>
            </a:r>
            <a:r>
              <a:rPr lang="en-US" dirty="0" err="1" smtClean="0">
                <a:effectLst/>
                <a:latin typeface="Times New Roman" panose="02020603050405020304" pitchFamily="18" charset="0"/>
                <a:cs typeface="Lohit Devanagari"/>
              </a:rPr>
              <a:t>labourer</a:t>
            </a:r>
            <a:r>
              <a:rPr lang="en-US" dirty="0" smtClean="0">
                <a:effectLst/>
                <a:latin typeface="Times New Roman" panose="02020603050405020304" pitchFamily="18" charset="0"/>
                <a:cs typeface="Lohit Devanagari"/>
              </a:rPr>
              <a:t>. </a:t>
            </a:r>
            <a:r>
              <a:rPr lang="en-US" i="1" dirty="0" smtClean="0">
                <a:effectLst/>
                <a:latin typeface="Times New Roman" panose="02020603050405020304" pitchFamily="18" charset="0"/>
                <a:cs typeface="Lohit Devanagari"/>
              </a:rPr>
              <a:t>Journal of Consumer Culture</a:t>
            </a:r>
            <a:r>
              <a:rPr lang="en-US" dirty="0" smtClean="0">
                <a:effectLst/>
                <a:latin typeface="Times New Roman" panose="02020603050405020304" pitchFamily="18" charset="0"/>
                <a:cs typeface="Lohit Devanagari"/>
              </a:rPr>
              <a:t>, </a:t>
            </a:r>
            <a:r>
              <a:rPr lang="en-US" i="1" dirty="0" smtClean="0">
                <a:effectLst/>
                <a:latin typeface="Times New Roman" panose="02020603050405020304" pitchFamily="18" charset="0"/>
                <a:cs typeface="Lohit Devanagari"/>
              </a:rPr>
              <a:t>20</a:t>
            </a:r>
            <a:r>
              <a:rPr lang="en-US" dirty="0" smtClean="0">
                <a:effectLst/>
                <a:latin typeface="Times New Roman" panose="02020603050405020304" pitchFamily="18" charset="0"/>
                <a:cs typeface="Lohit Devanagari"/>
              </a:rPr>
              <a:t>(3), 305-323.</a:t>
            </a:r>
            <a:endParaRPr lang="en-US" dirty="0">
              <a:effectLst/>
            </a:endParaRPr>
          </a:p>
        </p:txBody>
      </p:sp>
    </p:spTree>
    <p:extLst>
      <p:ext uri="{BB962C8B-B14F-4D97-AF65-F5344CB8AC3E}">
        <p14:creationId xmlns:p14="http://schemas.microsoft.com/office/powerpoint/2010/main" xmlns="" val="1621021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b="1" dirty="0" smtClean="0">
                <a:latin typeface="Times New Roman" panose="02020603050405020304" pitchFamily="18" charset="0"/>
                <a:cs typeface="Times New Roman" panose="02020603050405020304" pitchFamily="18" charset="0"/>
              </a:rPr>
              <a:t>Company Description</a:t>
            </a: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2400" b="1" dirty="0" smtClean="0">
                <a:latin typeface="Times New Roman" panose="02020603050405020304" pitchFamily="18" charset="0"/>
                <a:cs typeface="Times New Roman" panose="02020603050405020304" pitchFamily="18" charset="0"/>
              </a:rPr>
              <a:t>Brief history of the company</a:t>
            </a:r>
            <a:endParaRPr lang="en-US" sz="24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p:txBody>
          <a:bodyPr>
            <a:normAutofit fontScale="92500" lnSpcReduction="20000"/>
          </a:bodyPr>
          <a:lstStyle/>
          <a:p>
            <a:pPr>
              <a:lnSpc>
                <a:spcPct val="150000"/>
              </a:lnSpc>
              <a:buFont typeface="Wingdings" panose="05000000000000000000" pitchFamily="2" charset="2"/>
              <a:buChar char="q"/>
            </a:pPr>
            <a:r>
              <a:rPr lang="en-US" sz="1800" dirty="0" smtClean="0">
                <a:effectLst/>
                <a:latin typeface="Times New Roman" panose="02020603050405020304" pitchFamily="18" charset="0"/>
                <a:ea typeface="Noto Serif CJK SC"/>
                <a:cs typeface="Lohit Devanagari"/>
              </a:rPr>
              <a:t>Hot Topic is a retail chain organization that sells pop culture-themed clothes and accessories. </a:t>
            </a:r>
          </a:p>
          <a:p>
            <a:pPr>
              <a:lnSpc>
                <a:spcPct val="150000"/>
              </a:lnSpc>
              <a:buFont typeface="Wingdings" panose="05000000000000000000" pitchFamily="2" charset="2"/>
              <a:buChar char="q"/>
            </a:pPr>
            <a:r>
              <a:rPr lang="en-US" sz="1800" dirty="0" smtClean="0">
                <a:effectLst/>
                <a:latin typeface="Times New Roman" panose="02020603050405020304" pitchFamily="18" charset="0"/>
                <a:ea typeface="Noto Serif CJK SC"/>
                <a:cs typeface="Lohit Devanagari"/>
              </a:rPr>
              <a:t>It was established in 1988 and has over 600 stores </a:t>
            </a:r>
            <a:r>
              <a:rPr lang="en-US" sz="1800" dirty="0" smtClean="0">
                <a:latin typeface="Times New Roman" panose="02020603050405020304" pitchFamily="18" charset="0"/>
                <a:ea typeface="Noto Serif CJK SC"/>
                <a:cs typeface="Lohit Devanagari"/>
              </a:rPr>
              <a:t>across US and </a:t>
            </a:r>
            <a:r>
              <a:rPr lang="en-US" sz="1800" dirty="0" smtClean="0">
                <a:effectLst/>
                <a:latin typeface="Times New Roman" panose="02020603050405020304" pitchFamily="18" charset="0"/>
                <a:ea typeface="Noto Serif CJK SC"/>
                <a:cs typeface="Lohit Devanagari"/>
              </a:rPr>
              <a:t>worldwide. </a:t>
            </a:r>
          </a:p>
          <a:p>
            <a:pPr>
              <a:lnSpc>
                <a:spcPct val="150000"/>
              </a:lnSpc>
              <a:buFont typeface="Wingdings" panose="05000000000000000000" pitchFamily="2" charset="2"/>
              <a:buChar char="q"/>
            </a:pPr>
            <a:r>
              <a:rPr lang="en-US" sz="1800" dirty="0" smtClean="0">
                <a:effectLst/>
                <a:latin typeface="Times New Roman" panose="02020603050405020304" pitchFamily="18" charset="0"/>
                <a:ea typeface="Noto Serif CJK SC"/>
                <a:cs typeface="Lohit Devanagari"/>
              </a:rPr>
              <a:t>It is one of the largest retailers in the industry. </a:t>
            </a:r>
          </a:p>
          <a:p>
            <a:pPr>
              <a:lnSpc>
                <a:spcPct val="150000"/>
              </a:lnSpc>
              <a:buFont typeface="Wingdings" panose="05000000000000000000" pitchFamily="2" charset="2"/>
              <a:buChar char="q"/>
            </a:pPr>
            <a:r>
              <a:rPr lang="en-US" sz="1800" dirty="0" smtClean="0">
                <a:effectLst/>
                <a:latin typeface="Times New Roman" panose="02020603050405020304" pitchFamily="18" charset="0"/>
                <a:ea typeface="Noto Serif CJK SC"/>
                <a:cs typeface="Lohit Devanagari"/>
              </a:rPr>
              <a:t>The company has flourished over the years because it stays ahead of the trends. </a:t>
            </a:r>
          </a:p>
          <a:p>
            <a:pPr>
              <a:lnSpc>
                <a:spcPct val="150000"/>
              </a:lnSpc>
              <a:buFont typeface="Wingdings" panose="05000000000000000000" pitchFamily="2" charset="2"/>
              <a:buChar char="q"/>
            </a:pPr>
            <a:r>
              <a:rPr lang="en-US" sz="1800" dirty="0" smtClean="0">
                <a:effectLst/>
                <a:latin typeface="Times New Roman" panose="02020603050405020304" pitchFamily="18" charset="0"/>
                <a:ea typeface="Noto Serif CJK SC"/>
                <a:cs typeface="Lohit Devanagari"/>
              </a:rPr>
              <a:t>It has also faced several criticisms.</a:t>
            </a:r>
            <a:endParaRPr lang="en-US" sz="1800" dirty="0"/>
          </a:p>
        </p:txBody>
      </p:sp>
      <p:pic>
        <p:nvPicPr>
          <p:cNvPr id="5" name="Content Placeholder 4"/>
          <p:cNvPicPr>
            <a:picLocks noGrp="1" noChangeAspect="1"/>
          </p:cNvPicPr>
          <p:nvPr>
            <p:ph sz="half" idx="2"/>
          </p:nvPr>
        </p:nvPicPr>
        <p:blipFill>
          <a:blip r:embed="rId3"/>
          <a:stretch>
            <a:fillRect/>
          </a:stretch>
        </p:blipFill>
        <p:spPr>
          <a:xfrm>
            <a:off x="6178548" y="2778034"/>
            <a:ext cx="4718050" cy="2908663"/>
          </a:xfrm>
          <a:prstGeom prst="rect">
            <a:avLst/>
          </a:prstGeom>
        </p:spPr>
      </p:pic>
    </p:spTree>
    <p:extLst>
      <p:ext uri="{BB962C8B-B14F-4D97-AF65-F5344CB8AC3E}">
        <p14:creationId xmlns:p14="http://schemas.microsoft.com/office/powerpoint/2010/main" xmlns="" val="1354363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7714" y="287383"/>
            <a:ext cx="11477897" cy="4154984"/>
          </a:xfrm>
          <a:prstGeom prst="rect">
            <a:avLst/>
          </a:prstGeom>
          <a:noFill/>
        </p:spPr>
        <p:txBody>
          <a:bodyPr wrap="square" rtlCol="0">
            <a:spAutoFit/>
          </a:bodyPr>
          <a:lstStyle/>
          <a:p>
            <a:pPr lvl="1" algn="ctr">
              <a:lnSpc>
                <a:spcPct val="200000"/>
              </a:lnSpc>
            </a:pPr>
            <a:r>
              <a:rPr lang="en-US" sz="2400" b="1" kern="100" dirty="0" smtClean="0">
                <a:effectLst/>
                <a:latin typeface="Times New Roman" panose="02020603050405020304" pitchFamily="18" charset="0"/>
                <a:ea typeface="Noto Serif CJK SC"/>
                <a:cs typeface="Times New Roman" panose="02020603050405020304" pitchFamily="18" charset="0"/>
              </a:rPr>
              <a:t>Description of Organizational Operating Units</a:t>
            </a:r>
          </a:p>
          <a:p>
            <a:pPr marL="742950" lvl="1" indent="-285750">
              <a:lnSpc>
                <a:spcPct val="200000"/>
              </a:lnSpc>
              <a:buFont typeface="Wingdings" panose="05000000000000000000" pitchFamily="2" charset="2"/>
              <a:buChar char="q"/>
            </a:pPr>
            <a:r>
              <a:rPr lang="en-US" dirty="0" smtClean="0">
                <a:effectLst/>
                <a:latin typeface="Times New Roman" panose="02020603050405020304" pitchFamily="18" charset="0"/>
                <a:ea typeface="Noto Serif CJK SC"/>
                <a:cs typeface="Lohit Devanagari"/>
              </a:rPr>
              <a:t>The organization’s key operating units are; </a:t>
            </a:r>
          </a:p>
          <a:p>
            <a:pPr marL="1200150" lvl="2" indent="-285750">
              <a:lnSpc>
                <a:spcPct val="200000"/>
              </a:lnSpc>
              <a:buFont typeface="Wingdings" panose="05000000000000000000" pitchFamily="2" charset="2"/>
              <a:buChar char="v"/>
            </a:pPr>
            <a:r>
              <a:rPr lang="en-US" dirty="0" smtClean="0">
                <a:effectLst/>
                <a:latin typeface="Times New Roman" panose="02020603050405020304" pitchFamily="18" charset="0"/>
                <a:ea typeface="Noto Serif CJK SC"/>
                <a:cs typeface="Lohit Devanagari"/>
              </a:rPr>
              <a:t>The product development unit</a:t>
            </a:r>
          </a:p>
          <a:p>
            <a:pPr marL="1200150" lvl="2" indent="-285750">
              <a:lnSpc>
                <a:spcPct val="200000"/>
              </a:lnSpc>
              <a:buFont typeface="Wingdings" panose="05000000000000000000" pitchFamily="2" charset="2"/>
              <a:buChar char="v"/>
            </a:pPr>
            <a:r>
              <a:rPr lang="en-US" dirty="0" smtClean="0">
                <a:effectLst/>
                <a:latin typeface="Times New Roman" panose="02020603050405020304" pitchFamily="18" charset="0"/>
                <a:ea typeface="Noto Serif CJK SC"/>
                <a:cs typeface="Lohit Devanagari"/>
              </a:rPr>
              <a:t>The merchandising unit</a:t>
            </a:r>
          </a:p>
          <a:p>
            <a:pPr marL="1200150" lvl="2" indent="-285750">
              <a:lnSpc>
                <a:spcPct val="200000"/>
              </a:lnSpc>
              <a:buFont typeface="Wingdings" panose="05000000000000000000" pitchFamily="2" charset="2"/>
              <a:buChar char="v"/>
            </a:pPr>
            <a:r>
              <a:rPr lang="en-US" dirty="0" smtClean="0">
                <a:effectLst/>
                <a:latin typeface="Times New Roman" panose="02020603050405020304" pitchFamily="18" charset="0"/>
                <a:ea typeface="Noto Serif CJK SC"/>
                <a:cs typeface="Lohit Devanagari"/>
              </a:rPr>
              <a:t>The marketing and advertising unit</a:t>
            </a:r>
          </a:p>
          <a:p>
            <a:pPr marL="742950" lvl="1" indent="-285750">
              <a:lnSpc>
                <a:spcPct val="200000"/>
              </a:lnSpc>
              <a:buFont typeface="Wingdings" panose="05000000000000000000" pitchFamily="2" charset="2"/>
              <a:buChar char="q"/>
            </a:pPr>
            <a:r>
              <a:rPr lang="en-US" dirty="0" smtClean="0">
                <a:effectLst/>
                <a:latin typeface="Times New Roman" panose="02020603050405020304" pitchFamily="18" charset="0"/>
                <a:ea typeface="Noto Serif CJK SC"/>
                <a:cs typeface="Lohit Devanagari"/>
              </a:rPr>
              <a:t>Other units include the supply chain, logistics, finance, and accounting.  </a:t>
            </a:r>
          </a:p>
          <a:p>
            <a:pPr marL="742950" lvl="1" indent="-285750">
              <a:lnSpc>
                <a:spcPct val="200000"/>
              </a:lnSpc>
              <a:buFont typeface="Wingdings" panose="05000000000000000000" pitchFamily="2" charset="2"/>
              <a:buChar char="q"/>
            </a:pPr>
            <a:r>
              <a:rPr lang="en-US" kern="100" dirty="0" smtClean="0">
                <a:latin typeface="Times New Roman" panose="02020603050405020304" pitchFamily="18" charset="0"/>
                <a:ea typeface="Noto Serif CJK SC"/>
                <a:cs typeface="Times New Roman" panose="02020603050405020304" pitchFamily="18" charset="0"/>
              </a:rPr>
              <a:t>The firm operates in various markets such as the US, Europe, and Canada.</a:t>
            </a:r>
            <a:endParaRPr lang="en-US" kern="100" dirty="0">
              <a:effectLst/>
              <a:latin typeface="Times New Roman" panose="02020603050405020304" pitchFamily="18" charset="0"/>
              <a:ea typeface="Noto Serif CJK SC"/>
              <a:cs typeface="Times New Roman" panose="02020603050405020304" pitchFamily="18" charset="0"/>
            </a:endParaRPr>
          </a:p>
        </p:txBody>
      </p:sp>
    </p:spTree>
    <p:extLst>
      <p:ext uri="{BB962C8B-B14F-4D97-AF65-F5344CB8AC3E}">
        <p14:creationId xmlns:p14="http://schemas.microsoft.com/office/powerpoint/2010/main" xmlns="" val="3882390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0" marR="0" algn="ctr">
              <a:lnSpc>
                <a:spcPct val="200000"/>
              </a:lnSpc>
              <a:spcBef>
                <a:spcPts val="0"/>
              </a:spcBef>
              <a:spcAft>
                <a:spcPts val="0"/>
              </a:spcAft>
            </a:pPr>
            <a:r>
              <a:rPr lang="en-US" sz="2000" b="1" kern="100" dirty="0" smtClean="0">
                <a:effectLst/>
                <a:latin typeface="Times New Roman" panose="02020603050405020304" pitchFamily="18" charset="0"/>
                <a:ea typeface="Noto Serif CJK SC"/>
                <a:cs typeface="Times New Roman" panose="02020603050405020304" pitchFamily="18" charset="0"/>
              </a:rPr>
              <a:t/>
            </a:r>
            <a:br>
              <a:rPr lang="en-US" sz="2000" b="1" kern="100" dirty="0" smtClean="0">
                <a:effectLst/>
                <a:latin typeface="Times New Roman" panose="02020603050405020304" pitchFamily="18" charset="0"/>
                <a:ea typeface="Noto Serif CJK SC"/>
                <a:cs typeface="Times New Roman" panose="02020603050405020304" pitchFamily="18" charset="0"/>
              </a:rPr>
            </a:br>
            <a:r>
              <a:rPr lang="en-US" sz="2000" b="1" kern="100" dirty="0" smtClean="0">
                <a:effectLst/>
                <a:latin typeface="Times New Roman" panose="02020603050405020304" pitchFamily="18" charset="0"/>
                <a:ea typeface="Noto Serif CJK SC"/>
                <a:cs typeface="Times New Roman" panose="02020603050405020304" pitchFamily="18" charset="0"/>
              </a:rPr>
              <a:t/>
            </a:r>
            <a:br>
              <a:rPr lang="en-US" sz="2000" b="1" kern="100" dirty="0" smtClean="0">
                <a:effectLst/>
                <a:latin typeface="Times New Roman" panose="02020603050405020304" pitchFamily="18" charset="0"/>
                <a:ea typeface="Noto Serif CJK SC"/>
                <a:cs typeface="Times New Roman" panose="02020603050405020304" pitchFamily="18" charset="0"/>
              </a:rPr>
            </a:br>
            <a:r>
              <a:rPr lang="en-US" sz="2000" b="1" kern="100" dirty="0" smtClean="0">
                <a:effectLst/>
                <a:latin typeface="Times New Roman" panose="02020603050405020304" pitchFamily="18" charset="0"/>
                <a:ea typeface="Noto Serif CJK SC"/>
                <a:cs typeface="Times New Roman" panose="02020603050405020304" pitchFamily="18" charset="0"/>
              </a:rPr>
              <a:t>External Analyses</a:t>
            </a:r>
            <a:br>
              <a:rPr lang="en-US" sz="2000" b="1" kern="100" dirty="0" smtClean="0">
                <a:effectLst/>
                <a:latin typeface="Times New Roman" panose="02020603050405020304" pitchFamily="18" charset="0"/>
                <a:ea typeface="Noto Serif CJK SC"/>
                <a:cs typeface="Times New Roman" panose="02020603050405020304" pitchFamily="18" charset="0"/>
              </a:rPr>
            </a:br>
            <a:r>
              <a:rPr lang="en-US" sz="2000" b="1" kern="100" dirty="0" smtClean="0">
                <a:effectLst/>
                <a:latin typeface="Times New Roman" panose="02020603050405020304" pitchFamily="18" charset="0"/>
                <a:ea typeface="Noto Serif CJK SC"/>
                <a:cs typeface="Times New Roman" panose="02020603050405020304" pitchFamily="18" charset="0"/>
              </a:rPr>
              <a:t>Industry analysis and description</a:t>
            </a:r>
            <a:br>
              <a:rPr lang="en-US" sz="2000" b="1" kern="100" dirty="0" smtClean="0">
                <a:effectLst/>
                <a:latin typeface="Times New Roman" panose="02020603050405020304" pitchFamily="18" charset="0"/>
                <a:ea typeface="Noto Serif CJK SC"/>
                <a:cs typeface="Times New Roman" panose="02020603050405020304" pitchFamily="18" charset="0"/>
              </a:rPr>
            </a:br>
            <a:r>
              <a:rPr lang="en-US" sz="2000" b="1" kern="100" dirty="0" smtClean="0">
                <a:effectLst/>
                <a:latin typeface="Times New Roman" panose="02020603050405020304" pitchFamily="18" charset="0"/>
                <a:ea typeface="Noto Serif CJK SC"/>
                <a:cs typeface="Times New Roman" panose="02020603050405020304" pitchFamily="18" charset="0"/>
              </a:rPr>
              <a:t/>
            </a:r>
            <a:br>
              <a:rPr lang="en-US" sz="2000" b="1" kern="100" dirty="0" smtClean="0">
                <a:effectLst/>
                <a:latin typeface="Times New Roman" panose="02020603050405020304" pitchFamily="18" charset="0"/>
                <a:ea typeface="Noto Serif CJK SC"/>
                <a:cs typeface="Times New Roman" panose="02020603050405020304" pitchFamily="18" charset="0"/>
              </a:rPr>
            </a:br>
            <a:r>
              <a:rPr lang="en-US" sz="2000" kern="100" dirty="0" smtClean="0">
                <a:effectLst/>
                <a:latin typeface="Times New Roman" panose="02020603050405020304" pitchFamily="18" charset="0"/>
                <a:ea typeface="Noto Serif CJK SC"/>
                <a:cs typeface="Times New Roman" panose="02020603050405020304" pitchFamily="18" charset="0"/>
              </a:rPr>
              <a:t/>
            </a:r>
            <a:br>
              <a:rPr lang="en-US" sz="2000" kern="100" dirty="0" smtClean="0">
                <a:effectLst/>
                <a:latin typeface="Times New Roman" panose="02020603050405020304" pitchFamily="18" charset="0"/>
                <a:ea typeface="Noto Serif CJK SC"/>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p:txBody>
          <a:bodyPr>
            <a:normAutofit fontScale="85000" lnSpcReduction="10000"/>
          </a:bodyPr>
          <a:lstStyle/>
          <a:p>
            <a:pPr>
              <a:lnSpc>
                <a:spcPct val="150000"/>
              </a:lnSpc>
              <a:buFont typeface="Wingdings" panose="05000000000000000000" pitchFamily="2" charset="2"/>
              <a:buChar char="q"/>
            </a:pPr>
            <a:r>
              <a:rPr lang="en-US" sz="1800" dirty="0" smtClean="0">
                <a:effectLst/>
                <a:latin typeface="Times New Roman" panose="02020603050405020304" pitchFamily="18" charset="0"/>
                <a:ea typeface="Noto Serif CJK SC"/>
                <a:cs typeface="Lohit Devanagari"/>
              </a:rPr>
              <a:t>Hot Topic operates in the pop culture merchandise industry. </a:t>
            </a:r>
          </a:p>
          <a:p>
            <a:pPr>
              <a:lnSpc>
                <a:spcPct val="150000"/>
              </a:lnSpc>
              <a:buFont typeface="Wingdings" panose="05000000000000000000" pitchFamily="2" charset="2"/>
              <a:buChar char="q"/>
            </a:pPr>
            <a:r>
              <a:rPr lang="en-US" sz="1800" dirty="0" smtClean="0">
                <a:effectLst/>
                <a:latin typeface="Times New Roman" panose="02020603050405020304" pitchFamily="18" charset="0"/>
                <a:ea typeface="Noto Serif CJK SC"/>
                <a:cs typeface="Lohit Devanagari"/>
              </a:rPr>
              <a:t>This industry serves consumers who love popular entertainment franchises like TV Shows. </a:t>
            </a:r>
          </a:p>
          <a:p>
            <a:pPr>
              <a:lnSpc>
                <a:spcPct val="150000"/>
              </a:lnSpc>
              <a:buFont typeface="Wingdings" panose="05000000000000000000" pitchFamily="2" charset="2"/>
              <a:buChar char="q"/>
            </a:pPr>
            <a:r>
              <a:rPr lang="en-US" sz="1800" dirty="0" smtClean="0">
                <a:effectLst/>
                <a:latin typeface="Times New Roman" panose="02020603050405020304" pitchFamily="18" charset="0"/>
                <a:ea typeface="Noto Serif CJK SC"/>
                <a:cs typeface="Lohit Devanagari"/>
              </a:rPr>
              <a:t>Some of the pop culture products are clothes, accessories, and entertainment franchises. </a:t>
            </a:r>
          </a:p>
          <a:p>
            <a:pPr>
              <a:lnSpc>
                <a:spcPct val="150000"/>
              </a:lnSpc>
              <a:buFont typeface="Wingdings" panose="05000000000000000000" pitchFamily="2" charset="2"/>
              <a:buChar char="q"/>
            </a:pPr>
            <a:r>
              <a:rPr lang="en-US" sz="1800" dirty="0" smtClean="0">
                <a:effectLst/>
                <a:latin typeface="Times New Roman" panose="02020603050405020304" pitchFamily="18" charset="0"/>
                <a:ea typeface="Noto Serif CJK SC"/>
                <a:cs typeface="Lohit Devanagari"/>
              </a:rPr>
              <a:t>The industry also produces products that serve underrepresented communities, like LGBTQ groups.</a:t>
            </a:r>
            <a:endParaRPr lang="en-US" sz="1800" dirty="0"/>
          </a:p>
        </p:txBody>
      </p:sp>
      <p:pic>
        <p:nvPicPr>
          <p:cNvPr id="5" name="Content Placeholder 4"/>
          <p:cNvPicPr>
            <a:picLocks noGrp="1" noChangeAspect="1"/>
          </p:cNvPicPr>
          <p:nvPr>
            <p:ph sz="half" idx="2"/>
          </p:nvPr>
        </p:nvPicPr>
        <p:blipFill>
          <a:blip r:embed="rId3"/>
          <a:stretch>
            <a:fillRect/>
          </a:stretch>
        </p:blipFill>
        <p:spPr>
          <a:xfrm>
            <a:off x="6181725" y="2786743"/>
            <a:ext cx="4718050" cy="2899954"/>
          </a:xfrm>
          <a:prstGeom prst="rect">
            <a:avLst/>
          </a:prstGeom>
        </p:spPr>
      </p:pic>
    </p:spTree>
    <p:extLst>
      <p:ext uri="{BB962C8B-B14F-4D97-AF65-F5344CB8AC3E}">
        <p14:creationId xmlns:p14="http://schemas.microsoft.com/office/powerpoint/2010/main" xmlns="" val="4230933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9006" y="174171"/>
            <a:ext cx="11538857" cy="5218736"/>
          </a:xfrm>
          <a:prstGeom prst="rect">
            <a:avLst/>
          </a:prstGeom>
          <a:noFill/>
        </p:spPr>
        <p:txBody>
          <a:bodyPr wrap="square" rtlCol="0">
            <a:spAutoFit/>
          </a:bodyPr>
          <a:lstStyle/>
          <a:p>
            <a:pPr lvl="1" algn="ctr">
              <a:lnSpc>
                <a:spcPct val="150000"/>
              </a:lnSpc>
            </a:pPr>
            <a:endParaRPr lang="en-US" sz="1600" b="1" dirty="0" smtClean="0">
              <a:latin typeface="Times New Roman" panose="02020603050405020304" pitchFamily="18" charset="0"/>
              <a:cs typeface="Times New Roman" panose="02020603050405020304" pitchFamily="18" charset="0"/>
            </a:endParaRPr>
          </a:p>
          <a:p>
            <a:pPr lvl="1" algn="ctr">
              <a:lnSpc>
                <a:spcPct val="150000"/>
              </a:lnSpc>
            </a:pPr>
            <a:r>
              <a:rPr lang="en-US" sz="1600" b="1" dirty="0" smtClean="0">
                <a:latin typeface="Times New Roman" panose="02020603050405020304" pitchFamily="18" charset="0"/>
                <a:cs typeface="Times New Roman" panose="02020603050405020304" pitchFamily="18" charset="0"/>
              </a:rPr>
              <a:t>External analyses</a:t>
            </a:r>
          </a:p>
          <a:p>
            <a:pPr lvl="1">
              <a:lnSpc>
                <a:spcPct val="150000"/>
              </a:lnSpc>
            </a:pPr>
            <a:r>
              <a:rPr lang="en-US" sz="1600" b="1" dirty="0" smtClean="0">
                <a:latin typeface="Times New Roman" panose="02020603050405020304" pitchFamily="18" charset="0"/>
                <a:cs typeface="Times New Roman" panose="02020603050405020304" pitchFamily="18" charset="0"/>
              </a:rPr>
              <a:t>Industry operations</a:t>
            </a:r>
          </a:p>
          <a:p>
            <a:pPr marL="742950" lvl="1" indent="-285750">
              <a:lnSpc>
                <a:spcPct val="150000"/>
              </a:lnSpc>
              <a:buFont typeface="Wingdings" panose="05000000000000000000" pitchFamily="2" charset="2"/>
              <a:buChar char="q"/>
            </a:pPr>
            <a:r>
              <a:rPr lang="en-US" sz="1600" dirty="0" smtClean="0">
                <a:effectLst/>
                <a:latin typeface="Times New Roman" panose="02020603050405020304" pitchFamily="18" charset="0"/>
                <a:ea typeface="Noto Serif CJK SC"/>
                <a:cs typeface="Lohit Devanagari"/>
              </a:rPr>
              <a:t>The pop culture merchandise industry is a broad-scope market. </a:t>
            </a:r>
          </a:p>
          <a:p>
            <a:pPr marL="742950" lvl="1" indent="-285750">
              <a:lnSpc>
                <a:spcPct val="150000"/>
              </a:lnSpc>
              <a:buFont typeface="Wingdings" panose="05000000000000000000" pitchFamily="2" charset="2"/>
              <a:buChar char="q"/>
            </a:pPr>
            <a:r>
              <a:rPr lang="en-US" sz="1600" dirty="0" smtClean="0">
                <a:effectLst/>
                <a:latin typeface="Times New Roman" panose="02020603050405020304" pitchFamily="18" charset="0"/>
                <a:ea typeface="Noto Serif CJK SC"/>
                <a:cs typeface="Lohit Devanagari"/>
              </a:rPr>
              <a:t>The production of pop culture products involves multiple supply industries like;</a:t>
            </a:r>
          </a:p>
          <a:p>
            <a:pPr marL="1200150" lvl="2" indent="-285750">
              <a:lnSpc>
                <a:spcPct val="150000"/>
              </a:lnSpc>
              <a:buFont typeface="Wingdings" panose="05000000000000000000" pitchFamily="2" charset="2"/>
              <a:buChar char="ü"/>
            </a:pPr>
            <a:r>
              <a:rPr lang="en-US" sz="1600" dirty="0" smtClean="0">
                <a:effectLst/>
                <a:latin typeface="Times New Roman" panose="02020603050405020304" pitchFamily="18" charset="0"/>
                <a:ea typeface="Noto Serif CJK SC"/>
                <a:cs typeface="Lohit Devanagari"/>
              </a:rPr>
              <a:t> Printing firms</a:t>
            </a:r>
          </a:p>
          <a:p>
            <a:pPr marL="1200150" lvl="2" indent="-285750">
              <a:lnSpc>
                <a:spcPct val="150000"/>
              </a:lnSpc>
              <a:buFont typeface="Wingdings" panose="05000000000000000000" pitchFamily="2" charset="2"/>
              <a:buChar char="ü"/>
            </a:pPr>
            <a:r>
              <a:rPr lang="en-US" sz="1600" dirty="0" smtClean="0">
                <a:effectLst/>
                <a:latin typeface="Times New Roman" panose="02020603050405020304" pitchFamily="18" charset="0"/>
                <a:ea typeface="Noto Serif CJK SC"/>
                <a:cs typeface="Lohit Devanagari"/>
              </a:rPr>
              <a:t>Textile manufacturers. </a:t>
            </a:r>
          </a:p>
          <a:p>
            <a:pPr marL="742950" lvl="1" indent="-285750">
              <a:lnSpc>
                <a:spcPct val="150000"/>
              </a:lnSpc>
              <a:buFont typeface="Wingdings" panose="05000000000000000000" pitchFamily="2" charset="2"/>
              <a:buChar char="q"/>
            </a:pPr>
            <a:r>
              <a:rPr lang="en-US" sz="1600" dirty="0" smtClean="0">
                <a:effectLst/>
                <a:latin typeface="Times New Roman" panose="02020603050405020304" pitchFamily="18" charset="0"/>
                <a:ea typeface="Noto Serif CJK SC"/>
                <a:cs typeface="Lohit Devanagari"/>
              </a:rPr>
              <a:t>Main consumers are the adolescents and adults from diverse cultures. </a:t>
            </a:r>
          </a:p>
          <a:p>
            <a:pPr lvl="1">
              <a:lnSpc>
                <a:spcPct val="150000"/>
              </a:lnSpc>
            </a:pPr>
            <a:r>
              <a:rPr lang="en-US" sz="1600" b="1" kern="100" dirty="0" smtClean="0">
                <a:effectLst/>
                <a:latin typeface="Times New Roman" panose="02020603050405020304" pitchFamily="18" charset="0"/>
                <a:ea typeface="Noto Serif CJK SC"/>
                <a:cs typeface="Lohit Devanagari"/>
              </a:rPr>
              <a:t>Industry Life Cycle and Growth Rate</a:t>
            </a:r>
            <a:endParaRPr lang="en-US" sz="1600" kern="100" dirty="0" smtClean="0">
              <a:effectLst/>
              <a:latin typeface="Liberation Serif"/>
              <a:ea typeface="Noto Serif CJK SC"/>
              <a:cs typeface="Lohit Devanagari"/>
            </a:endParaRPr>
          </a:p>
          <a:p>
            <a:pPr marL="742950" lvl="1" indent="-285750">
              <a:lnSpc>
                <a:spcPct val="150000"/>
              </a:lnSpc>
              <a:buFont typeface="Wingdings" panose="05000000000000000000" pitchFamily="2" charset="2"/>
              <a:buChar char="q"/>
            </a:pPr>
            <a:r>
              <a:rPr lang="en-US" sz="1600" dirty="0" smtClean="0">
                <a:effectLst/>
                <a:latin typeface="Times New Roman" panose="02020603050405020304" pitchFamily="18" charset="0"/>
                <a:ea typeface="Noto Serif CJK SC"/>
                <a:cs typeface="Lohit Devanagari"/>
              </a:rPr>
              <a:t>The pop culture merchandise industry is currently in the growth phase.</a:t>
            </a:r>
          </a:p>
          <a:p>
            <a:pPr marL="742950" lvl="1" indent="-285750">
              <a:lnSpc>
                <a:spcPct val="150000"/>
              </a:lnSpc>
              <a:buFont typeface="Wingdings" panose="05000000000000000000" pitchFamily="2" charset="2"/>
              <a:buChar char="q"/>
            </a:pPr>
            <a:r>
              <a:rPr lang="en-US" sz="1600" dirty="0" smtClean="0">
                <a:effectLst/>
                <a:latin typeface="Times New Roman" panose="02020603050405020304" pitchFamily="18" charset="0"/>
                <a:ea typeface="Noto Serif CJK SC"/>
                <a:cs typeface="Lohit Devanagari"/>
              </a:rPr>
              <a:t>The industry has grown due to </a:t>
            </a:r>
            <a:r>
              <a:rPr lang="en-US" sz="1600" dirty="0" smtClean="0">
                <a:latin typeface="Times New Roman" panose="02020603050405020304" pitchFamily="18" charset="0"/>
                <a:ea typeface="Noto Serif CJK SC"/>
                <a:cs typeface="Lohit Devanagari"/>
              </a:rPr>
              <a:t>its </a:t>
            </a:r>
            <a:r>
              <a:rPr lang="en-US" sz="1600" dirty="0" smtClean="0">
                <a:effectLst/>
                <a:latin typeface="Times New Roman" panose="02020603050405020304" pitchFamily="18" charset="0"/>
                <a:ea typeface="Noto Serif CJK SC"/>
                <a:cs typeface="Lohit Devanagari"/>
              </a:rPr>
              <a:t>close connection with consumer identity. </a:t>
            </a:r>
          </a:p>
          <a:p>
            <a:pPr marL="742950" lvl="1" indent="-285750">
              <a:lnSpc>
                <a:spcPct val="150000"/>
              </a:lnSpc>
              <a:buFont typeface="Wingdings" panose="05000000000000000000" pitchFamily="2" charset="2"/>
              <a:buChar char="q"/>
            </a:pPr>
            <a:r>
              <a:rPr lang="en-US" sz="1600" dirty="0" smtClean="0">
                <a:effectLst/>
                <a:latin typeface="Times New Roman" panose="02020603050405020304" pitchFamily="18" charset="0"/>
                <a:ea typeface="Noto Serif CJK SC"/>
                <a:cs typeface="Lohit Devanagari"/>
              </a:rPr>
              <a:t>The popularity and relevance of pop culture influence the demand for its products. </a:t>
            </a:r>
          </a:p>
          <a:p>
            <a:pPr marL="742950" lvl="1" indent="-285750">
              <a:lnSpc>
                <a:spcPct val="150000"/>
              </a:lnSpc>
              <a:buFont typeface="Wingdings" panose="05000000000000000000" pitchFamily="2" charset="2"/>
              <a:buChar char="q"/>
            </a:pPr>
            <a:r>
              <a:rPr lang="en-US" sz="1600" dirty="0" smtClean="0">
                <a:effectLst/>
                <a:latin typeface="Times New Roman" panose="02020603050405020304" pitchFamily="18" charset="0"/>
                <a:ea typeface="Noto Serif CJK SC"/>
                <a:cs typeface="Lohit Devanagari"/>
              </a:rPr>
              <a:t>Competition may, however, slow its growth. </a:t>
            </a:r>
          </a:p>
          <a:p>
            <a:pPr marL="742950" lvl="1" indent="-285750">
              <a:lnSpc>
                <a:spcPct val="150000"/>
              </a:lnSpc>
              <a:buFont typeface="Wingdings" panose="05000000000000000000" pitchFamily="2" charset="2"/>
              <a:buChar char="q"/>
            </a:pPr>
            <a:r>
              <a:rPr lang="en-US" sz="1600" dirty="0" smtClean="0">
                <a:effectLst/>
                <a:latin typeface="Times New Roman" panose="02020603050405020304" pitchFamily="18" charset="0"/>
                <a:ea typeface="Noto Serif CJK SC"/>
                <a:cs typeface="Lohit Devanagari"/>
              </a:rPr>
              <a:t>The industry has to adapt to the changing needs of customers.</a:t>
            </a:r>
            <a:endParaRPr lang="en-US" sz="1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708459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7383" y="269966"/>
            <a:ext cx="11686903" cy="4893647"/>
          </a:xfrm>
          <a:prstGeom prst="rect">
            <a:avLst/>
          </a:prstGeom>
          <a:noFill/>
        </p:spPr>
        <p:txBody>
          <a:bodyPr wrap="square" rtlCol="0">
            <a:spAutoFit/>
          </a:bodyPr>
          <a:lstStyle/>
          <a:p>
            <a:pPr lvl="1" algn="ctr">
              <a:lnSpc>
                <a:spcPct val="150000"/>
              </a:lnSpc>
            </a:pPr>
            <a:endParaRPr lang="en-US" sz="1600" b="1" dirty="0" smtClean="0">
              <a:latin typeface="Times New Roman" panose="02020603050405020304" pitchFamily="18" charset="0"/>
              <a:cs typeface="Times New Roman" panose="02020603050405020304" pitchFamily="18" charset="0"/>
            </a:endParaRPr>
          </a:p>
          <a:p>
            <a:pPr lvl="1" algn="ctr">
              <a:lnSpc>
                <a:spcPct val="150000"/>
              </a:lnSpc>
            </a:pPr>
            <a:r>
              <a:rPr lang="en-US" sz="1600" b="1" dirty="0" smtClean="0">
                <a:latin typeface="Times New Roman" panose="02020603050405020304" pitchFamily="18" charset="0"/>
                <a:cs typeface="Times New Roman" panose="02020603050405020304" pitchFamily="18" charset="0"/>
              </a:rPr>
              <a:t>External analyses</a:t>
            </a:r>
          </a:p>
          <a:p>
            <a:pPr lvl="1">
              <a:lnSpc>
                <a:spcPct val="150000"/>
              </a:lnSpc>
            </a:pPr>
            <a:r>
              <a:rPr lang="en-US" sz="1600" b="1" kern="100" dirty="0" smtClean="0">
                <a:effectLst/>
                <a:latin typeface="Times New Roman" panose="02020603050405020304" pitchFamily="18" charset="0"/>
                <a:ea typeface="Noto Serif CJK SC"/>
                <a:cs typeface="Lohit Devanagari"/>
              </a:rPr>
              <a:t>Dominant Economic Features of Industry’s</a:t>
            </a:r>
          </a:p>
          <a:p>
            <a:pPr marL="742950" lvl="1" indent="-285750">
              <a:lnSpc>
                <a:spcPct val="150000"/>
              </a:lnSpc>
              <a:buFont typeface="Wingdings" panose="05000000000000000000" pitchFamily="2" charset="2"/>
              <a:buChar char="q"/>
            </a:pPr>
            <a:r>
              <a:rPr lang="en-US" sz="1600" kern="100" dirty="0" smtClean="0">
                <a:effectLst/>
                <a:latin typeface="Times New Roman" panose="02020603050405020304" pitchFamily="18" charset="0"/>
                <a:ea typeface="Noto Serif CJK SC"/>
                <a:cs typeface="Times New Roman" panose="02020603050405020304" pitchFamily="18" charset="0"/>
              </a:rPr>
              <a:t>The </a:t>
            </a:r>
            <a:r>
              <a:rPr lang="en-US" sz="1600" dirty="0" smtClean="0">
                <a:effectLst/>
                <a:latin typeface="Times New Roman" panose="02020603050405020304" pitchFamily="18" charset="0"/>
                <a:ea typeface="Noto Serif CJK SC"/>
                <a:cs typeface="Times New Roman" panose="02020603050405020304" pitchFamily="18" charset="0"/>
              </a:rPr>
              <a:t>industry is characterized by various factors like;</a:t>
            </a:r>
          </a:p>
          <a:p>
            <a:pPr marL="1200150" lvl="2" indent="-285750">
              <a:lnSpc>
                <a:spcPct val="150000"/>
              </a:lnSpc>
              <a:buFont typeface="Wingdings" panose="05000000000000000000" pitchFamily="2" charset="2"/>
              <a:buChar char="Ø"/>
            </a:pPr>
            <a:r>
              <a:rPr lang="en-US" sz="1600" dirty="0" smtClean="0">
                <a:effectLst/>
                <a:latin typeface="Times New Roman" panose="02020603050405020304" pitchFamily="18" charset="0"/>
                <a:ea typeface="Noto Serif CJK SC"/>
                <a:cs typeface="Lohit Devanagari"/>
              </a:rPr>
              <a:t>competition among firms</a:t>
            </a:r>
          </a:p>
          <a:p>
            <a:pPr marL="1200150" lvl="2" indent="-285750">
              <a:lnSpc>
                <a:spcPct val="150000"/>
              </a:lnSpc>
              <a:buFont typeface="Wingdings" panose="05000000000000000000" pitchFamily="2" charset="2"/>
              <a:buChar char="Ø"/>
            </a:pPr>
            <a:r>
              <a:rPr lang="en-US" sz="1600" dirty="0" smtClean="0">
                <a:effectLst/>
                <a:latin typeface="Times New Roman" panose="02020603050405020304" pitchFamily="18" charset="0"/>
                <a:ea typeface="Noto Serif CJK SC"/>
                <a:cs typeface="Lohit Devanagari"/>
              </a:rPr>
              <a:t>diverse consumer groups</a:t>
            </a:r>
          </a:p>
          <a:p>
            <a:pPr marL="1200150" lvl="2" indent="-285750">
              <a:lnSpc>
                <a:spcPct val="150000"/>
              </a:lnSpc>
              <a:buFont typeface="Wingdings" panose="05000000000000000000" pitchFamily="2" charset="2"/>
              <a:buChar char="Ø"/>
            </a:pPr>
            <a:r>
              <a:rPr lang="en-US" sz="1600" dirty="0" smtClean="0">
                <a:effectLst/>
                <a:latin typeface="Times New Roman" panose="02020603050405020304" pitchFamily="18" charset="0"/>
                <a:ea typeface="Noto Serif CJK SC"/>
                <a:cs typeface="Lohit Devanagari"/>
              </a:rPr>
              <a:t>rapid technological advancements </a:t>
            </a:r>
          </a:p>
          <a:p>
            <a:pPr marL="742950" lvl="1" indent="-285750">
              <a:lnSpc>
                <a:spcPct val="150000"/>
              </a:lnSpc>
              <a:buFont typeface="Wingdings" panose="05000000000000000000" pitchFamily="2" charset="2"/>
              <a:buChar char="q"/>
            </a:pPr>
            <a:r>
              <a:rPr lang="en-US" sz="1600" dirty="0" smtClean="0">
                <a:effectLst/>
                <a:latin typeface="Times New Roman" panose="02020603050405020304" pitchFamily="18" charset="0"/>
                <a:ea typeface="Noto Serif CJK SC"/>
                <a:cs typeface="Lohit Devanagari"/>
              </a:rPr>
              <a:t>The industry's market size is billions of dollars globally. </a:t>
            </a:r>
          </a:p>
          <a:p>
            <a:pPr marL="742950" lvl="1" indent="-285750">
              <a:lnSpc>
                <a:spcPct val="150000"/>
              </a:lnSpc>
              <a:buFont typeface="Wingdings" panose="05000000000000000000" pitchFamily="2" charset="2"/>
              <a:buChar char="q"/>
            </a:pPr>
            <a:r>
              <a:rPr lang="en-US" sz="1600" dirty="0" smtClean="0">
                <a:latin typeface="Times New Roman" panose="02020603050405020304" pitchFamily="18" charset="0"/>
                <a:ea typeface="Noto Serif CJK SC"/>
                <a:cs typeface="Lohit Devanagari"/>
              </a:rPr>
              <a:t>P</a:t>
            </a:r>
            <a:r>
              <a:rPr lang="en-US" sz="1600" dirty="0" smtClean="0">
                <a:effectLst/>
                <a:latin typeface="Times New Roman" panose="02020603050405020304" pitchFamily="18" charset="0"/>
                <a:ea typeface="Noto Serif CJK SC"/>
                <a:cs typeface="Lohit Devanagari"/>
              </a:rPr>
              <a:t>rofit margins broadly vary based on the product and producer. </a:t>
            </a:r>
          </a:p>
          <a:p>
            <a:pPr lvl="1">
              <a:lnSpc>
                <a:spcPct val="150000"/>
              </a:lnSpc>
            </a:pPr>
            <a:r>
              <a:rPr lang="en-US" sz="1600" b="1" kern="100" dirty="0" smtClean="0">
                <a:effectLst/>
                <a:latin typeface="Times New Roman" panose="02020603050405020304" pitchFamily="18" charset="0"/>
                <a:ea typeface="Noto Serif CJK SC"/>
                <a:cs typeface="Lohit Devanagari"/>
              </a:rPr>
              <a:t>Industry Trends</a:t>
            </a:r>
            <a:endParaRPr lang="en-US" sz="1600" kern="100" dirty="0" smtClean="0">
              <a:effectLst/>
              <a:latin typeface="Liberation Serif"/>
              <a:ea typeface="Noto Serif CJK SC"/>
              <a:cs typeface="Lohit Devanagari"/>
            </a:endParaRPr>
          </a:p>
          <a:p>
            <a:pPr marL="742950" lvl="1" indent="-285750">
              <a:lnSpc>
                <a:spcPct val="150000"/>
              </a:lnSpc>
              <a:buFont typeface="Wingdings" panose="05000000000000000000" pitchFamily="2" charset="2"/>
              <a:buChar char="q"/>
            </a:pPr>
            <a:r>
              <a:rPr lang="en-US" sz="1600" kern="100" dirty="0" smtClean="0">
                <a:latin typeface="Times New Roman" panose="02020603050405020304" pitchFamily="18" charset="0"/>
                <a:ea typeface="Noto Serif CJK SC"/>
                <a:cs typeface="Times New Roman" panose="02020603050405020304" pitchFamily="18" charset="0"/>
              </a:rPr>
              <a:t>The key trend in the industry is ethical production and sustainability. </a:t>
            </a:r>
            <a:endParaRPr lang="en-US" sz="1600" dirty="0" smtClean="0">
              <a:effectLst/>
              <a:latin typeface="Times New Roman" panose="02020603050405020304" pitchFamily="18" charset="0"/>
              <a:ea typeface="Noto Serif CJK SC"/>
              <a:cs typeface="Lohit Devanagari"/>
            </a:endParaRPr>
          </a:p>
          <a:p>
            <a:pPr marL="742950" lvl="1" indent="-285750">
              <a:lnSpc>
                <a:spcPct val="150000"/>
              </a:lnSpc>
              <a:buFont typeface="Wingdings" panose="05000000000000000000" pitchFamily="2" charset="2"/>
              <a:buChar char="q"/>
            </a:pPr>
            <a:r>
              <a:rPr lang="en-US" sz="1600" dirty="0" smtClean="0">
                <a:effectLst/>
                <a:latin typeface="Times New Roman" panose="02020603050405020304" pitchFamily="18" charset="0"/>
                <a:ea typeface="Noto Serif CJK SC"/>
                <a:cs typeface="Lohit Devanagari"/>
              </a:rPr>
              <a:t>The other trend is production of unique and personalized options to consumers.</a:t>
            </a:r>
            <a:endParaRPr lang="en-US" sz="1600" kern="100" dirty="0" smtClean="0">
              <a:effectLst/>
              <a:latin typeface="Times New Roman" panose="02020603050405020304" pitchFamily="18" charset="0"/>
              <a:ea typeface="Noto Serif CJK SC"/>
              <a:cs typeface="Times New Roman" panose="02020603050405020304" pitchFamily="18" charset="0"/>
            </a:endParaRPr>
          </a:p>
          <a:p>
            <a:pPr lvl="1">
              <a:lnSpc>
                <a:spcPct val="150000"/>
              </a:lnSpc>
            </a:pP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977597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0" marR="0" algn="ctr">
              <a:lnSpc>
                <a:spcPct val="200000"/>
              </a:lnSpc>
              <a:spcBef>
                <a:spcPts val="0"/>
              </a:spcBef>
              <a:spcAft>
                <a:spcPts val="0"/>
              </a:spcAft>
            </a:pPr>
            <a:r>
              <a:rPr lang="en-US" sz="2000" b="1" kern="100" dirty="0" smtClean="0">
                <a:effectLst/>
                <a:latin typeface="Times New Roman" panose="02020603050405020304" pitchFamily="18" charset="0"/>
                <a:ea typeface="Noto Serif CJK SC"/>
                <a:cs typeface="Times New Roman" panose="02020603050405020304" pitchFamily="18" charset="0"/>
              </a:rPr>
              <a:t/>
            </a:r>
            <a:br>
              <a:rPr lang="en-US" sz="2000" b="1" kern="100" dirty="0" smtClean="0">
                <a:effectLst/>
                <a:latin typeface="Times New Roman" panose="02020603050405020304" pitchFamily="18" charset="0"/>
                <a:ea typeface="Noto Serif CJK SC"/>
                <a:cs typeface="Times New Roman" panose="02020603050405020304" pitchFamily="18" charset="0"/>
              </a:rPr>
            </a:br>
            <a:r>
              <a:rPr lang="en-US" sz="2000" b="1" kern="100" dirty="0">
                <a:latin typeface="Times New Roman" panose="02020603050405020304" pitchFamily="18" charset="0"/>
                <a:ea typeface="Noto Serif CJK SC"/>
                <a:cs typeface="Times New Roman" panose="02020603050405020304" pitchFamily="18" charset="0"/>
              </a:rPr>
              <a:t/>
            </a:r>
            <a:br>
              <a:rPr lang="en-US" sz="2000" b="1" kern="100" dirty="0">
                <a:latin typeface="Times New Roman" panose="02020603050405020304" pitchFamily="18" charset="0"/>
                <a:ea typeface="Noto Serif CJK SC"/>
                <a:cs typeface="Times New Roman" panose="02020603050405020304" pitchFamily="18" charset="0"/>
              </a:rPr>
            </a:br>
            <a:r>
              <a:rPr lang="en-US" sz="2000" b="1" kern="100" dirty="0" smtClean="0">
                <a:effectLst/>
                <a:latin typeface="Times New Roman" panose="02020603050405020304" pitchFamily="18" charset="0"/>
                <a:ea typeface="Noto Serif CJK SC"/>
                <a:cs typeface="Times New Roman" panose="02020603050405020304" pitchFamily="18" charset="0"/>
              </a:rPr>
              <a:t>Contextual Industry Environmental Analysis </a:t>
            </a:r>
            <a:br>
              <a:rPr lang="en-US" sz="2000" b="1" kern="100" dirty="0" smtClean="0">
                <a:effectLst/>
                <a:latin typeface="Times New Roman" panose="02020603050405020304" pitchFamily="18" charset="0"/>
                <a:ea typeface="Noto Serif CJK SC"/>
                <a:cs typeface="Times New Roman" panose="02020603050405020304" pitchFamily="18" charset="0"/>
              </a:rPr>
            </a:br>
            <a:r>
              <a:rPr lang="en-US" sz="2000" b="1" kern="100" dirty="0" smtClean="0">
                <a:effectLst/>
                <a:latin typeface="Times New Roman" panose="02020603050405020304" pitchFamily="18" charset="0"/>
                <a:ea typeface="Noto Serif CJK SC"/>
                <a:cs typeface="Times New Roman" panose="02020603050405020304" pitchFamily="18" charset="0"/>
              </a:rPr>
              <a:t/>
            </a:r>
            <a:br>
              <a:rPr lang="en-US" sz="2000" b="1" kern="100" dirty="0" smtClean="0">
                <a:effectLst/>
                <a:latin typeface="Times New Roman" panose="02020603050405020304" pitchFamily="18" charset="0"/>
                <a:ea typeface="Noto Serif CJK SC"/>
                <a:cs typeface="Times New Roman" panose="02020603050405020304" pitchFamily="18" charset="0"/>
              </a:rPr>
            </a:br>
            <a:endParaRPr lang="en-US" sz="2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p:txBody>
          <a:bodyPr>
            <a:noAutofit/>
          </a:bodyPr>
          <a:lstStyle/>
          <a:p>
            <a:pPr marL="0" marR="0" indent="0">
              <a:spcBef>
                <a:spcPts val="0"/>
              </a:spcBef>
              <a:spcAft>
                <a:spcPts val="0"/>
              </a:spcAft>
              <a:buNone/>
            </a:pPr>
            <a:r>
              <a:rPr lang="en-US" sz="900" b="1" kern="100" dirty="0" smtClean="0">
                <a:effectLst/>
                <a:latin typeface="Times New Roman" panose="02020603050405020304" pitchFamily="18" charset="0"/>
                <a:ea typeface="Noto Serif CJK SC"/>
                <a:cs typeface="Times New Roman" panose="02020603050405020304" pitchFamily="18" charset="0"/>
              </a:rPr>
              <a:t>Political/Legal Factors</a:t>
            </a:r>
            <a:endParaRPr lang="en-US" sz="900" kern="100" dirty="0" smtClean="0">
              <a:effectLst/>
              <a:latin typeface="Times New Roman" panose="02020603050405020304" pitchFamily="18" charset="0"/>
              <a:ea typeface="Noto Serif CJK SC"/>
              <a:cs typeface="Times New Roman" panose="02020603050405020304" pitchFamily="18" charset="0"/>
            </a:endParaRPr>
          </a:p>
          <a:p>
            <a:pPr>
              <a:buFont typeface="Wingdings" panose="05000000000000000000" pitchFamily="2" charset="2"/>
              <a:buChar char="q"/>
            </a:pPr>
            <a:r>
              <a:rPr lang="en-US" sz="900" dirty="0" smtClean="0">
                <a:effectLst/>
                <a:latin typeface="Times New Roman" panose="02020603050405020304" pitchFamily="18" charset="0"/>
                <a:ea typeface="Noto Serif CJK SC"/>
                <a:cs typeface="Lohit Devanagari"/>
              </a:rPr>
              <a:t>Political and legal factors are crucial in regulating the pop culture merchandise industry. </a:t>
            </a:r>
          </a:p>
          <a:p>
            <a:pPr>
              <a:buFont typeface="Wingdings" panose="05000000000000000000" pitchFamily="2" charset="2"/>
              <a:buChar char="q"/>
            </a:pPr>
            <a:r>
              <a:rPr lang="en-US" sz="900" dirty="0" smtClean="0">
                <a:effectLst/>
                <a:latin typeface="Times New Roman" panose="02020603050405020304" pitchFamily="18" charset="0"/>
                <a:ea typeface="Noto Serif CJK SC"/>
                <a:cs typeface="Lohit Devanagari"/>
              </a:rPr>
              <a:t>They include; </a:t>
            </a:r>
          </a:p>
          <a:p>
            <a:pPr lvl="1">
              <a:buFont typeface="Wingdings" panose="05000000000000000000" pitchFamily="2" charset="2"/>
              <a:buChar char="ü"/>
            </a:pPr>
            <a:r>
              <a:rPr lang="en-US" sz="900" dirty="0" smtClean="0">
                <a:effectLst/>
                <a:latin typeface="Times New Roman" panose="02020603050405020304" pitchFamily="18" charset="0"/>
                <a:ea typeface="Noto Serif CJK SC"/>
                <a:cs typeface="Lohit Devanagari"/>
              </a:rPr>
              <a:t>property rights</a:t>
            </a:r>
          </a:p>
          <a:p>
            <a:pPr lvl="1">
              <a:buFont typeface="Wingdings" panose="05000000000000000000" pitchFamily="2" charset="2"/>
              <a:buChar char="ü"/>
            </a:pPr>
            <a:r>
              <a:rPr lang="en-US" sz="900" dirty="0" smtClean="0">
                <a:effectLst/>
                <a:latin typeface="Times New Roman" panose="02020603050405020304" pitchFamily="18" charset="0"/>
                <a:ea typeface="Noto Serif CJK SC"/>
                <a:cs typeface="Lohit Devanagari"/>
              </a:rPr>
              <a:t>intellectual property rights,</a:t>
            </a:r>
          </a:p>
          <a:p>
            <a:pPr lvl="1">
              <a:buFont typeface="Wingdings" panose="05000000000000000000" pitchFamily="2" charset="2"/>
              <a:buChar char="ü"/>
            </a:pPr>
            <a:r>
              <a:rPr lang="en-US" sz="900" dirty="0" smtClean="0">
                <a:effectLst/>
                <a:latin typeface="Times New Roman" panose="02020603050405020304" pitchFamily="18" charset="0"/>
                <a:ea typeface="Noto Serif CJK SC"/>
                <a:cs typeface="Lohit Devanagari"/>
              </a:rPr>
              <a:t>product safety regulations</a:t>
            </a:r>
          </a:p>
          <a:p>
            <a:pPr lvl="1">
              <a:buFont typeface="Wingdings" panose="05000000000000000000" pitchFamily="2" charset="2"/>
              <a:buChar char="ü"/>
            </a:pPr>
            <a:r>
              <a:rPr lang="en-US" sz="900" dirty="0" smtClean="0">
                <a:effectLst/>
                <a:latin typeface="Times New Roman" panose="02020603050405020304" pitchFamily="18" charset="0"/>
                <a:ea typeface="Noto Serif CJK SC"/>
                <a:cs typeface="Lohit Devanagari"/>
              </a:rPr>
              <a:t>tariffs, trade agreements, and taxation.</a:t>
            </a:r>
          </a:p>
          <a:p>
            <a:pPr marL="0" indent="0">
              <a:buNone/>
            </a:pPr>
            <a:r>
              <a:rPr lang="en-US" sz="900" b="1" dirty="0" smtClean="0">
                <a:latin typeface="Times New Roman" panose="02020603050405020304" pitchFamily="18" charset="0"/>
                <a:cs typeface="Times New Roman" panose="02020603050405020304" pitchFamily="18" charset="0"/>
              </a:rPr>
              <a:t>Economic Factors</a:t>
            </a:r>
          </a:p>
          <a:p>
            <a:pPr>
              <a:buFont typeface="Wingdings" panose="05000000000000000000" pitchFamily="2" charset="2"/>
              <a:buChar char="q"/>
            </a:pPr>
            <a:r>
              <a:rPr lang="en-US" sz="900" dirty="0" smtClean="0">
                <a:effectLst/>
                <a:latin typeface="Times New Roman" panose="02020603050405020304" pitchFamily="18" charset="0"/>
                <a:ea typeface="Noto Serif CJK SC"/>
                <a:cs typeface="Lohit Devanagari"/>
              </a:rPr>
              <a:t>The pop culture merchandise industry is impacted by numerous economic factors like; </a:t>
            </a:r>
          </a:p>
          <a:p>
            <a:pPr lvl="1">
              <a:buFont typeface="Wingdings" panose="05000000000000000000" pitchFamily="2" charset="2"/>
              <a:buChar char="§"/>
            </a:pPr>
            <a:r>
              <a:rPr lang="en-US" sz="900" dirty="0" smtClean="0">
                <a:effectLst/>
                <a:latin typeface="Times New Roman" panose="02020603050405020304" pitchFamily="18" charset="0"/>
                <a:ea typeface="Noto Serif CJK SC"/>
                <a:cs typeface="Lohit Devanagari"/>
              </a:rPr>
              <a:t>inflation rates</a:t>
            </a:r>
          </a:p>
          <a:p>
            <a:pPr lvl="1">
              <a:buFont typeface="Wingdings" panose="05000000000000000000" pitchFamily="2" charset="2"/>
              <a:buChar char="§"/>
            </a:pPr>
            <a:r>
              <a:rPr lang="en-US" sz="900" dirty="0" smtClean="0">
                <a:effectLst/>
                <a:latin typeface="Times New Roman" panose="02020603050405020304" pitchFamily="18" charset="0"/>
                <a:ea typeface="Noto Serif CJK SC"/>
                <a:cs typeface="Lohit Devanagari"/>
              </a:rPr>
              <a:t>spending patterns</a:t>
            </a:r>
          </a:p>
          <a:p>
            <a:pPr lvl="1">
              <a:buFont typeface="Wingdings" panose="05000000000000000000" pitchFamily="2" charset="2"/>
              <a:buChar char="§"/>
            </a:pPr>
            <a:r>
              <a:rPr lang="en-US" sz="900" dirty="0" smtClean="0">
                <a:effectLst/>
                <a:latin typeface="Times New Roman" panose="02020603050405020304" pitchFamily="18" charset="0"/>
                <a:ea typeface="Noto Serif CJK SC"/>
                <a:cs typeface="Lohit Devanagari"/>
              </a:rPr>
              <a:t>currency exchange rates</a:t>
            </a:r>
          </a:p>
        </p:txBody>
      </p:sp>
      <p:pic>
        <p:nvPicPr>
          <p:cNvPr id="5" name="Content Placeholder 4"/>
          <p:cNvPicPr>
            <a:picLocks noGrp="1" noChangeAspect="1"/>
          </p:cNvPicPr>
          <p:nvPr>
            <p:ph sz="half" idx="2"/>
          </p:nvPr>
        </p:nvPicPr>
        <p:blipFill>
          <a:blip r:embed="rId3"/>
          <a:stretch>
            <a:fillRect/>
          </a:stretch>
        </p:blipFill>
        <p:spPr>
          <a:xfrm>
            <a:off x="6181725" y="2699657"/>
            <a:ext cx="4718050" cy="3088632"/>
          </a:xfrm>
          <a:prstGeom prst="rect">
            <a:avLst/>
          </a:prstGeom>
        </p:spPr>
      </p:pic>
    </p:spTree>
    <p:extLst>
      <p:ext uri="{BB962C8B-B14F-4D97-AF65-F5344CB8AC3E}">
        <p14:creationId xmlns:p14="http://schemas.microsoft.com/office/powerpoint/2010/main" xmlns="" val="31061670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5131" y="174171"/>
            <a:ext cx="11495315" cy="5557291"/>
          </a:xfrm>
          <a:prstGeom prst="rect">
            <a:avLst/>
          </a:prstGeom>
          <a:noFill/>
        </p:spPr>
        <p:txBody>
          <a:bodyPr wrap="square" rtlCol="0">
            <a:spAutoFit/>
          </a:bodyPr>
          <a:lstStyle/>
          <a:p>
            <a:pPr lvl="1" algn="ctr">
              <a:lnSpc>
                <a:spcPct val="200000"/>
              </a:lnSpc>
            </a:pPr>
            <a:endParaRPr lang="en-US" sz="1600" b="1" kern="100" dirty="0" smtClean="0">
              <a:effectLst/>
              <a:latin typeface="Times New Roman" panose="02020603050405020304" pitchFamily="18" charset="0"/>
              <a:ea typeface="Noto Serif CJK SC"/>
              <a:cs typeface="Times New Roman" panose="02020603050405020304" pitchFamily="18" charset="0"/>
            </a:endParaRPr>
          </a:p>
          <a:p>
            <a:pPr lvl="1" algn="ctr">
              <a:lnSpc>
                <a:spcPct val="200000"/>
              </a:lnSpc>
            </a:pPr>
            <a:r>
              <a:rPr lang="en-US" sz="1600" b="1" kern="100" dirty="0" smtClean="0">
                <a:effectLst/>
                <a:latin typeface="Times New Roman" panose="02020603050405020304" pitchFamily="18" charset="0"/>
                <a:ea typeface="Noto Serif CJK SC"/>
                <a:cs typeface="Times New Roman" panose="02020603050405020304" pitchFamily="18" charset="0"/>
              </a:rPr>
              <a:t>Contextual Industry Environmental Analysis </a:t>
            </a:r>
          </a:p>
          <a:p>
            <a:pPr lvl="1">
              <a:lnSpc>
                <a:spcPct val="150000"/>
              </a:lnSpc>
            </a:pPr>
            <a:r>
              <a:rPr lang="en-US" sz="1600" b="1" kern="100" dirty="0" smtClean="0">
                <a:latin typeface="Times New Roman" panose="02020603050405020304" pitchFamily="18" charset="0"/>
                <a:ea typeface="Noto Serif CJK SC"/>
                <a:cs typeface="Times New Roman" panose="02020603050405020304" pitchFamily="18" charset="0"/>
              </a:rPr>
              <a:t>Sociocultural factors</a:t>
            </a:r>
          </a:p>
          <a:p>
            <a:pPr marL="742950" lvl="1" indent="-285750">
              <a:lnSpc>
                <a:spcPct val="150000"/>
              </a:lnSpc>
              <a:buFont typeface="Wingdings" panose="05000000000000000000" pitchFamily="2" charset="2"/>
              <a:buChar char="q"/>
            </a:pPr>
            <a:r>
              <a:rPr lang="en-US" sz="1600" kern="100" dirty="0" smtClean="0">
                <a:effectLst/>
                <a:latin typeface="Times New Roman" panose="02020603050405020304" pitchFamily="18" charset="0"/>
                <a:ea typeface="Noto Serif CJK SC"/>
                <a:cs typeface="Times New Roman" panose="02020603050405020304" pitchFamily="18" charset="0"/>
              </a:rPr>
              <a:t>Some of the sociocultural factors affecting the industry include; </a:t>
            </a:r>
          </a:p>
          <a:p>
            <a:pPr marL="1200150" lvl="2" indent="-285750">
              <a:lnSpc>
                <a:spcPct val="150000"/>
              </a:lnSpc>
              <a:buFont typeface="Courier New" panose="02070309020205020404" pitchFamily="49" charset="0"/>
              <a:buChar char="o"/>
            </a:pPr>
            <a:r>
              <a:rPr lang="en-US" sz="1600" kern="100" dirty="0" smtClean="0">
                <a:effectLst/>
                <a:latin typeface="Times New Roman" panose="02020603050405020304" pitchFamily="18" charset="0"/>
                <a:ea typeface="Noto Serif CJK SC"/>
                <a:cs typeface="Times New Roman" panose="02020603050405020304" pitchFamily="18" charset="0"/>
              </a:rPr>
              <a:t>emergence of social media</a:t>
            </a:r>
          </a:p>
          <a:p>
            <a:pPr marL="1200150" lvl="2" indent="-285750">
              <a:lnSpc>
                <a:spcPct val="150000"/>
              </a:lnSpc>
              <a:buFont typeface="Courier New" panose="02070309020205020404" pitchFamily="49" charset="0"/>
              <a:buChar char="o"/>
            </a:pPr>
            <a:r>
              <a:rPr lang="en-US" sz="1600" kern="100" dirty="0" smtClean="0">
                <a:effectLst/>
                <a:latin typeface="Times New Roman" panose="02020603050405020304" pitchFamily="18" charset="0"/>
                <a:ea typeface="Noto Serif CJK SC"/>
                <a:cs typeface="Times New Roman" panose="02020603050405020304" pitchFamily="18" charset="0"/>
              </a:rPr>
              <a:t>current cultural trends</a:t>
            </a:r>
          </a:p>
          <a:p>
            <a:pPr marL="1200150" lvl="2" indent="-285750">
              <a:lnSpc>
                <a:spcPct val="150000"/>
              </a:lnSpc>
              <a:buFont typeface="Courier New" panose="02070309020205020404" pitchFamily="49" charset="0"/>
              <a:buChar char="o"/>
            </a:pPr>
            <a:r>
              <a:rPr lang="en-US" sz="1600" kern="100" dirty="0" smtClean="0">
                <a:effectLst/>
                <a:latin typeface="Times New Roman" panose="02020603050405020304" pitchFamily="18" charset="0"/>
                <a:ea typeface="Noto Serif CJK SC"/>
                <a:cs typeface="Times New Roman" panose="02020603050405020304" pitchFamily="18" charset="0"/>
              </a:rPr>
              <a:t>issues like </a:t>
            </a:r>
            <a:r>
              <a:rPr lang="en-US" sz="1600" dirty="0" smtClean="0">
                <a:effectLst/>
                <a:latin typeface="Times New Roman" panose="02020603050405020304" pitchFamily="18" charset="0"/>
                <a:ea typeface="Noto Serif CJK SC"/>
                <a:cs typeface="Lohit Devanagari"/>
              </a:rPr>
              <a:t>inclusion, diversity, and representation in its products.</a:t>
            </a:r>
          </a:p>
          <a:p>
            <a:pPr lvl="1">
              <a:lnSpc>
                <a:spcPct val="150000"/>
              </a:lnSpc>
            </a:pPr>
            <a:r>
              <a:rPr lang="en-US" sz="1600" b="1" kern="100" dirty="0" smtClean="0">
                <a:latin typeface="Times New Roman" panose="02020603050405020304" pitchFamily="18" charset="0"/>
                <a:ea typeface="Noto Serif CJK SC"/>
                <a:cs typeface="Times New Roman" panose="02020603050405020304" pitchFamily="18" charset="0"/>
              </a:rPr>
              <a:t>Demographic factors</a:t>
            </a:r>
          </a:p>
          <a:p>
            <a:pPr marL="742950" lvl="1" indent="-285750">
              <a:lnSpc>
                <a:spcPct val="150000"/>
              </a:lnSpc>
              <a:buFont typeface="Wingdings" panose="05000000000000000000" pitchFamily="2" charset="2"/>
              <a:buChar char="q"/>
            </a:pPr>
            <a:r>
              <a:rPr lang="en-US" sz="1600" dirty="0" smtClean="0">
                <a:effectLst/>
                <a:latin typeface="Times New Roman" panose="02020603050405020304" pitchFamily="18" charset="0"/>
                <a:ea typeface="Noto Serif CJK SC"/>
                <a:cs typeface="Lohit Devanagari"/>
              </a:rPr>
              <a:t>Demographic factors are key in influencing a firm's success in the industry. </a:t>
            </a:r>
          </a:p>
          <a:p>
            <a:pPr marL="742950" lvl="1" indent="-285750">
              <a:lnSpc>
                <a:spcPct val="150000"/>
              </a:lnSpc>
              <a:buFont typeface="Wingdings" panose="05000000000000000000" pitchFamily="2" charset="2"/>
              <a:buChar char="q"/>
            </a:pPr>
            <a:r>
              <a:rPr lang="en-US" sz="1600" dirty="0" smtClean="0">
                <a:effectLst/>
                <a:latin typeface="Times New Roman" panose="02020603050405020304" pitchFamily="18" charset="0"/>
                <a:ea typeface="Noto Serif CJK SC"/>
                <a:cs typeface="Lohit Devanagari"/>
              </a:rPr>
              <a:t>They include; </a:t>
            </a:r>
          </a:p>
          <a:p>
            <a:pPr marL="1200150" lvl="2" indent="-285750">
              <a:lnSpc>
                <a:spcPct val="150000"/>
              </a:lnSpc>
              <a:buFont typeface="Wingdings" panose="05000000000000000000" pitchFamily="2" charset="2"/>
              <a:buChar char="§"/>
            </a:pPr>
            <a:r>
              <a:rPr lang="en-US" sz="1600" dirty="0" smtClean="0">
                <a:effectLst/>
                <a:latin typeface="Times New Roman" panose="02020603050405020304" pitchFamily="18" charset="0"/>
                <a:ea typeface="Noto Serif CJK SC"/>
                <a:cs typeface="Lohit Devanagari"/>
              </a:rPr>
              <a:t>Ethnicity</a:t>
            </a:r>
          </a:p>
          <a:p>
            <a:pPr marL="1200150" lvl="2" indent="-285750">
              <a:lnSpc>
                <a:spcPct val="150000"/>
              </a:lnSpc>
              <a:buFont typeface="Wingdings" panose="05000000000000000000" pitchFamily="2" charset="2"/>
              <a:buChar char="§"/>
            </a:pPr>
            <a:r>
              <a:rPr lang="en-US" sz="1600" dirty="0" smtClean="0">
                <a:effectLst/>
                <a:latin typeface="Times New Roman" panose="02020603050405020304" pitchFamily="18" charset="0"/>
                <a:ea typeface="Noto Serif CJK SC"/>
                <a:cs typeface="Lohit Devanagari"/>
              </a:rPr>
              <a:t>Gender</a:t>
            </a:r>
          </a:p>
          <a:p>
            <a:pPr marL="1200150" lvl="2" indent="-285750">
              <a:lnSpc>
                <a:spcPct val="150000"/>
              </a:lnSpc>
              <a:buFont typeface="Wingdings" panose="05000000000000000000" pitchFamily="2" charset="2"/>
              <a:buChar char="§"/>
            </a:pPr>
            <a:r>
              <a:rPr lang="en-US" sz="1600" dirty="0" smtClean="0">
                <a:effectLst/>
                <a:latin typeface="Times New Roman" panose="02020603050405020304" pitchFamily="18" charset="0"/>
                <a:ea typeface="Noto Serif CJK SC"/>
                <a:cs typeface="Lohit Devanagari"/>
              </a:rPr>
              <a:t>Income level</a:t>
            </a:r>
          </a:p>
          <a:p>
            <a:pPr marL="1200150" lvl="2" indent="-285750">
              <a:lnSpc>
                <a:spcPct val="200000"/>
              </a:lnSpc>
              <a:buFont typeface="Wingdings" panose="05000000000000000000" pitchFamily="2" charset="2"/>
              <a:buChar char="§"/>
            </a:pPr>
            <a:r>
              <a:rPr lang="en-US" sz="1600" dirty="0" smtClean="0">
                <a:effectLst/>
                <a:latin typeface="Times New Roman" panose="02020603050405020304" pitchFamily="18" charset="0"/>
                <a:ea typeface="Noto Serif CJK SC"/>
                <a:cs typeface="Lohit Devanagari"/>
              </a:rPr>
              <a:t>Age</a:t>
            </a:r>
            <a:endParaRPr lang="en-US" sz="1600" kern="100" dirty="0">
              <a:effectLst/>
              <a:latin typeface="Times New Roman" panose="02020603050405020304" pitchFamily="18" charset="0"/>
              <a:ea typeface="Noto Serif CJK SC"/>
              <a:cs typeface="Times New Roman" panose="02020603050405020304" pitchFamily="18" charset="0"/>
            </a:endParaRPr>
          </a:p>
        </p:txBody>
      </p:sp>
    </p:spTree>
    <p:extLst>
      <p:ext uri="{BB962C8B-B14F-4D97-AF65-F5344CB8AC3E}">
        <p14:creationId xmlns:p14="http://schemas.microsoft.com/office/powerpoint/2010/main" xmlns="" val="299607606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296</TotalTime>
  <Words>1379</Words>
  <Application>Microsoft Office PowerPoint</Application>
  <PresentationFormat>Custom</PresentationFormat>
  <Paragraphs>258</Paragraphs>
  <Slides>20</Slides>
  <Notes>18</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Organic</vt:lpstr>
      <vt:lpstr>Slide 1</vt:lpstr>
      <vt:lpstr>   Industry External Analysis </vt:lpstr>
      <vt:lpstr>Company Description  Brief history of the company</vt:lpstr>
      <vt:lpstr>Slide 4</vt:lpstr>
      <vt:lpstr>  External Analyses Industry analysis and description   </vt:lpstr>
      <vt:lpstr>Slide 6</vt:lpstr>
      <vt:lpstr>Slide 7</vt:lpstr>
      <vt:lpstr>  Contextual Industry Environmental Analysis   </vt:lpstr>
      <vt:lpstr>Slide 9</vt:lpstr>
      <vt:lpstr>Slide 10</vt:lpstr>
      <vt:lpstr>Slide 11</vt:lpstr>
      <vt:lpstr> Driving Contextual Forces for the Future </vt:lpstr>
      <vt:lpstr> Five Forces Analysis </vt:lpstr>
      <vt:lpstr>Slide 14</vt:lpstr>
      <vt:lpstr>Slide 15</vt:lpstr>
      <vt:lpstr> Industry Competitive Analysis </vt:lpstr>
      <vt:lpstr>  Anticipated Strategic Moves </vt:lpstr>
      <vt:lpstr> Key Success Factors </vt:lpstr>
      <vt:lpstr>Slide 19</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Windows User</cp:lastModifiedBy>
  <cp:revision>36</cp:revision>
  <dcterms:created xsi:type="dcterms:W3CDTF">2023-04-15T08:10:36Z</dcterms:created>
  <dcterms:modified xsi:type="dcterms:W3CDTF">2023-09-25T08:46:11Z</dcterms:modified>
</cp:coreProperties>
</file>