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7" r:id="rId6"/>
    <p:sldId id="268" r:id="rId7"/>
    <p:sldId id="272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6" r:id="rId22"/>
    <p:sldId id="283" r:id="rId23"/>
    <p:sldId id="287" r:id="rId24"/>
    <p:sldId id="288" r:id="rId25"/>
    <p:sldId id="284" r:id="rId26"/>
    <p:sldId id="285" r:id="rId27"/>
  </p:sldIdLst>
  <p:sldSz cx="12192000" cy="6858000"/>
  <p:notesSz cx="6858000" cy="9144000"/>
  <p:custShowLst>
    <p:custShow name="Custom Show 1" id="0">
      <p:sldLst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645" autoAdjust="0"/>
    <p:restoredTop sz="94648" autoAdjust="0"/>
  </p:normalViewPr>
  <p:slideViewPr>
    <p:cSldViewPr snapToGrid="0">
      <p:cViewPr varScale="1">
        <p:scale>
          <a:sx n="77" d="100"/>
          <a:sy n="77" d="100"/>
        </p:scale>
        <p:origin x="-102" y="-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health.ucsf.edu/" TargetMode="External"/><Relationship Id="rId2" Type="http://schemas.openxmlformats.org/officeDocument/2006/relationships/hyperlink" Target="http://www.wpath.org/" TargetMode="External"/><Relationship Id="rId1" Type="http://schemas.openxmlformats.org/officeDocument/2006/relationships/hyperlink" Target="http://www.lgbthealtheducation.org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eeoc/newsroom/release/9-29-16.cfm" TargetMode="External"/><Relationship Id="rId2" Type="http://schemas.openxmlformats.org/officeDocument/2006/relationships/hyperlink" Target="https://www.bls.gov/cps/cpsaat39.pdf" TargetMode="External"/><Relationship Id="rId1" Type="http://schemas.openxmlformats.org/officeDocument/2006/relationships/hyperlink" Target="http://www.aauw.org/research/the-simple-truth-about-the-gender-pay-gap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health.ucsf.edu/" TargetMode="External"/><Relationship Id="rId2" Type="http://schemas.openxmlformats.org/officeDocument/2006/relationships/hyperlink" Target="http://www.wpath.org/" TargetMode="External"/><Relationship Id="rId1" Type="http://schemas.openxmlformats.org/officeDocument/2006/relationships/hyperlink" Target="http://www.lgbthealtheducation.org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eeoc/newsroom/release/9-29-16.cfm" TargetMode="External"/><Relationship Id="rId2" Type="http://schemas.openxmlformats.org/officeDocument/2006/relationships/hyperlink" Target="https://www.bls.gov/cps/cpsaat39.pdf" TargetMode="External"/><Relationship Id="rId1" Type="http://schemas.openxmlformats.org/officeDocument/2006/relationships/hyperlink" Target="http://www.aauw.org/research/the-simple-truth-about-the-gender-pay-ga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739B-A331-6B46-BDB0-29393109EE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8A9B274B-EB6E-1D4A-9A15-45C39D3C2643}">
      <dgm:prSet phldrT="[Text]" custT="1"/>
      <dgm:spPr/>
      <dgm:t>
        <a:bodyPr/>
        <a:lstStyle/>
        <a:p>
          <a:r>
            <a:rPr lang="en-US" sz="2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Also known as implicit bias</a:t>
          </a:r>
        </a:p>
      </dgm:t>
    </dgm:pt>
    <dgm:pt modelId="{47FB5427-792D-2D46-B7A0-EE03CD2B7CF7}" type="parTrans" cxnId="{AA949AB8-2840-E14B-A194-D7AD1025A981}">
      <dgm:prSet/>
      <dgm:spPr/>
      <dgm:t>
        <a:bodyPr/>
        <a:lstStyle/>
        <a:p>
          <a:endParaRPr lang="en-US"/>
        </a:p>
      </dgm:t>
    </dgm:pt>
    <dgm:pt modelId="{99308808-71CF-2545-A10C-FFDC07B68FF5}" type="sibTrans" cxnId="{AA949AB8-2840-E14B-A194-D7AD1025A981}">
      <dgm:prSet/>
      <dgm:spPr/>
      <dgm:t>
        <a:bodyPr/>
        <a:lstStyle/>
        <a:p>
          <a:endParaRPr lang="en-US"/>
        </a:p>
      </dgm:t>
    </dgm:pt>
    <dgm:pt modelId="{8C900B06-BDC8-9B4F-B6D2-C14ED8B6C412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Prejudice or unsupported judgments in favor of or against one thing, person, or group as compared to another.</a:t>
          </a:r>
        </a:p>
      </dgm:t>
    </dgm:pt>
    <dgm:pt modelId="{6F6FA998-73D1-CC49-89E3-CD184C0E6224}" type="parTrans" cxnId="{A1B27BAE-6CD2-6B49-980A-936FAF4F1B68}">
      <dgm:prSet/>
      <dgm:spPr/>
      <dgm:t>
        <a:bodyPr/>
        <a:lstStyle/>
        <a:p>
          <a:endParaRPr lang="en-US"/>
        </a:p>
      </dgm:t>
    </dgm:pt>
    <dgm:pt modelId="{1E974FE4-AF30-F44F-AFF0-2ED4151C22F1}" type="sibTrans" cxnId="{A1B27BAE-6CD2-6B49-980A-936FAF4F1B68}">
      <dgm:prSet/>
      <dgm:spPr/>
      <dgm:t>
        <a:bodyPr/>
        <a:lstStyle/>
        <a:p>
          <a:endParaRPr lang="en-US"/>
        </a:p>
      </dgm:t>
    </dgm:pt>
    <dgm:pt modelId="{AB256610-3383-AD45-ACED-9B20ED0D4129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Occurs automatically as the brain makes quick judgments based on past experiences and background.</a:t>
          </a:r>
        </a:p>
      </dgm:t>
    </dgm:pt>
    <dgm:pt modelId="{040E12E7-49AF-2041-89FD-D92DACAEA5ED}" type="parTrans" cxnId="{17F88B05-42C7-3648-AB4B-27CF97F7D171}">
      <dgm:prSet/>
      <dgm:spPr/>
      <dgm:t>
        <a:bodyPr/>
        <a:lstStyle/>
        <a:p>
          <a:endParaRPr lang="en-US"/>
        </a:p>
      </dgm:t>
    </dgm:pt>
    <dgm:pt modelId="{2ABE477B-8802-E041-8EFD-179EC70D755E}" type="sibTrans" cxnId="{17F88B05-42C7-3648-AB4B-27CF97F7D171}">
      <dgm:prSet/>
      <dgm:spPr/>
      <dgm:t>
        <a:bodyPr/>
        <a:lstStyle/>
        <a:p>
          <a:endParaRPr lang="en-US"/>
        </a:p>
      </dgm:t>
    </dgm:pt>
    <dgm:pt modelId="{94DE079C-FC15-A742-96A1-C1B3B192399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Exhibited toward minority groups based on factors such as class, gender, sexual orientation, race, ethnicity, nationality, religious beliefs, age, disability and more.</a:t>
          </a:r>
        </a:p>
      </dgm:t>
    </dgm:pt>
    <dgm:pt modelId="{A27C35C4-2180-6248-AF9E-81AC535F4CEA}" type="parTrans" cxnId="{6AF6ED4E-8D80-6A4D-AE71-5123026C5A21}">
      <dgm:prSet/>
      <dgm:spPr/>
      <dgm:t>
        <a:bodyPr/>
        <a:lstStyle/>
        <a:p>
          <a:endParaRPr lang="en-US"/>
        </a:p>
      </dgm:t>
    </dgm:pt>
    <dgm:pt modelId="{55B94FE5-B141-E549-93DF-1BD6848DA048}" type="sibTrans" cxnId="{6AF6ED4E-8D80-6A4D-AE71-5123026C5A21}">
      <dgm:prSet/>
      <dgm:spPr/>
      <dgm:t>
        <a:bodyPr/>
        <a:lstStyle/>
        <a:p>
          <a:endParaRPr lang="en-US"/>
        </a:p>
      </dgm:t>
    </dgm:pt>
    <dgm:pt modelId="{926D3AE6-190F-6B4F-992A-83A038E6B63A}" type="pres">
      <dgm:prSet presAssocID="{A62A739B-A331-6B46-BDB0-29393109EEB4}" presName="Name0" presStyleCnt="0">
        <dgm:presLayoutVars>
          <dgm:dir/>
          <dgm:animLvl val="lvl"/>
          <dgm:resizeHandles val="exact"/>
        </dgm:presLayoutVars>
      </dgm:prSet>
      <dgm:spPr/>
    </dgm:pt>
    <dgm:pt modelId="{EC1A6AF4-4DE2-6444-BCC4-CA52FFB477CA}" type="pres">
      <dgm:prSet presAssocID="{8A9B274B-EB6E-1D4A-9A15-45C39D3C2643}" presName="linNode" presStyleCnt="0"/>
      <dgm:spPr/>
    </dgm:pt>
    <dgm:pt modelId="{1E66E281-37A3-E942-A4AC-96568757AF51}" type="pres">
      <dgm:prSet presAssocID="{8A9B274B-EB6E-1D4A-9A15-45C39D3C2643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60346-43DC-FF4F-91D0-0710B9593CBE}" type="pres">
      <dgm:prSet presAssocID="{99308808-71CF-2545-A10C-FFDC07B68FF5}" presName="sp" presStyleCnt="0"/>
      <dgm:spPr/>
    </dgm:pt>
    <dgm:pt modelId="{319E48C9-B02F-1F47-8730-90FF7B6572F8}" type="pres">
      <dgm:prSet presAssocID="{8C900B06-BDC8-9B4F-B6D2-C14ED8B6C412}" presName="linNode" presStyleCnt="0"/>
      <dgm:spPr/>
    </dgm:pt>
    <dgm:pt modelId="{B81D3768-B3C7-434A-AAB6-A6268EF2CD00}" type="pres">
      <dgm:prSet presAssocID="{8C900B06-BDC8-9B4F-B6D2-C14ED8B6C412}" presName="parentText" presStyleLbl="node1" presStyleIdx="1" presStyleCnt="4" custScaleX="277778" custLinFactNeighborX="75213" custLinFactNeighborY="14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8FDC-AB22-4C4E-9BDC-5AD44DA2B808}" type="pres">
      <dgm:prSet presAssocID="{1E974FE4-AF30-F44F-AFF0-2ED4151C22F1}" presName="sp" presStyleCnt="0"/>
      <dgm:spPr/>
    </dgm:pt>
    <dgm:pt modelId="{18E2E5F4-447F-804A-8407-F86FBC8F1476}" type="pres">
      <dgm:prSet presAssocID="{AB256610-3383-AD45-ACED-9B20ED0D4129}" presName="linNode" presStyleCnt="0"/>
      <dgm:spPr/>
    </dgm:pt>
    <dgm:pt modelId="{4C2E57BF-13F3-0E4D-926F-347BF028621C}" type="pres">
      <dgm:prSet presAssocID="{AB256610-3383-AD45-ACED-9B20ED0D4129}" presName="parentText" presStyleLbl="node1" presStyleIdx="2" presStyleCnt="4" custScaleX="276409" custLinFactNeighborX="89949" custLinFactNeighborY="39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219BB-53E6-9744-BE64-3E8FA9BB0E7F}" type="pres">
      <dgm:prSet presAssocID="{2ABE477B-8802-E041-8EFD-179EC70D755E}" presName="sp" presStyleCnt="0"/>
      <dgm:spPr/>
    </dgm:pt>
    <dgm:pt modelId="{EEDBDB95-005D-5F4F-820A-285011152C02}" type="pres">
      <dgm:prSet presAssocID="{94DE079C-FC15-A742-96A1-C1B3B192399A}" presName="linNode" presStyleCnt="0"/>
      <dgm:spPr/>
    </dgm:pt>
    <dgm:pt modelId="{23A8C90C-4B84-DA49-A35D-01506F42AFEE}" type="pres">
      <dgm:prSet presAssocID="{94DE079C-FC15-A742-96A1-C1B3B192399A}" presName="parentText" presStyleLbl="node1" presStyleIdx="3" presStyleCnt="4" custScaleX="277778" custLinFactNeighborX="79943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6ED4E-8D80-6A4D-AE71-5123026C5A21}" srcId="{A62A739B-A331-6B46-BDB0-29393109EEB4}" destId="{94DE079C-FC15-A742-96A1-C1B3B192399A}" srcOrd="3" destOrd="0" parTransId="{A27C35C4-2180-6248-AF9E-81AC535F4CEA}" sibTransId="{55B94FE5-B141-E549-93DF-1BD6848DA048}"/>
    <dgm:cxn modelId="{08483E93-0E90-2746-BC02-B6C458CA11BC}" type="presOf" srcId="{8A9B274B-EB6E-1D4A-9A15-45C39D3C2643}" destId="{1E66E281-37A3-E942-A4AC-96568757AF51}" srcOrd="0" destOrd="0" presId="urn:microsoft.com/office/officeart/2005/8/layout/vList5"/>
    <dgm:cxn modelId="{CD803EBE-41CA-8A4B-894B-5F7F59D1C2DE}" type="presOf" srcId="{8C900B06-BDC8-9B4F-B6D2-C14ED8B6C412}" destId="{B81D3768-B3C7-434A-AAB6-A6268EF2CD00}" srcOrd="0" destOrd="0" presId="urn:microsoft.com/office/officeart/2005/8/layout/vList5"/>
    <dgm:cxn modelId="{8B0429E6-1B84-8C43-8AB5-73C8EB5B517A}" type="presOf" srcId="{94DE079C-FC15-A742-96A1-C1B3B192399A}" destId="{23A8C90C-4B84-DA49-A35D-01506F42AFEE}" srcOrd="0" destOrd="0" presId="urn:microsoft.com/office/officeart/2005/8/layout/vList5"/>
    <dgm:cxn modelId="{A1B27BAE-6CD2-6B49-980A-936FAF4F1B68}" srcId="{A62A739B-A331-6B46-BDB0-29393109EEB4}" destId="{8C900B06-BDC8-9B4F-B6D2-C14ED8B6C412}" srcOrd="1" destOrd="0" parTransId="{6F6FA998-73D1-CC49-89E3-CD184C0E6224}" sibTransId="{1E974FE4-AF30-F44F-AFF0-2ED4151C22F1}"/>
    <dgm:cxn modelId="{17F88B05-42C7-3648-AB4B-27CF97F7D171}" srcId="{A62A739B-A331-6B46-BDB0-29393109EEB4}" destId="{AB256610-3383-AD45-ACED-9B20ED0D4129}" srcOrd="2" destOrd="0" parTransId="{040E12E7-49AF-2041-89FD-D92DACAEA5ED}" sibTransId="{2ABE477B-8802-E041-8EFD-179EC70D755E}"/>
    <dgm:cxn modelId="{AA949AB8-2840-E14B-A194-D7AD1025A981}" srcId="{A62A739B-A331-6B46-BDB0-29393109EEB4}" destId="{8A9B274B-EB6E-1D4A-9A15-45C39D3C2643}" srcOrd="0" destOrd="0" parTransId="{47FB5427-792D-2D46-B7A0-EE03CD2B7CF7}" sibTransId="{99308808-71CF-2545-A10C-FFDC07B68FF5}"/>
    <dgm:cxn modelId="{80B17C79-312C-7348-931E-D08CD4DA1552}" type="presOf" srcId="{A62A739B-A331-6B46-BDB0-29393109EEB4}" destId="{926D3AE6-190F-6B4F-992A-83A038E6B63A}" srcOrd="0" destOrd="0" presId="urn:microsoft.com/office/officeart/2005/8/layout/vList5"/>
    <dgm:cxn modelId="{478830D2-1EA0-B04C-8F5D-5B74134A1ABE}" type="presOf" srcId="{AB256610-3383-AD45-ACED-9B20ED0D4129}" destId="{4C2E57BF-13F3-0E4D-926F-347BF028621C}" srcOrd="0" destOrd="0" presId="urn:microsoft.com/office/officeart/2005/8/layout/vList5"/>
    <dgm:cxn modelId="{67BCEA97-28B5-FF49-9592-A7638EE01A01}" type="presParOf" srcId="{926D3AE6-190F-6B4F-992A-83A038E6B63A}" destId="{EC1A6AF4-4DE2-6444-BCC4-CA52FFB477CA}" srcOrd="0" destOrd="0" presId="urn:microsoft.com/office/officeart/2005/8/layout/vList5"/>
    <dgm:cxn modelId="{AC24A99D-C663-2340-8ABE-955F66C4E15A}" type="presParOf" srcId="{EC1A6AF4-4DE2-6444-BCC4-CA52FFB477CA}" destId="{1E66E281-37A3-E942-A4AC-96568757AF51}" srcOrd="0" destOrd="0" presId="urn:microsoft.com/office/officeart/2005/8/layout/vList5"/>
    <dgm:cxn modelId="{863B12E2-F526-AB41-A8D5-81ED53A3086D}" type="presParOf" srcId="{926D3AE6-190F-6B4F-992A-83A038E6B63A}" destId="{18A60346-43DC-FF4F-91D0-0710B9593CBE}" srcOrd="1" destOrd="0" presId="urn:microsoft.com/office/officeart/2005/8/layout/vList5"/>
    <dgm:cxn modelId="{5B705786-7BEE-C045-99EB-9D6ECD91AF47}" type="presParOf" srcId="{926D3AE6-190F-6B4F-992A-83A038E6B63A}" destId="{319E48C9-B02F-1F47-8730-90FF7B6572F8}" srcOrd="2" destOrd="0" presId="urn:microsoft.com/office/officeart/2005/8/layout/vList5"/>
    <dgm:cxn modelId="{383546CF-C1D2-DC4B-B52D-88931890C7D2}" type="presParOf" srcId="{319E48C9-B02F-1F47-8730-90FF7B6572F8}" destId="{B81D3768-B3C7-434A-AAB6-A6268EF2CD00}" srcOrd="0" destOrd="0" presId="urn:microsoft.com/office/officeart/2005/8/layout/vList5"/>
    <dgm:cxn modelId="{D65B578A-3266-4A43-872C-1A88B7E8ECC1}" type="presParOf" srcId="{926D3AE6-190F-6B4F-992A-83A038E6B63A}" destId="{1DA58FDC-AB22-4C4E-9BDC-5AD44DA2B808}" srcOrd="3" destOrd="0" presId="urn:microsoft.com/office/officeart/2005/8/layout/vList5"/>
    <dgm:cxn modelId="{5965993E-C415-E240-A89A-51F54D9618D2}" type="presParOf" srcId="{926D3AE6-190F-6B4F-992A-83A038E6B63A}" destId="{18E2E5F4-447F-804A-8407-F86FBC8F1476}" srcOrd="4" destOrd="0" presId="urn:microsoft.com/office/officeart/2005/8/layout/vList5"/>
    <dgm:cxn modelId="{5C3C37D9-79FB-3F48-8548-4F0E4FDDC7E9}" type="presParOf" srcId="{18E2E5F4-447F-804A-8407-F86FBC8F1476}" destId="{4C2E57BF-13F3-0E4D-926F-347BF028621C}" srcOrd="0" destOrd="0" presId="urn:microsoft.com/office/officeart/2005/8/layout/vList5"/>
    <dgm:cxn modelId="{95A20AB6-795E-0C46-A452-D38D171F0C1D}" type="presParOf" srcId="{926D3AE6-190F-6B4F-992A-83A038E6B63A}" destId="{242219BB-53E6-9744-BE64-3E8FA9BB0E7F}" srcOrd="5" destOrd="0" presId="urn:microsoft.com/office/officeart/2005/8/layout/vList5"/>
    <dgm:cxn modelId="{937EA316-0291-534D-AF3E-0965EFA0DAAF}" type="presParOf" srcId="{926D3AE6-190F-6B4F-992A-83A038E6B63A}" destId="{EEDBDB95-005D-5F4F-820A-285011152C02}" srcOrd="6" destOrd="0" presId="urn:microsoft.com/office/officeart/2005/8/layout/vList5"/>
    <dgm:cxn modelId="{21458368-262F-BE41-860B-644475618A65}" type="presParOf" srcId="{EEDBDB95-005D-5F4F-820A-285011152C02}" destId="{23A8C90C-4B84-DA49-A35D-01506F42AFE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6B9BD8-FE29-614C-9CF4-0A1E59A953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69EC4-6179-D945-9DEE-124894F1C34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Continuing Education and Research</a:t>
          </a:r>
        </a:p>
      </dgm:t>
    </dgm:pt>
    <dgm:pt modelId="{6F196E41-63C9-EB40-B431-56FE77F13C0B}" type="parTrans" cxnId="{1813B8CD-EC57-9247-9CB2-D4D8D73B1902}">
      <dgm:prSet/>
      <dgm:spPr/>
      <dgm:t>
        <a:bodyPr/>
        <a:lstStyle/>
        <a:p>
          <a:endParaRPr lang="en-US"/>
        </a:p>
      </dgm:t>
    </dgm:pt>
    <dgm:pt modelId="{44BD3025-29DA-9641-8109-EF275611EAC3}" type="sibTrans" cxnId="{1813B8CD-EC57-9247-9CB2-D4D8D73B1902}">
      <dgm:prSet/>
      <dgm:spPr/>
      <dgm:t>
        <a:bodyPr/>
        <a:lstStyle/>
        <a:p>
          <a:endParaRPr lang="en-US"/>
        </a:p>
      </dgm:t>
    </dgm:pt>
    <dgm:pt modelId="{76E306B5-440A-2F4B-A314-FB0C2837CA2E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Research on Implicit Bias</a:t>
          </a:r>
        </a:p>
      </dgm:t>
    </dgm:pt>
    <dgm:pt modelId="{EF7E5FBC-D8D3-FB44-ACC8-D6F9FE316EFB}" type="parTrans" cxnId="{75F31EAB-4111-9648-8A95-CE02922E6FF6}">
      <dgm:prSet/>
      <dgm:spPr/>
      <dgm:t>
        <a:bodyPr/>
        <a:lstStyle/>
        <a:p>
          <a:endParaRPr lang="en-US"/>
        </a:p>
      </dgm:t>
    </dgm:pt>
    <dgm:pt modelId="{878FDED8-4F06-EC48-A2E4-8C5AD00CFD5E}" type="sibTrans" cxnId="{75F31EAB-4111-9648-8A95-CE02922E6FF6}">
      <dgm:prSet/>
      <dgm:spPr/>
      <dgm:t>
        <a:bodyPr/>
        <a:lstStyle/>
        <a:p>
          <a:endParaRPr lang="en-US"/>
        </a:p>
      </dgm:t>
    </dgm:pt>
    <dgm:pt modelId="{55109589-1823-F247-96EF-2FD171D0D6BC}">
      <dgm:prSet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Participate in conferences, meetings, and online continuing medical education programs, such as those offered by the National LGBT Health Education Center (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lgbthealtheducation.org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), the World Professional Association for Transgender Health (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wpath.org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), and the Center of Excellence for Transgender Health (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transhealth.ucsf.edu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</a:p>
      </dgm:t>
    </dgm:pt>
    <dgm:pt modelId="{10D027F5-0A98-FB4D-BEF4-F71F1F4A9C0D}" type="parTrans" cxnId="{C1C6EE77-8035-2B47-A7E3-66E27C4CB240}">
      <dgm:prSet/>
      <dgm:spPr/>
      <dgm:t>
        <a:bodyPr/>
        <a:lstStyle/>
        <a:p>
          <a:endParaRPr lang="en-US"/>
        </a:p>
      </dgm:t>
    </dgm:pt>
    <dgm:pt modelId="{4A7EA5F2-BEA6-EE4F-AED4-18945A4A0E8F}" type="sibTrans" cxnId="{C1C6EE77-8035-2B47-A7E3-66E27C4CB240}">
      <dgm:prSet/>
      <dgm:spPr/>
      <dgm:t>
        <a:bodyPr/>
        <a:lstStyle/>
        <a:p>
          <a:endParaRPr lang="en-US"/>
        </a:p>
      </dgm:t>
    </dgm:pt>
    <dgm:pt modelId="{7C41BC58-B1C0-9840-A4F1-0D11CB3B2892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Conduct more research on the influence of clinician implicit bias on SGM health.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32B25-28E9-0B43-B494-23FA724738A7}" type="parTrans" cxnId="{B4CF36A4-95A8-6B4E-8645-C03D6CF26C83}">
      <dgm:prSet/>
      <dgm:spPr/>
      <dgm:t>
        <a:bodyPr/>
        <a:lstStyle/>
        <a:p>
          <a:endParaRPr lang="en-US"/>
        </a:p>
      </dgm:t>
    </dgm:pt>
    <dgm:pt modelId="{E3021B95-EFA1-7D4E-BF9A-798A74BE6B38}" type="sibTrans" cxnId="{B4CF36A4-95A8-6B4E-8645-C03D6CF26C83}">
      <dgm:prSet/>
      <dgm:spPr/>
      <dgm:t>
        <a:bodyPr/>
        <a:lstStyle/>
        <a:p>
          <a:endParaRPr lang="en-US"/>
        </a:p>
      </dgm:t>
    </dgm:pt>
    <dgm:pt modelId="{52D458A2-6552-BF49-B402-4D2F311A32D9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 clinicians on SGM implicit bias through case scenarios and other curricular methods to  improve clinical communication skills and the health outcomes.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F2EB5-C67A-3042-AAC6-F4EB65C2175E}" type="parTrans" cxnId="{88FEE5DF-955F-0340-B89A-B208FE8D1A9C}">
      <dgm:prSet/>
      <dgm:spPr/>
      <dgm:t>
        <a:bodyPr/>
        <a:lstStyle/>
        <a:p>
          <a:endParaRPr lang="en-US"/>
        </a:p>
      </dgm:t>
    </dgm:pt>
    <dgm:pt modelId="{720FEA15-F5D2-4E4C-88C7-0C1EA63D28BF}" type="sibTrans" cxnId="{88FEE5DF-955F-0340-B89A-B208FE8D1A9C}">
      <dgm:prSet/>
      <dgm:spPr/>
      <dgm:t>
        <a:bodyPr/>
        <a:lstStyle/>
        <a:p>
          <a:endParaRPr lang="en-US"/>
        </a:p>
      </dgm:t>
    </dgm:pt>
    <dgm:pt modelId="{CD0781F0-186B-C844-A85D-14DEF28EF7B3}">
      <dgm:prSet/>
      <dgm:spPr/>
      <dgm:t>
        <a:bodyPr/>
        <a:lstStyle/>
        <a:p>
          <a:endParaRPr lang="en-US" sz="1900" dirty="0"/>
        </a:p>
      </dgm:t>
    </dgm:pt>
    <dgm:pt modelId="{F75C4EC0-98E5-464E-A089-887E4DA31D46}" type="parTrans" cxnId="{E2CFAEEF-C630-294C-A0B7-1D2E7A639012}">
      <dgm:prSet/>
      <dgm:spPr/>
      <dgm:t>
        <a:bodyPr/>
        <a:lstStyle/>
        <a:p>
          <a:endParaRPr lang="en-US"/>
        </a:p>
      </dgm:t>
    </dgm:pt>
    <dgm:pt modelId="{488A9572-92D4-604C-8E49-511312A22184}" type="sibTrans" cxnId="{E2CFAEEF-C630-294C-A0B7-1D2E7A639012}">
      <dgm:prSet/>
      <dgm:spPr/>
      <dgm:t>
        <a:bodyPr/>
        <a:lstStyle/>
        <a:p>
          <a:endParaRPr lang="en-US"/>
        </a:p>
      </dgm:t>
    </dgm:pt>
    <dgm:pt modelId="{453DF3CD-E41B-504D-A24C-EB3C863FE390}" type="pres">
      <dgm:prSet presAssocID="{406B9BD8-FE29-614C-9CF4-0A1E59A953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ADD9E-1BE3-6F46-8A43-962E1F2B833A}" type="pres">
      <dgm:prSet presAssocID="{2D369EC4-6179-D945-9DEE-124894F1C342}" presName="composite" presStyleCnt="0"/>
      <dgm:spPr/>
    </dgm:pt>
    <dgm:pt modelId="{1176A36F-FDE8-9B4E-B348-CC4F839324ED}" type="pres">
      <dgm:prSet presAssocID="{2D369EC4-6179-D945-9DEE-124894F1C34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9F9BF-99FE-CC44-952F-CD5FAA6E0F4F}" type="pres">
      <dgm:prSet presAssocID="{2D369EC4-6179-D945-9DEE-124894F1C34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55CF6-75D5-E448-9816-3B3771F646D7}" type="pres">
      <dgm:prSet presAssocID="{44BD3025-29DA-9641-8109-EF275611EAC3}" presName="space" presStyleCnt="0"/>
      <dgm:spPr/>
    </dgm:pt>
    <dgm:pt modelId="{20F0D895-CB45-B64E-B22C-BBB2F93FE39F}" type="pres">
      <dgm:prSet presAssocID="{76E306B5-440A-2F4B-A314-FB0C2837CA2E}" presName="composite" presStyleCnt="0"/>
      <dgm:spPr/>
    </dgm:pt>
    <dgm:pt modelId="{9E3E9620-70CD-704B-9B31-A4657B4952BD}" type="pres">
      <dgm:prSet presAssocID="{76E306B5-440A-2F4B-A314-FB0C2837CA2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053F2-44D4-0A40-AF4A-CD780315C78D}" type="pres">
      <dgm:prSet presAssocID="{76E306B5-440A-2F4B-A314-FB0C2837CA2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C8B69-E875-694C-8463-C2AFFA3328A2}" type="presOf" srcId="{76E306B5-440A-2F4B-A314-FB0C2837CA2E}" destId="{9E3E9620-70CD-704B-9B31-A4657B4952BD}" srcOrd="0" destOrd="0" presId="urn:microsoft.com/office/officeart/2005/8/layout/hList1"/>
    <dgm:cxn modelId="{BE48C65C-290E-2643-B6A8-9B12052591ED}" type="presOf" srcId="{55109589-1823-F247-96EF-2FD171D0D6BC}" destId="{7959F9BF-99FE-CC44-952F-CD5FAA6E0F4F}" srcOrd="0" destOrd="0" presId="urn:microsoft.com/office/officeart/2005/8/layout/hList1"/>
    <dgm:cxn modelId="{C1C6EE77-8035-2B47-A7E3-66E27C4CB240}" srcId="{2D369EC4-6179-D945-9DEE-124894F1C342}" destId="{55109589-1823-F247-96EF-2FD171D0D6BC}" srcOrd="0" destOrd="0" parTransId="{10D027F5-0A98-FB4D-BEF4-F71F1F4A9C0D}" sibTransId="{4A7EA5F2-BEA6-EE4F-AED4-18945A4A0E8F}"/>
    <dgm:cxn modelId="{E2CFAEEF-C630-294C-A0B7-1D2E7A639012}" srcId="{52D458A2-6552-BF49-B402-4D2F311A32D9}" destId="{CD0781F0-186B-C844-A85D-14DEF28EF7B3}" srcOrd="0" destOrd="0" parTransId="{F75C4EC0-98E5-464E-A089-887E4DA31D46}" sibTransId="{488A9572-92D4-604C-8E49-511312A22184}"/>
    <dgm:cxn modelId="{B4CF36A4-95A8-6B4E-8645-C03D6CF26C83}" srcId="{76E306B5-440A-2F4B-A314-FB0C2837CA2E}" destId="{7C41BC58-B1C0-9840-A4F1-0D11CB3B2892}" srcOrd="0" destOrd="0" parTransId="{FD432B25-28E9-0B43-B494-23FA724738A7}" sibTransId="{E3021B95-EFA1-7D4E-BF9A-798A74BE6B38}"/>
    <dgm:cxn modelId="{1813B8CD-EC57-9247-9CB2-D4D8D73B1902}" srcId="{406B9BD8-FE29-614C-9CF4-0A1E59A9532A}" destId="{2D369EC4-6179-D945-9DEE-124894F1C342}" srcOrd="0" destOrd="0" parTransId="{6F196E41-63C9-EB40-B431-56FE77F13C0B}" sibTransId="{44BD3025-29DA-9641-8109-EF275611EAC3}"/>
    <dgm:cxn modelId="{88FEE5DF-955F-0340-B89A-B208FE8D1A9C}" srcId="{76E306B5-440A-2F4B-A314-FB0C2837CA2E}" destId="{52D458A2-6552-BF49-B402-4D2F311A32D9}" srcOrd="1" destOrd="0" parTransId="{D5CF2EB5-C67A-3042-AAC6-F4EB65C2175E}" sibTransId="{720FEA15-F5D2-4E4C-88C7-0C1EA63D28BF}"/>
    <dgm:cxn modelId="{B521AE7F-4AEE-A841-8B66-0BC06334F2A4}" type="presOf" srcId="{406B9BD8-FE29-614C-9CF4-0A1E59A9532A}" destId="{453DF3CD-E41B-504D-A24C-EB3C863FE390}" srcOrd="0" destOrd="0" presId="urn:microsoft.com/office/officeart/2005/8/layout/hList1"/>
    <dgm:cxn modelId="{3EBC0960-2498-4445-9120-C38CEBC3F437}" type="presOf" srcId="{7C41BC58-B1C0-9840-A4F1-0D11CB3B2892}" destId="{10C053F2-44D4-0A40-AF4A-CD780315C78D}" srcOrd="0" destOrd="0" presId="urn:microsoft.com/office/officeart/2005/8/layout/hList1"/>
    <dgm:cxn modelId="{CE9ED5EC-A77B-5F4A-8A6C-60C251DC98E1}" type="presOf" srcId="{52D458A2-6552-BF49-B402-4D2F311A32D9}" destId="{10C053F2-44D4-0A40-AF4A-CD780315C78D}" srcOrd="0" destOrd="1" presId="urn:microsoft.com/office/officeart/2005/8/layout/hList1"/>
    <dgm:cxn modelId="{75F31EAB-4111-9648-8A95-CE02922E6FF6}" srcId="{406B9BD8-FE29-614C-9CF4-0A1E59A9532A}" destId="{76E306B5-440A-2F4B-A314-FB0C2837CA2E}" srcOrd="1" destOrd="0" parTransId="{EF7E5FBC-D8D3-FB44-ACC8-D6F9FE316EFB}" sibTransId="{878FDED8-4F06-EC48-A2E4-8C5AD00CFD5E}"/>
    <dgm:cxn modelId="{7EB77ECD-E5DA-424D-B484-3307C1322B25}" type="presOf" srcId="{CD0781F0-186B-C844-A85D-14DEF28EF7B3}" destId="{10C053F2-44D4-0A40-AF4A-CD780315C78D}" srcOrd="0" destOrd="2" presId="urn:microsoft.com/office/officeart/2005/8/layout/hList1"/>
    <dgm:cxn modelId="{4A224AE8-BB07-FC4A-A562-83C0B11D3710}" type="presOf" srcId="{2D369EC4-6179-D945-9DEE-124894F1C342}" destId="{1176A36F-FDE8-9B4E-B348-CC4F839324ED}" srcOrd="0" destOrd="0" presId="urn:microsoft.com/office/officeart/2005/8/layout/hList1"/>
    <dgm:cxn modelId="{FFE07741-51A6-E742-9CF4-3C63BE1EB3A5}" type="presParOf" srcId="{453DF3CD-E41B-504D-A24C-EB3C863FE390}" destId="{40DADD9E-1BE3-6F46-8A43-962E1F2B833A}" srcOrd="0" destOrd="0" presId="urn:microsoft.com/office/officeart/2005/8/layout/hList1"/>
    <dgm:cxn modelId="{43893CF8-65D5-FC43-B558-2C0AF7EE4D65}" type="presParOf" srcId="{40DADD9E-1BE3-6F46-8A43-962E1F2B833A}" destId="{1176A36F-FDE8-9B4E-B348-CC4F839324ED}" srcOrd="0" destOrd="0" presId="urn:microsoft.com/office/officeart/2005/8/layout/hList1"/>
    <dgm:cxn modelId="{386414C6-A041-834A-92B6-31307F770249}" type="presParOf" srcId="{40DADD9E-1BE3-6F46-8A43-962E1F2B833A}" destId="{7959F9BF-99FE-CC44-952F-CD5FAA6E0F4F}" srcOrd="1" destOrd="0" presId="urn:microsoft.com/office/officeart/2005/8/layout/hList1"/>
    <dgm:cxn modelId="{351A98B8-B2A5-4743-ACC0-49B73B9761A9}" type="presParOf" srcId="{453DF3CD-E41B-504D-A24C-EB3C863FE390}" destId="{82855CF6-75D5-E448-9816-3B3771F646D7}" srcOrd="1" destOrd="0" presId="urn:microsoft.com/office/officeart/2005/8/layout/hList1"/>
    <dgm:cxn modelId="{8F8E9D89-D0A5-864E-865B-6E742E8CCAB7}" type="presParOf" srcId="{453DF3CD-E41B-504D-A24C-EB3C863FE390}" destId="{20F0D895-CB45-B64E-B22C-BBB2F93FE39F}" srcOrd="2" destOrd="0" presId="urn:microsoft.com/office/officeart/2005/8/layout/hList1"/>
    <dgm:cxn modelId="{DEFA5CB0-FAA1-9F4E-8CD1-26C20E637E89}" type="presParOf" srcId="{20F0D895-CB45-B64E-B22C-BBB2F93FE39F}" destId="{9E3E9620-70CD-704B-9B31-A4657B4952BD}" srcOrd="0" destOrd="0" presId="urn:microsoft.com/office/officeart/2005/8/layout/hList1"/>
    <dgm:cxn modelId="{D064FD15-2368-CE4F-9C8E-7C148B978AC1}" type="presParOf" srcId="{20F0D895-CB45-B64E-B22C-BBB2F93FE39F}" destId="{10C053F2-44D4-0A40-AF4A-CD780315C7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A5171B-96C5-6643-835F-DE3908B64D4E}" type="doc">
      <dgm:prSet loTypeId="urn:microsoft.com/office/officeart/2005/8/layout/pyramid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07818-D355-D44E-8FC8-02A70F601FB2}">
      <dgm:prSet phldrT="[Text]" custT="1"/>
      <dgm:spPr/>
      <dgm:t>
        <a:bodyPr/>
        <a:lstStyle/>
        <a:p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Strategy to counter unconscious bias of disability include an intentional multidimensional approach, diversity, inclusion, and equity.</a:t>
          </a:r>
        </a:p>
      </dgm:t>
    </dgm:pt>
    <dgm:pt modelId="{1C6EB168-2271-7146-A3AD-7EF460E546B7}" type="parTrans" cxnId="{D6F7C2F6-12A1-244F-BC3C-E24BC40A4ACA}">
      <dgm:prSet/>
      <dgm:spPr/>
      <dgm:t>
        <a:bodyPr/>
        <a:lstStyle/>
        <a:p>
          <a:endParaRPr lang="en-US"/>
        </a:p>
      </dgm:t>
    </dgm:pt>
    <dgm:pt modelId="{70C4E950-7A17-0A44-8B9D-5A488A54340B}" type="sibTrans" cxnId="{D6F7C2F6-12A1-244F-BC3C-E24BC40A4ACA}">
      <dgm:prSet/>
      <dgm:spPr/>
      <dgm:t>
        <a:bodyPr/>
        <a:lstStyle/>
        <a:p>
          <a:endParaRPr lang="en-US"/>
        </a:p>
      </dgm:t>
    </dgm:pt>
    <dgm:pt modelId="{AB659B23-F114-6847-9135-F110D5C11954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Accreditation council for graduate medical education (ACGME) requirement for fellowship programs such as make an effort to recruit and retain diversity in the workforce.</a:t>
          </a:r>
        </a:p>
      </dgm:t>
    </dgm:pt>
    <dgm:pt modelId="{323583FA-A419-0549-A913-BFBC26428926}" type="parTrans" cxnId="{95865A02-FB32-1547-9234-7143CFEB56BE}">
      <dgm:prSet/>
      <dgm:spPr/>
      <dgm:t>
        <a:bodyPr/>
        <a:lstStyle/>
        <a:p>
          <a:endParaRPr lang="en-US"/>
        </a:p>
      </dgm:t>
    </dgm:pt>
    <dgm:pt modelId="{4E661857-1534-7F47-8118-7CFF85E1EC39}" type="sibTrans" cxnId="{95865A02-FB32-1547-9234-7143CFEB56BE}">
      <dgm:prSet/>
      <dgm:spPr/>
      <dgm:t>
        <a:bodyPr/>
        <a:lstStyle/>
        <a:p>
          <a:endParaRPr lang="en-US"/>
        </a:p>
      </dgm:t>
    </dgm:pt>
    <dgm:pt modelId="{D8E855ED-61B9-644E-ABDB-01ECC61EF00C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Make conscious awareness when encounter someone different from yourself.</a:t>
          </a:r>
        </a:p>
      </dgm:t>
    </dgm:pt>
    <dgm:pt modelId="{13962F8E-CC8F-C447-8081-7A013AE230B1}" type="parTrans" cxnId="{E78E8C9A-DF3A-764E-8EA2-4FA07D29EB44}">
      <dgm:prSet/>
      <dgm:spPr/>
      <dgm:t>
        <a:bodyPr/>
        <a:lstStyle/>
        <a:p>
          <a:endParaRPr lang="en-US"/>
        </a:p>
      </dgm:t>
    </dgm:pt>
    <dgm:pt modelId="{7C6EDB40-6749-4B4E-81E4-697D2E97479C}" type="sibTrans" cxnId="{E78E8C9A-DF3A-764E-8EA2-4FA07D29EB44}">
      <dgm:prSet/>
      <dgm:spPr/>
      <dgm:t>
        <a:bodyPr/>
        <a:lstStyle/>
        <a:p>
          <a:endParaRPr lang="en-US"/>
        </a:p>
      </dgm:t>
    </dgm:pt>
    <dgm:pt modelId="{D845C89D-CF7B-6E4E-A28E-866F300B9EBD}" type="pres">
      <dgm:prSet presAssocID="{5DA5171B-96C5-6643-835F-DE3908B64D4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F01DAD2-03F8-A64D-9DB5-919F757622C4}" type="pres">
      <dgm:prSet presAssocID="{5DA5171B-96C5-6643-835F-DE3908B64D4E}" presName="pyramid" presStyleLbl="node1" presStyleIdx="0" presStyleCnt="1" custLinFactNeighborX="25422"/>
      <dgm:spPr/>
    </dgm:pt>
    <dgm:pt modelId="{AB38E721-4515-4340-ABF5-6304F704379A}" type="pres">
      <dgm:prSet presAssocID="{5DA5171B-96C5-6643-835F-DE3908B64D4E}" presName="theList" presStyleCnt="0"/>
      <dgm:spPr/>
    </dgm:pt>
    <dgm:pt modelId="{E4248DD6-0F96-0148-803E-4CDBB7F2CA1D}" type="pres">
      <dgm:prSet presAssocID="{74407818-D355-D44E-8FC8-02A70F601FB2}" presName="aNode" presStyleLbl="fgAcc1" presStyleIdx="0" presStyleCnt="3" custScaleX="36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70B4-CB1B-334A-85F7-FC4BC4213C22}" type="pres">
      <dgm:prSet presAssocID="{74407818-D355-D44E-8FC8-02A70F601FB2}" presName="aSpace" presStyleCnt="0"/>
      <dgm:spPr/>
    </dgm:pt>
    <dgm:pt modelId="{59BE161D-EF11-4E4B-8329-5D202E3FE009}" type="pres">
      <dgm:prSet presAssocID="{AB659B23-F114-6847-9135-F110D5C11954}" presName="aNode" presStyleLbl="fgAcc1" presStyleIdx="1" presStyleCnt="3" custScaleX="362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BE9DB-4B45-5D45-8223-13333FD164B5}" type="pres">
      <dgm:prSet presAssocID="{AB659B23-F114-6847-9135-F110D5C11954}" presName="aSpace" presStyleCnt="0"/>
      <dgm:spPr/>
    </dgm:pt>
    <dgm:pt modelId="{FCB417D7-4543-554C-BC95-89A4AF3A14CC}" type="pres">
      <dgm:prSet presAssocID="{D8E855ED-61B9-644E-ABDB-01ECC61EF00C}" presName="aNode" presStyleLbl="fgAcc1" presStyleIdx="2" presStyleCnt="3" custScaleX="365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000-1E17-3B4C-AC29-B899BF791FE0}" type="pres">
      <dgm:prSet presAssocID="{D8E855ED-61B9-644E-ABDB-01ECC61EF00C}" presName="aSpace" presStyleCnt="0"/>
      <dgm:spPr/>
    </dgm:pt>
  </dgm:ptLst>
  <dgm:cxnLst>
    <dgm:cxn modelId="{45B250FC-33D9-654C-893D-9035C2E21ECE}" type="presOf" srcId="{AB659B23-F114-6847-9135-F110D5C11954}" destId="{59BE161D-EF11-4E4B-8329-5D202E3FE009}" srcOrd="0" destOrd="0" presId="urn:microsoft.com/office/officeart/2005/8/layout/pyramid2"/>
    <dgm:cxn modelId="{95865A02-FB32-1547-9234-7143CFEB56BE}" srcId="{5DA5171B-96C5-6643-835F-DE3908B64D4E}" destId="{AB659B23-F114-6847-9135-F110D5C11954}" srcOrd="1" destOrd="0" parTransId="{323583FA-A419-0549-A913-BFBC26428926}" sibTransId="{4E661857-1534-7F47-8118-7CFF85E1EC39}"/>
    <dgm:cxn modelId="{593D828C-DF27-C342-8E77-B0E0350A77A5}" type="presOf" srcId="{5DA5171B-96C5-6643-835F-DE3908B64D4E}" destId="{D845C89D-CF7B-6E4E-A28E-866F300B9EBD}" srcOrd="0" destOrd="0" presId="urn:microsoft.com/office/officeart/2005/8/layout/pyramid2"/>
    <dgm:cxn modelId="{134AD525-AA97-4741-AA1B-C5B9F722140C}" type="presOf" srcId="{D8E855ED-61B9-644E-ABDB-01ECC61EF00C}" destId="{FCB417D7-4543-554C-BC95-89A4AF3A14CC}" srcOrd="0" destOrd="0" presId="urn:microsoft.com/office/officeart/2005/8/layout/pyramid2"/>
    <dgm:cxn modelId="{E78E8C9A-DF3A-764E-8EA2-4FA07D29EB44}" srcId="{5DA5171B-96C5-6643-835F-DE3908B64D4E}" destId="{D8E855ED-61B9-644E-ABDB-01ECC61EF00C}" srcOrd="2" destOrd="0" parTransId="{13962F8E-CC8F-C447-8081-7A013AE230B1}" sibTransId="{7C6EDB40-6749-4B4E-81E4-697D2E97479C}"/>
    <dgm:cxn modelId="{2D8F35A1-5C32-7945-88D7-8854385B6738}" type="presOf" srcId="{74407818-D355-D44E-8FC8-02A70F601FB2}" destId="{E4248DD6-0F96-0148-803E-4CDBB7F2CA1D}" srcOrd="0" destOrd="0" presId="urn:microsoft.com/office/officeart/2005/8/layout/pyramid2"/>
    <dgm:cxn modelId="{D6F7C2F6-12A1-244F-BC3C-E24BC40A4ACA}" srcId="{5DA5171B-96C5-6643-835F-DE3908B64D4E}" destId="{74407818-D355-D44E-8FC8-02A70F601FB2}" srcOrd="0" destOrd="0" parTransId="{1C6EB168-2271-7146-A3AD-7EF460E546B7}" sibTransId="{70C4E950-7A17-0A44-8B9D-5A488A54340B}"/>
    <dgm:cxn modelId="{A423B19C-71C7-BA43-833F-0461C7BBF3E0}" type="presParOf" srcId="{D845C89D-CF7B-6E4E-A28E-866F300B9EBD}" destId="{CF01DAD2-03F8-A64D-9DB5-919F757622C4}" srcOrd="0" destOrd="0" presId="urn:microsoft.com/office/officeart/2005/8/layout/pyramid2"/>
    <dgm:cxn modelId="{7E19E224-15C2-B04A-84A3-A46090957F89}" type="presParOf" srcId="{D845C89D-CF7B-6E4E-A28E-866F300B9EBD}" destId="{AB38E721-4515-4340-ABF5-6304F704379A}" srcOrd="1" destOrd="0" presId="urn:microsoft.com/office/officeart/2005/8/layout/pyramid2"/>
    <dgm:cxn modelId="{8909535A-CCC8-8B42-9144-DBB1F895C35D}" type="presParOf" srcId="{AB38E721-4515-4340-ABF5-6304F704379A}" destId="{E4248DD6-0F96-0148-803E-4CDBB7F2CA1D}" srcOrd="0" destOrd="0" presId="urn:microsoft.com/office/officeart/2005/8/layout/pyramid2"/>
    <dgm:cxn modelId="{793059BA-0B42-0D41-809B-FEB704308299}" type="presParOf" srcId="{AB38E721-4515-4340-ABF5-6304F704379A}" destId="{DDC270B4-CB1B-334A-85F7-FC4BC4213C22}" srcOrd="1" destOrd="0" presId="urn:microsoft.com/office/officeart/2005/8/layout/pyramid2"/>
    <dgm:cxn modelId="{8390E528-40B8-E84C-8D55-F2B93A3327DA}" type="presParOf" srcId="{AB38E721-4515-4340-ABF5-6304F704379A}" destId="{59BE161D-EF11-4E4B-8329-5D202E3FE009}" srcOrd="2" destOrd="0" presId="urn:microsoft.com/office/officeart/2005/8/layout/pyramid2"/>
    <dgm:cxn modelId="{08E78FD3-0C2E-3740-AA50-09348705F81E}" type="presParOf" srcId="{AB38E721-4515-4340-ABF5-6304F704379A}" destId="{9E6BE9DB-4B45-5D45-8223-13333FD164B5}" srcOrd="3" destOrd="0" presId="urn:microsoft.com/office/officeart/2005/8/layout/pyramid2"/>
    <dgm:cxn modelId="{8265FD26-401B-5441-AB8E-9596B6E1378D}" type="presParOf" srcId="{AB38E721-4515-4340-ABF5-6304F704379A}" destId="{FCB417D7-4543-554C-BC95-89A4AF3A14CC}" srcOrd="4" destOrd="0" presId="urn:microsoft.com/office/officeart/2005/8/layout/pyramid2"/>
    <dgm:cxn modelId="{65567F10-DD6E-FF4A-848E-2760782FF545}" type="presParOf" srcId="{AB38E721-4515-4340-ABF5-6304F704379A}" destId="{B8B90000-1E17-3B4C-AC29-B899BF791F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1C544-11E5-EE47-9FBA-E7AE098B64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25B32-1041-8D47-8330-EF7F5FA4874A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Attitudes and behaviors of health care providers have been identified as one of many factors that contribute to health disparities.</a:t>
          </a:r>
        </a:p>
      </dgm:t>
    </dgm:pt>
    <dgm:pt modelId="{93A0891D-BA51-6045-9CAA-7902D2AD8FED}" type="parTrans" cxnId="{0CD86D8E-8160-7148-82C0-1BA2DE75369A}">
      <dgm:prSet/>
      <dgm:spPr/>
      <dgm:t>
        <a:bodyPr/>
        <a:lstStyle/>
        <a:p>
          <a:endParaRPr lang="en-US"/>
        </a:p>
      </dgm:t>
    </dgm:pt>
    <dgm:pt modelId="{F6059AD3-4B10-2045-BA26-8657E48BF055}" type="sibTrans" cxnId="{0CD86D8E-8160-7148-82C0-1BA2DE75369A}">
      <dgm:prSet/>
      <dgm:spPr/>
      <dgm:t>
        <a:bodyPr/>
        <a:lstStyle/>
        <a:p>
          <a:endParaRPr lang="en-US"/>
        </a:p>
      </dgm:t>
    </dgm:pt>
    <dgm:pt modelId="{E6D9D21A-CF23-E345-9839-F2EA5BD3110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Thoughts and feelings that often exist outside of conscious awareness.</a:t>
          </a:r>
        </a:p>
      </dgm:t>
    </dgm:pt>
    <dgm:pt modelId="{F1A3A733-D82E-8A43-8E30-246C38DE5BD9}" type="parTrans" cxnId="{275A0D3B-3585-3A41-8E7C-9B9D1E4D7F6E}">
      <dgm:prSet/>
      <dgm:spPr/>
      <dgm:t>
        <a:bodyPr/>
        <a:lstStyle/>
        <a:p>
          <a:endParaRPr lang="en-US"/>
        </a:p>
      </dgm:t>
    </dgm:pt>
    <dgm:pt modelId="{36A6CC8B-C962-5D4B-953A-48C68DD34395}" type="sibTrans" cxnId="{275A0D3B-3585-3A41-8E7C-9B9D1E4D7F6E}">
      <dgm:prSet/>
      <dgm:spPr/>
      <dgm:t>
        <a:bodyPr/>
        <a:lstStyle/>
        <a:p>
          <a:endParaRPr lang="en-US"/>
        </a:p>
      </dgm:t>
    </dgm:pt>
    <dgm:pt modelId="{2931BE42-587F-F94D-BF32-10053E1C7C1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Difficult to consciously acknowledge and control.</a:t>
          </a:r>
        </a:p>
      </dgm:t>
    </dgm:pt>
    <dgm:pt modelId="{2F95EDDC-693A-2A4C-9ED4-EFFC41F1B070}" type="parTrans" cxnId="{FECB585E-C50B-2148-8766-672B24B7EF44}">
      <dgm:prSet/>
      <dgm:spPr/>
      <dgm:t>
        <a:bodyPr/>
        <a:lstStyle/>
        <a:p>
          <a:endParaRPr lang="en-US"/>
        </a:p>
      </dgm:t>
    </dgm:pt>
    <dgm:pt modelId="{474BF3D6-39A3-FE47-9659-596BCEDAC1A6}" type="sibTrans" cxnId="{FECB585E-C50B-2148-8766-672B24B7EF44}">
      <dgm:prSet/>
      <dgm:spPr/>
      <dgm:t>
        <a:bodyPr/>
        <a:lstStyle/>
        <a:p>
          <a:endParaRPr lang="en-US"/>
        </a:p>
      </dgm:t>
    </dgm:pt>
    <dgm:pt modelId="{85B1F803-CBAD-3547-AE8B-3F411F1C99E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Often automatically activated and can influence human behavior without conscious volition.</a:t>
          </a:r>
        </a:p>
      </dgm:t>
    </dgm:pt>
    <dgm:pt modelId="{C62F23B7-979A-A34A-8E63-7EC5744F99B5}" type="parTrans" cxnId="{09848E42-28B6-FC40-8AE0-D6C6E54772FD}">
      <dgm:prSet/>
      <dgm:spPr/>
      <dgm:t>
        <a:bodyPr/>
        <a:lstStyle/>
        <a:p>
          <a:endParaRPr lang="en-US"/>
        </a:p>
      </dgm:t>
    </dgm:pt>
    <dgm:pt modelId="{7364FD00-608E-CF47-A8FA-55592284640D}" type="sibTrans" cxnId="{09848E42-28B6-FC40-8AE0-D6C6E54772FD}">
      <dgm:prSet/>
      <dgm:spPr/>
      <dgm:t>
        <a:bodyPr/>
        <a:lstStyle/>
        <a:p>
          <a:endParaRPr lang="en-US"/>
        </a:p>
      </dgm:t>
    </dgm:pt>
    <dgm:pt modelId="{8B994E16-B06E-7C4A-9977-B2B49C3797B1}" type="pres">
      <dgm:prSet presAssocID="{7E61C544-11E5-EE47-9FBA-E7AE098B6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D32D9-DD4D-BC45-8DD7-DF846B0ABC5E}" type="pres">
      <dgm:prSet presAssocID="{FA125B32-1041-8D47-8330-EF7F5FA487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4E10B-CCEA-D943-A3AB-32DC6EFA6533}" type="pres">
      <dgm:prSet presAssocID="{FA125B32-1041-8D47-8330-EF7F5FA487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13574-4A43-C249-A5B9-A2F3FB889A52}" type="pres">
      <dgm:prSet presAssocID="{2931BE42-587F-F94D-BF32-10053E1C7C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A8EC4-DEF1-9B43-84B6-4B95956E408A}" type="pres">
      <dgm:prSet presAssocID="{2931BE42-587F-F94D-BF32-10053E1C7C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86D8E-8160-7148-82C0-1BA2DE75369A}" srcId="{7E61C544-11E5-EE47-9FBA-E7AE098B6491}" destId="{FA125B32-1041-8D47-8330-EF7F5FA4874A}" srcOrd="0" destOrd="0" parTransId="{93A0891D-BA51-6045-9CAA-7902D2AD8FED}" sibTransId="{F6059AD3-4B10-2045-BA26-8657E48BF055}"/>
    <dgm:cxn modelId="{D8B56FA8-33B3-D944-87AF-BFECD5E4AED5}" type="presOf" srcId="{FA125B32-1041-8D47-8330-EF7F5FA4874A}" destId="{D85D32D9-DD4D-BC45-8DD7-DF846B0ABC5E}" srcOrd="0" destOrd="0" presId="urn:microsoft.com/office/officeart/2005/8/layout/vList2"/>
    <dgm:cxn modelId="{FECB585E-C50B-2148-8766-672B24B7EF44}" srcId="{7E61C544-11E5-EE47-9FBA-E7AE098B6491}" destId="{2931BE42-587F-F94D-BF32-10053E1C7C1F}" srcOrd="1" destOrd="0" parTransId="{2F95EDDC-693A-2A4C-9ED4-EFFC41F1B070}" sibTransId="{474BF3D6-39A3-FE47-9659-596BCEDAC1A6}"/>
    <dgm:cxn modelId="{275A0D3B-3585-3A41-8E7C-9B9D1E4D7F6E}" srcId="{FA125B32-1041-8D47-8330-EF7F5FA4874A}" destId="{E6D9D21A-CF23-E345-9839-F2EA5BD3110C}" srcOrd="0" destOrd="0" parTransId="{F1A3A733-D82E-8A43-8E30-246C38DE5BD9}" sibTransId="{36A6CC8B-C962-5D4B-953A-48C68DD34395}"/>
    <dgm:cxn modelId="{6AB92F08-3944-0E46-BDA6-E06D1543E7CC}" type="presOf" srcId="{E6D9D21A-CF23-E345-9839-F2EA5BD3110C}" destId="{BD94E10B-CCEA-D943-A3AB-32DC6EFA6533}" srcOrd="0" destOrd="0" presId="urn:microsoft.com/office/officeart/2005/8/layout/vList2"/>
    <dgm:cxn modelId="{90FF9F9D-CDBC-DC4B-88A4-6F8D89D50038}" type="presOf" srcId="{85B1F803-CBAD-3547-AE8B-3F411F1C99E8}" destId="{387A8EC4-DEF1-9B43-84B6-4B95956E408A}" srcOrd="0" destOrd="0" presId="urn:microsoft.com/office/officeart/2005/8/layout/vList2"/>
    <dgm:cxn modelId="{805E5256-7132-2547-BEA9-4A895FF5572A}" type="presOf" srcId="{2931BE42-587F-F94D-BF32-10053E1C7C1F}" destId="{34B13574-4A43-C249-A5B9-A2F3FB889A52}" srcOrd="0" destOrd="0" presId="urn:microsoft.com/office/officeart/2005/8/layout/vList2"/>
    <dgm:cxn modelId="{09848E42-28B6-FC40-8AE0-D6C6E54772FD}" srcId="{2931BE42-587F-F94D-BF32-10053E1C7C1F}" destId="{85B1F803-CBAD-3547-AE8B-3F411F1C99E8}" srcOrd="0" destOrd="0" parTransId="{C62F23B7-979A-A34A-8E63-7EC5744F99B5}" sibTransId="{7364FD00-608E-CF47-A8FA-55592284640D}"/>
    <dgm:cxn modelId="{D0EE17ED-B75A-424F-B00A-8B105D9B5AB8}" type="presOf" srcId="{7E61C544-11E5-EE47-9FBA-E7AE098B6491}" destId="{8B994E16-B06E-7C4A-9977-B2B49C3797B1}" srcOrd="0" destOrd="0" presId="urn:microsoft.com/office/officeart/2005/8/layout/vList2"/>
    <dgm:cxn modelId="{59078990-287E-CD46-AF3F-AFB1D62E1CC0}" type="presParOf" srcId="{8B994E16-B06E-7C4A-9977-B2B49C3797B1}" destId="{D85D32D9-DD4D-BC45-8DD7-DF846B0ABC5E}" srcOrd="0" destOrd="0" presId="urn:microsoft.com/office/officeart/2005/8/layout/vList2"/>
    <dgm:cxn modelId="{5924C52A-EC77-C64B-B29D-ABEC9900499C}" type="presParOf" srcId="{8B994E16-B06E-7C4A-9977-B2B49C3797B1}" destId="{BD94E10B-CCEA-D943-A3AB-32DC6EFA6533}" srcOrd="1" destOrd="0" presId="urn:microsoft.com/office/officeart/2005/8/layout/vList2"/>
    <dgm:cxn modelId="{81CAC65A-2F38-F940-88F6-A3140AE5CA6F}" type="presParOf" srcId="{8B994E16-B06E-7C4A-9977-B2B49C3797B1}" destId="{34B13574-4A43-C249-A5B9-A2F3FB889A52}" srcOrd="2" destOrd="0" presId="urn:microsoft.com/office/officeart/2005/8/layout/vList2"/>
    <dgm:cxn modelId="{73F7BBEB-5116-6C41-B137-340F5D89B617}" type="presParOf" srcId="{8B994E16-B06E-7C4A-9977-B2B49C3797B1}" destId="{387A8EC4-DEF1-9B43-84B6-4B95956E40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1C544-11E5-EE47-9FBA-E7AE098B64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25B32-1041-8D47-8330-EF7F5FA4874A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Healthcare professionals exhibit the same levels of implicit bias as the wider population.</a:t>
          </a:r>
        </a:p>
      </dgm:t>
    </dgm:pt>
    <dgm:pt modelId="{93A0891D-BA51-6045-9CAA-7902D2AD8FED}" type="parTrans" cxnId="{0CD86D8E-8160-7148-82C0-1BA2DE75369A}">
      <dgm:prSet/>
      <dgm:spPr/>
      <dgm:t>
        <a:bodyPr/>
        <a:lstStyle/>
        <a:p>
          <a:endParaRPr lang="en-US"/>
        </a:p>
      </dgm:t>
    </dgm:pt>
    <dgm:pt modelId="{F6059AD3-4B10-2045-BA26-8657E48BF055}" type="sibTrans" cxnId="{0CD86D8E-8160-7148-82C0-1BA2DE75369A}">
      <dgm:prSet/>
      <dgm:spPr/>
      <dgm:t>
        <a:bodyPr/>
        <a:lstStyle/>
        <a:p>
          <a:endParaRPr lang="en-US"/>
        </a:p>
      </dgm:t>
    </dgm:pt>
    <dgm:pt modelId="{E6D9D21A-CF23-E345-9839-F2EA5BD3110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Likely to influence diagnosis and treatment decisions and levels of care in some circumstances and need to be further investigated. </a:t>
          </a:r>
        </a:p>
      </dgm:t>
    </dgm:pt>
    <dgm:pt modelId="{F1A3A733-D82E-8A43-8E30-246C38DE5BD9}" type="parTrans" cxnId="{275A0D3B-3585-3A41-8E7C-9B9D1E4D7F6E}">
      <dgm:prSet/>
      <dgm:spPr/>
      <dgm:t>
        <a:bodyPr/>
        <a:lstStyle/>
        <a:p>
          <a:endParaRPr lang="en-US"/>
        </a:p>
      </dgm:t>
    </dgm:pt>
    <dgm:pt modelId="{36A6CC8B-C962-5D4B-953A-48C68DD34395}" type="sibTrans" cxnId="{275A0D3B-3585-3A41-8E7C-9B9D1E4D7F6E}">
      <dgm:prSet/>
      <dgm:spPr/>
      <dgm:t>
        <a:bodyPr/>
        <a:lstStyle/>
        <a:p>
          <a:endParaRPr lang="en-US"/>
        </a:p>
      </dgm:t>
    </dgm:pt>
    <dgm:pt modelId="{2931BE42-587F-F94D-BF32-10053E1C7C1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Implicit associations (unconscious, uncontrollable, or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arational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processes) may influence our judgements resulting in bias. 	</a:t>
          </a:r>
        </a:p>
      </dgm:t>
    </dgm:pt>
    <dgm:pt modelId="{2F95EDDC-693A-2A4C-9ED4-EFFC41F1B070}" type="parTrans" cxnId="{FECB585E-C50B-2148-8766-672B24B7EF44}">
      <dgm:prSet/>
      <dgm:spPr/>
      <dgm:t>
        <a:bodyPr/>
        <a:lstStyle/>
        <a:p>
          <a:endParaRPr lang="en-US"/>
        </a:p>
      </dgm:t>
    </dgm:pt>
    <dgm:pt modelId="{474BF3D6-39A3-FE47-9659-596BCEDAC1A6}" type="sibTrans" cxnId="{FECB585E-C50B-2148-8766-672B24B7EF44}">
      <dgm:prSet/>
      <dgm:spPr/>
      <dgm:t>
        <a:bodyPr/>
        <a:lstStyle/>
        <a:p>
          <a:endParaRPr lang="en-US"/>
        </a:p>
      </dgm:t>
    </dgm:pt>
    <dgm:pt modelId="{8C51B9E1-582A-C848-BA29-B8F444E74CA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Manifest in our non-verbal behavior towards others, such as frequency of eye contact and physical proximity. </a:t>
          </a:r>
        </a:p>
      </dgm:t>
    </dgm:pt>
    <dgm:pt modelId="{02DF6E19-9CF1-BD4A-8002-7446BE38D3A5}" type="parTrans" cxnId="{EB6836A1-5F20-814B-A40B-BC6BA61B3DB9}">
      <dgm:prSet/>
      <dgm:spPr/>
      <dgm:t>
        <a:bodyPr/>
        <a:lstStyle/>
        <a:p>
          <a:endParaRPr lang="en-US"/>
        </a:p>
      </dgm:t>
    </dgm:pt>
    <dgm:pt modelId="{8AB94EC0-8CAA-654B-BC80-9BD10D15BE57}" type="sibTrans" cxnId="{EB6836A1-5F20-814B-A40B-BC6BA61B3DB9}">
      <dgm:prSet/>
      <dgm:spPr/>
      <dgm:t>
        <a:bodyPr/>
        <a:lstStyle/>
        <a:p>
          <a:endParaRPr lang="en-US"/>
        </a:p>
      </dgm:t>
    </dgm:pt>
    <dgm:pt modelId="{662E0684-F96C-4D4D-AF52-FC40E1C7EA8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Explain a potential dissociation between what a person explicitly believes and wants to do and the hidden influence of negative implicit associations on her thoughts and action. </a:t>
          </a:r>
        </a:p>
      </dgm:t>
    </dgm:pt>
    <dgm:pt modelId="{A71C55A3-E45C-9545-B4B3-9E5C30E2E0B5}" type="parTrans" cxnId="{8C9E042B-3E58-0945-9CF7-1CFAD17A373D}">
      <dgm:prSet/>
      <dgm:spPr/>
      <dgm:t>
        <a:bodyPr/>
        <a:lstStyle/>
        <a:p>
          <a:endParaRPr lang="en-US"/>
        </a:p>
      </dgm:t>
    </dgm:pt>
    <dgm:pt modelId="{C200A3C6-7F20-9E46-820D-9E35D8C7A01E}" type="sibTrans" cxnId="{8C9E042B-3E58-0945-9CF7-1CFAD17A373D}">
      <dgm:prSet/>
      <dgm:spPr/>
      <dgm:t>
        <a:bodyPr/>
        <a:lstStyle/>
        <a:p>
          <a:endParaRPr lang="en-US"/>
        </a:p>
      </dgm:t>
    </dgm:pt>
    <dgm:pt modelId="{8B994E16-B06E-7C4A-9977-B2B49C3797B1}" type="pres">
      <dgm:prSet presAssocID="{7E61C544-11E5-EE47-9FBA-E7AE098B6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D32D9-DD4D-BC45-8DD7-DF846B0ABC5E}" type="pres">
      <dgm:prSet presAssocID="{FA125B32-1041-8D47-8330-EF7F5FA487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4E10B-CCEA-D943-A3AB-32DC6EFA6533}" type="pres">
      <dgm:prSet presAssocID="{FA125B32-1041-8D47-8330-EF7F5FA487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13574-4A43-C249-A5B9-A2F3FB889A52}" type="pres">
      <dgm:prSet presAssocID="{2931BE42-587F-F94D-BF32-10053E1C7C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C2C64-D38C-F24A-BD6A-4D90DD817313}" type="pres">
      <dgm:prSet presAssocID="{2931BE42-587F-F94D-BF32-10053E1C7C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BC84C-FF5C-2147-9B6C-44D10D8B7E90}" type="pres">
      <dgm:prSet presAssocID="{662E0684-F96C-4D4D-AF52-FC40E1C7EA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86D8E-8160-7148-82C0-1BA2DE75369A}" srcId="{7E61C544-11E5-EE47-9FBA-E7AE098B6491}" destId="{FA125B32-1041-8D47-8330-EF7F5FA4874A}" srcOrd="0" destOrd="0" parTransId="{93A0891D-BA51-6045-9CAA-7902D2AD8FED}" sibTransId="{F6059AD3-4B10-2045-BA26-8657E48BF055}"/>
    <dgm:cxn modelId="{FECB585E-C50B-2148-8766-672B24B7EF44}" srcId="{7E61C544-11E5-EE47-9FBA-E7AE098B6491}" destId="{2931BE42-587F-F94D-BF32-10053E1C7C1F}" srcOrd="1" destOrd="0" parTransId="{2F95EDDC-693A-2A4C-9ED4-EFFC41F1B070}" sibTransId="{474BF3D6-39A3-FE47-9659-596BCEDAC1A6}"/>
    <dgm:cxn modelId="{D8B56FA8-33B3-D944-87AF-BFECD5E4AED5}" type="presOf" srcId="{FA125B32-1041-8D47-8330-EF7F5FA4874A}" destId="{D85D32D9-DD4D-BC45-8DD7-DF846B0ABC5E}" srcOrd="0" destOrd="0" presId="urn:microsoft.com/office/officeart/2005/8/layout/vList2"/>
    <dgm:cxn modelId="{275A0D3B-3585-3A41-8E7C-9B9D1E4D7F6E}" srcId="{FA125B32-1041-8D47-8330-EF7F5FA4874A}" destId="{E6D9D21A-CF23-E345-9839-F2EA5BD3110C}" srcOrd="0" destOrd="0" parTransId="{F1A3A733-D82E-8A43-8E30-246C38DE5BD9}" sibTransId="{36A6CC8B-C962-5D4B-953A-48C68DD34395}"/>
    <dgm:cxn modelId="{6AB92F08-3944-0E46-BDA6-E06D1543E7CC}" type="presOf" srcId="{E6D9D21A-CF23-E345-9839-F2EA5BD3110C}" destId="{BD94E10B-CCEA-D943-A3AB-32DC6EFA6533}" srcOrd="0" destOrd="0" presId="urn:microsoft.com/office/officeart/2005/8/layout/vList2"/>
    <dgm:cxn modelId="{60319517-3A6F-244A-8429-5C1D8D605B2A}" type="presOf" srcId="{662E0684-F96C-4D4D-AF52-FC40E1C7EA8A}" destId="{F5BBC84C-FF5C-2147-9B6C-44D10D8B7E90}" srcOrd="0" destOrd="0" presId="urn:microsoft.com/office/officeart/2005/8/layout/vList2"/>
    <dgm:cxn modelId="{805E5256-7132-2547-BEA9-4A895FF5572A}" type="presOf" srcId="{2931BE42-587F-F94D-BF32-10053E1C7C1F}" destId="{34B13574-4A43-C249-A5B9-A2F3FB889A52}" srcOrd="0" destOrd="0" presId="urn:microsoft.com/office/officeart/2005/8/layout/vList2"/>
    <dgm:cxn modelId="{8C9E042B-3E58-0945-9CF7-1CFAD17A373D}" srcId="{7E61C544-11E5-EE47-9FBA-E7AE098B6491}" destId="{662E0684-F96C-4D4D-AF52-FC40E1C7EA8A}" srcOrd="2" destOrd="0" parTransId="{A71C55A3-E45C-9545-B4B3-9E5C30E2E0B5}" sibTransId="{C200A3C6-7F20-9E46-820D-9E35D8C7A01E}"/>
    <dgm:cxn modelId="{EB6836A1-5F20-814B-A40B-BC6BA61B3DB9}" srcId="{2931BE42-587F-F94D-BF32-10053E1C7C1F}" destId="{8C51B9E1-582A-C848-BA29-B8F444E74CAE}" srcOrd="0" destOrd="0" parTransId="{02DF6E19-9CF1-BD4A-8002-7446BE38D3A5}" sibTransId="{8AB94EC0-8CAA-654B-BC80-9BD10D15BE57}"/>
    <dgm:cxn modelId="{D0EE17ED-B75A-424F-B00A-8B105D9B5AB8}" type="presOf" srcId="{7E61C544-11E5-EE47-9FBA-E7AE098B6491}" destId="{8B994E16-B06E-7C4A-9977-B2B49C3797B1}" srcOrd="0" destOrd="0" presId="urn:microsoft.com/office/officeart/2005/8/layout/vList2"/>
    <dgm:cxn modelId="{028896DD-07B4-DC4B-B2BD-2528C50D16D6}" type="presOf" srcId="{8C51B9E1-582A-C848-BA29-B8F444E74CAE}" destId="{92CC2C64-D38C-F24A-BD6A-4D90DD817313}" srcOrd="0" destOrd="0" presId="urn:microsoft.com/office/officeart/2005/8/layout/vList2"/>
    <dgm:cxn modelId="{59078990-287E-CD46-AF3F-AFB1D62E1CC0}" type="presParOf" srcId="{8B994E16-B06E-7C4A-9977-B2B49C3797B1}" destId="{D85D32D9-DD4D-BC45-8DD7-DF846B0ABC5E}" srcOrd="0" destOrd="0" presId="urn:microsoft.com/office/officeart/2005/8/layout/vList2"/>
    <dgm:cxn modelId="{5924C52A-EC77-C64B-B29D-ABEC9900499C}" type="presParOf" srcId="{8B994E16-B06E-7C4A-9977-B2B49C3797B1}" destId="{BD94E10B-CCEA-D943-A3AB-32DC6EFA6533}" srcOrd="1" destOrd="0" presId="urn:microsoft.com/office/officeart/2005/8/layout/vList2"/>
    <dgm:cxn modelId="{81CAC65A-2F38-F940-88F6-A3140AE5CA6F}" type="presParOf" srcId="{8B994E16-B06E-7C4A-9977-B2B49C3797B1}" destId="{34B13574-4A43-C249-A5B9-A2F3FB889A52}" srcOrd="2" destOrd="0" presId="urn:microsoft.com/office/officeart/2005/8/layout/vList2"/>
    <dgm:cxn modelId="{194AB674-30A0-7F49-AE3B-6E2E5EF24022}" type="presParOf" srcId="{8B994E16-B06E-7C4A-9977-B2B49C3797B1}" destId="{92CC2C64-D38C-F24A-BD6A-4D90DD817313}" srcOrd="3" destOrd="0" presId="urn:microsoft.com/office/officeart/2005/8/layout/vList2"/>
    <dgm:cxn modelId="{B8EB5459-28A0-5F4B-A7ED-FFA2629B2D94}" type="presParOf" srcId="{8B994E16-B06E-7C4A-9977-B2B49C3797B1}" destId="{F5BBC84C-FF5C-2147-9B6C-44D10D8B7E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09CD3-8843-AC48-9BCF-88C8DDDB0218}" type="doc">
      <dgm:prSet loTypeId="urn:microsoft.com/office/officeart/2005/8/layout/chevron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B9A2E-4A48-5843-B471-730F5D412EF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Racial bias</a:t>
          </a:r>
        </a:p>
      </dgm:t>
    </dgm:pt>
    <dgm:pt modelId="{B0B1101B-E108-8746-868C-C1E4A963BB75}" type="parTrans" cxnId="{9B4C10E6-B957-2248-A7E1-B73E23EF99FF}">
      <dgm:prSet/>
      <dgm:spPr/>
      <dgm:t>
        <a:bodyPr/>
        <a:lstStyle/>
        <a:p>
          <a:endParaRPr lang="en-US"/>
        </a:p>
      </dgm:t>
    </dgm:pt>
    <dgm:pt modelId="{CB6899A9-E448-684E-9993-C342CB6F8045}" type="sibTrans" cxnId="{9B4C10E6-B957-2248-A7E1-B73E23EF99FF}">
      <dgm:prSet/>
      <dgm:spPr/>
      <dgm:t>
        <a:bodyPr/>
        <a:lstStyle/>
        <a:p>
          <a:endParaRPr lang="en-US"/>
        </a:p>
      </dgm:t>
    </dgm:pt>
    <dgm:pt modelId="{0162B9E1-E80E-E349-970E-EC6D4FBDB65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Gender bias</a:t>
          </a:r>
        </a:p>
      </dgm:t>
    </dgm:pt>
    <dgm:pt modelId="{E3CA8CC1-6981-B449-A0E9-82D08FF5CA37}" type="parTrans" cxnId="{1962660E-4DAD-854D-8A50-2DCD8B5620BB}">
      <dgm:prSet/>
      <dgm:spPr/>
      <dgm:t>
        <a:bodyPr/>
        <a:lstStyle/>
        <a:p>
          <a:endParaRPr lang="en-US"/>
        </a:p>
      </dgm:t>
    </dgm:pt>
    <dgm:pt modelId="{8D762B99-5614-7C41-90E0-53408E6F38AC}" type="sibTrans" cxnId="{1962660E-4DAD-854D-8A50-2DCD8B5620BB}">
      <dgm:prSet/>
      <dgm:spPr/>
      <dgm:t>
        <a:bodyPr/>
        <a:lstStyle/>
        <a:p>
          <a:endParaRPr lang="en-US"/>
        </a:p>
      </dgm:t>
    </dgm:pt>
    <dgm:pt modelId="{D97773C6-56A2-DC43-87FE-381E98E9F5F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Sexual and Gender Minority bias</a:t>
          </a:r>
        </a:p>
      </dgm:t>
    </dgm:pt>
    <dgm:pt modelId="{953FED5A-9F25-6546-8C73-B8278D51889B}" type="parTrans" cxnId="{E4606171-DAF9-EF40-83A8-7B90BD8C1696}">
      <dgm:prSet/>
      <dgm:spPr/>
      <dgm:t>
        <a:bodyPr/>
        <a:lstStyle/>
        <a:p>
          <a:endParaRPr lang="en-US"/>
        </a:p>
      </dgm:t>
    </dgm:pt>
    <dgm:pt modelId="{20195C9C-B626-8F41-9E66-6E31AA6B6E4E}" type="sibTrans" cxnId="{E4606171-DAF9-EF40-83A8-7B90BD8C1696}">
      <dgm:prSet/>
      <dgm:spPr/>
      <dgm:t>
        <a:bodyPr/>
        <a:lstStyle/>
        <a:p>
          <a:endParaRPr lang="en-US"/>
        </a:p>
      </dgm:t>
    </dgm:pt>
    <dgm:pt modelId="{FD864DA1-C620-C645-AE35-1646EA37812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Disability bias</a:t>
          </a:r>
        </a:p>
      </dgm:t>
    </dgm:pt>
    <dgm:pt modelId="{0F779304-5C06-5544-A3EF-620B0B69316F}" type="parTrans" cxnId="{14E57584-1319-7345-A976-7E9E07CC10EC}">
      <dgm:prSet/>
      <dgm:spPr/>
      <dgm:t>
        <a:bodyPr/>
        <a:lstStyle/>
        <a:p>
          <a:endParaRPr lang="en-US"/>
        </a:p>
      </dgm:t>
    </dgm:pt>
    <dgm:pt modelId="{C9701FAF-41AF-8E4D-A8CB-8C389312DC80}" type="sibTrans" cxnId="{14E57584-1319-7345-A976-7E9E07CC10EC}">
      <dgm:prSet/>
      <dgm:spPr/>
      <dgm:t>
        <a:bodyPr/>
        <a:lstStyle/>
        <a:p>
          <a:endParaRPr lang="en-US"/>
        </a:p>
      </dgm:t>
    </dgm:pt>
    <dgm:pt modelId="{C2D25180-154A-D049-BC17-B323781AEC72}" type="pres">
      <dgm:prSet presAssocID="{8E509CD3-8843-AC48-9BCF-88C8DDDB02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AAF703-2B7D-5241-A1AE-EDAD6D198BD1}" type="pres">
      <dgm:prSet presAssocID="{F5DB9A2E-4A48-5843-B471-730F5D412EF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89760-B9E4-B541-9038-B8E63051BDF7}" type="pres">
      <dgm:prSet presAssocID="{CB6899A9-E448-684E-9993-C342CB6F8045}" presName="parTxOnlySpace" presStyleCnt="0"/>
      <dgm:spPr/>
    </dgm:pt>
    <dgm:pt modelId="{F4218906-C657-CE4A-ACAE-6CF24AEDF194}" type="pres">
      <dgm:prSet presAssocID="{0162B9E1-E80E-E349-970E-EC6D4FBDB65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54E16-C43B-8844-BA30-59A5B756D365}" type="pres">
      <dgm:prSet presAssocID="{8D762B99-5614-7C41-90E0-53408E6F38AC}" presName="parTxOnlySpace" presStyleCnt="0"/>
      <dgm:spPr/>
    </dgm:pt>
    <dgm:pt modelId="{05876739-3DC6-954E-9518-63DC06CAFE3F}" type="pres">
      <dgm:prSet presAssocID="{D97773C6-56A2-DC43-87FE-381E98E9F5F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CF169-813E-E246-9145-A5511D84DFE5}" type="pres">
      <dgm:prSet presAssocID="{20195C9C-B626-8F41-9E66-6E31AA6B6E4E}" presName="parTxOnlySpace" presStyleCnt="0"/>
      <dgm:spPr/>
    </dgm:pt>
    <dgm:pt modelId="{4C9772AF-F164-F54F-9385-190D2B0A0E58}" type="pres">
      <dgm:prSet presAssocID="{FD864DA1-C620-C645-AE35-1646EA37812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7584-1319-7345-A976-7E9E07CC10EC}" srcId="{8E509CD3-8843-AC48-9BCF-88C8DDDB0218}" destId="{FD864DA1-C620-C645-AE35-1646EA37812D}" srcOrd="3" destOrd="0" parTransId="{0F779304-5C06-5544-A3EF-620B0B69316F}" sibTransId="{C9701FAF-41AF-8E4D-A8CB-8C389312DC80}"/>
    <dgm:cxn modelId="{DF522690-9FA4-364B-AF12-AFE20E08C4EA}" type="presOf" srcId="{F5DB9A2E-4A48-5843-B471-730F5D412EF5}" destId="{70AAF703-2B7D-5241-A1AE-EDAD6D198BD1}" srcOrd="0" destOrd="0" presId="urn:microsoft.com/office/officeart/2005/8/layout/chevron1"/>
    <dgm:cxn modelId="{EDB6FF23-0F02-6D49-A34E-FA6FD915D79D}" type="presOf" srcId="{D97773C6-56A2-DC43-87FE-381E98E9F5FF}" destId="{05876739-3DC6-954E-9518-63DC06CAFE3F}" srcOrd="0" destOrd="0" presId="urn:microsoft.com/office/officeart/2005/8/layout/chevron1"/>
    <dgm:cxn modelId="{5359E40E-6C1F-2149-924F-A24824255BEA}" type="presOf" srcId="{8E509CD3-8843-AC48-9BCF-88C8DDDB0218}" destId="{C2D25180-154A-D049-BC17-B323781AEC72}" srcOrd="0" destOrd="0" presId="urn:microsoft.com/office/officeart/2005/8/layout/chevron1"/>
    <dgm:cxn modelId="{1962660E-4DAD-854D-8A50-2DCD8B5620BB}" srcId="{8E509CD3-8843-AC48-9BCF-88C8DDDB0218}" destId="{0162B9E1-E80E-E349-970E-EC6D4FBDB651}" srcOrd="1" destOrd="0" parTransId="{E3CA8CC1-6981-B449-A0E9-82D08FF5CA37}" sibTransId="{8D762B99-5614-7C41-90E0-53408E6F38AC}"/>
    <dgm:cxn modelId="{2BF2689F-04E8-474D-8A99-429DDBD52F4E}" type="presOf" srcId="{0162B9E1-E80E-E349-970E-EC6D4FBDB651}" destId="{F4218906-C657-CE4A-ACAE-6CF24AEDF194}" srcOrd="0" destOrd="0" presId="urn:microsoft.com/office/officeart/2005/8/layout/chevron1"/>
    <dgm:cxn modelId="{D2EE90A6-755D-F64A-8DD6-45F11A9D39FF}" type="presOf" srcId="{FD864DA1-C620-C645-AE35-1646EA37812D}" destId="{4C9772AF-F164-F54F-9385-190D2B0A0E58}" srcOrd="0" destOrd="0" presId="urn:microsoft.com/office/officeart/2005/8/layout/chevron1"/>
    <dgm:cxn modelId="{E4606171-DAF9-EF40-83A8-7B90BD8C1696}" srcId="{8E509CD3-8843-AC48-9BCF-88C8DDDB0218}" destId="{D97773C6-56A2-DC43-87FE-381E98E9F5FF}" srcOrd="2" destOrd="0" parTransId="{953FED5A-9F25-6546-8C73-B8278D51889B}" sibTransId="{20195C9C-B626-8F41-9E66-6E31AA6B6E4E}"/>
    <dgm:cxn modelId="{9B4C10E6-B957-2248-A7E1-B73E23EF99FF}" srcId="{8E509CD3-8843-AC48-9BCF-88C8DDDB0218}" destId="{F5DB9A2E-4A48-5843-B471-730F5D412EF5}" srcOrd="0" destOrd="0" parTransId="{B0B1101B-E108-8746-868C-C1E4A963BB75}" sibTransId="{CB6899A9-E448-684E-9993-C342CB6F8045}"/>
    <dgm:cxn modelId="{1844B50C-5394-9A45-9CCA-B2046E7DBE9A}" type="presParOf" srcId="{C2D25180-154A-D049-BC17-B323781AEC72}" destId="{70AAF703-2B7D-5241-A1AE-EDAD6D198BD1}" srcOrd="0" destOrd="0" presId="urn:microsoft.com/office/officeart/2005/8/layout/chevron1"/>
    <dgm:cxn modelId="{69AC4E71-459B-9F46-88E8-C44197F94ACB}" type="presParOf" srcId="{C2D25180-154A-D049-BC17-B323781AEC72}" destId="{F4889760-B9E4-B541-9038-B8E63051BDF7}" srcOrd="1" destOrd="0" presId="urn:microsoft.com/office/officeart/2005/8/layout/chevron1"/>
    <dgm:cxn modelId="{E7C10112-8F12-2249-AF61-7F3B31F22D86}" type="presParOf" srcId="{C2D25180-154A-D049-BC17-B323781AEC72}" destId="{F4218906-C657-CE4A-ACAE-6CF24AEDF194}" srcOrd="2" destOrd="0" presId="urn:microsoft.com/office/officeart/2005/8/layout/chevron1"/>
    <dgm:cxn modelId="{690B1583-B2A6-994F-B251-0272E32CE3C9}" type="presParOf" srcId="{C2D25180-154A-D049-BC17-B323781AEC72}" destId="{96854E16-C43B-8844-BA30-59A5B756D365}" srcOrd="3" destOrd="0" presId="urn:microsoft.com/office/officeart/2005/8/layout/chevron1"/>
    <dgm:cxn modelId="{F6301903-E9F7-CD4B-8FB3-644001E95175}" type="presParOf" srcId="{C2D25180-154A-D049-BC17-B323781AEC72}" destId="{05876739-3DC6-954E-9518-63DC06CAFE3F}" srcOrd="4" destOrd="0" presId="urn:microsoft.com/office/officeart/2005/8/layout/chevron1"/>
    <dgm:cxn modelId="{FC50A0B6-738E-AC48-B605-944A580E8486}" type="presParOf" srcId="{C2D25180-154A-D049-BC17-B323781AEC72}" destId="{A19CF169-813E-E246-9145-A5511D84DFE5}" srcOrd="5" destOrd="0" presId="urn:microsoft.com/office/officeart/2005/8/layout/chevron1"/>
    <dgm:cxn modelId="{C780D8B1-FA21-FF48-8EE1-F44801E7A0C5}" type="presParOf" srcId="{C2D25180-154A-D049-BC17-B323781AEC72}" destId="{4C9772AF-F164-F54F-9385-190D2B0A0E5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55D82-F6AF-4A40-B663-13C182721FF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5A4C4-F808-CD4F-85DB-F6B1BD64A81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Identify and understand your own implicit biases. Be proactive in identifying the negative stereotypes you have about others.</a:t>
          </a:r>
        </a:p>
      </dgm:t>
    </dgm:pt>
    <dgm:pt modelId="{1322EE55-05E8-6645-9A88-DC98B17FAC1A}" type="parTrans" cxnId="{8BC34A36-BFCB-074F-9FBB-47BDF107290E}">
      <dgm:prSet/>
      <dgm:spPr/>
      <dgm:t>
        <a:bodyPr/>
        <a:lstStyle/>
        <a:p>
          <a:endParaRPr lang="en-US"/>
        </a:p>
      </dgm:t>
    </dgm:pt>
    <dgm:pt modelId="{4B155E51-9DC4-C746-B469-ECE953BB325E}" type="sibTrans" cxnId="{8BC34A36-BFCB-074F-9FBB-47BDF107290E}">
      <dgm:prSet/>
      <dgm:spPr/>
      <dgm:t>
        <a:bodyPr/>
        <a:lstStyle/>
        <a:p>
          <a:endParaRPr lang="en-US"/>
        </a:p>
      </dgm:t>
    </dgm:pt>
    <dgm:pt modelId="{02DC9A6D-0CB8-3344-B156-AAE650DC9F41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Don't stereotype your patients; individuate them. </a:t>
          </a:r>
        </a:p>
      </dgm:t>
    </dgm:pt>
    <dgm:pt modelId="{13348D72-11C6-7C4E-AEB9-B2B3076D3845}" type="parTrans" cxnId="{13B50C0E-58F0-834E-93D2-DED3E0204249}">
      <dgm:prSet/>
      <dgm:spPr/>
      <dgm:t>
        <a:bodyPr/>
        <a:lstStyle/>
        <a:p>
          <a:endParaRPr lang="en-US"/>
        </a:p>
      </dgm:t>
    </dgm:pt>
    <dgm:pt modelId="{DF37CDDF-0B06-924A-91E3-E6345A8D2C77}" type="sibTrans" cxnId="{13B50C0E-58F0-834E-93D2-DED3E0204249}">
      <dgm:prSet/>
      <dgm:spPr/>
      <dgm:t>
        <a:bodyPr/>
        <a:lstStyle/>
        <a:p>
          <a:endParaRPr lang="en-US"/>
        </a:p>
      </dgm:t>
    </dgm:pt>
    <dgm:pt modelId="{A326D372-3BCC-8F42-AD85-F25B5C80B03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Recognize situations that magnify stereotyping and bias.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Be aware and pro active in being more inclusive.</a:t>
          </a:r>
        </a:p>
      </dgm:t>
    </dgm:pt>
    <dgm:pt modelId="{00595D58-CFB4-8D43-B252-D8E283894DA7}" type="parTrans" cxnId="{08DDFC81-DEB3-EA44-8751-6E89D570607C}">
      <dgm:prSet/>
      <dgm:spPr/>
      <dgm:t>
        <a:bodyPr/>
        <a:lstStyle/>
        <a:p>
          <a:endParaRPr lang="en-US"/>
        </a:p>
      </dgm:t>
    </dgm:pt>
    <dgm:pt modelId="{3244FE46-A0E1-1347-B073-F5120323DFEA}" type="sibTrans" cxnId="{08DDFC81-DEB3-EA44-8751-6E89D570607C}">
      <dgm:prSet/>
      <dgm:spPr/>
      <dgm:t>
        <a:bodyPr/>
        <a:lstStyle/>
        <a:p>
          <a:endParaRPr lang="en-US"/>
        </a:p>
      </dgm:t>
    </dgm:pt>
    <dgm:pt modelId="{809AA5EA-EA0F-CE40-B555-D084BA04352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Have a basic understanding of the cultures your patients come from. </a:t>
          </a:r>
        </a:p>
      </dgm:t>
    </dgm:pt>
    <dgm:pt modelId="{23F87DFC-4A7B-2E40-96AB-5AC8F190BB51}" type="parTrans" cxnId="{503696F2-481E-3A4E-88EC-A7A856189A8A}">
      <dgm:prSet/>
      <dgm:spPr/>
      <dgm:t>
        <a:bodyPr/>
        <a:lstStyle/>
        <a:p>
          <a:endParaRPr lang="en-US"/>
        </a:p>
      </dgm:t>
    </dgm:pt>
    <dgm:pt modelId="{8E5B8DEA-8485-E646-ABD5-511B8EC1D60A}" type="sibTrans" cxnId="{503696F2-481E-3A4E-88EC-A7A856189A8A}">
      <dgm:prSet/>
      <dgm:spPr/>
      <dgm:t>
        <a:bodyPr/>
        <a:lstStyle/>
        <a:p>
          <a:endParaRPr lang="en-US"/>
        </a:p>
      </dgm:t>
    </dgm:pt>
    <dgm:pt modelId="{F6526F24-717E-CD40-8EA6-1A3010BDE37D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 and respect the tremendous power of unconscious bias. </a:t>
          </a:r>
        </a:p>
      </dgm:t>
    </dgm:pt>
    <dgm:pt modelId="{1020B402-8C30-0947-80B2-B444A78D64E8}" type="parTrans" cxnId="{27FB1DE7-E506-6640-9327-E0FE2E72CE06}">
      <dgm:prSet/>
      <dgm:spPr/>
      <dgm:t>
        <a:bodyPr/>
        <a:lstStyle/>
        <a:p>
          <a:endParaRPr lang="en-US"/>
        </a:p>
      </dgm:t>
    </dgm:pt>
    <dgm:pt modelId="{3F1A13BE-0A31-614A-87FF-57599A407904}" type="sibTrans" cxnId="{27FB1DE7-E506-6640-9327-E0FE2E72CE06}">
      <dgm:prSet/>
      <dgm:spPr/>
      <dgm:t>
        <a:bodyPr/>
        <a:lstStyle/>
        <a:p>
          <a:endParaRPr lang="en-US"/>
        </a:p>
      </dgm:t>
    </dgm:pt>
    <dgm:pt modelId="{E5712AD8-24E1-A044-AE69-E0039F34CC3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your contact with different groups can help undermine your subconscious stereotypes.</a:t>
          </a:r>
        </a:p>
      </dgm:t>
    </dgm:pt>
    <dgm:pt modelId="{BEA450DB-C9B0-5249-A1D7-1E9E6348E3EB}" type="parTrans" cxnId="{46CDAE01-FF73-EB47-9CEB-1EE40CC09379}">
      <dgm:prSet/>
      <dgm:spPr/>
      <dgm:t>
        <a:bodyPr/>
        <a:lstStyle/>
        <a:p>
          <a:endParaRPr lang="en-US"/>
        </a:p>
      </dgm:t>
    </dgm:pt>
    <dgm:pt modelId="{BD6F481A-6352-EC45-AD3F-2A360B2632AF}" type="sibTrans" cxnId="{46CDAE01-FF73-EB47-9CEB-1EE40CC09379}">
      <dgm:prSet/>
      <dgm:spPr/>
      <dgm:t>
        <a:bodyPr/>
        <a:lstStyle/>
        <a:p>
          <a:endParaRPr lang="en-US"/>
        </a:p>
      </dgm:t>
    </dgm:pt>
    <dgm:pt modelId="{449FAC82-6540-E74A-97ED-6ADA6A32D11C}" type="pres">
      <dgm:prSet presAssocID="{FCE55D82-F6AF-4A40-B663-13C182721F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3F709-0163-5A40-B768-3FC3C45B6A82}" type="pres">
      <dgm:prSet presAssocID="{5595A4C4-F808-CD4F-85DB-F6B1BD64A81E}" presName="vertFlow" presStyleCnt="0"/>
      <dgm:spPr/>
    </dgm:pt>
    <dgm:pt modelId="{33726518-D8E0-1D41-B4C9-E8817044C6C8}" type="pres">
      <dgm:prSet presAssocID="{5595A4C4-F808-CD4F-85DB-F6B1BD64A81E}" presName="header" presStyleLbl="node1" presStyleIdx="0" presStyleCnt="2"/>
      <dgm:spPr/>
      <dgm:t>
        <a:bodyPr/>
        <a:lstStyle/>
        <a:p>
          <a:endParaRPr lang="en-US"/>
        </a:p>
      </dgm:t>
    </dgm:pt>
    <dgm:pt modelId="{A593E06C-A972-254E-9BD2-E7DD54455505}" type="pres">
      <dgm:prSet presAssocID="{13348D72-11C6-7C4E-AEB9-B2B3076D384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AB587E3-43BB-124B-B1DA-ADAE6ABD4F72}" type="pres">
      <dgm:prSet presAssocID="{02DC9A6D-0CB8-3344-B156-AAE650DC9F41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46303-7137-6A4C-B191-48C2DE937BD0}" type="pres">
      <dgm:prSet presAssocID="{DF37CDDF-0B06-924A-91E3-E6345A8D2C7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A1D92E-91FB-0D4A-9127-665559C4632A}" type="pres">
      <dgm:prSet presAssocID="{A326D372-3BCC-8F42-AD85-F25B5C80B03B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DB677-B4D9-6B4B-BEFB-D644EB72948C}" type="pres">
      <dgm:prSet presAssocID="{5595A4C4-F808-CD4F-85DB-F6B1BD64A81E}" presName="hSp" presStyleCnt="0"/>
      <dgm:spPr/>
    </dgm:pt>
    <dgm:pt modelId="{7A348C63-CBD9-8944-87D8-397EAE47CE2B}" type="pres">
      <dgm:prSet presAssocID="{809AA5EA-EA0F-CE40-B555-D084BA043520}" presName="vertFlow" presStyleCnt="0"/>
      <dgm:spPr/>
    </dgm:pt>
    <dgm:pt modelId="{A547E913-B914-D84C-83F5-F0EA58B63967}" type="pres">
      <dgm:prSet presAssocID="{809AA5EA-EA0F-CE40-B555-D084BA043520}" presName="header" presStyleLbl="node1" presStyleIdx="1" presStyleCnt="2"/>
      <dgm:spPr/>
      <dgm:t>
        <a:bodyPr/>
        <a:lstStyle/>
        <a:p>
          <a:endParaRPr lang="en-US"/>
        </a:p>
      </dgm:t>
    </dgm:pt>
    <dgm:pt modelId="{582900F0-6370-6143-93C5-7D51FF363EF6}" type="pres">
      <dgm:prSet presAssocID="{1020B402-8C30-0947-80B2-B444A78D64E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726B457-FE90-9642-B2FD-8AE163F6CD4D}" type="pres">
      <dgm:prSet presAssocID="{F6526F24-717E-CD40-8EA6-1A3010BDE37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2A19E-3440-CA42-98B9-526395215FE0}" type="pres">
      <dgm:prSet presAssocID="{3F1A13BE-0A31-614A-87FF-57599A40790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62A8AB5-1FFF-5D4D-875F-BEE39A66FE1B}" type="pres">
      <dgm:prSet presAssocID="{E5712AD8-24E1-A044-AE69-E0039F34CC3E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6EFAB-B03C-654F-A47F-79AD498B2763}" type="presOf" srcId="{A326D372-3BCC-8F42-AD85-F25B5C80B03B}" destId="{3AA1D92E-91FB-0D4A-9127-665559C4632A}" srcOrd="0" destOrd="0" presId="urn:microsoft.com/office/officeart/2005/8/layout/lProcess1"/>
    <dgm:cxn modelId="{27FB1DE7-E506-6640-9327-E0FE2E72CE06}" srcId="{809AA5EA-EA0F-CE40-B555-D084BA043520}" destId="{F6526F24-717E-CD40-8EA6-1A3010BDE37D}" srcOrd="0" destOrd="0" parTransId="{1020B402-8C30-0947-80B2-B444A78D64E8}" sibTransId="{3F1A13BE-0A31-614A-87FF-57599A407904}"/>
    <dgm:cxn modelId="{13B50C0E-58F0-834E-93D2-DED3E0204249}" srcId="{5595A4C4-F808-CD4F-85DB-F6B1BD64A81E}" destId="{02DC9A6D-0CB8-3344-B156-AAE650DC9F41}" srcOrd="0" destOrd="0" parTransId="{13348D72-11C6-7C4E-AEB9-B2B3076D3845}" sibTransId="{DF37CDDF-0B06-924A-91E3-E6345A8D2C77}"/>
    <dgm:cxn modelId="{8BC34A36-BFCB-074F-9FBB-47BDF107290E}" srcId="{FCE55D82-F6AF-4A40-B663-13C182721FFE}" destId="{5595A4C4-F808-CD4F-85DB-F6B1BD64A81E}" srcOrd="0" destOrd="0" parTransId="{1322EE55-05E8-6645-9A88-DC98B17FAC1A}" sibTransId="{4B155E51-9DC4-C746-B469-ECE953BB325E}"/>
    <dgm:cxn modelId="{016C0D87-4350-D64B-8274-EF16D2DBD1C4}" type="presOf" srcId="{FCE55D82-F6AF-4A40-B663-13C182721FFE}" destId="{449FAC82-6540-E74A-97ED-6ADA6A32D11C}" srcOrd="0" destOrd="0" presId="urn:microsoft.com/office/officeart/2005/8/layout/lProcess1"/>
    <dgm:cxn modelId="{8EBCB4B7-6DC7-474C-BC13-017BC9DED6E8}" type="presOf" srcId="{1020B402-8C30-0947-80B2-B444A78D64E8}" destId="{582900F0-6370-6143-93C5-7D51FF363EF6}" srcOrd="0" destOrd="0" presId="urn:microsoft.com/office/officeart/2005/8/layout/lProcess1"/>
    <dgm:cxn modelId="{C731A409-DCB3-0541-A434-9F104DBAED7A}" type="presOf" srcId="{DF37CDDF-0B06-924A-91E3-E6345A8D2C77}" destId="{91E46303-7137-6A4C-B191-48C2DE937BD0}" srcOrd="0" destOrd="0" presId="urn:microsoft.com/office/officeart/2005/8/layout/lProcess1"/>
    <dgm:cxn modelId="{503696F2-481E-3A4E-88EC-A7A856189A8A}" srcId="{FCE55D82-F6AF-4A40-B663-13C182721FFE}" destId="{809AA5EA-EA0F-CE40-B555-D084BA043520}" srcOrd="1" destOrd="0" parTransId="{23F87DFC-4A7B-2E40-96AB-5AC8F190BB51}" sibTransId="{8E5B8DEA-8485-E646-ABD5-511B8EC1D60A}"/>
    <dgm:cxn modelId="{2E8CC153-1CD9-5346-8848-7AF1C7206013}" type="presOf" srcId="{809AA5EA-EA0F-CE40-B555-D084BA043520}" destId="{A547E913-B914-D84C-83F5-F0EA58B63967}" srcOrd="0" destOrd="0" presId="urn:microsoft.com/office/officeart/2005/8/layout/lProcess1"/>
    <dgm:cxn modelId="{81F6F2D4-F513-2E4C-BB6E-AE972085D667}" type="presOf" srcId="{F6526F24-717E-CD40-8EA6-1A3010BDE37D}" destId="{E726B457-FE90-9642-B2FD-8AE163F6CD4D}" srcOrd="0" destOrd="0" presId="urn:microsoft.com/office/officeart/2005/8/layout/lProcess1"/>
    <dgm:cxn modelId="{107AF6C4-9CE1-CD4C-9793-20C49CDF5E0D}" type="presOf" srcId="{5595A4C4-F808-CD4F-85DB-F6B1BD64A81E}" destId="{33726518-D8E0-1D41-B4C9-E8817044C6C8}" srcOrd="0" destOrd="0" presId="urn:microsoft.com/office/officeart/2005/8/layout/lProcess1"/>
    <dgm:cxn modelId="{08DDFC81-DEB3-EA44-8751-6E89D570607C}" srcId="{5595A4C4-F808-CD4F-85DB-F6B1BD64A81E}" destId="{A326D372-3BCC-8F42-AD85-F25B5C80B03B}" srcOrd="1" destOrd="0" parTransId="{00595D58-CFB4-8D43-B252-D8E283894DA7}" sibTransId="{3244FE46-A0E1-1347-B073-F5120323DFEA}"/>
    <dgm:cxn modelId="{46CDAE01-FF73-EB47-9CEB-1EE40CC09379}" srcId="{809AA5EA-EA0F-CE40-B555-D084BA043520}" destId="{E5712AD8-24E1-A044-AE69-E0039F34CC3E}" srcOrd="1" destOrd="0" parTransId="{BEA450DB-C9B0-5249-A1D7-1E9E6348E3EB}" sibTransId="{BD6F481A-6352-EC45-AD3F-2A360B2632AF}"/>
    <dgm:cxn modelId="{7B57D3AB-5715-0846-B975-A552265C1B7D}" type="presOf" srcId="{13348D72-11C6-7C4E-AEB9-B2B3076D3845}" destId="{A593E06C-A972-254E-9BD2-E7DD54455505}" srcOrd="0" destOrd="0" presId="urn:microsoft.com/office/officeart/2005/8/layout/lProcess1"/>
    <dgm:cxn modelId="{08BA9C54-60DE-FB46-8C83-142F7A621CC3}" type="presOf" srcId="{3F1A13BE-0A31-614A-87FF-57599A407904}" destId="{1492A19E-3440-CA42-98B9-526395215FE0}" srcOrd="0" destOrd="0" presId="urn:microsoft.com/office/officeart/2005/8/layout/lProcess1"/>
    <dgm:cxn modelId="{642A8434-7642-D84C-98EC-FFD05E892F77}" type="presOf" srcId="{E5712AD8-24E1-A044-AE69-E0039F34CC3E}" destId="{C62A8AB5-1FFF-5D4D-875F-BEE39A66FE1B}" srcOrd="0" destOrd="0" presId="urn:microsoft.com/office/officeart/2005/8/layout/lProcess1"/>
    <dgm:cxn modelId="{67570494-CEB3-9F41-AC8B-53D64DEF4A13}" type="presOf" srcId="{02DC9A6D-0CB8-3344-B156-AAE650DC9F41}" destId="{0AB587E3-43BB-124B-B1DA-ADAE6ABD4F72}" srcOrd="0" destOrd="0" presId="urn:microsoft.com/office/officeart/2005/8/layout/lProcess1"/>
    <dgm:cxn modelId="{930073FA-4674-1F4E-9017-7D253941908B}" type="presParOf" srcId="{449FAC82-6540-E74A-97ED-6ADA6A32D11C}" destId="{35F3F709-0163-5A40-B768-3FC3C45B6A82}" srcOrd="0" destOrd="0" presId="urn:microsoft.com/office/officeart/2005/8/layout/lProcess1"/>
    <dgm:cxn modelId="{DD4A21DF-570C-734A-B9CD-A904B272A7DE}" type="presParOf" srcId="{35F3F709-0163-5A40-B768-3FC3C45B6A82}" destId="{33726518-D8E0-1D41-B4C9-E8817044C6C8}" srcOrd="0" destOrd="0" presId="urn:microsoft.com/office/officeart/2005/8/layout/lProcess1"/>
    <dgm:cxn modelId="{24731304-946D-8047-9BFA-CCC713D78419}" type="presParOf" srcId="{35F3F709-0163-5A40-B768-3FC3C45B6A82}" destId="{A593E06C-A972-254E-9BD2-E7DD54455505}" srcOrd="1" destOrd="0" presId="urn:microsoft.com/office/officeart/2005/8/layout/lProcess1"/>
    <dgm:cxn modelId="{F052124A-059B-544A-8AFD-2908FA6EA9EB}" type="presParOf" srcId="{35F3F709-0163-5A40-B768-3FC3C45B6A82}" destId="{0AB587E3-43BB-124B-B1DA-ADAE6ABD4F72}" srcOrd="2" destOrd="0" presId="urn:microsoft.com/office/officeart/2005/8/layout/lProcess1"/>
    <dgm:cxn modelId="{1681402B-362F-FD41-B58B-622E935BC224}" type="presParOf" srcId="{35F3F709-0163-5A40-B768-3FC3C45B6A82}" destId="{91E46303-7137-6A4C-B191-48C2DE937BD0}" srcOrd="3" destOrd="0" presId="urn:microsoft.com/office/officeart/2005/8/layout/lProcess1"/>
    <dgm:cxn modelId="{205B0457-1BB8-DE43-9F82-72A3026B2BC5}" type="presParOf" srcId="{35F3F709-0163-5A40-B768-3FC3C45B6A82}" destId="{3AA1D92E-91FB-0D4A-9127-665559C4632A}" srcOrd="4" destOrd="0" presId="urn:microsoft.com/office/officeart/2005/8/layout/lProcess1"/>
    <dgm:cxn modelId="{BF082085-BCD3-3240-A133-75F904A49F1F}" type="presParOf" srcId="{449FAC82-6540-E74A-97ED-6ADA6A32D11C}" destId="{8E0DB677-B4D9-6B4B-BEFB-D644EB72948C}" srcOrd="1" destOrd="0" presId="urn:microsoft.com/office/officeart/2005/8/layout/lProcess1"/>
    <dgm:cxn modelId="{3758CD94-9746-5A40-9649-7B601AC5AB20}" type="presParOf" srcId="{449FAC82-6540-E74A-97ED-6ADA6A32D11C}" destId="{7A348C63-CBD9-8944-87D8-397EAE47CE2B}" srcOrd="2" destOrd="0" presId="urn:microsoft.com/office/officeart/2005/8/layout/lProcess1"/>
    <dgm:cxn modelId="{3D8F6712-F62C-404B-8D1F-85F3D3A80108}" type="presParOf" srcId="{7A348C63-CBD9-8944-87D8-397EAE47CE2B}" destId="{A547E913-B914-D84C-83F5-F0EA58B63967}" srcOrd="0" destOrd="0" presId="urn:microsoft.com/office/officeart/2005/8/layout/lProcess1"/>
    <dgm:cxn modelId="{CC93D579-6B4B-774A-AD29-7111C04D8B04}" type="presParOf" srcId="{7A348C63-CBD9-8944-87D8-397EAE47CE2B}" destId="{582900F0-6370-6143-93C5-7D51FF363EF6}" srcOrd="1" destOrd="0" presId="urn:microsoft.com/office/officeart/2005/8/layout/lProcess1"/>
    <dgm:cxn modelId="{20CA9502-D546-1A43-9936-5AD9939EB85F}" type="presParOf" srcId="{7A348C63-CBD9-8944-87D8-397EAE47CE2B}" destId="{E726B457-FE90-9642-B2FD-8AE163F6CD4D}" srcOrd="2" destOrd="0" presId="urn:microsoft.com/office/officeart/2005/8/layout/lProcess1"/>
    <dgm:cxn modelId="{7B7C9833-4ACA-E744-8B24-5F7B7D4D5FE3}" type="presParOf" srcId="{7A348C63-CBD9-8944-87D8-397EAE47CE2B}" destId="{1492A19E-3440-CA42-98B9-526395215FE0}" srcOrd="3" destOrd="0" presId="urn:microsoft.com/office/officeart/2005/8/layout/lProcess1"/>
    <dgm:cxn modelId="{CDED1C01-074C-C64C-BBE8-DA8905340A2A}" type="presParOf" srcId="{7A348C63-CBD9-8944-87D8-397EAE47CE2B}" destId="{C62A8AB5-1FFF-5D4D-875F-BEE39A66FE1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96DA54-6690-5649-9D68-FBA17FBB3C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520BA-8130-AB47-A791-1576E7E7045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Unequal pay or Gender pay gaps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555C-9DB3-6E49-8F3A-481B3F9B0990}" type="parTrans" cxnId="{ED4FB29D-B022-AA49-849E-CB477EBEAC08}">
      <dgm:prSet/>
      <dgm:spPr/>
      <dgm:t>
        <a:bodyPr/>
        <a:lstStyle/>
        <a:p>
          <a:endParaRPr lang="en-US"/>
        </a:p>
      </dgm:t>
    </dgm:pt>
    <dgm:pt modelId="{AFFC4B66-9F23-7640-B5A2-BE5015A3ABAF}" type="sibTrans" cxnId="{ED4FB29D-B022-AA49-849E-CB477EBEAC08}">
      <dgm:prSet/>
      <dgm:spPr/>
      <dgm:t>
        <a:bodyPr/>
        <a:lstStyle/>
        <a:p>
          <a:endParaRPr lang="en-US"/>
        </a:p>
      </dgm:t>
    </dgm:pt>
    <dgm:pt modelId="{97EB93C9-0669-C743-9480-2E1459434A9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 2015, the 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American Association of University Women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(AAUM) determined that women working full- time in the United States (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across all professions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 were paid 80% of what men were paid– a 20% wage gap. </a:t>
          </a:r>
        </a:p>
      </dgm:t>
    </dgm:pt>
    <dgm:pt modelId="{ECF86A8F-DB59-9D47-BEA4-6605703DE3CA}" type="parTrans" cxnId="{EE55D2AE-09A7-3744-80DC-CA74C635D1E2}">
      <dgm:prSet/>
      <dgm:spPr/>
      <dgm:t>
        <a:bodyPr/>
        <a:lstStyle/>
        <a:p>
          <a:endParaRPr lang="en-US"/>
        </a:p>
      </dgm:t>
    </dgm:pt>
    <dgm:pt modelId="{91F88555-9BD9-9745-BAFB-B0A4B98140AE}" type="sibTrans" cxnId="{EE55D2AE-09A7-3744-80DC-CA74C635D1E2}">
      <dgm:prSet/>
      <dgm:spPr/>
      <dgm:t>
        <a:bodyPr/>
        <a:lstStyle/>
        <a:p>
          <a:endParaRPr lang="en-US"/>
        </a:p>
      </dgm:t>
    </dgm:pt>
    <dgm:pt modelId="{314124D9-E934-D94F-8D16-83F81BB9740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 2016, White House launched the 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Equal Pay Pledge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which encourages business to take action to advance equal pay. </a:t>
          </a:r>
        </a:p>
      </dgm:t>
    </dgm:pt>
    <dgm:pt modelId="{8ADFB64C-9B2D-984F-B1D4-13AE74408F3F}" type="parTrans" cxnId="{EAD9E07F-2EF8-A84B-9569-8B05AFD7B130}">
      <dgm:prSet/>
      <dgm:spPr/>
      <dgm:t>
        <a:bodyPr/>
        <a:lstStyle/>
        <a:p>
          <a:endParaRPr lang="en-US"/>
        </a:p>
      </dgm:t>
    </dgm:pt>
    <dgm:pt modelId="{6E2C05BA-FB15-C14C-99A0-E7EB5DCAEE7A}" type="sibTrans" cxnId="{EAD9E07F-2EF8-A84B-9569-8B05AFD7B130}">
      <dgm:prSet/>
      <dgm:spPr/>
      <dgm:t>
        <a:bodyPr/>
        <a:lstStyle/>
        <a:p>
          <a:endParaRPr lang="en-US"/>
        </a:p>
      </dgm:t>
    </dgm:pt>
    <dgm:pt modelId="{0653CB6C-A970-8947-8F48-AEC63F9DEEA9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Diminished responsibilities by gender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68851-46F2-F94A-8C05-ADDF50C78FDA}" type="parTrans" cxnId="{D45E425E-B306-9040-8334-DF9C0F663161}">
      <dgm:prSet/>
      <dgm:spPr/>
      <dgm:t>
        <a:bodyPr/>
        <a:lstStyle/>
        <a:p>
          <a:endParaRPr lang="en-US"/>
        </a:p>
      </dgm:t>
    </dgm:pt>
    <dgm:pt modelId="{737FE701-8791-3742-959A-B06F7F359A1F}" type="sibTrans" cxnId="{D45E425E-B306-9040-8334-DF9C0F663161}">
      <dgm:prSet/>
      <dgm:spPr/>
      <dgm:t>
        <a:bodyPr/>
        <a:lstStyle/>
        <a:p>
          <a:endParaRPr lang="en-US"/>
        </a:p>
      </dgm:t>
    </dgm:pt>
    <dgm:pt modelId="{7A2AE60A-CC44-0046-83CD-E026886B00B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Women are given less responsibilities at times as gender-biased leader stereotypes as weaker or less performance. Gender discrimination related to women's struggles to gain access to career ladders and equal compensation within a male-dominated society has been documented. </a:t>
          </a:r>
        </a:p>
      </dgm:t>
    </dgm:pt>
    <dgm:pt modelId="{302B7988-D000-D746-8BD7-E538B7354172}" type="parTrans" cxnId="{60860755-5526-644C-97F8-CB27B2EA7B53}">
      <dgm:prSet/>
      <dgm:spPr/>
      <dgm:t>
        <a:bodyPr/>
        <a:lstStyle/>
        <a:p>
          <a:endParaRPr lang="en-US"/>
        </a:p>
      </dgm:t>
    </dgm:pt>
    <dgm:pt modelId="{6918E6F3-3E00-514F-B39D-E9571450776F}" type="sibTrans" cxnId="{60860755-5526-644C-97F8-CB27B2EA7B53}">
      <dgm:prSet/>
      <dgm:spPr/>
      <dgm:t>
        <a:bodyPr/>
        <a:lstStyle/>
        <a:p>
          <a:endParaRPr lang="en-US"/>
        </a:p>
      </dgm:t>
    </dgm:pt>
    <dgm:pt modelId="{ED85111F-0DFD-CA47-B926-5A1FE22FBEF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Gender Biased interview questions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A3008-D324-284C-A6B7-EB9B8766ED2E}" type="parTrans" cxnId="{124D52BB-D864-344F-830A-DAE9F5100039}">
      <dgm:prSet/>
      <dgm:spPr/>
      <dgm:t>
        <a:bodyPr/>
        <a:lstStyle/>
        <a:p>
          <a:endParaRPr lang="en-US"/>
        </a:p>
      </dgm:t>
    </dgm:pt>
    <dgm:pt modelId="{B0841E38-0954-B34B-80D3-DD679123B8B2}" type="sibTrans" cxnId="{124D52BB-D864-344F-830A-DAE9F5100039}">
      <dgm:prSet/>
      <dgm:spPr/>
      <dgm:t>
        <a:bodyPr/>
        <a:lstStyle/>
        <a:p>
          <a:endParaRPr lang="en-US"/>
        </a:p>
      </dgm:t>
    </dgm:pt>
    <dgm:pt modelId="{206CC86A-833F-6446-B670-7CB7B9B49CE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Questions like “Are you planning to have kids, or how many children do you plan to have” are seldom asked to a man. </a:t>
          </a:r>
        </a:p>
      </dgm:t>
    </dgm:pt>
    <dgm:pt modelId="{820F3CA1-4842-D84B-9084-CC005F74246B}" type="parTrans" cxnId="{592C02FF-DBDA-484D-9633-853D1B0DF312}">
      <dgm:prSet/>
      <dgm:spPr/>
      <dgm:t>
        <a:bodyPr/>
        <a:lstStyle/>
        <a:p>
          <a:endParaRPr lang="en-US"/>
        </a:p>
      </dgm:t>
    </dgm:pt>
    <dgm:pt modelId="{C3A52B8F-D17E-1B44-956F-305B9C818DC0}" type="sibTrans" cxnId="{592C02FF-DBDA-484D-9633-853D1B0DF312}">
      <dgm:prSet/>
      <dgm:spPr/>
      <dgm:t>
        <a:bodyPr/>
        <a:lstStyle/>
        <a:p>
          <a:endParaRPr lang="en-US"/>
        </a:p>
      </dgm:t>
    </dgm:pt>
    <dgm:pt modelId="{316789A1-CB93-4E46-A781-8104988C7A68}" type="pres">
      <dgm:prSet presAssocID="{B896DA54-6690-5649-9D68-FBA17FBB3C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DC683-8A8C-FF4B-8FA2-F7E6C5C157C0}" type="pres">
      <dgm:prSet presAssocID="{C38520BA-8130-AB47-A791-1576E7E70450}" presName="linNode" presStyleCnt="0"/>
      <dgm:spPr/>
    </dgm:pt>
    <dgm:pt modelId="{2A1C61A0-CB7A-6E4F-93FA-A666948AABF8}" type="pres">
      <dgm:prSet presAssocID="{C38520BA-8130-AB47-A791-1576E7E704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1E931-3DCC-BB43-8000-9A6A082F9863}" type="pres">
      <dgm:prSet presAssocID="{C38520BA-8130-AB47-A791-1576E7E704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5E0-4BD3-8D4B-93AE-55D090AE3791}" type="pres">
      <dgm:prSet presAssocID="{AFFC4B66-9F23-7640-B5A2-BE5015A3ABAF}" presName="sp" presStyleCnt="0"/>
      <dgm:spPr/>
    </dgm:pt>
    <dgm:pt modelId="{134DE264-146A-1844-A2A4-5FA0DBF736AF}" type="pres">
      <dgm:prSet presAssocID="{0653CB6C-A970-8947-8F48-AEC63F9DEEA9}" presName="linNode" presStyleCnt="0"/>
      <dgm:spPr/>
    </dgm:pt>
    <dgm:pt modelId="{A81BA7C2-DA16-FB44-B6CD-D632A48EE27D}" type="pres">
      <dgm:prSet presAssocID="{0653CB6C-A970-8947-8F48-AEC63F9DEEA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0B132-834C-E54C-92B1-19C684D23B1C}" type="pres">
      <dgm:prSet presAssocID="{0653CB6C-A970-8947-8F48-AEC63F9DEEA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84DE5-6258-AD46-9D5E-877CCDD9094F}" type="pres">
      <dgm:prSet presAssocID="{737FE701-8791-3742-959A-B06F7F359A1F}" presName="sp" presStyleCnt="0"/>
      <dgm:spPr/>
    </dgm:pt>
    <dgm:pt modelId="{DD8E1C76-F299-7542-918D-B9E5B605585C}" type="pres">
      <dgm:prSet presAssocID="{ED85111F-0DFD-CA47-B926-5A1FE22FBEF5}" presName="linNode" presStyleCnt="0"/>
      <dgm:spPr/>
    </dgm:pt>
    <dgm:pt modelId="{FFAC572B-195A-F54D-9399-F3C7F993AC2D}" type="pres">
      <dgm:prSet presAssocID="{ED85111F-0DFD-CA47-B926-5A1FE22FBE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C8750-5FEA-E048-97A6-DB53F2900D5D}" type="pres">
      <dgm:prSet presAssocID="{ED85111F-0DFD-CA47-B926-5A1FE22FBE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E75F8-F1E0-E34D-AAF0-7AFA3D04EF9A}" type="presOf" srcId="{7A2AE60A-CC44-0046-83CD-E026886B00BC}" destId="{0890B132-834C-E54C-92B1-19C684D23B1C}" srcOrd="0" destOrd="0" presId="urn:microsoft.com/office/officeart/2005/8/layout/vList5"/>
    <dgm:cxn modelId="{60860755-5526-644C-97F8-CB27B2EA7B53}" srcId="{0653CB6C-A970-8947-8F48-AEC63F9DEEA9}" destId="{7A2AE60A-CC44-0046-83CD-E026886B00BC}" srcOrd="0" destOrd="0" parTransId="{302B7988-D000-D746-8BD7-E538B7354172}" sibTransId="{6918E6F3-3E00-514F-B39D-E9571450776F}"/>
    <dgm:cxn modelId="{61677A87-4FD0-174C-A256-F87DD51F026A}" type="presOf" srcId="{C38520BA-8130-AB47-A791-1576E7E70450}" destId="{2A1C61A0-CB7A-6E4F-93FA-A666948AABF8}" srcOrd="0" destOrd="0" presId="urn:microsoft.com/office/officeart/2005/8/layout/vList5"/>
    <dgm:cxn modelId="{EAD9E07F-2EF8-A84B-9569-8B05AFD7B130}" srcId="{C38520BA-8130-AB47-A791-1576E7E70450}" destId="{314124D9-E934-D94F-8D16-83F81BB97406}" srcOrd="1" destOrd="0" parTransId="{8ADFB64C-9B2D-984F-B1D4-13AE74408F3F}" sibTransId="{6E2C05BA-FB15-C14C-99A0-E7EB5DCAEE7A}"/>
    <dgm:cxn modelId="{233AB905-7F76-5044-873A-7286EA9C0C4A}" type="presOf" srcId="{206CC86A-833F-6446-B670-7CB7B9B49CEC}" destId="{521C8750-5FEA-E048-97A6-DB53F2900D5D}" srcOrd="0" destOrd="0" presId="urn:microsoft.com/office/officeart/2005/8/layout/vList5"/>
    <dgm:cxn modelId="{124D52BB-D864-344F-830A-DAE9F5100039}" srcId="{B896DA54-6690-5649-9D68-FBA17FBB3CB5}" destId="{ED85111F-0DFD-CA47-B926-5A1FE22FBEF5}" srcOrd="2" destOrd="0" parTransId="{E66A3008-D324-284C-A6B7-EB9B8766ED2E}" sibTransId="{B0841E38-0954-B34B-80D3-DD679123B8B2}"/>
    <dgm:cxn modelId="{E31AF476-5AA5-314C-8379-D3A84CEE5CCF}" type="presOf" srcId="{314124D9-E934-D94F-8D16-83F81BB97406}" destId="{CE61E931-3DCC-BB43-8000-9A6A082F9863}" srcOrd="0" destOrd="1" presId="urn:microsoft.com/office/officeart/2005/8/layout/vList5"/>
    <dgm:cxn modelId="{D45E425E-B306-9040-8334-DF9C0F663161}" srcId="{B896DA54-6690-5649-9D68-FBA17FBB3CB5}" destId="{0653CB6C-A970-8947-8F48-AEC63F9DEEA9}" srcOrd="1" destOrd="0" parTransId="{0C968851-46F2-F94A-8C05-ADDF50C78FDA}" sibTransId="{737FE701-8791-3742-959A-B06F7F359A1F}"/>
    <dgm:cxn modelId="{ED4FB29D-B022-AA49-849E-CB477EBEAC08}" srcId="{B896DA54-6690-5649-9D68-FBA17FBB3CB5}" destId="{C38520BA-8130-AB47-A791-1576E7E70450}" srcOrd="0" destOrd="0" parTransId="{5DC7555C-9DB3-6E49-8F3A-481B3F9B0990}" sibTransId="{AFFC4B66-9F23-7640-B5A2-BE5015A3ABAF}"/>
    <dgm:cxn modelId="{C78E179D-2740-FB44-8626-7CD1EAD01D4B}" type="presOf" srcId="{B896DA54-6690-5649-9D68-FBA17FBB3CB5}" destId="{316789A1-CB93-4E46-A781-8104988C7A68}" srcOrd="0" destOrd="0" presId="urn:microsoft.com/office/officeart/2005/8/layout/vList5"/>
    <dgm:cxn modelId="{9F946148-C429-ED46-AAE2-F8A6D4625ABE}" type="presOf" srcId="{97EB93C9-0669-C743-9480-2E1459434A93}" destId="{CE61E931-3DCC-BB43-8000-9A6A082F9863}" srcOrd="0" destOrd="0" presId="urn:microsoft.com/office/officeart/2005/8/layout/vList5"/>
    <dgm:cxn modelId="{EE55D2AE-09A7-3744-80DC-CA74C635D1E2}" srcId="{C38520BA-8130-AB47-A791-1576E7E70450}" destId="{97EB93C9-0669-C743-9480-2E1459434A93}" srcOrd="0" destOrd="0" parTransId="{ECF86A8F-DB59-9D47-BEA4-6605703DE3CA}" sibTransId="{91F88555-9BD9-9745-BAFB-B0A4B98140AE}"/>
    <dgm:cxn modelId="{592C02FF-DBDA-484D-9633-853D1B0DF312}" srcId="{ED85111F-0DFD-CA47-B926-5A1FE22FBEF5}" destId="{206CC86A-833F-6446-B670-7CB7B9B49CEC}" srcOrd="0" destOrd="0" parTransId="{820F3CA1-4842-D84B-9084-CC005F74246B}" sibTransId="{C3A52B8F-D17E-1B44-956F-305B9C818DC0}"/>
    <dgm:cxn modelId="{A990661E-F524-4649-8B17-7763C3393C5F}" type="presOf" srcId="{0653CB6C-A970-8947-8F48-AEC63F9DEEA9}" destId="{A81BA7C2-DA16-FB44-B6CD-D632A48EE27D}" srcOrd="0" destOrd="0" presId="urn:microsoft.com/office/officeart/2005/8/layout/vList5"/>
    <dgm:cxn modelId="{29776A9C-0E52-CC47-935E-3536B4D901F6}" type="presOf" srcId="{ED85111F-0DFD-CA47-B926-5A1FE22FBEF5}" destId="{FFAC572B-195A-F54D-9399-F3C7F993AC2D}" srcOrd="0" destOrd="0" presId="urn:microsoft.com/office/officeart/2005/8/layout/vList5"/>
    <dgm:cxn modelId="{63BD8EDF-B376-3C4F-83A7-FD4D5A4D45E5}" type="presParOf" srcId="{316789A1-CB93-4E46-A781-8104988C7A68}" destId="{0BDDC683-8A8C-FF4B-8FA2-F7E6C5C157C0}" srcOrd="0" destOrd="0" presId="urn:microsoft.com/office/officeart/2005/8/layout/vList5"/>
    <dgm:cxn modelId="{4DADAF63-7406-814B-8981-7016AF4D44FC}" type="presParOf" srcId="{0BDDC683-8A8C-FF4B-8FA2-F7E6C5C157C0}" destId="{2A1C61A0-CB7A-6E4F-93FA-A666948AABF8}" srcOrd="0" destOrd="0" presId="urn:microsoft.com/office/officeart/2005/8/layout/vList5"/>
    <dgm:cxn modelId="{B7A88185-4F6C-9548-98C8-5C36A98A54F4}" type="presParOf" srcId="{0BDDC683-8A8C-FF4B-8FA2-F7E6C5C157C0}" destId="{CE61E931-3DCC-BB43-8000-9A6A082F9863}" srcOrd="1" destOrd="0" presId="urn:microsoft.com/office/officeart/2005/8/layout/vList5"/>
    <dgm:cxn modelId="{351CE46E-9EA5-6846-9749-72B58A5B56DD}" type="presParOf" srcId="{316789A1-CB93-4E46-A781-8104988C7A68}" destId="{A737A5E0-4BD3-8D4B-93AE-55D090AE3791}" srcOrd="1" destOrd="0" presId="urn:microsoft.com/office/officeart/2005/8/layout/vList5"/>
    <dgm:cxn modelId="{ABDA8453-FD29-1E4F-8534-5FDFC53B3FBF}" type="presParOf" srcId="{316789A1-CB93-4E46-A781-8104988C7A68}" destId="{134DE264-146A-1844-A2A4-5FA0DBF736AF}" srcOrd="2" destOrd="0" presId="urn:microsoft.com/office/officeart/2005/8/layout/vList5"/>
    <dgm:cxn modelId="{5E19F0C8-9EB1-0043-AE3A-454479248FD7}" type="presParOf" srcId="{134DE264-146A-1844-A2A4-5FA0DBF736AF}" destId="{A81BA7C2-DA16-FB44-B6CD-D632A48EE27D}" srcOrd="0" destOrd="0" presId="urn:microsoft.com/office/officeart/2005/8/layout/vList5"/>
    <dgm:cxn modelId="{68C3848E-EA89-8841-B7F6-D7B7D6236AE4}" type="presParOf" srcId="{134DE264-146A-1844-A2A4-5FA0DBF736AF}" destId="{0890B132-834C-E54C-92B1-19C684D23B1C}" srcOrd="1" destOrd="0" presId="urn:microsoft.com/office/officeart/2005/8/layout/vList5"/>
    <dgm:cxn modelId="{0B82705B-BE04-1D4C-8595-31800C298715}" type="presParOf" srcId="{316789A1-CB93-4E46-A781-8104988C7A68}" destId="{2F984DE5-6258-AD46-9D5E-877CCDD9094F}" srcOrd="3" destOrd="0" presId="urn:microsoft.com/office/officeart/2005/8/layout/vList5"/>
    <dgm:cxn modelId="{12667AC1-A4DA-474E-9625-E306597C19D9}" type="presParOf" srcId="{316789A1-CB93-4E46-A781-8104988C7A68}" destId="{DD8E1C76-F299-7542-918D-B9E5B605585C}" srcOrd="4" destOrd="0" presId="urn:microsoft.com/office/officeart/2005/8/layout/vList5"/>
    <dgm:cxn modelId="{0198EF2B-0AA7-3D4E-98FC-B3606AE2C14C}" type="presParOf" srcId="{DD8E1C76-F299-7542-918D-B9E5B605585C}" destId="{FFAC572B-195A-F54D-9399-F3C7F993AC2D}" srcOrd="0" destOrd="0" presId="urn:microsoft.com/office/officeart/2005/8/layout/vList5"/>
    <dgm:cxn modelId="{08A4C27F-4B27-0D47-8106-8A9259609022}" type="presParOf" srcId="{DD8E1C76-F299-7542-918D-B9E5B605585C}" destId="{521C8750-5FEA-E048-97A6-DB53F2900D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429B9B-7E47-EF47-9954-91C89ADA57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DD9D0-3E69-104A-8EB1-3FBCF30EB78B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Misinterpretation is one of the cause due to many industries simply don’t have equal gender representation. </a:t>
          </a:r>
        </a:p>
      </dgm:t>
    </dgm:pt>
    <dgm:pt modelId="{67786810-4B1B-F640-BACA-0DF2A901C373}" type="parTrans" cxnId="{C687B4EB-94D2-1548-9319-27D3F78556E9}">
      <dgm:prSet/>
      <dgm:spPr/>
      <dgm:t>
        <a:bodyPr/>
        <a:lstStyle/>
        <a:p>
          <a:endParaRPr lang="en-US"/>
        </a:p>
      </dgm:t>
    </dgm:pt>
    <dgm:pt modelId="{8758369F-FEDC-FE4C-9B21-8FBCE2E99B34}" type="sibTrans" cxnId="{C687B4EB-94D2-1548-9319-27D3F78556E9}">
      <dgm:prSet/>
      <dgm:spPr/>
      <dgm:t>
        <a:bodyPr/>
        <a:lstStyle/>
        <a:p>
          <a:endParaRPr lang="en-US"/>
        </a:p>
      </dgm:t>
    </dgm:pt>
    <dgm:pt modelId="{F6304343-852B-9B43-B365-9072F1BABCBE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Objectification, women are seen less as competent peers and more as pretty window dressing to be admired and sometimes even harassed. </a:t>
          </a:r>
        </a:p>
      </dgm:t>
    </dgm:pt>
    <dgm:pt modelId="{81513D69-D7A9-5A40-8AC0-03B855F93277}" type="parTrans" cxnId="{002C2600-27D1-BC46-A526-4E402024671B}">
      <dgm:prSet/>
      <dgm:spPr/>
      <dgm:t>
        <a:bodyPr/>
        <a:lstStyle/>
        <a:p>
          <a:endParaRPr lang="en-US"/>
        </a:p>
      </dgm:t>
    </dgm:pt>
    <dgm:pt modelId="{F83226D0-6B88-F34C-94BA-3696B3FD6B3D}" type="sibTrans" cxnId="{002C2600-27D1-BC46-A526-4E402024671B}">
      <dgm:prSet/>
      <dgm:spPr/>
      <dgm:t>
        <a:bodyPr/>
        <a:lstStyle/>
        <a:p>
          <a:endParaRPr lang="en-US"/>
        </a:p>
      </dgm:t>
    </dgm:pt>
    <dgm:pt modelId="{677525AE-A488-5345-8320-5D1F179306E2}" type="pres">
      <dgm:prSet presAssocID="{6F429B9B-7E47-EF47-9954-91C89ADA57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9ED37-96A4-F346-9437-02B0F651BC4D}" type="pres">
      <dgm:prSet presAssocID="{72DDD9D0-3E69-104A-8EB1-3FBCF30EB78B}" presName="parentLin" presStyleCnt="0"/>
      <dgm:spPr/>
    </dgm:pt>
    <dgm:pt modelId="{3B88A8D6-DA82-BA4C-93DE-FC80836AC3BB}" type="pres">
      <dgm:prSet presAssocID="{72DDD9D0-3E69-104A-8EB1-3FBCF30EB78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F762C2C-4EFA-5945-9881-B7FA0358F5D8}" type="pres">
      <dgm:prSet presAssocID="{72DDD9D0-3E69-104A-8EB1-3FBCF30EB78B}" presName="parentText" presStyleLbl="node1" presStyleIdx="0" presStyleCnt="2" custScaleX="108611" custScaleY="623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CD09-E909-7845-8757-8FDBB9C8D6CC}" type="pres">
      <dgm:prSet presAssocID="{72DDD9D0-3E69-104A-8EB1-3FBCF30EB78B}" presName="negativeSpace" presStyleCnt="0"/>
      <dgm:spPr/>
    </dgm:pt>
    <dgm:pt modelId="{14A35564-7404-2948-8AFD-C068F5253A74}" type="pres">
      <dgm:prSet presAssocID="{72DDD9D0-3E69-104A-8EB1-3FBCF30EB78B}" presName="childText" presStyleLbl="conFgAcc1" presStyleIdx="0" presStyleCnt="2">
        <dgm:presLayoutVars>
          <dgm:bulletEnabled val="1"/>
        </dgm:presLayoutVars>
      </dgm:prSet>
      <dgm:spPr/>
    </dgm:pt>
    <dgm:pt modelId="{29F1B257-B20D-024D-BA8A-A83AEA9063B8}" type="pres">
      <dgm:prSet presAssocID="{8758369F-FEDC-FE4C-9B21-8FBCE2E99B34}" presName="spaceBetweenRectangles" presStyleCnt="0"/>
      <dgm:spPr/>
    </dgm:pt>
    <dgm:pt modelId="{6E4BABC6-1079-B047-87C1-76AD1CB1534B}" type="pres">
      <dgm:prSet presAssocID="{F6304343-852B-9B43-B365-9072F1BABCBE}" presName="parentLin" presStyleCnt="0"/>
      <dgm:spPr/>
    </dgm:pt>
    <dgm:pt modelId="{EF65AEA5-65DA-E24E-944A-1F26E8A051EF}" type="pres">
      <dgm:prSet presAssocID="{F6304343-852B-9B43-B365-9072F1BABCB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2C17F70-B7E6-0B4F-9301-F9C669CB61A8}" type="pres">
      <dgm:prSet presAssocID="{F6304343-852B-9B43-B365-9072F1BABCBE}" presName="parentText" presStyleLbl="node1" presStyleIdx="1" presStyleCnt="2" custScaleX="111232" custScaleY="565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EC2AF-7EB1-A746-8535-D03531D64453}" type="pres">
      <dgm:prSet presAssocID="{F6304343-852B-9B43-B365-9072F1BABCBE}" presName="negativeSpace" presStyleCnt="0"/>
      <dgm:spPr/>
    </dgm:pt>
    <dgm:pt modelId="{AA9B3C51-BA01-174F-9CF7-3DDF844C3D05}" type="pres">
      <dgm:prSet presAssocID="{F6304343-852B-9B43-B365-9072F1BABC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75A1B7-54F5-064D-A685-591E18E21FD9}" type="presOf" srcId="{72DDD9D0-3E69-104A-8EB1-3FBCF30EB78B}" destId="{3F762C2C-4EFA-5945-9881-B7FA0358F5D8}" srcOrd="1" destOrd="0" presId="urn:microsoft.com/office/officeart/2005/8/layout/list1"/>
    <dgm:cxn modelId="{002C2600-27D1-BC46-A526-4E402024671B}" srcId="{6F429B9B-7E47-EF47-9954-91C89ADA57C0}" destId="{F6304343-852B-9B43-B365-9072F1BABCBE}" srcOrd="1" destOrd="0" parTransId="{81513D69-D7A9-5A40-8AC0-03B855F93277}" sibTransId="{F83226D0-6B88-F34C-94BA-3696B3FD6B3D}"/>
    <dgm:cxn modelId="{22E3FD0A-06E2-A84B-8B18-D6AEE8DB63A4}" type="presOf" srcId="{6F429B9B-7E47-EF47-9954-91C89ADA57C0}" destId="{677525AE-A488-5345-8320-5D1F179306E2}" srcOrd="0" destOrd="0" presId="urn:microsoft.com/office/officeart/2005/8/layout/list1"/>
    <dgm:cxn modelId="{568E1A0D-7C22-124F-A84B-9A17D5C756CE}" type="presOf" srcId="{72DDD9D0-3E69-104A-8EB1-3FBCF30EB78B}" destId="{3B88A8D6-DA82-BA4C-93DE-FC80836AC3BB}" srcOrd="0" destOrd="0" presId="urn:microsoft.com/office/officeart/2005/8/layout/list1"/>
    <dgm:cxn modelId="{4CF6773C-6A85-F849-8FE4-B50AFD534D0A}" type="presOf" srcId="{F6304343-852B-9B43-B365-9072F1BABCBE}" destId="{EF65AEA5-65DA-E24E-944A-1F26E8A051EF}" srcOrd="0" destOrd="0" presId="urn:microsoft.com/office/officeart/2005/8/layout/list1"/>
    <dgm:cxn modelId="{55A5F989-240F-2349-8636-E44CA33D9AEB}" type="presOf" srcId="{F6304343-852B-9B43-B365-9072F1BABCBE}" destId="{D2C17F70-B7E6-0B4F-9301-F9C669CB61A8}" srcOrd="1" destOrd="0" presId="urn:microsoft.com/office/officeart/2005/8/layout/list1"/>
    <dgm:cxn modelId="{C687B4EB-94D2-1548-9319-27D3F78556E9}" srcId="{6F429B9B-7E47-EF47-9954-91C89ADA57C0}" destId="{72DDD9D0-3E69-104A-8EB1-3FBCF30EB78B}" srcOrd="0" destOrd="0" parTransId="{67786810-4B1B-F640-BACA-0DF2A901C373}" sibTransId="{8758369F-FEDC-FE4C-9B21-8FBCE2E99B34}"/>
    <dgm:cxn modelId="{9B3CDBFB-D197-464B-9B18-AB9D52753E12}" type="presParOf" srcId="{677525AE-A488-5345-8320-5D1F179306E2}" destId="{BC39ED37-96A4-F346-9437-02B0F651BC4D}" srcOrd="0" destOrd="0" presId="urn:microsoft.com/office/officeart/2005/8/layout/list1"/>
    <dgm:cxn modelId="{C902E873-EEE8-D74B-ACF4-F5DD9395463B}" type="presParOf" srcId="{BC39ED37-96A4-F346-9437-02B0F651BC4D}" destId="{3B88A8D6-DA82-BA4C-93DE-FC80836AC3BB}" srcOrd="0" destOrd="0" presId="urn:microsoft.com/office/officeart/2005/8/layout/list1"/>
    <dgm:cxn modelId="{3E06B4ED-2DDC-F740-8EEE-06DBC79FC4AC}" type="presParOf" srcId="{BC39ED37-96A4-F346-9437-02B0F651BC4D}" destId="{3F762C2C-4EFA-5945-9881-B7FA0358F5D8}" srcOrd="1" destOrd="0" presId="urn:microsoft.com/office/officeart/2005/8/layout/list1"/>
    <dgm:cxn modelId="{0DC2F623-8D0C-714C-91E4-1C2840875D48}" type="presParOf" srcId="{677525AE-A488-5345-8320-5D1F179306E2}" destId="{00DFCD09-E909-7845-8757-8FDBB9C8D6CC}" srcOrd="1" destOrd="0" presId="urn:microsoft.com/office/officeart/2005/8/layout/list1"/>
    <dgm:cxn modelId="{5D1434F0-81EF-8548-B60A-D6DE58B25D5F}" type="presParOf" srcId="{677525AE-A488-5345-8320-5D1F179306E2}" destId="{14A35564-7404-2948-8AFD-C068F5253A74}" srcOrd="2" destOrd="0" presId="urn:microsoft.com/office/officeart/2005/8/layout/list1"/>
    <dgm:cxn modelId="{C1C72B4C-99E2-644D-875B-B61D6D5D49CB}" type="presParOf" srcId="{677525AE-A488-5345-8320-5D1F179306E2}" destId="{29F1B257-B20D-024D-BA8A-A83AEA9063B8}" srcOrd="3" destOrd="0" presId="urn:microsoft.com/office/officeart/2005/8/layout/list1"/>
    <dgm:cxn modelId="{827EF0B8-2033-D14B-8414-FA3B345D59B7}" type="presParOf" srcId="{677525AE-A488-5345-8320-5D1F179306E2}" destId="{6E4BABC6-1079-B047-87C1-76AD1CB1534B}" srcOrd="4" destOrd="0" presId="urn:microsoft.com/office/officeart/2005/8/layout/list1"/>
    <dgm:cxn modelId="{F604FCFD-4310-4846-8E4A-6D6266D225BE}" type="presParOf" srcId="{6E4BABC6-1079-B047-87C1-76AD1CB1534B}" destId="{EF65AEA5-65DA-E24E-944A-1F26E8A051EF}" srcOrd="0" destOrd="0" presId="urn:microsoft.com/office/officeart/2005/8/layout/list1"/>
    <dgm:cxn modelId="{19A6F87F-DB40-BE46-B5F6-75FD42754A5B}" type="presParOf" srcId="{6E4BABC6-1079-B047-87C1-76AD1CB1534B}" destId="{D2C17F70-B7E6-0B4F-9301-F9C669CB61A8}" srcOrd="1" destOrd="0" presId="urn:microsoft.com/office/officeart/2005/8/layout/list1"/>
    <dgm:cxn modelId="{B92A7E4F-DF0C-0745-9DFE-E3480C560FE0}" type="presParOf" srcId="{677525AE-A488-5345-8320-5D1F179306E2}" destId="{625EC2AF-7EB1-A746-8535-D03531D64453}" srcOrd="5" destOrd="0" presId="urn:microsoft.com/office/officeart/2005/8/layout/list1"/>
    <dgm:cxn modelId="{AFB2C6EB-8926-C641-969C-4053F0A7176F}" type="presParOf" srcId="{677525AE-A488-5345-8320-5D1F179306E2}" destId="{AA9B3C51-BA01-174F-9CF7-3DDF844C3D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347ADD-F888-A745-B94C-2A4DCF6EF0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792742-3F8F-5D42-9E3F-F97A2B6CDC6F}">
      <dgm:prSet phldrT="[Text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Considering diversity as a performance metric for organizations</a:t>
          </a:r>
        </a:p>
      </dgm:t>
    </dgm:pt>
    <dgm:pt modelId="{800E8666-B372-5F4D-97FE-ED49DBCDF865}" type="parTrans" cxnId="{A33E0ADC-2060-CB47-8C2B-38C338279ED3}">
      <dgm:prSet/>
      <dgm:spPr/>
      <dgm:t>
        <a:bodyPr/>
        <a:lstStyle/>
        <a:p>
          <a:endParaRPr lang="en-US"/>
        </a:p>
      </dgm:t>
    </dgm:pt>
    <dgm:pt modelId="{52DBDE36-2957-454C-855A-83D71A13047A}" type="sibTrans" cxnId="{A33E0ADC-2060-CB47-8C2B-38C338279ED3}">
      <dgm:prSet/>
      <dgm:spPr/>
      <dgm:t>
        <a:bodyPr/>
        <a:lstStyle/>
        <a:p>
          <a:endParaRPr lang="en-US"/>
        </a:p>
      </dgm:t>
    </dgm:pt>
    <dgm:pt modelId="{4A463974-67CB-664F-A04B-46AAAD06D561}">
      <dgm:prSet phldrT="[Text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Further documentation of implicit associations and other potential psychological obstacles to women’s success will be important for determining the most effective interventions to reduce gender inequality.</a:t>
          </a:r>
        </a:p>
      </dgm:t>
    </dgm:pt>
    <dgm:pt modelId="{215CA0F9-8FF8-F046-8BA7-1499C2F0A348}" type="parTrans" cxnId="{703657CE-8072-DC49-AFFF-DE37CA34A2C3}">
      <dgm:prSet/>
      <dgm:spPr/>
      <dgm:t>
        <a:bodyPr/>
        <a:lstStyle/>
        <a:p>
          <a:endParaRPr lang="en-US"/>
        </a:p>
      </dgm:t>
    </dgm:pt>
    <dgm:pt modelId="{F89E7D3D-9163-734D-A7B9-912860EC5143}" type="sibTrans" cxnId="{703657CE-8072-DC49-AFFF-DE37CA34A2C3}">
      <dgm:prSet/>
      <dgm:spPr/>
      <dgm:t>
        <a:bodyPr/>
        <a:lstStyle/>
        <a:p>
          <a:endParaRPr lang="en-US"/>
        </a:p>
      </dgm:t>
    </dgm:pt>
    <dgm:pt modelId="{8F836737-1555-1443-AC93-C03EA63361AF}">
      <dgm:prSet phldrT="[Text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Self-awareness by teaching your team how to recognize the bias by making the unconscious bias conscious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475CA444-0656-C345-A104-7FD21CD4BB4D}" type="parTrans" cxnId="{C3D506A8-333A-1342-925E-E67E0B5D44D4}">
      <dgm:prSet/>
      <dgm:spPr/>
      <dgm:t>
        <a:bodyPr/>
        <a:lstStyle/>
        <a:p>
          <a:endParaRPr lang="en-US"/>
        </a:p>
      </dgm:t>
    </dgm:pt>
    <dgm:pt modelId="{15990474-56D2-FF46-91CC-02A355BBEED7}" type="sibTrans" cxnId="{C3D506A8-333A-1342-925E-E67E0B5D44D4}">
      <dgm:prSet/>
      <dgm:spPr/>
      <dgm:t>
        <a:bodyPr/>
        <a:lstStyle/>
        <a:p>
          <a:endParaRPr lang="en-US"/>
        </a:p>
      </dgm:t>
    </dgm:pt>
    <dgm:pt modelId="{864C293F-0F65-F648-A95D-8DF3D4879FCD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transparency of hiring and promotion policies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F97CCFD1-9BE6-7142-B78D-24095492E08F}" type="parTrans" cxnId="{9091F07A-EB97-E54A-AAB5-ECBA5ACDD32A}">
      <dgm:prSet/>
      <dgm:spPr/>
      <dgm:t>
        <a:bodyPr/>
        <a:lstStyle/>
        <a:p>
          <a:endParaRPr lang="en-US"/>
        </a:p>
      </dgm:t>
    </dgm:pt>
    <dgm:pt modelId="{C4ACE0B1-0C64-8040-A2B0-0A1D3F7840E3}" type="sibTrans" cxnId="{9091F07A-EB97-E54A-AAB5-ECBA5ACDD32A}">
      <dgm:prSet/>
      <dgm:spPr/>
      <dgm:t>
        <a:bodyPr/>
        <a:lstStyle/>
        <a:p>
          <a:endParaRPr lang="en-US"/>
        </a:p>
      </dgm:t>
    </dgm:pt>
    <dgm:pt modelId="{383FF930-7F89-7B4A-8D73-2C84030524B7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Support Ally (supporting equal rights for everyone – regardless of race, sexual orientation, gender or religion.</a:t>
          </a:r>
        </a:p>
      </dgm:t>
    </dgm:pt>
    <dgm:pt modelId="{4F259E89-FD85-414F-836D-389FB6117BCB}" type="parTrans" cxnId="{631C8AAC-6552-C040-B0C4-1BD4A00193E1}">
      <dgm:prSet/>
      <dgm:spPr/>
      <dgm:t>
        <a:bodyPr/>
        <a:lstStyle/>
        <a:p>
          <a:endParaRPr lang="en-US"/>
        </a:p>
      </dgm:t>
    </dgm:pt>
    <dgm:pt modelId="{C01EF4B3-CF4A-FC40-905E-46AD3B828444}" type="sibTrans" cxnId="{631C8AAC-6552-C040-B0C4-1BD4A00193E1}">
      <dgm:prSet/>
      <dgm:spPr/>
      <dgm:t>
        <a:bodyPr/>
        <a:lstStyle/>
        <a:p>
          <a:endParaRPr lang="en-US"/>
        </a:p>
      </dgm:t>
    </dgm:pt>
    <dgm:pt modelId="{CE117E84-FA54-AD43-AD48-09B7580DB25B}" type="pres">
      <dgm:prSet presAssocID="{99347ADD-F888-A745-B94C-2A4DCF6EF0B1}" presName="CompostProcess" presStyleCnt="0">
        <dgm:presLayoutVars>
          <dgm:dir/>
          <dgm:resizeHandles val="exact"/>
        </dgm:presLayoutVars>
      </dgm:prSet>
      <dgm:spPr/>
    </dgm:pt>
    <dgm:pt modelId="{CCB25B6D-7E18-0A41-80C6-CA6A45310026}" type="pres">
      <dgm:prSet presAssocID="{99347ADD-F888-A745-B94C-2A4DCF6EF0B1}" presName="arrow" presStyleLbl="bgShp" presStyleIdx="0" presStyleCnt="1"/>
      <dgm:spPr/>
    </dgm:pt>
    <dgm:pt modelId="{27695496-13E7-6B40-9E6E-9AD90C1202A5}" type="pres">
      <dgm:prSet presAssocID="{99347ADD-F888-A745-B94C-2A4DCF6EF0B1}" presName="linearProcess" presStyleCnt="0"/>
      <dgm:spPr/>
    </dgm:pt>
    <dgm:pt modelId="{BF967174-9C14-2443-A5FC-2EB5C7A9FD33}" type="pres">
      <dgm:prSet presAssocID="{62792742-3F8F-5D42-9E3F-F97A2B6CDC6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E8983-C361-4F40-9470-5222653DAEF5}" type="pres">
      <dgm:prSet presAssocID="{52DBDE36-2957-454C-855A-83D71A13047A}" presName="sibTrans" presStyleCnt="0"/>
      <dgm:spPr/>
    </dgm:pt>
    <dgm:pt modelId="{7448073F-52F2-8F47-9EFD-2A18E3A76599}" type="pres">
      <dgm:prSet presAssocID="{864C293F-0F65-F648-A95D-8DF3D4879FC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5E4DA-E772-CE49-87ED-F32F9C4CD117}" type="pres">
      <dgm:prSet presAssocID="{C4ACE0B1-0C64-8040-A2B0-0A1D3F7840E3}" presName="sibTrans" presStyleCnt="0"/>
      <dgm:spPr/>
    </dgm:pt>
    <dgm:pt modelId="{BF93A456-67B2-2D4D-8558-CA9B0FE82346}" type="pres">
      <dgm:prSet presAssocID="{4A463974-67CB-664F-A04B-46AAAD06D561}" presName="textNode" presStyleLbl="node1" presStyleIdx="2" presStyleCnt="5" custScaleX="118096" custScaleY="12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6F9E-E997-6B48-98E1-75062BB7CAA0}" type="pres">
      <dgm:prSet presAssocID="{F89E7D3D-9163-734D-A7B9-912860EC5143}" presName="sibTrans" presStyleCnt="0"/>
      <dgm:spPr/>
    </dgm:pt>
    <dgm:pt modelId="{25187074-CAF3-804C-B5E5-C8C32C7701A1}" type="pres">
      <dgm:prSet presAssocID="{8F836737-1555-1443-AC93-C03EA63361A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D05A0-506A-FA45-A0C0-B421E3A93B37}" type="pres">
      <dgm:prSet presAssocID="{15990474-56D2-FF46-91CC-02A355BBEED7}" presName="sibTrans" presStyleCnt="0"/>
      <dgm:spPr/>
    </dgm:pt>
    <dgm:pt modelId="{AC34CF07-CF6F-144C-8DD8-96E2A47F0D53}" type="pres">
      <dgm:prSet presAssocID="{383FF930-7F89-7B4A-8D73-2C84030524B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9E884-6846-2F44-8E1F-49F8126BDADA}" type="presOf" srcId="{383FF930-7F89-7B4A-8D73-2C84030524B7}" destId="{AC34CF07-CF6F-144C-8DD8-96E2A47F0D53}" srcOrd="0" destOrd="0" presId="urn:microsoft.com/office/officeart/2005/8/layout/hProcess9"/>
    <dgm:cxn modelId="{266A65CE-4AB9-544E-84D3-B65EA86C583E}" type="presOf" srcId="{62792742-3F8F-5D42-9E3F-F97A2B6CDC6F}" destId="{BF967174-9C14-2443-A5FC-2EB5C7A9FD33}" srcOrd="0" destOrd="0" presId="urn:microsoft.com/office/officeart/2005/8/layout/hProcess9"/>
    <dgm:cxn modelId="{8DFDE27A-F91F-8343-BD00-31609369FB53}" type="presOf" srcId="{864C293F-0F65-F648-A95D-8DF3D4879FCD}" destId="{7448073F-52F2-8F47-9EFD-2A18E3A76599}" srcOrd="0" destOrd="0" presId="urn:microsoft.com/office/officeart/2005/8/layout/hProcess9"/>
    <dgm:cxn modelId="{C3D506A8-333A-1342-925E-E67E0B5D44D4}" srcId="{99347ADD-F888-A745-B94C-2A4DCF6EF0B1}" destId="{8F836737-1555-1443-AC93-C03EA63361AF}" srcOrd="3" destOrd="0" parTransId="{475CA444-0656-C345-A104-7FD21CD4BB4D}" sibTransId="{15990474-56D2-FF46-91CC-02A355BBEED7}"/>
    <dgm:cxn modelId="{9091F07A-EB97-E54A-AAB5-ECBA5ACDD32A}" srcId="{99347ADD-F888-A745-B94C-2A4DCF6EF0B1}" destId="{864C293F-0F65-F648-A95D-8DF3D4879FCD}" srcOrd="1" destOrd="0" parTransId="{F97CCFD1-9BE6-7142-B78D-24095492E08F}" sibTransId="{C4ACE0B1-0C64-8040-A2B0-0A1D3F7840E3}"/>
    <dgm:cxn modelId="{E065F7C8-4BBB-2448-8874-3DA50798D358}" type="presOf" srcId="{4A463974-67CB-664F-A04B-46AAAD06D561}" destId="{BF93A456-67B2-2D4D-8558-CA9B0FE82346}" srcOrd="0" destOrd="0" presId="urn:microsoft.com/office/officeart/2005/8/layout/hProcess9"/>
    <dgm:cxn modelId="{F6454903-B582-6340-8A4A-523572727505}" type="presOf" srcId="{99347ADD-F888-A745-B94C-2A4DCF6EF0B1}" destId="{CE117E84-FA54-AD43-AD48-09B7580DB25B}" srcOrd="0" destOrd="0" presId="urn:microsoft.com/office/officeart/2005/8/layout/hProcess9"/>
    <dgm:cxn modelId="{A33E0ADC-2060-CB47-8C2B-38C338279ED3}" srcId="{99347ADD-F888-A745-B94C-2A4DCF6EF0B1}" destId="{62792742-3F8F-5D42-9E3F-F97A2B6CDC6F}" srcOrd="0" destOrd="0" parTransId="{800E8666-B372-5F4D-97FE-ED49DBCDF865}" sibTransId="{52DBDE36-2957-454C-855A-83D71A13047A}"/>
    <dgm:cxn modelId="{631C8AAC-6552-C040-B0C4-1BD4A00193E1}" srcId="{99347ADD-F888-A745-B94C-2A4DCF6EF0B1}" destId="{383FF930-7F89-7B4A-8D73-2C84030524B7}" srcOrd="4" destOrd="0" parTransId="{4F259E89-FD85-414F-836D-389FB6117BCB}" sibTransId="{C01EF4B3-CF4A-FC40-905E-46AD3B828444}"/>
    <dgm:cxn modelId="{F7B1B9EE-96E4-9C49-9E56-F40E6FEC47AB}" type="presOf" srcId="{8F836737-1555-1443-AC93-C03EA63361AF}" destId="{25187074-CAF3-804C-B5E5-C8C32C7701A1}" srcOrd="0" destOrd="0" presId="urn:microsoft.com/office/officeart/2005/8/layout/hProcess9"/>
    <dgm:cxn modelId="{703657CE-8072-DC49-AFFF-DE37CA34A2C3}" srcId="{99347ADD-F888-A745-B94C-2A4DCF6EF0B1}" destId="{4A463974-67CB-664F-A04B-46AAAD06D561}" srcOrd="2" destOrd="0" parTransId="{215CA0F9-8FF8-F046-8BA7-1499C2F0A348}" sibTransId="{F89E7D3D-9163-734D-A7B9-912860EC5143}"/>
    <dgm:cxn modelId="{A18CAF23-F1C3-A448-AD25-01021F6552E4}" type="presParOf" srcId="{CE117E84-FA54-AD43-AD48-09B7580DB25B}" destId="{CCB25B6D-7E18-0A41-80C6-CA6A45310026}" srcOrd="0" destOrd="0" presId="urn:microsoft.com/office/officeart/2005/8/layout/hProcess9"/>
    <dgm:cxn modelId="{05E29605-1A65-B24A-AA91-1EC17385E0B7}" type="presParOf" srcId="{CE117E84-FA54-AD43-AD48-09B7580DB25B}" destId="{27695496-13E7-6B40-9E6E-9AD90C1202A5}" srcOrd="1" destOrd="0" presId="urn:microsoft.com/office/officeart/2005/8/layout/hProcess9"/>
    <dgm:cxn modelId="{68D42D07-1D9C-ED4A-9A3C-E3D0B0245B2E}" type="presParOf" srcId="{27695496-13E7-6B40-9E6E-9AD90C1202A5}" destId="{BF967174-9C14-2443-A5FC-2EB5C7A9FD33}" srcOrd="0" destOrd="0" presId="urn:microsoft.com/office/officeart/2005/8/layout/hProcess9"/>
    <dgm:cxn modelId="{E2A16819-EB71-3C4E-8F63-03D6AA9202BF}" type="presParOf" srcId="{27695496-13E7-6B40-9E6E-9AD90C1202A5}" destId="{A99E8983-C361-4F40-9470-5222653DAEF5}" srcOrd="1" destOrd="0" presId="urn:microsoft.com/office/officeart/2005/8/layout/hProcess9"/>
    <dgm:cxn modelId="{EFBEFF80-ABE6-E247-80BC-F5147043E527}" type="presParOf" srcId="{27695496-13E7-6B40-9E6E-9AD90C1202A5}" destId="{7448073F-52F2-8F47-9EFD-2A18E3A76599}" srcOrd="2" destOrd="0" presId="urn:microsoft.com/office/officeart/2005/8/layout/hProcess9"/>
    <dgm:cxn modelId="{F2BAAB4D-A0E8-5A45-85C2-88299E3187F6}" type="presParOf" srcId="{27695496-13E7-6B40-9E6E-9AD90C1202A5}" destId="{5D95E4DA-E772-CE49-87ED-F32F9C4CD117}" srcOrd="3" destOrd="0" presId="urn:microsoft.com/office/officeart/2005/8/layout/hProcess9"/>
    <dgm:cxn modelId="{AB897432-9042-924E-B517-81C741195DCE}" type="presParOf" srcId="{27695496-13E7-6B40-9E6E-9AD90C1202A5}" destId="{BF93A456-67B2-2D4D-8558-CA9B0FE82346}" srcOrd="4" destOrd="0" presId="urn:microsoft.com/office/officeart/2005/8/layout/hProcess9"/>
    <dgm:cxn modelId="{CD48FD7D-146E-CA4B-8C91-E7EF587968CF}" type="presParOf" srcId="{27695496-13E7-6B40-9E6E-9AD90C1202A5}" destId="{6C516F9E-E997-6B48-98E1-75062BB7CAA0}" srcOrd="5" destOrd="0" presId="urn:microsoft.com/office/officeart/2005/8/layout/hProcess9"/>
    <dgm:cxn modelId="{B62C4A72-0BF9-D14C-B9E2-122A2D0D1856}" type="presParOf" srcId="{27695496-13E7-6B40-9E6E-9AD90C1202A5}" destId="{25187074-CAF3-804C-B5E5-C8C32C7701A1}" srcOrd="6" destOrd="0" presId="urn:microsoft.com/office/officeart/2005/8/layout/hProcess9"/>
    <dgm:cxn modelId="{4DE33CB8-29FC-CB49-8AD8-7B3123095F60}" type="presParOf" srcId="{27695496-13E7-6B40-9E6E-9AD90C1202A5}" destId="{313D05A0-506A-FA45-A0C0-B421E3A93B37}" srcOrd="7" destOrd="0" presId="urn:microsoft.com/office/officeart/2005/8/layout/hProcess9"/>
    <dgm:cxn modelId="{2457A0B8-8CAC-6345-8DCC-A5A6134BA194}" type="presParOf" srcId="{27695496-13E7-6B40-9E6E-9AD90C1202A5}" destId="{AC34CF07-CF6F-144C-8DD8-96E2A47F0D5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6B9BD8-FE29-614C-9CF4-0A1E59A953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1FC9A-E80E-4E41-B1ED-0DEDC4232216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Building Awareness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C45D3-E098-FC44-B29A-96F81662380A}" type="parTrans" cxnId="{23BA21F1-B5F4-F74A-882E-0B96FBB93CEB}">
      <dgm:prSet/>
      <dgm:spPr/>
      <dgm:t>
        <a:bodyPr/>
        <a:lstStyle/>
        <a:p>
          <a:endParaRPr lang="en-US"/>
        </a:p>
      </dgm:t>
    </dgm:pt>
    <dgm:pt modelId="{FD324A9D-6955-3843-8A75-FF0F90A47B79}" type="sibTrans" cxnId="{23BA21F1-B5F4-F74A-882E-0B96FBB93CEB}">
      <dgm:prSet/>
      <dgm:spPr/>
      <dgm:t>
        <a:bodyPr/>
        <a:lstStyle/>
        <a:p>
          <a:endParaRPr lang="en-US"/>
        </a:p>
      </dgm:t>
    </dgm:pt>
    <dgm:pt modelId="{F5B2BF41-F4BC-144E-A3EF-E21A6762A720}">
      <dgm:prSet phldrT="[Text]"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Noticing times when an assumption or prejudicial belief arises and asking colleagues to point out any observed errors. </a:t>
          </a:r>
        </a:p>
      </dgm:t>
    </dgm:pt>
    <dgm:pt modelId="{A1B012A3-1FAA-7542-9F09-77D7F22E4259}" type="parTrans" cxnId="{52A29FBE-921F-FA40-8D65-5FFAD733D453}">
      <dgm:prSet/>
      <dgm:spPr/>
      <dgm:t>
        <a:bodyPr/>
        <a:lstStyle/>
        <a:p>
          <a:endParaRPr lang="en-US"/>
        </a:p>
      </dgm:t>
    </dgm:pt>
    <dgm:pt modelId="{6A3FD1C3-FC3A-0640-AEDE-37BFDC9E9470}" type="sibTrans" cxnId="{52A29FBE-921F-FA40-8D65-5FFAD733D453}">
      <dgm:prSet/>
      <dgm:spPr/>
      <dgm:t>
        <a:bodyPr/>
        <a:lstStyle/>
        <a:p>
          <a:endParaRPr lang="en-US"/>
        </a:p>
      </dgm:t>
    </dgm:pt>
    <dgm:pt modelId="{A1688678-9A80-FA49-AF94-A67F0FDCB0EC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Engaging in Practice Exercises and Mindfulness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4A5DC-985E-D344-8C5B-5524BE8D09E6}" type="parTrans" cxnId="{6B4E43A3-96EC-8F4E-B244-47B9285633CD}">
      <dgm:prSet/>
      <dgm:spPr/>
      <dgm:t>
        <a:bodyPr/>
        <a:lstStyle/>
        <a:p>
          <a:endParaRPr lang="en-US"/>
        </a:p>
      </dgm:t>
    </dgm:pt>
    <dgm:pt modelId="{66D02458-9671-004E-B5C6-1E6DDB2962A9}" type="sibTrans" cxnId="{6B4E43A3-96EC-8F4E-B244-47B9285633CD}">
      <dgm:prSet/>
      <dgm:spPr/>
      <dgm:t>
        <a:bodyPr/>
        <a:lstStyle/>
        <a:p>
          <a:endParaRPr lang="en-US"/>
        </a:p>
      </dgm:t>
    </dgm:pt>
    <dgm:pt modelId="{5A82F04C-6143-034B-9BE9-EF8896AECA5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Awareness paired with training in culturally affirming care and practicing communication strategies may be effective.</a:t>
          </a:r>
        </a:p>
      </dgm:t>
    </dgm:pt>
    <dgm:pt modelId="{5439D553-3380-AF4C-8692-16E69EF0DB82}" type="parTrans" cxnId="{53CA4A4D-B866-FB49-A53E-37988892359E}">
      <dgm:prSet/>
      <dgm:spPr/>
      <dgm:t>
        <a:bodyPr/>
        <a:lstStyle/>
        <a:p>
          <a:endParaRPr lang="en-US"/>
        </a:p>
      </dgm:t>
    </dgm:pt>
    <dgm:pt modelId="{D2AD51C2-4FD1-124B-A5B7-DCB3B649CDB8}" type="sibTrans" cxnId="{53CA4A4D-B866-FB49-A53E-37988892359E}">
      <dgm:prSet/>
      <dgm:spPr/>
      <dgm:t>
        <a:bodyPr/>
        <a:lstStyle/>
        <a:p>
          <a:endParaRPr lang="en-US"/>
        </a:p>
      </dgm:t>
    </dgm:pt>
    <dgm:pt modelId="{FDAA95F9-7162-6443-9271-8F27274E11DE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Addressing Structural Bias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BEDFA-6946-8544-87E2-0D0B45998E54}" type="parTrans" cxnId="{1060EB5D-71B7-8142-8C8D-B44B22CAA8EA}">
      <dgm:prSet/>
      <dgm:spPr/>
      <dgm:t>
        <a:bodyPr/>
        <a:lstStyle/>
        <a:p>
          <a:endParaRPr lang="en-US"/>
        </a:p>
      </dgm:t>
    </dgm:pt>
    <dgm:pt modelId="{E2DA308B-8A2F-7340-A627-9F9AFDC0635D}" type="sibTrans" cxnId="{1060EB5D-71B7-8142-8C8D-B44B22CAA8EA}">
      <dgm:prSet/>
      <dgm:spPr/>
      <dgm:t>
        <a:bodyPr/>
        <a:lstStyle/>
        <a:p>
          <a:endParaRPr lang="en-US"/>
        </a:p>
      </dgm:t>
    </dgm:pt>
    <dgm:pt modelId="{95EBD59A-57AB-574B-BD04-09D37E14282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Replacing negative stereotypes with positive attributes</a:t>
          </a:r>
        </a:p>
      </dgm:t>
    </dgm:pt>
    <dgm:pt modelId="{5BAEFED1-6FAB-7F4C-B44E-B3198BD46446}" type="parTrans" cxnId="{74C958D5-B3B9-F447-955D-13C471A716E0}">
      <dgm:prSet/>
      <dgm:spPr/>
      <dgm:t>
        <a:bodyPr/>
        <a:lstStyle/>
        <a:p>
          <a:endParaRPr lang="en-US"/>
        </a:p>
      </dgm:t>
    </dgm:pt>
    <dgm:pt modelId="{905D5BCF-FFB7-F149-8A22-AD94B74F302E}" type="sibTrans" cxnId="{74C958D5-B3B9-F447-955D-13C471A716E0}">
      <dgm:prSet/>
      <dgm:spPr/>
      <dgm:t>
        <a:bodyPr/>
        <a:lstStyle/>
        <a:p>
          <a:endParaRPr lang="en-US"/>
        </a:p>
      </dgm:t>
    </dgm:pt>
    <dgm:pt modelId="{D3A43162-DFB2-3F41-823C-976F437BE7C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Focusing on a person's individual characteristics rather than their group membership.</a:t>
          </a:r>
        </a:p>
      </dgm:t>
    </dgm:pt>
    <dgm:pt modelId="{77B10963-5517-C745-80DA-DE6FCE32B5F2}" type="parTrans" cxnId="{17F8302C-5759-184C-B45D-35108D7D1A5A}">
      <dgm:prSet/>
      <dgm:spPr/>
      <dgm:t>
        <a:bodyPr/>
        <a:lstStyle/>
        <a:p>
          <a:endParaRPr lang="en-US"/>
        </a:p>
      </dgm:t>
    </dgm:pt>
    <dgm:pt modelId="{DD6A413C-B11C-6C43-B665-58A53FA75060}" type="sibTrans" cxnId="{17F8302C-5759-184C-B45D-35108D7D1A5A}">
      <dgm:prSet/>
      <dgm:spPr/>
      <dgm:t>
        <a:bodyPr/>
        <a:lstStyle/>
        <a:p>
          <a:endParaRPr lang="en-US"/>
        </a:p>
      </dgm:t>
    </dgm:pt>
    <dgm:pt modelId="{49B2EA30-521B-D941-8A0B-E30D55BB93F7}">
      <dgm:prSet phldrT="[Text]"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The goal is to help people recognize that they may be unconsciously making decisions based on stereotyped beliefs. </a:t>
          </a:r>
        </a:p>
      </dgm:t>
    </dgm:pt>
    <dgm:pt modelId="{BE2ADB12-8B5D-9948-B43D-C7CC1671DB41}" type="parTrans" cxnId="{D1A6F940-7491-2E4F-9C47-857600900E35}">
      <dgm:prSet/>
      <dgm:spPr/>
      <dgm:t>
        <a:bodyPr/>
        <a:lstStyle/>
        <a:p>
          <a:endParaRPr lang="en-US"/>
        </a:p>
      </dgm:t>
    </dgm:pt>
    <dgm:pt modelId="{D2EFED39-13A1-714E-A095-C17AA300174B}" type="sibTrans" cxnId="{D1A6F940-7491-2E4F-9C47-857600900E35}">
      <dgm:prSet/>
      <dgm:spPr/>
      <dgm:t>
        <a:bodyPr/>
        <a:lstStyle/>
        <a:p>
          <a:endParaRPr lang="en-US"/>
        </a:p>
      </dgm:t>
    </dgm:pt>
    <dgm:pt modelId="{885BB440-23B2-1A46-B8A7-A42AE9FEE61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Acknowledge that healthcare inequities must also be addressed at neighborhood, institutional, and policy levels.</a:t>
          </a:r>
        </a:p>
      </dgm:t>
    </dgm:pt>
    <dgm:pt modelId="{D4F793D2-1C65-B345-9236-79C9EAECDD10}" type="sibTrans" cxnId="{9471A822-7183-FF4E-ACFD-369A027BD410}">
      <dgm:prSet/>
      <dgm:spPr/>
      <dgm:t>
        <a:bodyPr/>
        <a:lstStyle/>
        <a:p>
          <a:endParaRPr lang="en-US"/>
        </a:p>
      </dgm:t>
    </dgm:pt>
    <dgm:pt modelId="{50A7D8FC-4530-374A-AE9A-2C17A53388CB}" type="parTrans" cxnId="{9471A822-7183-FF4E-ACFD-369A027BD410}">
      <dgm:prSet/>
      <dgm:spPr/>
      <dgm:t>
        <a:bodyPr/>
        <a:lstStyle/>
        <a:p>
          <a:endParaRPr lang="en-US"/>
        </a:p>
      </dgm:t>
    </dgm:pt>
    <dgm:pt modelId="{453DF3CD-E41B-504D-A24C-EB3C863FE390}" type="pres">
      <dgm:prSet presAssocID="{406B9BD8-FE29-614C-9CF4-0A1E59A953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41CDEE-C8CD-7F46-9869-57B7635BFAE0}" type="pres">
      <dgm:prSet presAssocID="{38D1FC9A-E80E-4E41-B1ED-0DEDC4232216}" presName="composite" presStyleCnt="0"/>
      <dgm:spPr/>
    </dgm:pt>
    <dgm:pt modelId="{09EDC590-35DE-C744-82BD-9CE4DCE03954}" type="pres">
      <dgm:prSet presAssocID="{38D1FC9A-E80E-4E41-B1ED-0DEDC42322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FB548-3381-E147-9744-F0BEC05E1498}" type="pres">
      <dgm:prSet presAssocID="{38D1FC9A-E80E-4E41-B1ED-0DEDC423221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4E223-4DA1-3040-B255-2E1C13CB1410}" type="pres">
      <dgm:prSet presAssocID="{FD324A9D-6955-3843-8A75-FF0F90A47B79}" presName="space" presStyleCnt="0"/>
      <dgm:spPr/>
    </dgm:pt>
    <dgm:pt modelId="{FDA910D6-5E64-5641-972F-87330E3EE431}" type="pres">
      <dgm:prSet presAssocID="{A1688678-9A80-FA49-AF94-A67F0FDCB0EC}" presName="composite" presStyleCnt="0"/>
      <dgm:spPr/>
    </dgm:pt>
    <dgm:pt modelId="{5C00C276-CB60-7F49-8DB9-203DAC6C4FE6}" type="pres">
      <dgm:prSet presAssocID="{A1688678-9A80-FA49-AF94-A67F0FDCB0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219D9-77AA-5046-A5E1-020C468D093B}" type="pres">
      <dgm:prSet presAssocID="{A1688678-9A80-FA49-AF94-A67F0FDCB0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04738-D25D-2444-AEC0-3CCF8BD1E7A0}" type="pres">
      <dgm:prSet presAssocID="{66D02458-9671-004E-B5C6-1E6DDB2962A9}" presName="space" presStyleCnt="0"/>
      <dgm:spPr/>
    </dgm:pt>
    <dgm:pt modelId="{B56CCE3C-094E-294C-91B4-34E3E48C7FCF}" type="pres">
      <dgm:prSet presAssocID="{FDAA95F9-7162-6443-9271-8F27274E11DE}" presName="composite" presStyleCnt="0"/>
      <dgm:spPr/>
    </dgm:pt>
    <dgm:pt modelId="{E225E9B8-0756-884E-A9CC-2B1C9CD156D5}" type="pres">
      <dgm:prSet presAssocID="{FDAA95F9-7162-6443-9271-8F27274E11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5DA8-F94E-894B-A994-A235A9C9526F}" type="pres">
      <dgm:prSet presAssocID="{FDAA95F9-7162-6443-9271-8F27274E11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95E85-082C-8342-882C-CF8406B6C81B}" type="presOf" srcId="{A1688678-9A80-FA49-AF94-A67F0FDCB0EC}" destId="{5C00C276-CB60-7F49-8DB9-203DAC6C4FE6}" srcOrd="0" destOrd="0" presId="urn:microsoft.com/office/officeart/2005/8/layout/hList1"/>
    <dgm:cxn modelId="{53CA4A4D-B866-FB49-A53E-37988892359E}" srcId="{A1688678-9A80-FA49-AF94-A67F0FDCB0EC}" destId="{5A82F04C-6143-034B-9BE9-EF8896AECA56}" srcOrd="0" destOrd="0" parTransId="{5439D553-3380-AF4C-8692-16E69EF0DB82}" sibTransId="{D2AD51C2-4FD1-124B-A5B7-DCB3B649CDB8}"/>
    <dgm:cxn modelId="{9471A822-7183-FF4E-ACFD-369A027BD410}" srcId="{FDAA95F9-7162-6443-9271-8F27274E11DE}" destId="{885BB440-23B2-1A46-B8A7-A42AE9FEE61E}" srcOrd="0" destOrd="0" parTransId="{50A7D8FC-4530-374A-AE9A-2C17A53388CB}" sibTransId="{D4F793D2-1C65-B345-9236-79C9EAECDD10}"/>
    <dgm:cxn modelId="{74C958D5-B3B9-F447-955D-13C471A716E0}" srcId="{A1688678-9A80-FA49-AF94-A67F0FDCB0EC}" destId="{95EBD59A-57AB-574B-BD04-09D37E142823}" srcOrd="1" destOrd="0" parTransId="{5BAEFED1-6FAB-7F4C-B44E-B3198BD46446}" sibTransId="{905D5BCF-FFB7-F149-8A22-AD94B74F302E}"/>
    <dgm:cxn modelId="{62FFBA1A-AEE3-0448-85B8-A88632C584DE}" type="presOf" srcId="{95EBD59A-57AB-574B-BD04-09D37E142823}" destId="{0F4219D9-77AA-5046-A5E1-020C468D093B}" srcOrd="0" destOrd="1" presId="urn:microsoft.com/office/officeart/2005/8/layout/hList1"/>
    <dgm:cxn modelId="{8481D48B-DD3C-114C-818A-105811C01E71}" type="presOf" srcId="{FDAA95F9-7162-6443-9271-8F27274E11DE}" destId="{E225E9B8-0756-884E-A9CC-2B1C9CD156D5}" srcOrd="0" destOrd="0" presId="urn:microsoft.com/office/officeart/2005/8/layout/hList1"/>
    <dgm:cxn modelId="{23BA21F1-B5F4-F74A-882E-0B96FBB93CEB}" srcId="{406B9BD8-FE29-614C-9CF4-0A1E59A9532A}" destId="{38D1FC9A-E80E-4E41-B1ED-0DEDC4232216}" srcOrd="0" destOrd="0" parTransId="{1E3C45D3-E098-FC44-B29A-96F81662380A}" sibTransId="{FD324A9D-6955-3843-8A75-FF0F90A47B79}"/>
    <dgm:cxn modelId="{887C9A32-2A40-F24C-BAFD-8810FAEFC7DD}" type="presOf" srcId="{F5B2BF41-F4BC-144E-A3EF-E21A6762A720}" destId="{E63FB548-3381-E147-9744-F0BEC05E1498}" srcOrd="0" destOrd="0" presId="urn:microsoft.com/office/officeart/2005/8/layout/hList1"/>
    <dgm:cxn modelId="{6B4E43A3-96EC-8F4E-B244-47B9285633CD}" srcId="{406B9BD8-FE29-614C-9CF4-0A1E59A9532A}" destId="{A1688678-9A80-FA49-AF94-A67F0FDCB0EC}" srcOrd="1" destOrd="0" parTransId="{1084A5DC-985E-D344-8C5B-5524BE8D09E6}" sibTransId="{66D02458-9671-004E-B5C6-1E6DDB2962A9}"/>
    <dgm:cxn modelId="{2AFFF90C-72BF-424E-B8BE-05D8FF81E9C4}" type="presOf" srcId="{49B2EA30-521B-D941-8A0B-E30D55BB93F7}" destId="{E63FB548-3381-E147-9744-F0BEC05E1498}" srcOrd="0" destOrd="1" presId="urn:microsoft.com/office/officeart/2005/8/layout/hList1"/>
    <dgm:cxn modelId="{52A29FBE-921F-FA40-8D65-5FFAD733D453}" srcId="{38D1FC9A-E80E-4E41-B1ED-0DEDC4232216}" destId="{F5B2BF41-F4BC-144E-A3EF-E21A6762A720}" srcOrd="0" destOrd="0" parTransId="{A1B012A3-1FAA-7542-9F09-77D7F22E4259}" sibTransId="{6A3FD1C3-FC3A-0640-AEDE-37BFDC9E9470}"/>
    <dgm:cxn modelId="{17F8302C-5759-184C-B45D-35108D7D1A5A}" srcId="{A1688678-9A80-FA49-AF94-A67F0FDCB0EC}" destId="{D3A43162-DFB2-3F41-823C-976F437BE7C1}" srcOrd="2" destOrd="0" parTransId="{77B10963-5517-C745-80DA-DE6FCE32B5F2}" sibTransId="{DD6A413C-B11C-6C43-B665-58A53FA75060}"/>
    <dgm:cxn modelId="{4C0FD608-FEEB-9249-BA30-1035CABB3C4F}" type="presOf" srcId="{885BB440-23B2-1A46-B8A7-A42AE9FEE61E}" destId="{D6855DA8-F94E-894B-A994-A235A9C9526F}" srcOrd="0" destOrd="0" presId="urn:microsoft.com/office/officeart/2005/8/layout/hList1"/>
    <dgm:cxn modelId="{B521AE7F-4AEE-A841-8B66-0BC06334F2A4}" type="presOf" srcId="{406B9BD8-FE29-614C-9CF4-0A1E59A9532A}" destId="{453DF3CD-E41B-504D-A24C-EB3C863FE390}" srcOrd="0" destOrd="0" presId="urn:microsoft.com/office/officeart/2005/8/layout/hList1"/>
    <dgm:cxn modelId="{632DE965-62DA-0B47-956F-BD150D216F1D}" type="presOf" srcId="{5A82F04C-6143-034B-9BE9-EF8896AECA56}" destId="{0F4219D9-77AA-5046-A5E1-020C468D093B}" srcOrd="0" destOrd="0" presId="urn:microsoft.com/office/officeart/2005/8/layout/hList1"/>
    <dgm:cxn modelId="{D1A6F940-7491-2E4F-9C47-857600900E35}" srcId="{38D1FC9A-E80E-4E41-B1ED-0DEDC4232216}" destId="{49B2EA30-521B-D941-8A0B-E30D55BB93F7}" srcOrd="1" destOrd="0" parTransId="{BE2ADB12-8B5D-9948-B43D-C7CC1671DB41}" sibTransId="{D2EFED39-13A1-714E-A095-C17AA300174B}"/>
    <dgm:cxn modelId="{37B7FA51-34A9-AA48-AB84-E7F4C3A6C041}" type="presOf" srcId="{38D1FC9A-E80E-4E41-B1ED-0DEDC4232216}" destId="{09EDC590-35DE-C744-82BD-9CE4DCE03954}" srcOrd="0" destOrd="0" presId="urn:microsoft.com/office/officeart/2005/8/layout/hList1"/>
    <dgm:cxn modelId="{562B80D5-8A63-E242-A5DD-96BED40FCBB3}" type="presOf" srcId="{D3A43162-DFB2-3F41-823C-976F437BE7C1}" destId="{0F4219D9-77AA-5046-A5E1-020C468D093B}" srcOrd="0" destOrd="2" presId="urn:microsoft.com/office/officeart/2005/8/layout/hList1"/>
    <dgm:cxn modelId="{1060EB5D-71B7-8142-8C8D-B44B22CAA8EA}" srcId="{406B9BD8-FE29-614C-9CF4-0A1E59A9532A}" destId="{FDAA95F9-7162-6443-9271-8F27274E11DE}" srcOrd="2" destOrd="0" parTransId="{7EEBEDFA-6946-8544-87E2-0D0B45998E54}" sibTransId="{E2DA308B-8A2F-7340-A627-9F9AFDC0635D}"/>
    <dgm:cxn modelId="{5B379BBE-0FD2-4449-9A7C-1E6E5456356B}" type="presParOf" srcId="{453DF3CD-E41B-504D-A24C-EB3C863FE390}" destId="{F441CDEE-C8CD-7F46-9869-57B7635BFAE0}" srcOrd="0" destOrd="0" presId="urn:microsoft.com/office/officeart/2005/8/layout/hList1"/>
    <dgm:cxn modelId="{D00BF8B0-4740-C04B-85A3-FBDE258C5E05}" type="presParOf" srcId="{F441CDEE-C8CD-7F46-9869-57B7635BFAE0}" destId="{09EDC590-35DE-C744-82BD-9CE4DCE03954}" srcOrd="0" destOrd="0" presId="urn:microsoft.com/office/officeart/2005/8/layout/hList1"/>
    <dgm:cxn modelId="{FA940FE1-BB5B-C449-BEC6-29134DCC4D27}" type="presParOf" srcId="{F441CDEE-C8CD-7F46-9869-57B7635BFAE0}" destId="{E63FB548-3381-E147-9744-F0BEC05E1498}" srcOrd="1" destOrd="0" presId="urn:microsoft.com/office/officeart/2005/8/layout/hList1"/>
    <dgm:cxn modelId="{0BE7C6E2-0C9D-CC4E-A101-9772BBB2319F}" type="presParOf" srcId="{453DF3CD-E41B-504D-A24C-EB3C863FE390}" destId="{3364E223-4DA1-3040-B255-2E1C13CB1410}" srcOrd="1" destOrd="0" presId="urn:microsoft.com/office/officeart/2005/8/layout/hList1"/>
    <dgm:cxn modelId="{C87CF25E-805D-354D-92FA-12DFB33F7687}" type="presParOf" srcId="{453DF3CD-E41B-504D-A24C-EB3C863FE390}" destId="{FDA910D6-5E64-5641-972F-87330E3EE431}" srcOrd="2" destOrd="0" presId="urn:microsoft.com/office/officeart/2005/8/layout/hList1"/>
    <dgm:cxn modelId="{A732AC9F-1DE6-E84C-B2AB-A0DEA57BBAE2}" type="presParOf" srcId="{FDA910D6-5E64-5641-972F-87330E3EE431}" destId="{5C00C276-CB60-7F49-8DB9-203DAC6C4FE6}" srcOrd="0" destOrd="0" presId="urn:microsoft.com/office/officeart/2005/8/layout/hList1"/>
    <dgm:cxn modelId="{C3D1FE18-431C-8845-B383-EFA3F2B48BB7}" type="presParOf" srcId="{FDA910D6-5E64-5641-972F-87330E3EE431}" destId="{0F4219D9-77AA-5046-A5E1-020C468D093B}" srcOrd="1" destOrd="0" presId="urn:microsoft.com/office/officeart/2005/8/layout/hList1"/>
    <dgm:cxn modelId="{FAC394C1-A1DB-8C48-8F2A-9510BB79E859}" type="presParOf" srcId="{453DF3CD-E41B-504D-A24C-EB3C863FE390}" destId="{0AE04738-D25D-2444-AEC0-3CCF8BD1E7A0}" srcOrd="3" destOrd="0" presId="urn:microsoft.com/office/officeart/2005/8/layout/hList1"/>
    <dgm:cxn modelId="{ABF8FD47-F715-5940-A1A2-44A645477CC8}" type="presParOf" srcId="{453DF3CD-E41B-504D-A24C-EB3C863FE390}" destId="{B56CCE3C-094E-294C-91B4-34E3E48C7FCF}" srcOrd="4" destOrd="0" presId="urn:microsoft.com/office/officeart/2005/8/layout/hList1"/>
    <dgm:cxn modelId="{550F7520-5D60-EB49-8061-90DD7ECC4469}" type="presParOf" srcId="{B56CCE3C-094E-294C-91B4-34E3E48C7FCF}" destId="{E225E9B8-0756-884E-A9CC-2B1C9CD156D5}" srcOrd="0" destOrd="0" presId="urn:microsoft.com/office/officeart/2005/8/layout/hList1"/>
    <dgm:cxn modelId="{F57C8AD5-E3FD-3D4C-B65C-1315C79494F5}" type="presParOf" srcId="{B56CCE3C-094E-294C-91B4-34E3E48C7FCF}" destId="{D6855DA8-F94E-894B-A994-A235A9C952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E281-37A3-E942-A4AC-96568757AF51}">
      <dsp:nvSpPr>
        <dsp:cNvPr id="0" name=""/>
        <dsp:cNvSpPr/>
      </dsp:nvSpPr>
      <dsp:spPr>
        <a:xfrm>
          <a:off x="3274" y="2147"/>
          <a:ext cx="6705067" cy="10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Also known as implicit bias</a:t>
          </a:r>
        </a:p>
      </dsp:txBody>
      <dsp:txXfrm>
        <a:off x="53699" y="52572"/>
        <a:ext cx="6604217" cy="932114"/>
      </dsp:txXfrm>
    </dsp:sp>
    <dsp:sp modelId="{B81D3768-B3C7-434A-AAB6-A6268EF2CD00}">
      <dsp:nvSpPr>
        <dsp:cNvPr id="0" name=""/>
        <dsp:cNvSpPr/>
      </dsp:nvSpPr>
      <dsp:spPr>
        <a:xfrm>
          <a:off x="6548" y="1102037"/>
          <a:ext cx="6705067" cy="10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Prejudice or unsupported judgments in favor of or against one thing, person, or group as compared to another.</a:t>
          </a:r>
        </a:p>
      </dsp:txBody>
      <dsp:txXfrm>
        <a:off x="56973" y="1152462"/>
        <a:ext cx="6604217" cy="932114"/>
      </dsp:txXfrm>
    </dsp:sp>
    <dsp:sp modelId="{4C2E57BF-13F3-0E4D-926F-347BF028621C}">
      <dsp:nvSpPr>
        <dsp:cNvPr id="0" name=""/>
        <dsp:cNvSpPr/>
      </dsp:nvSpPr>
      <dsp:spPr>
        <a:xfrm>
          <a:off x="33072" y="2211947"/>
          <a:ext cx="6678543" cy="10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Occurs automatically as the brain makes quick judgments based on past experiences and background.</a:t>
          </a:r>
        </a:p>
      </dsp:txBody>
      <dsp:txXfrm>
        <a:off x="83497" y="2262372"/>
        <a:ext cx="6577693" cy="932114"/>
      </dsp:txXfrm>
    </dsp:sp>
    <dsp:sp modelId="{23A8C90C-4B84-DA49-A35D-01506F42AFEE}">
      <dsp:nvSpPr>
        <dsp:cNvPr id="0" name=""/>
        <dsp:cNvSpPr/>
      </dsp:nvSpPr>
      <dsp:spPr>
        <a:xfrm>
          <a:off x="6548" y="3258132"/>
          <a:ext cx="6705067" cy="10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Exhibited toward minority groups based on factors such as class, gender, sexual orientation, race, ethnicity, nationality, religious beliefs, age, disability and more.</a:t>
          </a:r>
        </a:p>
      </dsp:txBody>
      <dsp:txXfrm>
        <a:off x="56973" y="3308557"/>
        <a:ext cx="6604217" cy="9321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6A36F-FDE8-9B4E-B348-CC4F839324ED}">
      <dsp:nvSpPr>
        <dsp:cNvPr id="0" name=""/>
        <dsp:cNvSpPr/>
      </dsp:nvSpPr>
      <dsp:spPr>
        <a:xfrm>
          <a:off x="57" y="506"/>
          <a:ext cx="5508719" cy="110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Continuing Education and Research</a:t>
          </a:r>
        </a:p>
      </dsp:txBody>
      <dsp:txXfrm>
        <a:off x="57" y="506"/>
        <a:ext cx="5508719" cy="1107035"/>
      </dsp:txXfrm>
    </dsp:sp>
    <dsp:sp modelId="{7959F9BF-99FE-CC44-952F-CD5FAA6E0F4F}">
      <dsp:nvSpPr>
        <dsp:cNvPr id="0" name=""/>
        <dsp:cNvSpPr/>
      </dsp:nvSpPr>
      <dsp:spPr>
        <a:xfrm>
          <a:off x="57" y="1107542"/>
          <a:ext cx="5508719" cy="3159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Participate in conferences, meetings, and online continuing medical education programs, such as those offered by the National LGBT Health Education Center (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lgbthealtheducation.org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the World Professional Association for Transgender Health (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wpath.org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and the Center of Excellence for Transgender Health (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transhealth.ucsf.edu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</a:p>
      </dsp:txBody>
      <dsp:txXfrm>
        <a:off x="57" y="1107542"/>
        <a:ext cx="5508719" cy="3159151"/>
      </dsp:txXfrm>
    </dsp:sp>
    <dsp:sp modelId="{9E3E9620-70CD-704B-9B31-A4657B4952BD}">
      <dsp:nvSpPr>
        <dsp:cNvPr id="0" name=""/>
        <dsp:cNvSpPr/>
      </dsp:nvSpPr>
      <dsp:spPr>
        <a:xfrm>
          <a:off x="6279997" y="506"/>
          <a:ext cx="5508719" cy="1107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Research on Implicit Bias</a:t>
          </a:r>
        </a:p>
      </dsp:txBody>
      <dsp:txXfrm>
        <a:off x="6279997" y="506"/>
        <a:ext cx="5508719" cy="1107035"/>
      </dsp:txXfrm>
    </dsp:sp>
    <dsp:sp modelId="{10C053F2-44D4-0A40-AF4A-CD780315C78D}">
      <dsp:nvSpPr>
        <dsp:cNvPr id="0" name=""/>
        <dsp:cNvSpPr/>
      </dsp:nvSpPr>
      <dsp:spPr>
        <a:xfrm>
          <a:off x="6279997" y="1107542"/>
          <a:ext cx="5508719" cy="31591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Conduct more research on the influence of clinician implicit bias on SGM health.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Training clinicians on SGM implicit bias through case scenarios and other curricular methods to  improve clinical communication skills and the health outcomes.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6279997" y="1107542"/>
        <a:ext cx="5508719" cy="31591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DAD2-03F8-A64D-9DB5-919F757622C4}">
      <dsp:nvSpPr>
        <dsp:cNvPr id="0" name=""/>
        <dsp:cNvSpPr/>
      </dsp:nvSpPr>
      <dsp:spPr>
        <a:xfrm>
          <a:off x="3479310" y="0"/>
          <a:ext cx="4315158" cy="431515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48DD6-0F96-0148-803E-4CDBB7F2CA1D}">
      <dsp:nvSpPr>
        <dsp:cNvPr id="0" name=""/>
        <dsp:cNvSpPr/>
      </dsp:nvSpPr>
      <dsp:spPr>
        <a:xfrm>
          <a:off x="795565" y="433833"/>
          <a:ext cx="10293500" cy="10214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Strategy to counter unconscious bias of disability include an intentional multidimensional approach, diversity, inclusion, and equity.</a:t>
          </a:r>
        </a:p>
      </dsp:txBody>
      <dsp:txXfrm>
        <a:off x="845429" y="483697"/>
        <a:ext cx="10193772" cy="921750"/>
      </dsp:txXfrm>
    </dsp:sp>
    <dsp:sp modelId="{59BE161D-EF11-4E4B-8329-5D202E3FE009}">
      <dsp:nvSpPr>
        <dsp:cNvPr id="0" name=""/>
        <dsp:cNvSpPr/>
      </dsp:nvSpPr>
      <dsp:spPr>
        <a:xfrm>
          <a:off x="851676" y="1582997"/>
          <a:ext cx="10181278" cy="10214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Accreditation council for graduate medical education (ACGME) requirement for fellowship programs such as make an effort to recruit and retain diversity in the workforce.</a:t>
          </a:r>
        </a:p>
      </dsp:txBody>
      <dsp:txXfrm>
        <a:off x="901540" y="1632861"/>
        <a:ext cx="10081550" cy="921750"/>
      </dsp:txXfrm>
    </dsp:sp>
    <dsp:sp modelId="{FCB417D7-4543-554C-BC95-89A4AF3A14CC}">
      <dsp:nvSpPr>
        <dsp:cNvPr id="0" name=""/>
        <dsp:cNvSpPr/>
      </dsp:nvSpPr>
      <dsp:spPr>
        <a:xfrm>
          <a:off x="815578" y="2732160"/>
          <a:ext cx="10253475" cy="10214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Make conscious awareness when encounter someone different from yourself.</a:t>
          </a:r>
        </a:p>
      </dsp:txBody>
      <dsp:txXfrm>
        <a:off x="865442" y="2782024"/>
        <a:ext cx="10153747" cy="921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D32D9-DD4D-BC45-8DD7-DF846B0ABC5E}">
      <dsp:nvSpPr>
        <dsp:cNvPr id="0" name=""/>
        <dsp:cNvSpPr/>
      </dsp:nvSpPr>
      <dsp:spPr>
        <a:xfrm>
          <a:off x="0" y="264718"/>
          <a:ext cx="11882548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Attitudes and behaviors of health care providers have been identified as one of many factors that contribute to health disparities.</a:t>
          </a:r>
        </a:p>
      </dsp:txBody>
      <dsp:txXfrm>
        <a:off x="57572" y="322290"/>
        <a:ext cx="11767404" cy="1064216"/>
      </dsp:txXfrm>
    </dsp:sp>
    <dsp:sp modelId="{BD94E10B-CCEA-D943-A3AB-32DC6EFA6533}">
      <dsp:nvSpPr>
        <dsp:cNvPr id="0" name=""/>
        <dsp:cNvSpPr/>
      </dsp:nvSpPr>
      <dsp:spPr>
        <a:xfrm>
          <a:off x="0" y="1444078"/>
          <a:ext cx="1188254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Thoughts and feelings that often exist outside of conscious awareness.</a:t>
          </a:r>
        </a:p>
      </dsp:txBody>
      <dsp:txXfrm>
        <a:off x="0" y="1444078"/>
        <a:ext cx="11882548" cy="529920"/>
      </dsp:txXfrm>
    </dsp:sp>
    <dsp:sp modelId="{34B13574-4A43-C249-A5B9-A2F3FB889A52}">
      <dsp:nvSpPr>
        <dsp:cNvPr id="0" name=""/>
        <dsp:cNvSpPr/>
      </dsp:nvSpPr>
      <dsp:spPr>
        <a:xfrm>
          <a:off x="0" y="1973998"/>
          <a:ext cx="11882548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Difficult to consciously acknowledge and control.</a:t>
          </a:r>
        </a:p>
      </dsp:txBody>
      <dsp:txXfrm>
        <a:off x="57572" y="2031570"/>
        <a:ext cx="11767404" cy="1064216"/>
      </dsp:txXfrm>
    </dsp:sp>
    <dsp:sp modelId="{387A8EC4-DEF1-9B43-84B6-4B95956E408A}">
      <dsp:nvSpPr>
        <dsp:cNvPr id="0" name=""/>
        <dsp:cNvSpPr/>
      </dsp:nvSpPr>
      <dsp:spPr>
        <a:xfrm>
          <a:off x="0" y="3153359"/>
          <a:ext cx="1188254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Often automatically activated and can influence human behavior without conscious volition.</a:t>
          </a:r>
        </a:p>
      </dsp:txBody>
      <dsp:txXfrm>
        <a:off x="0" y="3153359"/>
        <a:ext cx="11882548" cy="72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D32D9-DD4D-BC45-8DD7-DF846B0ABC5E}">
      <dsp:nvSpPr>
        <dsp:cNvPr id="0" name=""/>
        <dsp:cNvSpPr/>
      </dsp:nvSpPr>
      <dsp:spPr>
        <a:xfrm>
          <a:off x="0" y="221197"/>
          <a:ext cx="11906610" cy="92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Healthcare professionals exhibit the same levels of implicit bias as the wider population.</a:t>
          </a:r>
        </a:p>
      </dsp:txBody>
      <dsp:txXfrm>
        <a:off x="45246" y="266443"/>
        <a:ext cx="11816118" cy="836367"/>
      </dsp:txXfrm>
    </dsp:sp>
    <dsp:sp modelId="{BD94E10B-CCEA-D943-A3AB-32DC6EFA6533}">
      <dsp:nvSpPr>
        <dsp:cNvPr id="0" name=""/>
        <dsp:cNvSpPr/>
      </dsp:nvSpPr>
      <dsp:spPr>
        <a:xfrm>
          <a:off x="0" y="1148056"/>
          <a:ext cx="11906610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0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Likely to influence diagnosis and treatment decisions and levels of care in some circumstances and need to be further investigated. </a:t>
          </a:r>
        </a:p>
      </dsp:txBody>
      <dsp:txXfrm>
        <a:off x="0" y="1148056"/>
        <a:ext cx="11906610" cy="582187"/>
      </dsp:txXfrm>
    </dsp:sp>
    <dsp:sp modelId="{34B13574-4A43-C249-A5B9-A2F3FB889A52}">
      <dsp:nvSpPr>
        <dsp:cNvPr id="0" name=""/>
        <dsp:cNvSpPr/>
      </dsp:nvSpPr>
      <dsp:spPr>
        <a:xfrm>
          <a:off x="0" y="1730244"/>
          <a:ext cx="11906610" cy="92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Implicit associations (unconscious, uncontrollable, or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arational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processes) may influence our judgements resulting in bias. 	</a:t>
          </a:r>
        </a:p>
      </dsp:txBody>
      <dsp:txXfrm>
        <a:off x="45246" y="1775490"/>
        <a:ext cx="11816118" cy="836367"/>
      </dsp:txXfrm>
    </dsp:sp>
    <dsp:sp modelId="{92CC2C64-D38C-F24A-BD6A-4D90DD817313}">
      <dsp:nvSpPr>
        <dsp:cNvPr id="0" name=""/>
        <dsp:cNvSpPr/>
      </dsp:nvSpPr>
      <dsp:spPr>
        <a:xfrm>
          <a:off x="0" y="2657103"/>
          <a:ext cx="11906610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0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Manifest in our non-verbal behavior towards others, such as frequency of eye contact and physical proximity. </a:t>
          </a:r>
        </a:p>
      </dsp:txBody>
      <dsp:txXfrm>
        <a:off x="0" y="2657103"/>
        <a:ext cx="11906610" cy="582187"/>
      </dsp:txXfrm>
    </dsp:sp>
    <dsp:sp modelId="{F5BBC84C-FF5C-2147-9B6C-44D10D8B7E90}">
      <dsp:nvSpPr>
        <dsp:cNvPr id="0" name=""/>
        <dsp:cNvSpPr/>
      </dsp:nvSpPr>
      <dsp:spPr>
        <a:xfrm>
          <a:off x="0" y="3239291"/>
          <a:ext cx="11906610" cy="926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Explain a potential dissociation between what a person explicitly believes and wants to do and the hidden influence of negative implicit associations on her thoughts and action. </a:t>
          </a:r>
        </a:p>
      </dsp:txBody>
      <dsp:txXfrm>
        <a:off x="45246" y="3284537"/>
        <a:ext cx="11816118" cy="836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AF703-2B7D-5241-A1AE-EDAD6D198BD1}">
      <dsp:nvSpPr>
        <dsp:cNvPr id="0" name=""/>
        <dsp:cNvSpPr/>
      </dsp:nvSpPr>
      <dsp:spPr>
        <a:xfrm>
          <a:off x="5364" y="235663"/>
          <a:ext cx="3122968" cy="1249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Racial bias</a:t>
          </a:r>
        </a:p>
      </dsp:txBody>
      <dsp:txXfrm>
        <a:off x="629958" y="235663"/>
        <a:ext cx="1873781" cy="1249187"/>
      </dsp:txXfrm>
    </dsp:sp>
    <dsp:sp modelId="{F4218906-C657-CE4A-ACAE-6CF24AEDF194}">
      <dsp:nvSpPr>
        <dsp:cNvPr id="0" name=""/>
        <dsp:cNvSpPr/>
      </dsp:nvSpPr>
      <dsp:spPr>
        <a:xfrm>
          <a:off x="2816037" y="235663"/>
          <a:ext cx="3122968" cy="1249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Gender bias</a:t>
          </a:r>
        </a:p>
      </dsp:txBody>
      <dsp:txXfrm>
        <a:off x="3440631" y="235663"/>
        <a:ext cx="1873781" cy="1249187"/>
      </dsp:txXfrm>
    </dsp:sp>
    <dsp:sp modelId="{05876739-3DC6-954E-9518-63DC06CAFE3F}">
      <dsp:nvSpPr>
        <dsp:cNvPr id="0" name=""/>
        <dsp:cNvSpPr/>
      </dsp:nvSpPr>
      <dsp:spPr>
        <a:xfrm>
          <a:off x="5626709" y="235663"/>
          <a:ext cx="3122968" cy="1249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Sexual and Gender Minority bias</a:t>
          </a:r>
        </a:p>
      </dsp:txBody>
      <dsp:txXfrm>
        <a:off x="6251303" y="235663"/>
        <a:ext cx="1873781" cy="1249187"/>
      </dsp:txXfrm>
    </dsp:sp>
    <dsp:sp modelId="{4C9772AF-F164-F54F-9385-190D2B0A0E58}">
      <dsp:nvSpPr>
        <dsp:cNvPr id="0" name=""/>
        <dsp:cNvSpPr/>
      </dsp:nvSpPr>
      <dsp:spPr>
        <a:xfrm>
          <a:off x="8437381" y="235663"/>
          <a:ext cx="3122968" cy="1249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Disability bias</a:t>
          </a:r>
        </a:p>
      </dsp:txBody>
      <dsp:txXfrm>
        <a:off x="9061975" y="235663"/>
        <a:ext cx="1873781" cy="1249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26518-D8E0-1D41-B4C9-E8817044C6C8}">
      <dsp:nvSpPr>
        <dsp:cNvPr id="0" name=""/>
        <dsp:cNvSpPr/>
      </dsp:nvSpPr>
      <dsp:spPr>
        <a:xfrm>
          <a:off x="976958" y="2012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Identify and understand your own implicit biases. Be proactive in identifying the negative stereotypes you have about others.</a:t>
          </a:r>
        </a:p>
      </dsp:txBody>
      <dsp:txXfrm>
        <a:off x="1011275" y="36329"/>
        <a:ext cx="4618064" cy="1103040"/>
      </dsp:txXfrm>
    </dsp:sp>
    <dsp:sp modelId="{A593E06C-A972-254E-9BD2-E7DD54455505}">
      <dsp:nvSpPr>
        <dsp:cNvPr id="0" name=""/>
        <dsp:cNvSpPr/>
      </dsp:nvSpPr>
      <dsp:spPr>
        <a:xfrm rot="5400000">
          <a:off x="3217786" y="1276209"/>
          <a:ext cx="205043" cy="205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587E3-43BB-124B-B1DA-ADAE6ABD4F72}">
      <dsp:nvSpPr>
        <dsp:cNvPr id="0" name=""/>
        <dsp:cNvSpPr/>
      </dsp:nvSpPr>
      <dsp:spPr>
        <a:xfrm>
          <a:off x="976958" y="1583773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Don't stereotype your patients; individuate them. </a:t>
          </a:r>
        </a:p>
      </dsp:txBody>
      <dsp:txXfrm>
        <a:off x="1011275" y="1618090"/>
        <a:ext cx="4618064" cy="1103040"/>
      </dsp:txXfrm>
    </dsp:sp>
    <dsp:sp modelId="{91E46303-7137-6A4C-B191-48C2DE937BD0}">
      <dsp:nvSpPr>
        <dsp:cNvPr id="0" name=""/>
        <dsp:cNvSpPr/>
      </dsp:nvSpPr>
      <dsp:spPr>
        <a:xfrm rot="5400000">
          <a:off x="3217786" y="2857969"/>
          <a:ext cx="205043" cy="205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D92E-91FB-0D4A-9127-665559C4632A}">
      <dsp:nvSpPr>
        <dsp:cNvPr id="0" name=""/>
        <dsp:cNvSpPr/>
      </dsp:nvSpPr>
      <dsp:spPr>
        <a:xfrm>
          <a:off x="976958" y="3165534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Recognize situations that magnify stereotyping and bias.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 aware and pro active in being more inclusive.</a:t>
          </a:r>
        </a:p>
      </dsp:txBody>
      <dsp:txXfrm>
        <a:off x="1011275" y="3199851"/>
        <a:ext cx="4618064" cy="1103040"/>
      </dsp:txXfrm>
    </dsp:sp>
    <dsp:sp modelId="{A547E913-B914-D84C-83F5-F0EA58B63967}">
      <dsp:nvSpPr>
        <dsp:cNvPr id="0" name=""/>
        <dsp:cNvSpPr/>
      </dsp:nvSpPr>
      <dsp:spPr>
        <a:xfrm>
          <a:off x="6319795" y="2012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Have a basic understanding of the cultures your patients come from. </a:t>
          </a:r>
        </a:p>
      </dsp:txBody>
      <dsp:txXfrm>
        <a:off x="6354112" y="36329"/>
        <a:ext cx="4618064" cy="1103040"/>
      </dsp:txXfrm>
    </dsp:sp>
    <dsp:sp modelId="{582900F0-6370-6143-93C5-7D51FF363EF6}">
      <dsp:nvSpPr>
        <dsp:cNvPr id="0" name=""/>
        <dsp:cNvSpPr/>
      </dsp:nvSpPr>
      <dsp:spPr>
        <a:xfrm rot="5400000">
          <a:off x="8560623" y="1276209"/>
          <a:ext cx="205043" cy="205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6B457-FE90-9642-B2FD-8AE163F6CD4D}">
      <dsp:nvSpPr>
        <dsp:cNvPr id="0" name=""/>
        <dsp:cNvSpPr/>
      </dsp:nvSpPr>
      <dsp:spPr>
        <a:xfrm>
          <a:off x="6319795" y="1583773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 and respect the tremendous power of unconscious bias. </a:t>
          </a:r>
        </a:p>
      </dsp:txBody>
      <dsp:txXfrm>
        <a:off x="6354112" y="1618090"/>
        <a:ext cx="4618064" cy="1103040"/>
      </dsp:txXfrm>
    </dsp:sp>
    <dsp:sp modelId="{1492A19E-3440-CA42-98B9-526395215FE0}">
      <dsp:nvSpPr>
        <dsp:cNvPr id="0" name=""/>
        <dsp:cNvSpPr/>
      </dsp:nvSpPr>
      <dsp:spPr>
        <a:xfrm rot="5400000">
          <a:off x="8560623" y="2857969"/>
          <a:ext cx="205043" cy="2050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A8AB5-1FFF-5D4D-875F-BEE39A66FE1B}">
      <dsp:nvSpPr>
        <dsp:cNvPr id="0" name=""/>
        <dsp:cNvSpPr/>
      </dsp:nvSpPr>
      <dsp:spPr>
        <a:xfrm>
          <a:off x="6319795" y="3165534"/>
          <a:ext cx="4686698" cy="1171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your contact with different groups can help undermine your subconscious stereotypes.</a:t>
          </a:r>
        </a:p>
      </dsp:txBody>
      <dsp:txXfrm>
        <a:off x="6354112" y="3199851"/>
        <a:ext cx="4618064" cy="1103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E931-3DCC-BB43-8000-9A6A082F9863}">
      <dsp:nvSpPr>
        <dsp:cNvPr id="0" name=""/>
        <dsp:cNvSpPr/>
      </dsp:nvSpPr>
      <dsp:spPr>
        <a:xfrm rot="5400000">
          <a:off x="7527410" y="-3103011"/>
          <a:ext cx="1121807" cy="7612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2015, the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American Association of University Women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(AAUM) determined that women working full- time in the United States (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across all professions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were paid 80% of what men were paid– a 20% wage gap.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2016, White House launched the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Equal Pay Pledge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which encourages business to take action to advance equal pay. </a:t>
          </a:r>
        </a:p>
      </dsp:txBody>
      <dsp:txXfrm rot="-5400000">
        <a:off x="4282049" y="197112"/>
        <a:ext cx="7557768" cy="1012283"/>
      </dsp:txXfrm>
    </dsp:sp>
    <dsp:sp modelId="{2A1C61A0-CB7A-6E4F-93FA-A666948AABF8}">
      <dsp:nvSpPr>
        <dsp:cNvPr id="0" name=""/>
        <dsp:cNvSpPr/>
      </dsp:nvSpPr>
      <dsp:spPr>
        <a:xfrm>
          <a:off x="0" y="2124"/>
          <a:ext cx="4282048" cy="140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Unequal pay or Gender pay gaps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53" y="70577"/>
        <a:ext cx="4145142" cy="1265353"/>
      </dsp:txXfrm>
    </dsp:sp>
    <dsp:sp modelId="{0890B132-834C-E54C-92B1-19C684D23B1C}">
      <dsp:nvSpPr>
        <dsp:cNvPr id="0" name=""/>
        <dsp:cNvSpPr/>
      </dsp:nvSpPr>
      <dsp:spPr>
        <a:xfrm rot="5400000">
          <a:off x="7527410" y="-1630638"/>
          <a:ext cx="1121807" cy="7612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Women are given less responsibilities at times as gender-biased leader stereotypes as weaker or less performance. Gender discrimination related to women's struggles to gain access to career ladders and equal compensation within a male-dominated society has been documented. </a:t>
          </a:r>
        </a:p>
      </dsp:txBody>
      <dsp:txXfrm rot="-5400000">
        <a:off x="4282049" y="1669485"/>
        <a:ext cx="7557768" cy="1012283"/>
      </dsp:txXfrm>
    </dsp:sp>
    <dsp:sp modelId="{A81BA7C2-DA16-FB44-B6CD-D632A48EE27D}">
      <dsp:nvSpPr>
        <dsp:cNvPr id="0" name=""/>
        <dsp:cNvSpPr/>
      </dsp:nvSpPr>
      <dsp:spPr>
        <a:xfrm>
          <a:off x="0" y="1474496"/>
          <a:ext cx="4282048" cy="140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Diminished responsibilities by gender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53" y="1542949"/>
        <a:ext cx="4145142" cy="1265353"/>
      </dsp:txXfrm>
    </dsp:sp>
    <dsp:sp modelId="{521C8750-5FEA-E048-97A6-DB53F2900D5D}">
      <dsp:nvSpPr>
        <dsp:cNvPr id="0" name=""/>
        <dsp:cNvSpPr/>
      </dsp:nvSpPr>
      <dsp:spPr>
        <a:xfrm rot="5400000">
          <a:off x="7527410" y="-158266"/>
          <a:ext cx="1121807" cy="7612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Questions like “Are you planning to have kids, or how many children do you plan to have” are seldom asked to a man. </a:t>
          </a:r>
        </a:p>
      </dsp:txBody>
      <dsp:txXfrm rot="-5400000">
        <a:off x="4282049" y="3141857"/>
        <a:ext cx="7557768" cy="1012283"/>
      </dsp:txXfrm>
    </dsp:sp>
    <dsp:sp modelId="{FFAC572B-195A-F54D-9399-F3C7F993AC2D}">
      <dsp:nvSpPr>
        <dsp:cNvPr id="0" name=""/>
        <dsp:cNvSpPr/>
      </dsp:nvSpPr>
      <dsp:spPr>
        <a:xfrm>
          <a:off x="0" y="2946869"/>
          <a:ext cx="4282048" cy="1402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Gender Biased interview questions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53" y="3015322"/>
        <a:ext cx="4145142" cy="1265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5564-7404-2948-8AFD-C068F5253A74}">
      <dsp:nvSpPr>
        <dsp:cNvPr id="0" name=""/>
        <dsp:cNvSpPr/>
      </dsp:nvSpPr>
      <dsp:spPr>
        <a:xfrm>
          <a:off x="0" y="1926062"/>
          <a:ext cx="78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62C2C-4EFA-5945-9881-B7FA0358F5D8}">
      <dsp:nvSpPr>
        <dsp:cNvPr id="0" name=""/>
        <dsp:cNvSpPr/>
      </dsp:nvSpPr>
      <dsp:spPr>
        <a:xfrm>
          <a:off x="391245" y="63977"/>
          <a:ext cx="5949097" cy="2024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36" tIns="0" rIns="20723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Misinterpretation is one of the cause due to many industries simply don’t have equal gender representation. </a:t>
          </a:r>
        </a:p>
      </dsp:txBody>
      <dsp:txXfrm>
        <a:off x="490070" y="162802"/>
        <a:ext cx="5751447" cy="1826794"/>
      </dsp:txXfrm>
    </dsp:sp>
    <dsp:sp modelId="{AA9B3C51-BA01-174F-9CF7-3DDF844C3D05}">
      <dsp:nvSpPr>
        <dsp:cNvPr id="0" name=""/>
        <dsp:cNvSpPr/>
      </dsp:nvSpPr>
      <dsp:spPr>
        <a:xfrm>
          <a:off x="0" y="3937886"/>
          <a:ext cx="78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17F70-B7E6-0B4F-9301-F9C669CB61A8}">
      <dsp:nvSpPr>
        <dsp:cNvPr id="0" name=""/>
        <dsp:cNvSpPr/>
      </dsp:nvSpPr>
      <dsp:spPr>
        <a:xfrm>
          <a:off x="391245" y="2262662"/>
          <a:ext cx="6092661" cy="1837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36" tIns="0" rIns="20723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Objectification, women are seen less as competent peers and more as pretty window dressing to be admired and sometimes even harassed. </a:t>
          </a:r>
        </a:p>
      </dsp:txBody>
      <dsp:txXfrm>
        <a:off x="480948" y="2352365"/>
        <a:ext cx="5913255" cy="1658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25B6D-7E18-0A41-80C6-CA6A45310026}">
      <dsp:nvSpPr>
        <dsp:cNvPr id="0" name=""/>
        <dsp:cNvSpPr/>
      </dsp:nvSpPr>
      <dsp:spPr>
        <a:xfrm>
          <a:off x="892995" y="0"/>
          <a:ext cx="10120618" cy="42110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67174-9C14-2443-A5FC-2EB5C7A9FD33}">
      <dsp:nvSpPr>
        <dsp:cNvPr id="0" name=""/>
        <dsp:cNvSpPr/>
      </dsp:nvSpPr>
      <dsp:spPr>
        <a:xfrm>
          <a:off x="3159" y="1263315"/>
          <a:ext cx="2050954" cy="1684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Considering diversity as a performance metric for organizations</a:t>
          </a:r>
        </a:p>
      </dsp:txBody>
      <dsp:txXfrm>
        <a:off x="85386" y="1345542"/>
        <a:ext cx="1886500" cy="1519966"/>
      </dsp:txXfrm>
    </dsp:sp>
    <dsp:sp modelId="{7448073F-52F2-8F47-9EFD-2A18E3A76599}">
      <dsp:nvSpPr>
        <dsp:cNvPr id="0" name=""/>
        <dsp:cNvSpPr/>
      </dsp:nvSpPr>
      <dsp:spPr>
        <a:xfrm>
          <a:off x="2372708" y="1263315"/>
          <a:ext cx="2050954" cy="1684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transparency of hiring and promotion policies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2454935" y="1345542"/>
        <a:ext cx="1886500" cy="1519966"/>
      </dsp:txXfrm>
    </dsp:sp>
    <dsp:sp modelId="{BF93A456-67B2-2D4D-8558-CA9B0FE82346}">
      <dsp:nvSpPr>
        <dsp:cNvPr id="0" name=""/>
        <dsp:cNvSpPr/>
      </dsp:nvSpPr>
      <dsp:spPr>
        <a:xfrm>
          <a:off x="4742257" y="1022687"/>
          <a:ext cx="2422094" cy="2165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Further documentation of implicit associations and other potential psychological obstacles to women’s success will be important for determining the most effective interventions to reduce gender inequality.</a:t>
          </a:r>
        </a:p>
      </dsp:txBody>
      <dsp:txXfrm>
        <a:off x="4847977" y="1128407"/>
        <a:ext cx="2210654" cy="1954236"/>
      </dsp:txXfrm>
    </dsp:sp>
    <dsp:sp modelId="{25187074-CAF3-804C-B5E5-C8C32C7701A1}">
      <dsp:nvSpPr>
        <dsp:cNvPr id="0" name=""/>
        <dsp:cNvSpPr/>
      </dsp:nvSpPr>
      <dsp:spPr>
        <a:xfrm>
          <a:off x="7482947" y="1263315"/>
          <a:ext cx="2050954" cy="1684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Self-awareness by teaching your team how to recognize the bias by making the unconscious bias conscious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7565174" y="1345542"/>
        <a:ext cx="1886500" cy="1519966"/>
      </dsp:txXfrm>
    </dsp:sp>
    <dsp:sp modelId="{AC34CF07-CF6F-144C-8DD8-96E2A47F0D53}">
      <dsp:nvSpPr>
        <dsp:cNvPr id="0" name=""/>
        <dsp:cNvSpPr/>
      </dsp:nvSpPr>
      <dsp:spPr>
        <a:xfrm>
          <a:off x="9852496" y="1263315"/>
          <a:ext cx="2050954" cy="1684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Support Ally (supporting equal rights for everyone – regardless of race, sexual orientation, gender or religion.</a:t>
          </a:r>
        </a:p>
      </dsp:txBody>
      <dsp:txXfrm>
        <a:off x="9934723" y="1345542"/>
        <a:ext cx="1886500" cy="15199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C590-35DE-C744-82BD-9CE4DCE03954}">
      <dsp:nvSpPr>
        <dsp:cNvPr id="0" name=""/>
        <dsp:cNvSpPr/>
      </dsp:nvSpPr>
      <dsp:spPr>
        <a:xfrm>
          <a:off x="3684" y="39837"/>
          <a:ext cx="3592162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Building Awareness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4" y="39837"/>
        <a:ext cx="3592162" cy="824843"/>
      </dsp:txXfrm>
    </dsp:sp>
    <dsp:sp modelId="{E63FB548-3381-E147-9744-F0BEC05E1498}">
      <dsp:nvSpPr>
        <dsp:cNvPr id="0" name=""/>
        <dsp:cNvSpPr/>
      </dsp:nvSpPr>
      <dsp:spPr>
        <a:xfrm>
          <a:off x="3684" y="864681"/>
          <a:ext cx="359216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Noticing times when an assumption or prejudicial belief arises and asking colleagues to point out any observed errors.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goal is to help people recognize that they may be unconsciously making decisions based on stereotyped beliefs. </a:t>
          </a:r>
        </a:p>
      </dsp:txBody>
      <dsp:txXfrm>
        <a:off x="3684" y="864681"/>
        <a:ext cx="3592162" cy="3422671"/>
      </dsp:txXfrm>
    </dsp:sp>
    <dsp:sp modelId="{5C00C276-CB60-7F49-8DB9-203DAC6C4FE6}">
      <dsp:nvSpPr>
        <dsp:cNvPr id="0" name=""/>
        <dsp:cNvSpPr/>
      </dsp:nvSpPr>
      <dsp:spPr>
        <a:xfrm>
          <a:off x="4098750" y="39837"/>
          <a:ext cx="3592162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Engaging in Practice Exercises and Mindfulness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8750" y="39837"/>
        <a:ext cx="3592162" cy="824843"/>
      </dsp:txXfrm>
    </dsp:sp>
    <dsp:sp modelId="{0F4219D9-77AA-5046-A5E1-020C468D093B}">
      <dsp:nvSpPr>
        <dsp:cNvPr id="0" name=""/>
        <dsp:cNvSpPr/>
      </dsp:nvSpPr>
      <dsp:spPr>
        <a:xfrm>
          <a:off x="4098750" y="864681"/>
          <a:ext cx="359216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Awareness paired with training in culturally affirming care and practicing communication strategies may be effective.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Replacing negative stereotypes with positive attributes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Focusing on a person's individual characteristics rather than their group membership.</a:t>
          </a:r>
        </a:p>
      </dsp:txBody>
      <dsp:txXfrm>
        <a:off x="4098750" y="864681"/>
        <a:ext cx="3592162" cy="3422671"/>
      </dsp:txXfrm>
    </dsp:sp>
    <dsp:sp modelId="{E225E9B8-0756-884E-A9CC-2B1C9CD156D5}">
      <dsp:nvSpPr>
        <dsp:cNvPr id="0" name=""/>
        <dsp:cNvSpPr/>
      </dsp:nvSpPr>
      <dsp:spPr>
        <a:xfrm>
          <a:off x="8193815" y="39837"/>
          <a:ext cx="3592162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Addressing Structural Bias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93815" y="39837"/>
        <a:ext cx="3592162" cy="824843"/>
      </dsp:txXfrm>
    </dsp:sp>
    <dsp:sp modelId="{D6855DA8-F94E-894B-A994-A235A9C9526F}">
      <dsp:nvSpPr>
        <dsp:cNvPr id="0" name=""/>
        <dsp:cNvSpPr/>
      </dsp:nvSpPr>
      <dsp:spPr>
        <a:xfrm>
          <a:off x="8193815" y="864681"/>
          <a:ext cx="3592162" cy="3422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Acknowledge that healthcare inequities must also be addressed at neighborhood, institutional, and policy levels.</a:t>
          </a:r>
        </a:p>
      </dsp:txBody>
      <dsp:txXfrm>
        <a:off x="8193815" y="864681"/>
        <a:ext cx="3592162" cy="342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4FD2957-8595-499F-896A-E9A0888D0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44A184-010C-483F-8B5A-3D1E7E6EF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xmlns="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F922A0-5527-4314-A2EA-E5CF34EF9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516FD-E4AF-4BA2-902A-DA4674655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xmlns="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xmlns="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6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7352E-C52D-43BE-BCE2-2D71FE035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xmlns="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xmlns="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xmlns="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74716EF3-1422-48C0-BC49-14FAC3550F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2AAFDE-CB45-46CA-8961-8133FCA5F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xmlns="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xmlns="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xmlns="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3698AF-A86A-4D69-8272-76C9C1914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6EB31F-C5DF-49FF-8DEA-86AC0C186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F4DD58-525D-4728-A769-9F38711D5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3FEABB-56CC-491D-830B-02C0466DA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A42DEE-636F-4A79-B56A-5AF989E1F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A42DEE-636F-4A79-B56A-5AF989E1F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43D59024-D21F-46A9-B65B-C9166E4E3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083" y="2339390"/>
            <a:ext cx="2075688" cy="20756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xmlns="" id="{C929A99D-6C0C-468B-854A-FF1CC91260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0384" y="2339390"/>
            <a:ext cx="2075688" cy="20756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xmlns="" id="{60F12D74-CCEB-4CE6-A979-072265047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685" y="2339390"/>
            <a:ext cx="2075688" cy="20756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xmlns="" id="{6A481ED4-1444-4E48-A31E-B2624CF536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228" y="2339390"/>
            <a:ext cx="2075688" cy="207568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1FCF4CD5-BF81-4AEB-BE4A-D07274F666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6083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68146790-CD56-4671-AD13-89B30FAF5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083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305877BA-4DF5-499D-9288-3956FC9B1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0384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22E6E064-1B6D-455F-98A9-1A851E3F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0384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xmlns="" id="{76F0A93D-9B44-4CF6-87AF-4B5200AF2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685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xmlns="" id="{550B9205-0F01-47B9-9C79-42EB1E22C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685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xmlns="" id="{8FC1F3E1-C69F-4835-A5CD-929BD175A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0228" y="4628543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xmlns="" id="{457972FF-3484-4C00-A636-0F208F816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0228" y="4934031"/>
            <a:ext cx="2075688" cy="3476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736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8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www.aamc.org/sites/default/files/styles/scale_and_crop_1200_x_666/public/d/1/54-aamc-news-promo-lgbtq-medical-student-02.jpg__992x558_q85_crop-smart_subsampling-2_upscale.jpg?itok=JSv0a6jH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newmobility.com/wp-content/uploads/2021/06/kbarraclough_021919-04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737309" TargetMode="External"/><Relationship Id="rId2" Type="http://schemas.openxmlformats.org/officeDocument/2006/relationships/hyperlink" Target="https://www.ncbi.nlm.nih.gov/pmc/articles/PMC4638275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thenacommons.muw.edu/msn-projects/136/" TargetMode="External"/><Relationship Id="rId2" Type="http://schemas.openxmlformats.org/officeDocument/2006/relationships/hyperlink" Target="https://www.melissadecapua.com/even-nurse-practitioners-face-a-gender-pay-gap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science/article/pii/S0033318220301523" TargetMode="External"/><Relationship Id="rId4" Type="http://schemas.openxmlformats.org/officeDocument/2006/relationships/hyperlink" Target="https://diversity.social/gender-bi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i.insider.com/5e84eb1592e19173fc591ec9?width=600&amp;format=jpeg&amp;auto=web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nam.edu/wp-content/uploads/2019/05/shutterstock_1208447977-1024x68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098" y="680845"/>
            <a:ext cx="6815446" cy="179766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Unconscious Bias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3" y="2791326"/>
            <a:ext cx="6437555" cy="3626461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Soliel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Omega; Josephine Santos; Allyl Soriano; Manuela Shayne Castro;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Marigomen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Jerviz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Angbengco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Nikki Ton; Jasmine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University of Health Sciences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GN506 Global Health, Culture and Health Policy for the Advanced Practice Nurse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Jennifer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Obsania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4, 2023</a:t>
            </a:r>
          </a:p>
          <a:p>
            <a:endParaRPr lang="en-US" dirty="0"/>
          </a:p>
        </p:txBody>
      </p:sp>
      <p:pic>
        <p:nvPicPr>
          <p:cNvPr id="5" name="Picture Placeholder 4" descr="A picture containing mountain, sky, outdoor, nature, sunrise ">
            <a:extLst>
              <a:ext uri="{FF2B5EF4-FFF2-40B4-BE49-F238E27FC236}">
                <a16:creationId xmlns:a16="http://schemas.microsoft.com/office/drawing/2014/main" xmlns="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</p:spTree>
    <p:extLst>
      <p:ext uri="{BB962C8B-B14F-4D97-AF65-F5344CB8AC3E}">
        <p14:creationId xmlns:p14="http://schemas.microsoft.com/office/powerpoint/2010/main" xmlns="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36C88-FE0C-6AFD-F4D7-B5AF6AFA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Bias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6E6265-E5E3-4B3E-9480-BF55A482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27DB10C-4299-490A-5D50-23B260D14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4225628"/>
              </p:ext>
            </p:extLst>
          </p:nvPr>
        </p:nvGraphicFramePr>
        <p:xfrm>
          <a:off x="96253" y="2370221"/>
          <a:ext cx="11894579" cy="435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B906FA-4F61-4F46-93A2-04ECEF10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CF0D1-0154-C93B-463D-8580407A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Gender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C27A82-3A92-DCD6-B03A-E39E07CC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4298EFD-D900-48A6-8361-88E471B26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9475633"/>
              </p:ext>
            </p:extLst>
          </p:nvPr>
        </p:nvGraphicFramePr>
        <p:xfrm>
          <a:off x="108285" y="2442411"/>
          <a:ext cx="7832557" cy="427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BD4C2D-947B-E96F-D779-B5286C0E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32" name="Picture 8" descr="How Data Can Help Improve Equality in the Workplace">
            <a:extLst>
              <a:ext uri="{FF2B5EF4-FFF2-40B4-BE49-F238E27FC236}">
                <a16:creationId xmlns:a16="http://schemas.microsoft.com/office/drawing/2014/main" xmlns="" id="{8731FC3E-208F-B060-325F-ADEE91A1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886" y="2286000"/>
            <a:ext cx="5423114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056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2711F-8401-855B-7D4A-AB22221C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Gender Bias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AFD81A2-A0F2-6FA5-3FD9-FF091721B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4782961"/>
              </p:ext>
            </p:extLst>
          </p:nvPr>
        </p:nvGraphicFramePr>
        <p:xfrm>
          <a:off x="84222" y="2406316"/>
          <a:ext cx="11906610" cy="42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EDF71-26A7-0D03-6A00-2C67D33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48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45B84-4832-29C7-8B11-575344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59" y="377155"/>
            <a:ext cx="9523655" cy="150132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&amp; Gender Minority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D6532-F478-A4AB-6AAF-CFE37307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0E73693-21F0-D3A4-B26A-5A722931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908" y="2341342"/>
            <a:ext cx="6372113" cy="452628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who identify as a gender or sexual minority experience significant differences in their physical and mental health, as well as risk factors for disease and care obstacles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Lesbian, gay, bisexual, transgender, queer, and other (LGBTQ+) people are more likely to experience adverse social determinants of health as a result of institutional and interpersonal prejudice, discrimination, and violence against them and their communities.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wareness on the LGBTQ+ community and gender minority has increased for the most part as these individuals were learned to have unique health care needs. 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936EE6-7622-D5D5-1E05-C8FAF47C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72AFDE6-D2FB-E5CB-33CB-226D5533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5999"/>
            <a:ext cx="11752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3" descr="Creating a Welcoming Environment for LGBTQ+ Students | AAMC">
            <a:extLst>
              <a:ext uri="{FF2B5EF4-FFF2-40B4-BE49-F238E27FC236}">
                <a16:creationId xmlns:a16="http://schemas.microsoft.com/office/drawing/2014/main" xmlns="" id="{8CB1C873-39C4-A802-EC54-2D012886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8198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50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37608-892F-F729-712E-B4665C7A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&amp; Gender Minority Bias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999F3EE-3F86-6FD3-1023-AEB358CF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" y="2370221"/>
            <a:ext cx="11908696" cy="435125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healthcare professionals and clinics have an ethical obligation to provide an atmosphere that is openly affirming and culturally competent.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mergence of the epidemic AIDS had extensively heightened which demonstrates that sexual behavior could have a large impact and consequence to public health.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Psychiatric Association argued whether homosexual behavior was pathological and recommended that these individuals have special needs that is best dealt with a knowledgeable practitioner.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 has concluded that homosexuality was never a mental illness but social norms and can absolutely affect access for appropriate care, which as a result, could compromise mental health (Kenneth H. Mayer, 2008).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F273C-81A4-C2F9-5CC5-C848811C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9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0F7A0-6CA4-42D1-5BA1-68136C66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Sexual &amp; Gender Minority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4AC7CE-30DC-3351-B658-F17578CA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27FAB31-E5F7-7AD5-4CBA-ED07E7185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727287"/>
              </p:ext>
            </p:extLst>
          </p:nvPr>
        </p:nvGraphicFramePr>
        <p:xfrm>
          <a:off x="201168" y="2394284"/>
          <a:ext cx="11789663" cy="432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A914B4-E2EF-9A60-DBFC-1E02BF82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69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71FCD-6242-7F62-8B67-9DE751C0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Sexual &amp; Gender Minority Bias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537DB8-9046-E214-6AD2-5ADE685D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642CB-E614-973D-DB92-F22075AC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51DA06D-187B-DF8C-98C9-6D93BAC97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6899912"/>
              </p:ext>
            </p:extLst>
          </p:nvPr>
        </p:nvGraphicFramePr>
        <p:xfrm>
          <a:off x="201613" y="2454275"/>
          <a:ext cx="117887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77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BB50B-223D-62DA-E214-7C138CE6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3B91A2-21DC-B783-FE62-6EF18CA9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2E4C1C4-910B-0BE3-5B67-C50AAC356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8" y="2371297"/>
            <a:ext cx="6271850" cy="435017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with disabilities-constitute another minority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bias may vary depending on whether disability visible, invisible, racial and ethnic minorities.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B4C2D-B99D-F451-B08C-B101CF47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621B2C2-2FB3-B553-3A67-073D7734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2745"/>
            <a:ext cx="119382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4" descr="Disabled Doctors: Healing the Medical Model? - New Mobility">
            <a:extLst>
              <a:ext uri="{FF2B5EF4-FFF2-40B4-BE49-F238E27FC236}">
                <a16:creationId xmlns:a16="http://schemas.microsoft.com/office/drawing/2014/main" xmlns="" id="{C352C4EB-751A-9471-9C91-C34A3191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4194"/>
            <a:ext cx="5819887" cy="45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70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14FC7-7C92-768F-070C-ED75F2C7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Bias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6D9FFB-538A-A0CD-D042-FB92E87D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536328E-D981-E27A-F8CF-03CFC510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2466474"/>
            <a:ext cx="11625873" cy="41629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Schools must comply with the Americans With Disabilities 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small group of school support the spectrum of accommodation for the disabled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 with disabilities tend to work twice as hard as normal Physicians in order to gain acceptance.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70F33-9D5C-044F-8663-A6E29B17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36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DDB42-2D6B-91F7-A741-98D5C8EA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51" y="365124"/>
            <a:ext cx="9523655" cy="150132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Disability Bias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8F0DB23B-C9B8-74C9-FF98-B61B0B2E1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1512818"/>
              </p:ext>
            </p:extLst>
          </p:nvPr>
        </p:nvGraphicFramePr>
        <p:xfrm>
          <a:off x="195073" y="2406317"/>
          <a:ext cx="11884632" cy="431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545F8A-57EF-556F-6297-CB367707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1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 Bias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60944169-649F-EB6F-2C74-AD606EDAA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4139697"/>
              </p:ext>
            </p:extLst>
          </p:nvPr>
        </p:nvGraphicFramePr>
        <p:xfrm>
          <a:off x="5067300" y="2430378"/>
          <a:ext cx="6711616" cy="42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pic>
        <p:nvPicPr>
          <p:cNvPr id="2056" name="Picture 8" descr="Acknowledging Your Implicit Bias - IABC Calgary">
            <a:extLst>
              <a:ext uri="{FF2B5EF4-FFF2-40B4-BE49-F238E27FC236}">
                <a16:creationId xmlns:a16="http://schemas.microsoft.com/office/drawing/2014/main" xmlns="" id="{FC6FA609-50C9-DE2C-A7F6-6E61956A358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7" b="48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7538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93BA7-8C89-7CD7-2C0D-E3E099D6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82C30F-A828-FFD4-BD5A-37E6CEBE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D272D43-B824-1112-A069-900E7BDA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2558550"/>
            <a:ext cx="7124699" cy="393432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professionals have an obligation to provide culturally competent care to patients.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must identify deficiencies in competency through cultural assessments and provide steps to change the 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healthcare professionals with tools and education relating to cultural competency.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B9AA27-1560-0D62-8104-51BFC68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098" name="Picture 2" descr="Unconscious Bias - Aperian Global">
            <a:extLst>
              <a:ext uri="{FF2B5EF4-FFF2-40B4-BE49-F238E27FC236}">
                <a16:creationId xmlns:a16="http://schemas.microsoft.com/office/drawing/2014/main" xmlns="" id="{5FD62977-B437-E106-481B-BBF63106797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7" b="48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01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5FB9C-BCC2-555B-028C-5E5D06B6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F6D35D-F00F-1CDE-FA64-A968E9B1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2454442"/>
            <a:ext cx="11686031" cy="416292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understanding cultural competence, the healthcare professional will be able to truly demonstrate respect for patient regardless of race, gender identity, sexual orientation, and disability.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integrate the patient’s values, beliefs, and conditions into healthcare, and in turn, be able to appropriately assess and treat a patient’s unique needs.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prepared and better capable of caring for diverse population of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patient outcomes and patient satisfaction with care received.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93773-E565-A3A5-83F3-CB87ACC6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4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B2CDB-7BA8-DE73-E7EF-01DA66A6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09666D0-5180-3866-00AA-1166CF88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2406317"/>
            <a:ext cx="12007515" cy="431515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en.m.wikipedia.org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/wiki/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Racial_bias_in_criminal_news_in_the_United_States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https://www.ncbi.nlm.nih.gov/pmc/articles/PMC4638275/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www.vanderbilt.edu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/diversity/unconscious-bias/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Hall, W. J., Chapman, M. V., Lee, K. M., Merino, Y. M., Thomas, T. W., Payne, B. K., ... &amp; Coyne-Beasley, T. (2015). Implicit 	racial/ethnic bias among health care professionals and its influence on health care outcomes: a systematic 	review.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	journal of public health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(12), e60-e76.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FitzGerald, C., &amp; Hurst, S. (2017). Implicit bias in healthcare professionals: a systematic review.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BMC medical 	ethics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	1-18.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Marcelin, J. R., Siraj, D. S., Victor, R.,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Kotadia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Maldonado, Y. A. (2019). The impact of unconscious bias in 	healthcare: 	how to recognize and mitigate it.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Journal of infectious diseases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(Supplement_2), S62-S73.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Salles, A. MD, PhD; </a:t>
            </a:r>
            <a:r>
              <a:rPr lang="en-US" sz="20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Awad</a:t>
            </a:r>
            <a:r>
              <a:rPr lang="en-US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MD, PhD; Goldin, L. MA; et al. (July 2019). Estimating Implicit and Explicit Gender Bias 	Among 	Health Care Professionals and Surgeons. 	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https://jamanetwork.com/journals/jamanetworkopen/fullarticle/2737309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2DA01-A7E9-EDF3-FB88-B0919365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43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E4F9-138A-EFE8-9922-BF884ADF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4F992A0-B902-C90F-E09D-5FA2242C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2418347"/>
            <a:ext cx="11894578" cy="4303128"/>
          </a:xfrm>
        </p:spPr>
        <p:txBody>
          <a:bodyPr>
            <a:normAutofit fontScale="40000" lnSpcReduction="20000"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Decapua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DNP</a:t>
            </a:r>
          </a:p>
          <a:p>
            <a:pPr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https://www.melissadecapua.com/even-nurse-practitioners-face-a-gender-pay-gap/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https://athenacommons.muw.edu/msn-projects/136/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https://diversity.social/gender-bias</a:t>
            </a:r>
            <a:r>
              <a:rPr lang="en-US" sz="3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EM, Burgess CM. Sexual and Gender Minority Health Care Disparities: Barriers to Care and Strategies to Bridge the Gap. Prim Care. 2021 	Jun;48(2):179-189.doi:10.1016/j.pop.2021.02.007.Epub 2021 Apr 22. PMID: 	33985698.https://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pubmed.ncbi.nlm.nih.gov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/33985698/</a:t>
            </a:r>
          </a:p>
          <a:p>
            <a:pPr marL="285750" marR="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 Gelman, A. Van Wagenen, J. Potter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 for taking an LGBTQ-inclusive health history and conducting a culturally competent 	physical 	exam</a:t>
            </a:r>
          </a:p>
          <a:p>
            <a:pPr marL="285750" marR="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 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Makadon</a:t>
            </a:r>
            <a:r>
              <a:rPr lang="en-US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K. Mayer, J. Potter, H. 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Goldhammer</a:t>
            </a:r>
            <a:r>
              <a:rPr lang="en-US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(Eds.), The Fenway guide to lesbian, gay, bisexual, and transgender 	health (2nd 	ed), American 	College of Physicians, Philadelphia, PA (2015), pp. 159-	192</a:t>
            </a:r>
            <a:r>
              <a:rPr lang="en-US" sz="3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https://www.sciencedirect.com/science/article/pii/S0033318220301523#bib39</a:t>
            </a:r>
            <a:r>
              <a:rPr lang="en-US" sz="3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Kenneth H. Mayer, M. J. (2008, June). </a:t>
            </a:r>
            <a:r>
              <a:rPr lang="en-US" sz="3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Nationakl</a:t>
            </a:r>
            <a:r>
              <a:rPr lang="en-US" sz="3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Library of Medicine.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from Sexual and Gender Minority Health: What 	We 	Know 	and What Needs to Be Done: https://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www.ncbi.nlm.nih.gov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pmc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/articles/PMC2377288/</a:t>
            </a:r>
            <a:r>
              <a:rPr lang="en-US" sz="3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Competency for the Healthcare Professional.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www.fastceforless.com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86376-730F-3778-AB08-441A3F55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386E5-6AD5-2EAF-6CF5-BEBDA694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 Bias (cont.)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7099749-F88D-6DBA-EDE2-BAD482883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12315"/>
              </p:ext>
            </p:extLst>
          </p:nvPr>
        </p:nvGraphicFramePr>
        <p:xfrm>
          <a:off x="108285" y="2346158"/>
          <a:ext cx="11882548" cy="414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86C77-04B8-78FA-D98C-894CD984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455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2F407-93F9-71E8-4C1F-1205E6CD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 Bias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C89D7-C309-EBC5-BB35-F4422573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CFEADA9-90E0-5F8D-197A-934998D28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0741635"/>
              </p:ext>
            </p:extLst>
          </p:nvPr>
        </p:nvGraphicFramePr>
        <p:xfrm>
          <a:off x="84222" y="2334127"/>
          <a:ext cx="11906610" cy="438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63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E102E-B9B4-8AB5-46B7-9F1C1F8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172" y="673769"/>
            <a:ext cx="9523655" cy="97611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Biases in Healthcare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C17330-236A-A2B3-1F79-9076EFD7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5A4589B-7E55-00BB-A3E4-5F1A6D813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2287901"/>
              </p:ext>
            </p:extLst>
          </p:nvPr>
        </p:nvGraphicFramePr>
        <p:xfrm>
          <a:off x="201168" y="2406318"/>
          <a:ext cx="11565715" cy="172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8B19F-CBC7-35B3-712D-74358D7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 descr="Best intentions' won't solve implicit bias in health care - TMC News">
            <a:extLst>
              <a:ext uri="{FF2B5EF4-FFF2-40B4-BE49-F238E27FC236}">
                <a16:creationId xmlns:a16="http://schemas.microsoft.com/office/drawing/2014/main" xmlns="" id="{5C323A14-C30D-2A27-0996-632F2CFB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4484"/>
            <a:ext cx="12192000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34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D92F9-4401-F46C-AD0B-FF2F9B9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99CAE-F4B2-207E-300B-7C0E01CC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4A7AB0D-4158-0D7E-4216-8575828B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673" y="2289372"/>
            <a:ext cx="6587327" cy="456862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isparities between racial and ethnic minorities in healthcare as compared to the general </a:t>
            </a:r>
            <a:b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eople of color face disparities in access to health care, the quality of care received, and health outcomes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Negative implicit attitudes about people of color may contribute to racial/ethnic disparities in health and health care.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31D6F-BF66-38B6-C875-214CF912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FC79F614-C42B-C6DF-387C-A1E11AF151E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2039255"/>
            <a:ext cx="111554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Biases You Didn't Know Existed in the Medical Industry">
            <a:extLst>
              <a:ext uri="{FF2B5EF4-FFF2-40B4-BE49-F238E27FC236}">
                <a16:creationId xmlns:a16="http://schemas.microsoft.com/office/drawing/2014/main" xmlns="" id="{6A2E7C35-A707-B3C0-2286-E5CA40FE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9371"/>
            <a:ext cx="5604673" cy="4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50162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9FF55-19A0-FB0F-DCE1-A82E89E9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Bias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3FD361A-3071-18A5-EAE5-C72B7411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" y="2574759"/>
            <a:ext cx="11795759" cy="41467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of color also face disparities in terms of morbidity, mortality, and health status.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health care providers appear to have implicit bias in terms of positive attitudes toward Whites and negative attitudes toward people of color.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of color are also generally less satisfied with their interactions with health care providers.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21212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E1216E-0E41-8C9B-D047-6304699A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02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295B4-750E-337B-CC9F-BB3C8FA4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Racial Bias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267A256-9457-53F8-F498-53F99A899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0836268"/>
              </p:ext>
            </p:extLst>
          </p:nvPr>
        </p:nvGraphicFramePr>
        <p:xfrm>
          <a:off x="108284" y="2382253"/>
          <a:ext cx="11983453" cy="433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200E8-C97A-3480-602B-8DF74F4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53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E5247-3E71-1476-524B-80A5B399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2478F6-A239-6589-881C-F5FBBCE4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CFC0CD7-005F-D360-2186-F03D13D0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912" y="2535957"/>
            <a:ext cx="6177041" cy="4064472"/>
          </a:xfrm>
        </p:spPr>
        <p:txBody>
          <a:bodyPr>
            <a:no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act of favoring men and women or vice versa.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 discrimination described the situation in which people are treated differently simply because they are male or female, rather than on the basis of their individual skills or capabilities.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46F64-1AC0-E1E8-7553-C47616A3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F10F370-81E0-8582-3AEE-03C78BE2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1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Gender-Based Differences in Burnout: Issues Faced by Women Physicians -  National Academy of Medicine">
            <a:extLst>
              <a:ext uri="{FF2B5EF4-FFF2-40B4-BE49-F238E27FC236}">
                <a16:creationId xmlns:a16="http://schemas.microsoft.com/office/drawing/2014/main" xmlns="" id="{664861DA-0616-78D1-FC92-DEA9121E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98023"/>
            <a:ext cx="5819887" cy="45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27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59152A6-D9F2-46C7-B217-D613495E7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F2201-AEB8-4954-A8CB-3AC4242CC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742F3-D2BE-4CC5-9066-2DB838FE2FF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1552</Words>
  <Application>Microsoft Macintosh PowerPoint</Application>
  <PresentationFormat>Custom</PresentationFormat>
  <Paragraphs>166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ColorBlockVTI</vt:lpstr>
      <vt:lpstr>The Impact of Unconscious Bias</vt:lpstr>
      <vt:lpstr>Unconscious Bias</vt:lpstr>
      <vt:lpstr>Unconscious Bias (cont.)</vt:lpstr>
      <vt:lpstr>Unconscious Bias (cont.)</vt:lpstr>
      <vt:lpstr>Four Biases in Healthcare</vt:lpstr>
      <vt:lpstr>Racial Bias</vt:lpstr>
      <vt:lpstr>Racial Bias (cont.)</vt:lpstr>
      <vt:lpstr>How to Mitigate Racial Bias</vt:lpstr>
      <vt:lpstr>Gender Bias</vt:lpstr>
      <vt:lpstr>Gender Bias Examples</vt:lpstr>
      <vt:lpstr>Causes of Gender Bias</vt:lpstr>
      <vt:lpstr>How to Mitigate Gender Bias</vt:lpstr>
      <vt:lpstr>Sexual &amp; Gender Minority Bias</vt:lpstr>
      <vt:lpstr>Sexual &amp; Gender Minority Bias (cont.)</vt:lpstr>
      <vt:lpstr>How to Mitigate Sexual &amp; Gender Minority Bias</vt:lpstr>
      <vt:lpstr>How to Mitigate Sexual &amp; Gender Minority Bias (cont.)</vt:lpstr>
      <vt:lpstr>Disability Bias</vt:lpstr>
      <vt:lpstr>Disability Bias (cont.)</vt:lpstr>
      <vt:lpstr>How to Mitigate Disability Bias</vt:lpstr>
      <vt:lpstr>Conclusion</vt:lpstr>
      <vt:lpstr>Conclusion</vt:lpstr>
      <vt:lpstr>References</vt:lpstr>
      <vt:lpstr>References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2021-05-05T19:03:05Z</dcterms:created>
  <dcterms:modified xsi:type="dcterms:W3CDTF">2023-08-08T13:42:45Z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