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000" autoAdjust="0"/>
    <p:restoredTop sz="94660"/>
  </p:normalViewPr>
  <p:slideViewPr>
    <p:cSldViewPr snapToGrid="0">
      <p:cViewPr varScale="1">
        <p:scale>
          <a:sx n="83" d="100"/>
          <a:sy n="83" d="100"/>
        </p:scale>
        <p:origin x="-96" y="-58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7"/>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Sales, Profit and Expenses Trends of Starbucks Company</a:t>
            </a:r>
          </a:p>
        </c:rich>
      </c:tx>
      <c:layout/>
      <c:spPr>
        <a:noFill/>
        <a:ln>
          <a:noFill/>
        </a:ln>
        <a:effectLst/>
      </c:spPr>
    </c:title>
    <c:plotArea>
      <c:layout/>
      <c:lineChart>
        <c:grouping val="standard"/>
        <c:ser>
          <c:idx val="0"/>
          <c:order val="0"/>
          <c:tx>
            <c:strRef>
              <c:f>Sheet1!$B$1</c:f>
              <c:strCache>
                <c:ptCount val="1"/>
                <c:pt idx="0">
                  <c:v>Revenue/Sales</c:v>
                </c:pt>
              </c:strCache>
            </c:strRef>
          </c:tx>
          <c:spPr>
            <a:ln w="34925" cap="rnd">
              <a:solidFill>
                <a:schemeClr val="accent5">
                  <a:shade val="65000"/>
                </a:schemeClr>
              </a:solidFill>
              <a:round/>
            </a:ln>
            <a:effectLst>
              <a:outerShdw blurRad="38100" dist="25400" dir="5400000" rotWithShape="0">
                <a:srgbClr val="000000">
                  <a:alpha val="60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Val val="1"/>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Sheet1!$A$2:$A$5</c:f>
              <c:numCache>
                <c:formatCode>General</c:formatCode>
                <c:ptCount val="4"/>
                <c:pt idx="0">
                  <c:v>2019</c:v>
                </c:pt>
                <c:pt idx="1">
                  <c:v>2020</c:v>
                </c:pt>
                <c:pt idx="2">
                  <c:v>2022</c:v>
                </c:pt>
                <c:pt idx="3">
                  <c:v>2023</c:v>
                </c:pt>
              </c:numCache>
            </c:numRef>
          </c:cat>
          <c:val>
            <c:numRef>
              <c:f>Sheet1!$B$2:$B$5</c:f>
              <c:numCache>
                <c:formatCode>0%</c:formatCode>
                <c:ptCount val="4"/>
                <c:pt idx="0">
                  <c:v>1</c:v>
                </c:pt>
                <c:pt idx="1">
                  <c:v>1</c:v>
                </c:pt>
                <c:pt idx="2">
                  <c:v>1</c:v>
                </c:pt>
                <c:pt idx="3">
                  <c:v>1</c:v>
                </c:pt>
              </c:numCache>
            </c:numRef>
          </c:val>
          <c:extLst xmlns:c16r2="http://schemas.microsoft.com/office/drawing/2015/06/chart">
            <c:ext xmlns:c16="http://schemas.microsoft.com/office/drawing/2014/chart" uri="{C3380CC4-5D6E-409C-BE32-E72D297353CC}">
              <c16:uniqueId val="{00000000-F872-4710-8A3A-A932821095D3}"/>
            </c:ext>
          </c:extLst>
        </c:ser>
        <c:ser>
          <c:idx val="1"/>
          <c:order val="1"/>
          <c:tx>
            <c:strRef>
              <c:f>Sheet1!$C$1</c:f>
              <c:strCache>
                <c:ptCount val="1"/>
                <c:pt idx="0">
                  <c:v>Expenses</c:v>
                </c:pt>
              </c:strCache>
            </c:strRef>
          </c:tx>
          <c:spPr>
            <a:ln w="34925" cap="rnd">
              <a:solidFill>
                <a:schemeClr val="accent5"/>
              </a:solidFill>
              <a:round/>
            </a:ln>
            <a:effectLst>
              <a:outerShdw blurRad="38100" dist="25400" dir="5400000" rotWithShape="0">
                <a:srgbClr val="000000">
                  <a:alpha val="60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Val val="1"/>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Sheet1!$A$2:$A$5</c:f>
              <c:numCache>
                <c:formatCode>General</c:formatCode>
                <c:ptCount val="4"/>
                <c:pt idx="0">
                  <c:v>2019</c:v>
                </c:pt>
                <c:pt idx="1">
                  <c:v>2020</c:v>
                </c:pt>
                <c:pt idx="2">
                  <c:v>2022</c:v>
                </c:pt>
                <c:pt idx="3">
                  <c:v>2023</c:v>
                </c:pt>
              </c:numCache>
            </c:numRef>
          </c:cat>
          <c:val>
            <c:numRef>
              <c:f>Sheet1!$C$2:$C$5</c:f>
              <c:numCache>
                <c:formatCode>0%</c:formatCode>
                <c:ptCount val="4"/>
                <c:pt idx="0">
                  <c:v>0.70000000000000007</c:v>
                </c:pt>
                <c:pt idx="1">
                  <c:v>0.64000000000000012</c:v>
                </c:pt>
                <c:pt idx="2">
                  <c:v>0.58000000000000007</c:v>
                </c:pt>
                <c:pt idx="3">
                  <c:v>0.52</c:v>
                </c:pt>
              </c:numCache>
            </c:numRef>
          </c:val>
          <c:extLst xmlns:c16r2="http://schemas.microsoft.com/office/drawing/2015/06/chart">
            <c:ext xmlns:c16="http://schemas.microsoft.com/office/drawing/2014/chart" uri="{C3380CC4-5D6E-409C-BE32-E72D297353CC}">
              <c16:uniqueId val="{00000001-F872-4710-8A3A-A932821095D3}"/>
            </c:ext>
          </c:extLst>
        </c:ser>
        <c:ser>
          <c:idx val="2"/>
          <c:order val="2"/>
          <c:tx>
            <c:strRef>
              <c:f>Sheet1!$D$1</c:f>
              <c:strCache>
                <c:ptCount val="1"/>
                <c:pt idx="0">
                  <c:v>Profits</c:v>
                </c:pt>
              </c:strCache>
            </c:strRef>
          </c:tx>
          <c:spPr>
            <a:ln w="34925" cap="rnd">
              <a:solidFill>
                <a:schemeClr val="accent5">
                  <a:tint val="65000"/>
                </a:schemeClr>
              </a:solidFill>
              <a:round/>
            </a:ln>
            <a:effectLst>
              <a:outerShdw blurRad="38100" dist="25400" dir="5400000" rotWithShape="0">
                <a:srgbClr val="000000">
                  <a:alpha val="60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ctr"/>
            <c:showVal val="1"/>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numRef>
              <c:f>Sheet1!$A$2:$A$5</c:f>
              <c:numCache>
                <c:formatCode>General</c:formatCode>
                <c:ptCount val="4"/>
                <c:pt idx="0">
                  <c:v>2019</c:v>
                </c:pt>
                <c:pt idx="1">
                  <c:v>2020</c:v>
                </c:pt>
                <c:pt idx="2">
                  <c:v>2022</c:v>
                </c:pt>
                <c:pt idx="3">
                  <c:v>2023</c:v>
                </c:pt>
              </c:numCache>
            </c:numRef>
          </c:cat>
          <c:val>
            <c:numRef>
              <c:f>Sheet1!$D$2:$D$5</c:f>
              <c:numCache>
                <c:formatCode>0%</c:formatCode>
                <c:ptCount val="4"/>
                <c:pt idx="0">
                  <c:v>0.30000000000000004</c:v>
                </c:pt>
                <c:pt idx="1">
                  <c:v>0.36000000000000004</c:v>
                </c:pt>
                <c:pt idx="2">
                  <c:v>0.42000000000000004</c:v>
                </c:pt>
                <c:pt idx="3">
                  <c:v>0.48000000000000004</c:v>
                </c:pt>
              </c:numCache>
            </c:numRef>
          </c:val>
          <c:extLst xmlns:c16r2="http://schemas.microsoft.com/office/drawing/2015/06/chart">
            <c:ext xmlns:c16="http://schemas.microsoft.com/office/drawing/2014/chart" uri="{C3380CC4-5D6E-409C-BE32-E72D297353CC}">
              <c16:uniqueId val="{00000002-F872-4710-8A3A-A932821095D3}"/>
            </c:ext>
          </c:extLst>
        </c:ser>
        <c:dLbls>
          <c:showVal val="1"/>
        </c:dLbls>
        <c:marker val="1"/>
        <c:axId val="156708224"/>
        <c:axId val="156784128"/>
      </c:lineChart>
      <c:catAx>
        <c:axId val="156708224"/>
        <c:scaling>
          <c:orientation val="minMax"/>
        </c:scaling>
        <c:axPos val="b"/>
        <c:title>
          <c:tx>
            <c:rich>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Years</a:t>
                </a:r>
              </a:p>
            </c:rich>
          </c:tx>
          <c:layout/>
          <c:spPr>
            <a:noFill/>
            <a:ln>
              <a:noFill/>
            </a:ln>
            <a:effectLst/>
          </c:spPr>
        </c:title>
        <c:numFmt formatCode="General" sourceLinked="1"/>
        <c:maj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56784128"/>
        <c:crosses val="autoZero"/>
        <c:auto val="1"/>
        <c:lblAlgn val="ctr"/>
        <c:lblOffset val="100"/>
      </c:catAx>
      <c:valAx>
        <c:axId val="156784128"/>
        <c:scaling>
          <c:orientation val="minMax"/>
        </c:scaling>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 Profit, Sales and Expenses </a:t>
                </a:r>
              </a:p>
            </c:rich>
          </c:tx>
          <c:layout/>
          <c:spPr>
            <a:noFill/>
            <a:ln>
              <a:noFill/>
            </a:ln>
            <a:effectLst/>
          </c:spPr>
        </c:title>
        <c:numFmt formatCode="0%"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56708224"/>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97" b="0" i="0" u="none" strike="noStrike" kern="1200" baseline="0">
                <a:solidFill>
                  <a:schemeClr val="lt1">
                    <a:lumMod val="85000"/>
                  </a:schemeClr>
                </a:solidFill>
                <a:latin typeface="+mn-lt"/>
                <a:ea typeface="+mn-ea"/>
                <a:cs typeface="+mn-cs"/>
              </a:defRPr>
            </a:pPr>
            <a:endParaRPr lang="en-US"/>
          </a:p>
        </c:txPr>
      </c:dTable>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54FE9-A337-4B18-A65F-CDCB309C765D}" type="datetimeFigureOut">
              <a:rPr lang="en-US" smtClean="0"/>
              <a:pPr/>
              <a:t>8/4/2023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D4483-5366-4FF2-8B17-84574CAA74A1}" type="slidenum">
              <a:rPr lang="en-US" smtClean="0"/>
              <a:pPr/>
              <a:t>‹#›</a:t>
            </a:fld>
            <a:endParaRPr lang="en-US"/>
          </a:p>
        </p:txBody>
      </p:sp>
    </p:spTree>
    <p:extLst>
      <p:ext uri="{BB962C8B-B14F-4D97-AF65-F5344CB8AC3E}">
        <p14:creationId xmlns:p14="http://schemas.microsoft.com/office/powerpoint/2010/main" xmlns="" val="946824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liquidity ratios of Starbucks indicate a relatively weak financial health. The current ratio of 0.75 suggests that the company has more current liabilities than assets, and the quick ratio of 0.36 indicates that the company has very few assets to cover its current liabilities. This suggests that the company may be struggling to manage its short-term debt.</a:t>
            </a:r>
          </a:p>
          <a:p>
            <a:endParaRPr lang="en-US" dirty="0" smtClean="0"/>
          </a:p>
          <a:p>
            <a:r>
              <a:rPr lang="en-US" dirty="0" smtClean="0"/>
              <a:t>However, the profitability ratios of Starbucks suggest that it is doing well financially. The operating profit ratio of 90.58% and the net profit ratio of 66.23% show that the company is generating good returns on its operations and profits. This indicates that the company is making smart decisions and is able to generate strong returns on its investments.</a:t>
            </a:r>
          </a:p>
          <a:p>
            <a:endParaRPr lang="en-US" dirty="0" smtClean="0"/>
          </a:p>
          <a:p>
            <a:r>
              <a:rPr lang="en-US" dirty="0" smtClean="0"/>
              <a:t>Overall, Starbucks' financial health appears to be mixed. While its liquidity ratios are weak, its profitability ratios are strong. It is possible that the company is making up for its weak liquidity ratios with strong returns on its investments.</a:t>
            </a:r>
            <a:endParaRPr lang="en-US" dirty="0"/>
          </a:p>
        </p:txBody>
      </p:sp>
      <p:sp>
        <p:nvSpPr>
          <p:cNvPr id="4" name="Slide Number Placeholder 3"/>
          <p:cNvSpPr>
            <a:spLocks noGrp="1"/>
          </p:cNvSpPr>
          <p:nvPr>
            <p:ph type="sldNum" sz="quarter" idx="10"/>
          </p:nvPr>
        </p:nvSpPr>
        <p:spPr/>
        <p:txBody>
          <a:bodyPr/>
          <a:lstStyle/>
          <a:p>
            <a:fld id="{661D4483-5366-4FF2-8B17-84574CAA74A1}" type="slidenum">
              <a:rPr lang="en-US" smtClean="0"/>
              <a:pPr/>
              <a:t>2</a:t>
            </a:fld>
            <a:endParaRPr lang="en-US"/>
          </a:p>
        </p:txBody>
      </p:sp>
    </p:spTree>
    <p:extLst>
      <p:ext uri="{BB962C8B-B14F-4D97-AF65-F5344CB8AC3E}">
        <p14:creationId xmlns:p14="http://schemas.microsoft.com/office/powerpoint/2010/main" xmlns="" val="3656911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Starbucks has a high operating profit ratio of 90.58% and a net profit ratio of 66.23%, indicating that the company is able to generate strong returns on its investments.</a:t>
            </a:r>
            <a:r>
              <a:rPr lang="en-US" baseline="0" dirty="0" smtClean="0"/>
              <a:t> </a:t>
            </a:r>
            <a:r>
              <a:rPr lang="en-US" dirty="0" smtClean="0"/>
              <a:t>Starbucks is constantly innovating and introducing new products, such as their recent launch of the Starbucks Reserve brand. This has allowed the company to stay ahead of its competitors and keep customers interested in their products.</a:t>
            </a:r>
            <a:r>
              <a:rPr lang="en-US" baseline="0" dirty="0" smtClean="0"/>
              <a:t> </a:t>
            </a:r>
            <a:r>
              <a:rPr lang="en-US" dirty="0" smtClean="0"/>
              <a:t> Starbucks has a weak liquidity ratio of 0.75, which suggests that the company has more current liabilities than assets. This could make it difficult for the company to manage its short-term debt.</a:t>
            </a:r>
            <a:r>
              <a:rPr lang="en-US" baseline="0" dirty="0" smtClean="0"/>
              <a:t> </a:t>
            </a:r>
            <a:r>
              <a:rPr lang="en-US" dirty="0" smtClean="0"/>
              <a:t> Starbucks has been criticized for its high prices, which can make it difficult for the company to attract budget-conscious customers.</a:t>
            </a:r>
            <a:endParaRPr lang="en-US" dirty="0"/>
          </a:p>
        </p:txBody>
      </p:sp>
      <p:sp>
        <p:nvSpPr>
          <p:cNvPr id="4" name="Slide Number Placeholder 3"/>
          <p:cNvSpPr>
            <a:spLocks noGrp="1"/>
          </p:cNvSpPr>
          <p:nvPr>
            <p:ph type="sldNum" sz="quarter" idx="10"/>
          </p:nvPr>
        </p:nvSpPr>
        <p:spPr/>
        <p:txBody>
          <a:bodyPr/>
          <a:lstStyle/>
          <a:p>
            <a:fld id="{661D4483-5366-4FF2-8B17-84574CAA74A1}" type="slidenum">
              <a:rPr lang="en-US" smtClean="0"/>
              <a:pPr/>
              <a:t>3</a:t>
            </a:fld>
            <a:endParaRPr lang="en-US"/>
          </a:p>
        </p:txBody>
      </p:sp>
    </p:spTree>
    <p:extLst>
      <p:ext uri="{BB962C8B-B14F-4D97-AF65-F5344CB8AC3E}">
        <p14:creationId xmlns:p14="http://schemas.microsoft.com/office/powerpoint/2010/main" xmlns="" val="4171836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the above </a:t>
            </a:r>
            <a:r>
              <a:rPr lang="en-US" baseline="0" dirty="0" smtClean="0"/>
              <a:t> sales, profit and expenses trend of Starbucks company, it is notable that the  company is selling its products at a constant trend (100%). This may be due to good pricing of the goods. The expenses are decreasing spontaneously which means the company is cutting off some of its expenses that does not bring  a positive impact on the profit.  The profit is perfectly increasing over the years. </a:t>
            </a:r>
            <a:endParaRPr lang="en-US" dirty="0"/>
          </a:p>
        </p:txBody>
      </p:sp>
      <p:sp>
        <p:nvSpPr>
          <p:cNvPr id="4" name="Slide Number Placeholder 3"/>
          <p:cNvSpPr>
            <a:spLocks noGrp="1"/>
          </p:cNvSpPr>
          <p:nvPr>
            <p:ph type="sldNum" sz="quarter" idx="10"/>
          </p:nvPr>
        </p:nvSpPr>
        <p:spPr/>
        <p:txBody>
          <a:bodyPr/>
          <a:lstStyle/>
          <a:p>
            <a:fld id="{661D4483-5366-4FF2-8B17-84574CAA74A1}" type="slidenum">
              <a:rPr lang="en-US" smtClean="0"/>
              <a:pPr/>
              <a:t>4</a:t>
            </a:fld>
            <a:endParaRPr lang="en-US"/>
          </a:p>
        </p:txBody>
      </p:sp>
    </p:spTree>
    <p:extLst>
      <p:ext uri="{BB962C8B-B14F-4D97-AF65-F5344CB8AC3E}">
        <p14:creationId xmlns:p14="http://schemas.microsoft.com/office/powerpoint/2010/main" xmlns="" val="1203425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83232" y="5037663"/>
            <a:ext cx="897467" cy="279400"/>
          </a:xfrm>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a:xfrm>
            <a:off x="2692397" y="5037663"/>
            <a:ext cx="5214635" cy="279400"/>
          </a:xfrm>
        </p:spPr>
        <p:txBody>
          <a:bodyPr/>
          <a:lstStyle/>
          <a:p>
            <a:endParaRPr lang="en-US"/>
          </a:p>
        </p:txBody>
      </p:sp>
      <p:sp>
        <p:nvSpPr>
          <p:cNvPr id="6" name="Slide Number Placeholder 5"/>
          <p:cNvSpPr>
            <a:spLocks noGrp="1"/>
          </p:cNvSpPr>
          <p:nvPr>
            <p:ph type="sldNum" sz="quarter" idx="12"/>
          </p:nvPr>
        </p:nvSpPr>
        <p:spPr>
          <a:xfrm>
            <a:off x="8956900" y="5037663"/>
            <a:ext cx="551167" cy="279400"/>
          </a:xfrm>
        </p:spPr>
        <p:txBody>
          <a:bodyPr/>
          <a:lstStyle/>
          <a:p>
            <a:fld id="{26FEE9D4-32AD-4459-937B-C50341EDA09C}" type="slidenum">
              <a:rPr lang="en-US" smtClean="0"/>
              <a:pPr/>
              <a:t>‹#›</a:t>
            </a:fld>
            <a:endParaRPr lang="en-US"/>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406287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A1392C8-925A-4E4D-A21A-9354F7AC824C}"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308287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165173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564521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31092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776773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166633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8424205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19435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279452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392C8-925A-4E4D-A21A-9354F7AC824C}" type="datetimeFigureOut">
              <a:rPr lang="en-US" smtClean="0"/>
              <a:pPr/>
              <a:t>8/4/2023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FEE9D4-32AD-4459-937B-C50341EDA09C}" type="slidenum">
              <a:rPr lang="en-US" smtClean="0"/>
              <a:pPr/>
              <a:t>‹#›</a:t>
            </a:fld>
            <a:endParaRPr lang="en-US"/>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4173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1392C8-925A-4E4D-A21A-9354F7AC824C}"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2651456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1392C8-925A-4E4D-A21A-9354F7AC824C}" type="datetimeFigureOut">
              <a:rPr lang="en-US" smtClean="0"/>
              <a:pPr/>
              <a:t>8/4/2023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FEE9D4-32AD-4459-937B-C50341EDA09C}" type="slidenum">
              <a:rPr lang="en-US" smtClean="0"/>
              <a:pPr/>
              <a:t>‹#›</a:t>
            </a:fld>
            <a:endParaRPr lang="en-US"/>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50895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1392C8-925A-4E4D-A21A-9354F7AC824C}" type="datetimeFigureOut">
              <a:rPr lang="en-US" smtClean="0"/>
              <a:pPr/>
              <a:t>8/4/2023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FEE9D4-32AD-4459-937B-C50341EDA09C}" type="slidenum">
              <a:rPr lang="en-US" smtClean="0"/>
              <a:pPr/>
              <a:t>‹#›</a:t>
            </a:fld>
            <a:endParaRPr lang="en-US"/>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88395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392C8-925A-4E4D-A21A-9354F7AC824C}" type="datetimeFigureOut">
              <a:rPr lang="en-US" smtClean="0"/>
              <a:pPr/>
              <a:t>8/4/2023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260845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A1392C8-925A-4E4D-A21A-9354F7AC824C}"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EE9D4-32AD-4459-937B-C50341EDA09C}" type="slidenum">
              <a:rPr lang="en-US" smtClean="0"/>
              <a:pPr/>
              <a:t>‹#›</a:t>
            </a:fld>
            <a:endParaRPr lang="en-US"/>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274422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A1392C8-925A-4E4D-A21A-9354F7AC824C}" type="datetimeFigureOut">
              <a:rPr lang="en-US" smtClean="0"/>
              <a:pPr/>
              <a:t>8/4/2023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3021718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A1392C8-925A-4E4D-A21A-9354F7AC824C}" type="datetimeFigureOut">
              <a:rPr lang="en-US" smtClean="0"/>
              <a:pPr/>
              <a:t>8/4/2023</a:t>
            </a:fld>
            <a:endParaRPr lang="en-US"/>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6FEE9D4-32AD-4459-937B-C50341EDA09C}" type="slidenum">
              <a:rPr lang="en-US" smtClean="0"/>
              <a:pPr/>
              <a:t>‹#›</a:t>
            </a:fld>
            <a:endParaRPr lang="en-US"/>
          </a:p>
        </p:txBody>
      </p:sp>
    </p:spTree>
    <p:extLst>
      <p:ext uri="{BB962C8B-B14F-4D97-AF65-F5344CB8AC3E}">
        <p14:creationId xmlns:p14="http://schemas.microsoft.com/office/powerpoint/2010/main" xmlns="" val="143106566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32186" y="1652954"/>
            <a:ext cx="7127628" cy="844062"/>
          </a:xfrm>
          <a:solidFill>
            <a:schemeClr val="accent6">
              <a:lumMod val="20000"/>
              <a:lumOff val="80000"/>
            </a:schemeClr>
          </a:solidFill>
        </p:spPr>
        <p:txBody>
          <a:bodyPr/>
          <a:lstStyle/>
          <a:p>
            <a:r>
              <a:rPr lang="en-US" sz="2800" b="1" dirty="0" smtClean="0">
                <a:latin typeface="Arial" panose="020B0604020202020204" pitchFamily="34" charset="0"/>
                <a:cs typeface="Arial" panose="020B0604020202020204" pitchFamily="34" charset="0"/>
              </a:rPr>
              <a:t>STARBUCKS CORPORATION ANALYSIS</a:t>
            </a:r>
            <a:endParaRPr lang="en-US" sz="28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32185" y="2848708"/>
            <a:ext cx="7127629" cy="2129691"/>
          </a:xfrm>
        </p:spPr>
        <p:txBody>
          <a:bodyPr/>
          <a:lstStyle/>
          <a:p>
            <a:r>
              <a:rPr lang="en-US" dirty="0" smtClean="0">
                <a:latin typeface="Arial" panose="020B0604020202020204" pitchFamily="34" charset="0"/>
                <a:cs typeface="Arial" panose="020B0604020202020204" pitchFamily="34" charset="0"/>
              </a:rPr>
              <a:t>Author(s)</a:t>
            </a:r>
          </a:p>
          <a:p>
            <a:r>
              <a:rPr lang="en-US" dirty="0" smtClean="0">
                <a:latin typeface="Arial" panose="020B0604020202020204" pitchFamily="34" charset="0"/>
                <a:cs typeface="Arial" panose="020B0604020202020204" pitchFamily="34" charset="0"/>
              </a:rPr>
              <a:t>Affiliation</a:t>
            </a:r>
          </a:p>
          <a:p>
            <a:r>
              <a:rPr lang="en-US" dirty="0" smtClean="0">
                <a:latin typeface="Arial" panose="020B0604020202020204" pitchFamily="34" charset="0"/>
                <a:cs typeface="Arial" panose="020B0604020202020204" pitchFamily="34" charset="0"/>
              </a:rPr>
              <a:t>Institution</a:t>
            </a:r>
          </a:p>
          <a:p>
            <a:r>
              <a:rPr lang="en-US" dirty="0" smtClean="0">
                <a:latin typeface="Arial" panose="020B0604020202020204" pitchFamily="34" charset="0"/>
                <a:cs typeface="Arial" panose="020B0604020202020204" pitchFamily="34" charset="0"/>
              </a:rPr>
              <a:t>Instructor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8811276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1" y="820615"/>
            <a:ext cx="6189784" cy="750277"/>
          </a:xfrm>
          <a:solidFill>
            <a:schemeClr val="accent6">
              <a:lumMod val="20000"/>
              <a:lumOff val="80000"/>
            </a:schemeClr>
          </a:solidFill>
        </p:spPr>
        <p:txBody>
          <a:bodyPr>
            <a:normAutofit fontScale="90000"/>
          </a:bodyPr>
          <a:lstStyle/>
          <a:p>
            <a:r>
              <a:rPr lang="en-US" sz="2800" b="1" dirty="0" smtClean="0">
                <a:latin typeface="Arial" panose="020B0604020202020204" pitchFamily="34" charset="0"/>
                <a:cs typeface="Arial" panose="020B0604020202020204" pitchFamily="34" charset="0"/>
              </a:rPr>
              <a:t>Starbucks Corporation Financial Health</a:t>
            </a:r>
            <a:endParaRPr lang="en-US" sz="2800" b="1" dirty="0">
              <a:latin typeface="Arial" panose="020B0604020202020204" pitchFamily="34" charset="0"/>
              <a:cs typeface="Arial" panose="020B0604020202020204" pitchFamily="34" charset="0"/>
            </a:endParaRPr>
          </a:p>
        </p:txBody>
      </p:sp>
      <p:sp>
        <p:nvSpPr>
          <p:cNvPr id="4" name="Content Placeholder 3"/>
          <p:cNvSpPr>
            <a:spLocks noGrp="1"/>
          </p:cNvSpPr>
          <p:nvPr>
            <p:ph idx="1"/>
          </p:nvPr>
        </p:nvSpPr>
        <p:spPr>
          <a:xfrm>
            <a:off x="5418668" y="1570892"/>
            <a:ext cx="5469466" cy="4304974"/>
          </a:xfrm>
        </p:spPr>
        <p:txBody>
          <a:bodyPr>
            <a:normAutofit fontScale="70000" lnSpcReduction="20000"/>
          </a:bodyPr>
          <a:lstStyle/>
          <a:p>
            <a:pPr>
              <a:buFont typeface="Wingdings" panose="05000000000000000000" pitchFamily="2" charset="2"/>
              <a:buChar char="ü"/>
            </a:pPr>
            <a:r>
              <a:rPr lang="en-US" dirty="0">
                <a:latin typeface="Arial" panose="020B0604020202020204" pitchFamily="34" charset="0"/>
                <a:cs typeface="Arial" panose="020B0604020202020204" pitchFamily="34" charset="0"/>
              </a:rPr>
              <a:t> The financial health of Starbucks can be evaluated using liquidity ratios and profitability ratios. </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current ratio of 0.75 suggests that the company has sufficient liquidity to meet its short-term obligations</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ü"/>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quick ratio of 0.36 indicates that the company is not able to pay off its current liabilities using its most liquid assets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cs typeface="Arial" panose="020B0604020202020204" pitchFamily="34" charset="0"/>
              </a:rPr>
              <a:t>The operating profit ratio of 90.58% indicates that the company is generating a high return on its sales, which is a sign of good operational efficiency</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ü"/>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net profit ratio of 66.23% indicates that the company is able to generate profits even after accounting for all expenses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750277" y="2250831"/>
            <a:ext cx="4567681" cy="3825116"/>
          </a:xfrm>
          <a:prstGeom prst="rect">
            <a:avLst/>
          </a:prstGeom>
        </p:spPr>
      </p:pic>
      <p:sp>
        <p:nvSpPr>
          <p:cNvPr id="5" name="Text Placeholder 4"/>
          <p:cNvSpPr>
            <a:spLocks noGrp="1"/>
          </p:cNvSpPr>
          <p:nvPr>
            <p:ph type="body" sz="half" idx="2"/>
          </p:nvPr>
        </p:nvSpPr>
        <p:spPr>
          <a:xfrm>
            <a:off x="750277" y="2016368"/>
            <a:ext cx="4396154" cy="3859497"/>
          </a:xfrm>
        </p:spPr>
        <p:txBody>
          <a:bodyPr>
            <a:normAutofit/>
          </a:bodyPr>
          <a:lstStyle/>
          <a:p>
            <a:pPr algn="l"/>
            <a:r>
              <a:rPr lang="en-US" sz="1200" b="1" dirty="0" smtClean="0">
                <a:latin typeface="Arial" panose="020B0604020202020204" pitchFamily="34" charset="0"/>
                <a:cs typeface="Arial" panose="020B0604020202020204" pitchFamily="34" charset="0"/>
              </a:rPr>
              <a:t>Starbuck Ratio Analysis</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99145072"/>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794084"/>
            <a:ext cx="9601196" cy="842211"/>
          </a:xfrm>
          <a:solidFill>
            <a:schemeClr val="accent6">
              <a:lumMod val="20000"/>
              <a:lumOff val="80000"/>
            </a:schemeClr>
          </a:solidFill>
        </p:spPr>
        <p:txBody>
          <a:bodyPr>
            <a:normAutofit fontScale="90000"/>
          </a:bodyPr>
          <a:lstStyle/>
          <a:p>
            <a:r>
              <a:rPr lang="en-US" dirty="0" smtClean="0">
                <a:latin typeface="Arial" panose="020B0604020202020204" pitchFamily="34" charset="0"/>
                <a:cs typeface="Arial" panose="020B0604020202020204" pitchFamily="34" charset="0"/>
              </a:rPr>
              <a:t>Performance Strengths and Weaknesses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95401" y="1804737"/>
            <a:ext cx="9601196" cy="4071131"/>
          </a:xfrm>
        </p:spPr>
        <p:txBody>
          <a:bodyPr>
            <a:normAutofit fontScale="85000" lnSpcReduction="20000"/>
          </a:bodyPr>
          <a:lstStyle/>
          <a:p>
            <a:pPr marL="0" indent="0" algn="ctr">
              <a:buNone/>
            </a:pPr>
            <a:r>
              <a:rPr lang="en-US" sz="2900" b="1" dirty="0" smtClean="0">
                <a:solidFill>
                  <a:schemeClr val="accent6">
                    <a:lumMod val="50000"/>
                  </a:schemeClr>
                </a:solidFill>
                <a:latin typeface="Arial" panose="020B0604020202020204" pitchFamily="34" charset="0"/>
                <a:cs typeface="Arial" panose="020B0604020202020204" pitchFamily="34" charset="0"/>
              </a:rPr>
              <a:t>Starbucks Strengths</a:t>
            </a:r>
            <a:endParaRPr lang="en-US" sz="2900" b="1" dirty="0">
              <a:solidFill>
                <a:schemeClr val="accent6">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cs typeface="Arial" panose="020B0604020202020204" pitchFamily="34" charset="0"/>
              </a:rPr>
              <a:t> Starbucks has a high operating profit ratio of 90.58% and a net profit ratio of 66.23%, indicating that the company is able to generate strong returns on its investments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cs typeface="Arial" panose="020B0604020202020204" pitchFamily="34" charset="0"/>
              </a:rPr>
              <a:t>Starbucks is constantly innovating and introducing new products, such as their recent launch of the Starbucks Reserve brand. This has allowed the company to stay ahead of its competitors and keep customers interested in their products</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marL="0" indent="0" algn="ctr">
              <a:buNone/>
            </a:pPr>
            <a:r>
              <a:rPr lang="en-US" b="1" dirty="0">
                <a:solidFill>
                  <a:schemeClr val="accent6">
                    <a:lumMod val="50000"/>
                  </a:schemeClr>
                </a:solidFill>
                <a:latin typeface="Arial" panose="020B0604020202020204" pitchFamily="34" charset="0"/>
                <a:cs typeface="Arial" panose="020B0604020202020204" pitchFamily="34" charset="0"/>
              </a:rPr>
              <a:t>Weaknesses</a:t>
            </a:r>
            <a:r>
              <a:rPr lang="en-US" b="1" dirty="0" smtClean="0">
                <a:solidFill>
                  <a:schemeClr val="accent6">
                    <a:lumMod val="50000"/>
                  </a:schemeClr>
                </a:solidFill>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ü"/>
            </a:pPr>
            <a:r>
              <a:rPr lang="en-US" dirty="0">
                <a:latin typeface="Arial" panose="020B0604020202020204" pitchFamily="34" charset="0"/>
                <a:cs typeface="Arial" panose="020B0604020202020204" pitchFamily="34" charset="0"/>
              </a:rPr>
              <a:t> Starbucks has a weak liquidity ratio of 0.75, which suggests that the company has more current liabilities than assets. This could make it difficult for the company to manage its short-term debt.</a:t>
            </a:r>
          </a:p>
          <a:p>
            <a:pPr>
              <a:buFont typeface="Wingdings" panose="05000000000000000000" pitchFamily="2" charset="2"/>
              <a:buChar char="ü"/>
            </a:pPr>
            <a:r>
              <a:rPr lang="en-US" dirty="0">
                <a:latin typeface="Arial" panose="020B0604020202020204" pitchFamily="34" charset="0"/>
                <a:cs typeface="Arial" panose="020B0604020202020204" pitchFamily="34" charset="0"/>
              </a:rPr>
              <a:t> Starbucks has been criticized for its high prices, which can make it difficult for the company to attract budget-conscious customers.</a:t>
            </a:r>
          </a:p>
        </p:txBody>
      </p:sp>
    </p:spTree>
    <p:extLst>
      <p:ext uri="{BB962C8B-B14F-4D97-AF65-F5344CB8AC3E}">
        <p14:creationId xmlns:p14="http://schemas.microsoft.com/office/powerpoint/2010/main" xmlns="" val="103167821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589" y="673768"/>
            <a:ext cx="10214811" cy="673769"/>
          </a:xfrm>
          <a:solidFill>
            <a:schemeClr val="accent6">
              <a:lumMod val="20000"/>
              <a:lumOff val="80000"/>
            </a:schemeClr>
          </a:solidFill>
        </p:spPr>
        <p:txBody>
          <a:bodyPr>
            <a:normAutofit fontScale="90000"/>
          </a:bodyPr>
          <a:lstStyle/>
          <a:p>
            <a:r>
              <a:rPr lang="en-US" b="1" dirty="0" smtClean="0">
                <a:latin typeface="Arial" panose="020B0604020202020204" pitchFamily="34" charset="0"/>
                <a:cs typeface="Arial" panose="020B0604020202020204" pitchFamily="34" charset="0"/>
              </a:rPr>
              <a:t>Starbucks Profit Trend Analysis</a:t>
            </a:r>
            <a:endParaRPr lang="en-US" b="1" dirty="0">
              <a:latin typeface="Arial" panose="020B0604020202020204" pitchFamily="34" charset="0"/>
              <a:cs typeface="Arial" panose="020B060402020202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933582169"/>
              </p:ext>
            </p:extLst>
          </p:nvPr>
        </p:nvGraphicFramePr>
        <p:xfrm>
          <a:off x="722313" y="1636713"/>
          <a:ext cx="10647362" cy="4238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19516390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xmlns="" name="Organic" id="{28CDC826-8792-45C0-861B-85EB3ADEDA33}" vid="{A2BEDC8B-F191-493B-BA33-0F4F800A89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53</TotalTime>
  <Words>666</Words>
  <Application>Microsoft Office PowerPoint</Application>
  <PresentationFormat>Custom</PresentationFormat>
  <Paragraphs>33</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Organic</vt:lpstr>
      <vt:lpstr>STARBUCKS CORPORATION ANALYSIS</vt:lpstr>
      <vt:lpstr>Starbucks Corporation Financial Health</vt:lpstr>
      <vt:lpstr>Performance Strengths and Weaknesses</vt:lpstr>
      <vt:lpstr>Starbucks Profit Trend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STARBUCKS CORPORATION ANALYSIS</dc:title>
  <dc:creator>Computer</dc:creator>
  <cp:lastModifiedBy>Windows User</cp:lastModifiedBy>
  <cp:revision>6</cp:revision>
  <dcterms:created xsi:type="dcterms:W3CDTF">2023-02-10T13:54:12Z</dcterms:created>
  <dcterms:modified xsi:type="dcterms:W3CDTF">2023-08-04T14:22:32Z</dcterms:modified>
</cp:coreProperties>
</file>