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57" r:id="rId3"/>
    <p:sldId id="258" r:id="rId4"/>
    <p:sldId id="259" r:id="rId5"/>
    <p:sldId id="260" r:id="rId6"/>
    <p:sldId id="261" r:id="rId7"/>
    <p:sldId id="262" r:id="rId8"/>
    <p:sldId id="266"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39" autoAdjust="0"/>
    <p:restoredTop sz="96433" autoAdjust="0"/>
  </p:normalViewPr>
  <p:slideViewPr>
    <p:cSldViewPr snapToGrid="0">
      <p:cViewPr varScale="1">
        <p:scale>
          <a:sx n="83" d="100"/>
          <a:sy n="83" d="100"/>
        </p:scale>
        <p:origin x="-96" y="-73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84530-4F45-437A-BAAA-D3AFF5CCB1B3}" type="datetimeFigureOut">
              <a:rPr lang="en-US" smtClean="0"/>
              <a:pPr/>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FE6FC-DA0B-42CD-B516-F539426BD05B}" type="slidenum">
              <a:rPr lang="en-US" smtClean="0"/>
              <a:pPr/>
              <a:t>‹#›</a:t>
            </a:fld>
            <a:endParaRPr lang="en-US"/>
          </a:p>
        </p:txBody>
      </p:sp>
    </p:spTree>
    <p:extLst>
      <p:ext uri="{BB962C8B-B14F-4D97-AF65-F5344CB8AC3E}">
        <p14:creationId xmlns:p14="http://schemas.microsoft.com/office/powerpoint/2010/main" xmlns="" val="283038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Drug use substantially affects nearly all human body parts (McLellan, 2017). The effects of various substances on the nervous system differ from one person to another. The variations depend on body weight, medication dosage and potency, overall health, and the presence of other chemicals in the system. Many individuals begin taking drugs with the idea that they would not impact the body, yet drugs have long-lasting consequences on the tissues. Some effects occur on the initial day of usage, such as headaches and dizziness, which an individual may attribute to the fact that they are using the drug for the first time but which subsequently have a substantial influence on the body's organs. </a:t>
            </a:r>
          </a:p>
          <a:p>
            <a:endParaRPr lang="en-US" dirty="0"/>
          </a:p>
        </p:txBody>
      </p:sp>
      <p:sp>
        <p:nvSpPr>
          <p:cNvPr id="4" name="Slide Number Placeholder 3"/>
          <p:cNvSpPr>
            <a:spLocks noGrp="1"/>
          </p:cNvSpPr>
          <p:nvPr>
            <p:ph type="sldNum" sz="quarter" idx="10"/>
          </p:nvPr>
        </p:nvSpPr>
        <p:spPr/>
        <p:txBody>
          <a:bodyPr/>
          <a:lstStyle/>
          <a:p>
            <a:fld id="{72AFE6FC-DA0B-42CD-B516-F539426BD05B}" type="slidenum">
              <a:rPr lang="en-US" smtClean="0"/>
              <a:pPr/>
              <a:t>2</a:t>
            </a:fld>
            <a:endParaRPr lang="en-US"/>
          </a:p>
        </p:txBody>
      </p:sp>
    </p:spTree>
    <p:extLst>
      <p:ext uri="{BB962C8B-B14F-4D97-AF65-F5344CB8AC3E}">
        <p14:creationId xmlns:p14="http://schemas.microsoft.com/office/powerpoint/2010/main" xmlns="" val="167620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mind, vertebral column, and neurons make up the central nervous system. The system transports messages from the brain to various organs and regulates all bodily functions. That makes the mind the body's command center. Thus, the brain is impacted by all substances, regardless of drug kind, dosage, or route of administration. The mind's chemical transmitters, such as dopamine, serotonin, norepinephrine, and Gamma-aminobutyric acid, are modified by drug addiction. Dopamine is a chemical transmitter that controls moods, emotions, and energy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Ranjbar-Slamloo</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Fazlali</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2020). Large doses of dopamine impair a person's decision-making abilities and cause obsessive behavior. Therefore, an influence in any of these transmitters leads to abnormal body functioning.</a:t>
            </a:r>
          </a:p>
          <a:p>
            <a:endParaRPr lang="en-US" dirty="0"/>
          </a:p>
        </p:txBody>
      </p:sp>
      <p:sp>
        <p:nvSpPr>
          <p:cNvPr id="4" name="Slide Number Placeholder 3"/>
          <p:cNvSpPr>
            <a:spLocks noGrp="1"/>
          </p:cNvSpPr>
          <p:nvPr>
            <p:ph type="sldNum" sz="quarter" idx="10"/>
          </p:nvPr>
        </p:nvSpPr>
        <p:spPr/>
        <p:txBody>
          <a:bodyPr/>
          <a:lstStyle/>
          <a:p>
            <a:fld id="{72AFE6FC-DA0B-42CD-B516-F539426BD05B}" type="slidenum">
              <a:rPr lang="en-US" smtClean="0"/>
              <a:pPr/>
              <a:t>3</a:t>
            </a:fld>
            <a:endParaRPr lang="en-US"/>
          </a:p>
        </p:txBody>
      </p:sp>
    </p:spTree>
    <p:extLst>
      <p:ext uri="{BB962C8B-B14F-4D97-AF65-F5344CB8AC3E}">
        <p14:creationId xmlns:p14="http://schemas.microsoft.com/office/powerpoint/2010/main" xmlns="" val="83435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Opiates, heroin, narcotics, and marijuana affect the brain's dopamine concentration. Opioids impede the creation of norepinephrine, which results in drowsiness, slows the heartbeat, blocks pain sensations, and lowers body temperature, among other effects. The mind may ultimately cease functioning if the substance is withdrawn. Also, opioids activate some sections of the neurological system, resulting in nausea, drowsiness, or disorientation. They also slow a person's breathing rates, which can result in coma or death. Lastly, opiates lower the state of consciousness and impair cognitive functioning. Heroin dependency also affects the brain, which aﬀects a person's response to anxiety, decision-making capacity, and emotional regulation. Cocaine affects dopamine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lecells</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resulting in memory damage and emotional issues, and increases the likelihood of developing a nerve disorder.</a:t>
            </a:r>
          </a:p>
          <a:p>
            <a:endParaRPr lang="en-US" dirty="0"/>
          </a:p>
        </p:txBody>
      </p:sp>
      <p:sp>
        <p:nvSpPr>
          <p:cNvPr id="4" name="Slide Number Placeholder 3"/>
          <p:cNvSpPr>
            <a:spLocks noGrp="1"/>
          </p:cNvSpPr>
          <p:nvPr>
            <p:ph type="sldNum" sz="quarter" idx="10"/>
          </p:nvPr>
        </p:nvSpPr>
        <p:spPr/>
        <p:txBody>
          <a:bodyPr/>
          <a:lstStyle/>
          <a:p>
            <a:fld id="{72AFE6FC-DA0B-42CD-B516-F539426BD05B}" type="slidenum">
              <a:rPr lang="en-US" smtClean="0"/>
              <a:pPr/>
              <a:t>4</a:t>
            </a:fld>
            <a:endParaRPr lang="en-US"/>
          </a:p>
        </p:txBody>
      </p:sp>
    </p:spTree>
    <p:extLst>
      <p:ext uri="{BB962C8B-B14F-4D97-AF65-F5344CB8AC3E}">
        <p14:creationId xmlns:p14="http://schemas.microsoft.com/office/powerpoint/2010/main" xmlns="" val="411210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 the brain is the core of all bodily functions, the effects of dependency on the brain extend to the rest of the body. Substance abuse substantially affects the heart since it often results in cardiac arrest. Cocaine dependency raises blood pressure and pulse rate and alters the heart's electrical impulses, increasing the likelihood of a person having a heart attack (Greenwald et al., 2021). The glutamate chemical is responsible for thinking, emotions, memory, and sensory abilities. Like other psychoactive substances, hallucinogens impact serotonin and the brain's frontal lobe, resulting in severe effects. That leads to the inability to move, unconsciousness, bodily spasms, memory problems, and anxiety. It can also affect moods and other physical systems, such as breathing.</a:t>
            </a:r>
          </a:p>
          <a:p>
            <a:endParaRPr lang="en-US" dirty="0"/>
          </a:p>
        </p:txBody>
      </p:sp>
      <p:sp>
        <p:nvSpPr>
          <p:cNvPr id="4" name="Slide Number Placeholder 3"/>
          <p:cNvSpPr>
            <a:spLocks noGrp="1"/>
          </p:cNvSpPr>
          <p:nvPr>
            <p:ph type="sldNum" sz="quarter" idx="10"/>
          </p:nvPr>
        </p:nvSpPr>
        <p:spPr/>
        <p:txBody>
          <a:bodyPr/>
          <a:lstStyle/>
          <a:p>
            <a:fld id="{72AFE6FC-DA0B-42CD-B516-F539426BD05B}" type="slidenum">
              <a:rPr lang="en-US" smtClean="0"/>
              <a:pPr/>
              <a:t>5</a:t>
            </a:fld>
            <a:endParaRPr lang="en-US"/>
          </a:p>
        </p:txBody>
      </p:sp>
    </p:spTree>
    <p:extLst>
      <p:ext uri="{BB962C8B-B14F-4D97-AF65-F5344CB8AC3E}">
        <p14:creationId xmlns:p14="http://schemas.microsoft.com/office/powerpoint/2010/main" xmlns="" val="87745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Essentially, drugs interfere with the transfer, reception, and translation of neuronal signals through neurotransmitters. Since their chemical elements look like typical neurotransmitters, some substances, such as cannabis and heroin, can influence neurons. That allows the drugs to enter the synapses and stimulate them. These substances elements look like the brain's biological chemicals, but they cannot influence neurons like a typical neurotransmitter, causing the system to relay aberrant information. Other substances, such as amphetamine and cocaine, may cause nerves to emit unusually high levels of endogenous neurotransmitters or hinder the regular regeneration of these neurochemicals by messing with receptors. That also enhances or disturbs standard neuronal transmission.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2AFE6FC-DA0B-42CD-B516-F539426BD05B}" type="slidenum">
              <a:rPr lang="en-US" smtClean="0"/>
              <a:pPr/>
              <a:t>6</a:t>
            </a:fld>
            <a:endParaRPr lang="en-US"/>
          </a:p>
        </p:txBody>
      </p:sp>
    </p:spTree>
    <p:extLst>
      <p:ext uri="{BB962C8B-B14F-4D97-AF65-F5344CB8AC3E}">
        <p14:creationId xmlns:p14="http://schemas.microsoft.com/office/powerpoint/2010/main" xmlns="" val="35943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Neurotransmission is the act of signal transmission within the body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Sheffler</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et al., 2022).   For neurons to transmit signals, they must be able to interact with one another despite being ordinarily unconnected. The transmitter response might be either stimulating or inhibiting. Excitation is the rise in the level of stimuli, while inhibition is its reduction. The impact is dependent on the type of synaptic receptors. Synapse is a little point at the tip of every neuron, and in order to communicate with the subsequent cell, the signal must be able to traverse this short area. That happens via the neurotransmission process. The axon terminal releases a chemical transmitter at a position where the neurons may connect.</a:t>
            </a:r>
          </a:p>
          <a:p>
            <a:endParaRPr lang="en-US" dirty="0"/>
          </a:p>
        </p:txBody>
      </p:sp>
      <p:sp>
        <p:nvSpPr>
          <p:cNvPr id="4" name="Slide Number Placeholder 3"/>
          <p:cNvSpPr>
            <a:spLocks noGrp="1"/>
          </p:cNvSpPr>
          <p:nvPr>
            <p:ph type="sldNum" sz="quarter" idx="10"/>
          </p:nvPr>
        </p:nvSpPr>
        <p:spPr/>
        <p:txBody>
          <a:bodyPr/>
          <a:lstStyle/>
          <a:p>
            <a:fld id="{72AFE6FC-DA0B-42CD-B516-F539426BD05B}" type="slidenum">
              <a:rPr lang="en-US" smtClean="0"/>
              <a:pPr/>
              <a:t>7</a:t>
            </a:fld>
            <a:endParaRPr lang="en-US"/>
          </a:p>
        </p:txBody>
      </p:sp>
    </p:spTree>
    <p:extLst>
      <p:ext uri="{BB962C8B-B14F-4D97-AF65-F5344CB8AC3E}">
        <p14:creationId xmlns:p14="http://schemas.microsoft.com/office/powerpoint/2010/main" xmlns="" val="138346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process has a step that includes:</a:t>
            </a:r>
          </a:p>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Step 1. The neuron produces the neurotransmitter, which is then contained in capsules at the axon tip.</a:t>
            </a:r>
          </a:p>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Step 2. The neurotransmitter chemicals are released from the capsules into the synaptic cleft when the action pulse hits the axon end.</a:t>
            </a:r>
          </a:p>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Step 3. The neurotransmitter propagates through the aperture and attaches to post-synaptic cell modules.</a:t>
            </a:r>
          </a:p>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Step 4. The stimulated receptors make changes in the reaction of the post-synaptic neuron.</a:t>
            </a:r>
          </a:p>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Step 5. The neurotransmitter chemicals flow back into the neural cleft after being freed from the receptors.</a:t>
            </a:r>
          </a:p>
          <a:p>
            <a:pPr marL="0" marR="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Step 6. The post-synaptic synapse reabsorbs the neurotransmitter. The procedure is referred to as Reuptake.</a:t>
            </a:r>
          </a:p>
          <a:p>
            <a:endParaRPr lang="en-US" dirty="0"/>
          </a:p>
        </p:txBody>
      </p:sp>
      <p:sp>
        <p:nvSpPr>
          <p:cNvPr id="4" name="Slide Number Placeholder 3"/>
          <p:cNvSpPr>
            <a:spLocks noGrp="1"/>
          </p:cNvSpPr>
          <p:nvPr>
            <p:ph type="sldNum" sz="quarter" idx="10"/>
          </p:nvPr>
        </p:nvSpPr>
        <p:spPr/>
        <p:txBody>
          <a:bodyPr/>
          <a:lstStyle/>
          <a:p>
            <a:fld id="{72AFE6FC-DA0B-42CD-B516-F539426BD05B}" type="slidenum">
              <a:rPr lang="en-US" smtClean="0"/>
              <a:pPr/>
              <a:t>8</a:t>
            </a:fld>
            <a:endParaRPr lang="en-US"/>
          </a:p>
        </p:txBody>
      </p:sp>
    </p:spTree>
    <p:extLst>
      <p:ext uri="{BB962C8B-B14F-4D97-AF65-F5344CB8AC3E}">
        <p14:creationId xmlns:p14="http://schemas.microsoft.com/office/powerpoint/2010/main" xmlns="" val="269513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F5FF013-1382-4184-B06A-2346DEFE01A3}"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7476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B393-BEAF-4E79-99B6-7FF67A990C45}"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8225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0707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0675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215510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08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0605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5249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182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164228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B393-BEAF-4E79-99B6-7FF67A990C45}"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F013-1382-4184-B06A-2346DEFE01A3}"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7007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41B393-BEAF-4E79-99B6-7FF67A990C45}"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240958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41B393-BEAF-4E79-99B6-7FF67A990C45}" type="datetimeFigureOut">
              <a:rPr lang="en-US" smtClean="0"/>
              <a:pPr/>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FF013-1382-4184-B06A-2346DEFE01A3}"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5486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41B393-BEAF-4E79-99B6-7FF67A990C45}" type="datetimeFigureOut">
              <a:rPr lang="en-US" smtClean="0"/>
              <a:pPr/>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FF013-1382-4184-B06A-2346DEFE01A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1852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1B393-BEAF-4E79-99B6-7FF67A990C45}" type="datetimeFigureOut">
              <a:rPr lang="en-US" smtClean="0"/>
              <a:pPr/>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332813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B393-BEAF-4E79-99B6-7FF67A990C45}"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F013-1382-4184-B06A-2346DEFE01A3}"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844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B393-BEAF-4E79-99B6-7FF67A990C45}"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246638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41B393-BEAF-4E79-99B6-7FF67A990C45}" type="datetimeFigureOut">
              <a:rPr lang="en-US" smtClean="0"/>
              <a:pPr/>
              <a:t>8/7/2023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5FF013-1382-4184-B06A-2346DEFE01A3}" type="slidenum">
              <a:rPr lang="en-US" smtClean="0"/>
              <a:pPr/>
              <a:t>‹#›</a:t>
            </a:fld>
            <a:endParaRPr lang="en-US"/>
          </a:p>
        </p:txBody>
      </p:sp>
    </p:spTree>
    <p:extLst>
      <p:ext uri="{BB962C8B-B14F-4D97-AF65-F5344CB8AC3E}">
        <p14:creationId xmlns:p14="http://schemas.microsoft.com/office/powerpoint/2010/main" xmlns="" val="39224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5525418/" TargetMode="External"/><Relationship Id="rId2" Type="http://schemas.openxmlformats.org/officeDocument/2006/relationships/hyperlink" Target="https://www.sciencedirect.com/science/article/pii/S2772487521000258" TargetMode="External"/><Relationship Id="rId1" Type="http://schemas.openxmlformats.org/officeDocument/2006/relationships/slideLayout" Target="../slideLayouts/slideLayout7.xml"/><Relationship Id="rId5" Type="http://schemas.openxmlformats.org/officeDocument/2006/relationships/hyperlink" Target="https://www.ncbi.nlm.nih.gov/books/NBK539894/" TargetMode="External"/><Relationship Id="rId4" Type="http://schemas.openxmlformats.org/officeDocument/2006/relationships/hyperlink" Target="https://www.frontiersin.org/articles/10.3389/fnmol.2019.00334/f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536" y="799070"/>
            <a:ext cx="9761837" cy="4703852"/>
          </a:xfrm>
          <a:prstGeom prst="rect">
            <a:avLst/>
          </a:prstGeom>
          <a:noFill/>
        </p:spPr>
        <p:txBody>
          <a:bodyPr wrap="square" rtlCol="0">
            <a:spAutoFit/>
          </a:bodyPr>
          <a:lstStyle/>
          <a:p>
            <a:pPr algn="ctr">
              <a:lnSpc>
                <a:spcPct val="200000"/>
              </a:lnSpc>
              <a:spcAft>
                <a:spcPts val="200"/>
              </a:spcAft>
            </a:pPr>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200"/>
              </a:spcAf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Principles of Psychopharmacology</a:t>
            </a:r>
          </a:p>
          <a:p>
            <a:pPr algn="ctr">
              <a:lnSpc>
                <a:spcPct val="200000"/>
              </a:lnSpc>
              <a:spcAft>
                <a:spcPts val="2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Name</a:t>
            </a:r>
          </a:p>
          <a:p>
            <a:pPr algn="ctr">
              <a:lnSpc>
                <a:spcPct val="200000"/>
              </a:lnSpc>
              <a:spcAft>
                <a:spcPts val="2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Institution</a:t>
            </a:r>
          </a:p>
          <a:p>
            <a:pPr algn="ctr">
              <a:lnSpc>
                <a:spcPct val="200000"/>
              </a:lnSpc>
              <a:spcAft>
                <a:spcPts val="2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Course</a:t>
            </a:r>
          </a:p>
          <a:p>
            <a:pPr algn="ctr">
              <a:lnSpc>
                <a:spcPct val="200000"/>
              </a:lnSpc>
              <a:spcAft>
                <a:spcPts val="2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Instructor</a:t>
            </a:r>
          </a:p>
          <a:p>
            <a:pPr algn="ctr">
              <a:lnSpc>
                <a:spcPct val="200000"/>
              </a:lnSpc>
              <a:spcAft>
                <a:spcPts val="2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Date</a:t>
            </a:r>
          </a:p>
          <a:p>
            <a:pPr algn="ctr">
              <a:lnSpc>
                <a:spcPct val="200000"/>
              </a:lnSpc>
              <a:spcAft>
                <a:spcPts val="2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3758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Drug addiction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pPr>
              <a:lnSpc>
                <a:spcPct val="200000"/>
              </a:lnSpc>
              <a:buFont typeface="Wingdings" panose="05000000000000000000" pitchFamily="2" charset="2"/>
              <a:buChar char="Ø"/>
            </a:pPr>
            <a:r>
              <a:rPr lang="en-US" sz="1600" dirty="0">
                <a:latin typeface="Times New Roman" panose="02020603050405020304" pitchFamily="18" charset="0"/>
                <a:ea typeface="Calibri" panose="020F0502020204030204" pitchFamily="34" charset="0"/>
                <a:cs typeface="Times New Roman" panose="02020603050405020304" pitchFamily="18" charset="0"/>
              </a:rPr>
              <a:t>Drug use substantially affects nearly all human body parts (McLellan, 2017).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Ø"/>
            </a:pPr>
            <a:r>
              <a:rPr lang="en-US" sz="1600" dirty="0">
                <a:latin typeface="Times New Roman" panose="02020603050405020304" pitchFamily="18" charset="0"/>
                <a:ea typeface="Calibri" panose="020F0502020204030204" pitchFamily="34" charset="0"/>
                <a:cs typeface="Times New Roman" panose="02020603050405020304" pitchFamily="18" charset="0"/>
              </a:rPr>
              <a:t>The effects of various substances on the nervous system differ from one person to another</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200000"/>
              </a:lnSpc>
              <a:buFont typeface="Wingdings" panose="05000000000000000000" pitchFamily="2" charset="2"/>
              <a:buChar char="Ø"/>
            </a:pPr>
            <a:r>
              <a:rPr lang="en-US" sz="1600" dirty="0">
                <a:latin typeface="Times New Roman" panose="02020603050405020304" pitchFamily="18" charset="0"/>
                <a:ea typeface="Calibri" panose="020F0502020204030204" pitchFamily="34" charset="0"/>
                <a:cs typeface="Times New Roman" panose="02020603050405020304" pitchFamily="18" charset="0"/>
              </a:rPr>
              <a:t>Some effects occur on the initial day of usage</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Ø"/>
            </a:pPr>
            <a:endParaRPr lang="en-US" sz="1600" dirty="0"/>
          </a:p>
        </p:txBody>
      </p:sp>
      <p:pic>
        <p:nvPicPr>
          <p:cNvPr id="5" name="Content Placeholder 4"/>
          <p:cNvPicPr>
            <a:picLocks noGrp="1" noChangeAspect="1"/>
          </p:cNvPicPr>
          <p:nvPr>
            <p:ph sz="half" idx="2"/>
          </p:nvPr>
        </p:nvPicPr>
        <p:blipFill>
          <a:blip r:embed="rId3"/>
          <a:stretch>
            <a:fillRect/>
          </a:stretch>
        </p:blipFill>
        <p:spPr>
          <a:xfrm>
            <a:off x="6334125" y="2560638"/>
            <a:ext cx="4413249" cy="3309937"/>
          </a:xfrm>
          <a:prstGeom prst="rect">
            <a:avLst/>
          </a:prstGeom>
        </p:spPr>
      </p:pic>
    </p:spTree>
    <p:extLst>
      <p:ext uri="{BB962C8B-B14F-4D97-AF65-F5344CB8AC3E}">
        <p14:creationId xmlns:p14="http://schemas.microsoft.com/office/powerpoint/2010/main" xmlns="" val="270564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8494" y="770965"/>
            <a:ext cx="9986682" cy="4524315"/>
          </a:xfrm>
          <a:prstGeom prst="rect">
            <a:avLst/>
          </a:prstGeom>
          <a:noFill/>
        </p:spPr>
        <p:txBody>
          <a:bodyPr wrap="square" rtlCol="0">
            <a:spAutoFit/>
          </a:bodyPr>
          <a:lstStyle/>
          <a:p>
            <a:pPr algn="ctr">
              <a:lnSpc>
                <a:spcPct val="200000"/>
              </a:lnSpc>
            </a:pPr>
            <a:r>
              <a:rPr lang="en-US" b="1" dirty="0" smtClean="0">
                <a:latin typeface="Times New Roman" panose="02020603050405020304" pitchFamily="18" charset="0"/>
                <a:cs typeface="Times New Roman" panose="02020603050405020304" pitchFamily="18" charset="0"/>
              </a:rPr>
              <a:t>Drug addiction and the central nervous system</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mind, vertebral column, and neurons make up the central nervous system.</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system transports messages from the brain to various organs and regulates all bodily functions. </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Therefore, </a:t>
            </a:r>
            <a:r>
              <a:rPr lang="en-US" dirty="0" smtClean="0">
                <a:latin typeface="Times New Roman" panose="02020603050405020304" pitchFamily="18" charset="0"/>
                <a:ea typeface="Calibri" panose="020F0502020204030204" pitchFamily="34" charset="0"/>
                <a:cs typeface="Times New Roman" panose="02020603050405020304" pitchFamily="18" charset="0"/>
              </a:rPr>
              <a:t>drug addiction affects 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he mind's chemical transmitters, such as dopamine, serotonin, norepinephrine, and Gamma-aminobutyric acid.</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Therefore, an influence in any of these transmitters leads to abnormal body functioning.</a:t>
            </a:r>
          </a:p>
          <a:p>
            <a:pPr>
              <a:lnSpc>
                <a:spcPct val="200000"/>
              </a:lnSpc>
            </a:pPr>
            <a:endParaRPr lang="en-US" dirty="0" smtClean="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829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Drug addiction and the central nervous system</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pPr>
              <a:lnSpc>
                <a:spcPct val="200000"/>
              </a:lnSpc>
              <a:buFont typeface="Wingdings" panose="05000000000000000000" pitchFamily="2" charset="2"/>
              <a:buChar char="Ø"/>
            </a:pPr>
            <a:r>
              <a:rPr lang="en-US" sz="1200" dirty="0">
                <a:latin typeface="Times New Roman" panose="02020603050405020304" pitchFamily="18" charset="0"/>
                <a:ea typeface="Calibri" panose="020F0502020204030204" pitchFamily="34" charset="0"/>
                <a:cs typeface="Times New Roman" panose="02020603050405020304" pitchFamily="18" charset="0"/>
              </a:rPr>
              <a:t>Opiates, heroin, narcotics, and marijuana affect the brain's dopamine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concentration.</a:t>
            </a:r>
          </a:p>
          <a:p>
            <a:pPr>
              <a:lnSpc>
                <a:spcPct val="200000"/>
              </a:lnSpc>
              <a:buFont typeface="Wingdings" panose="05000000000000000000" pitchFamily="2" charset="2"/>
              <a:buChar char="Ø"/>
            </a:pPr>
            <a:r>
              <a:rPr lang="en-US" sz="1200" dirty="0">
                <a:latin typeface="Times New Roman" panose="02020603050405020304" pitchFamily="18" charset="0"/>
                <a:ea typeface="Calibri" panose="020F0502020204030204" pitchFamily="34" charset="0"/>
                <a:cs typeface="Times New Roman" panose="02020603050405020304" pitchFamily="18" charset="0"/>
              </a:rPr>
              <a:t>Opioids impede the creation of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norepinephrine.</a:t>
            </a:r>
          </a:p>
          <a:p>
            <a:pPr>
              <a:lnSpc>
                <a:spcPct val="200000"/>
              </a:lnSpc>
              <a:buFont typeface="Wingdings" panose="05000000000000000000" pitchFamily="2" charset="2"/>
              <a:buChar char="Ø"/>
            </a:pPr>
            <a:r>
              <a:rPr lang="en-US" sz="1200" dirty="0">
                <a:latin typeface="Times New Roman" panose="02020603050405020304" pitchFamily="18" charset="0"/>
                <a:ea typeface="Calibri" panose="020F0502020204030204" pitchFamily="34" charset="0"/>
                <a:cs typeface="Times New Roman" panose="02020603050405020304" pitchFamily="18" charset="0"/>
              </a:rPr>
              <a:t>Also, opioids activate some sections of the neurological system, resulting in nausea, drowsiness, or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disorientation.</a:t>
            </a:r>
          </a:p>
          <a:p>
            <a:pPr>
              <a:lnSpc>
                <a:spcPct val="200000"/>
              </a:lnSpc>
              <a:buFont typeface="Wingdings" panose="05000000000000000000" pitchFamily="2" charset="2"/>
              <a:buChar char="Ø"/>
            </a:pPr>
            <a:r>
              <a:rPr lang="en-US" sz="1200" dirty="0">
                <a:latin typeface="Times New Roman" panose="02020603050405020304" pitchFamily="18" charset="0"/>
                <a:ea typeface="Calibri" panose="020F0502020204030204" pitchFamily="34" charset="0"/>
                <a:cs typeface="Times New Roman" panose="02020603050405020304" pitchFamily="18" charset="0"/>
              </a:rPr>
              <a:t>Cocaine affects dopamine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lecells</a:t>
            </a:r>
            <a:r>
              <a:rPr lang="en-US" sz="1200" dirty="0">
                <a:latin typeface="Times New Roman" panose="02020603050405020304" pitchFamily="18" charset="0"/>
                <a:ea typeface="Calibri" panose="020F0502020204030204" pitchFamily="34" charset="0"/>
                <a:cs typeface="Times New Roman" panose="02020603050405020304" pitchFamily="18" charset="0"/>
              </a:rPr>
              <a:t>, resulting in memory damage and emotional issues, and increases the likelihood of developing a nerve disorder.</a:t>
            </a:r>
          </a:p>
          <a:p>
            <a:pPr>
              <a:lnSpc>
                <a:spcPct val="200000"/>
              </a:lnSpc>
              <a:buFont typeface="Wingdings" panose="05000000000000000000" pitchFamily="2" charset="2"/>
              <a:buChar char="Ø"/>
            </a:pP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Ø"/>
            </a:pPr>
            <a:endParaRPr lang="en-US" sz="1200" dirty="0"/>
          </a:p>
        </p:txBody>
      </p:sp>
      <p:pic>
        <p:nvPicPr>
          <p:cNvPr id="5" name="Content Placeholder 4"/>
          <p:cNvPicPr>
            <a:picLocks noGrp="1" noChangeAspect="1"/>
          </p:cNvPicPr>
          <p:nvPr>
            <p:ph sz="half" idx="2"/>
          </p:nvPr>
        </p:nvPicPr>
        <p:blipFill>
          <a:blip r:embed="rId3"/>
          <a:stretch>
            <a:fillRect/>
          </a:stretch>
        </p:blipFill>
        <p:spPr>
          <a:xfrm>
            <a:off x="6181725" y="2567975"/>
            <a:ext cx="4718050" cy="3295263"/>
          </a:xfrm>
          <a:prstGeom prst="rect">
            <a:avLst/>
          </a:prstGeom>
        </p:spPr>
      </p:pic>
    </p:spTree>
    <p:extLst>
      <p:ext uri="{BB962C8B-B14F-4D97-AF65-F5344CB8AC3E}">
        <p14:creationId xmlns:p14="http://schemas.microsoft.com/office/powerpoint/2010/main" xmlns="" val="183171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753" y="717176"/>
            <a:ext cx="10112188" cy="4524315"/>
          </a:xfrm>
          <a:prstGeom prst="rect">
            <a:avLst/>
          </a:prstGeom>
          <a:noFill/>
        </p:spPr>
        <p:txBody>
          <a:bodyPr wrap="square" rtlCol="0">
            <a:spAutoFit/>
          </a:bodyPr>
          <a:lstStyle/>
          <a:p>
            <a:pPr algn="ctr">
              <a:lnSpc>
                <a:spcPct val="200000"/>
              </a:lnSpc>
            </a:pPr>
            <a:r>
              <a:rPr lang="en-US" b="1" dirty="0" smtClean="0">
                <a:latin typeface="Times New Roman" panose="02020603050405020304" pitchFamily="18" charset="0"/>
                <a:cs typeface="Times New Roman" panose="02020603050405020304" pitchFamily="18" charset="0"/>
              </a:rPr>
              <a:t>Drug addiction and the central nervous system</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As the brain is the core of all bodily functions, the effects of dependency on the brain extend to the rest of the body.</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Cocaine dependency raises blood pressure and pulse rate and alters the heart's electrical impulses, increasing the likelihood of a person having a heart attack (Greenwald et al., 2021). </a:t>
            </a:r>
          </a:p>
          <a:p>
            <a:pPr marL="285750" indent="-2857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Hallucinogens impact serotonin and the brain's frontal lobe, resulting in severe effects. </a:t>
            </a:r>
          </a:p>
          <a:p>
            <a:pPr>
              <a:lnSpc>
                <a:spcPct val="200000"/>
              </a:lnSpc>
            </a:pP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7189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Drug addiction and the central nervous system</a:t>
            </a:r>
            <a:br>
              <a:rPr lang="en-US" sz="2800" b="1"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pPr>
              <a:lnSpc>
                <a:spcPct val="200000"/>
              </a:lnSpc>
              <a:buFont typeface="Wingdings" panose="05000000000000000000" pitchFamily="2" charset="2"/>
              <a:buChar char="Ø"/>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Drugs </a:t>
            </a:r>
            <a:r>
              <a:rPr lang="en-US" sz="1200" dirty="0">
                <a:latin typeface="Times New Roman" panose="02020603050405020304" pitchFamily="18" charset="0"/>
                <a:ea typeface="Calibri" panose="020F0502020204030204" pitchFamily="34" charset="0"/>
                <a:cs typeface="Times New Roman" panose="02020603050405020304" pitchFamily="18" charset="0"/>
              </a:rPr>
              <a:t>interfere with the transfer, reception, and translation of neuronal signals through neurotransmitters. </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Ø"/>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Amphetamine </a:t>
            </a:r>
            <a:r>
              <a:rPr lang="en-US" sz="1200" dirty="0">
                <a:latin typeface="Times New Roman" panose="02020603050405020304" pitchFamily="18" charset="0"/>
                <a:ea typeface="Calibri" panose="020F0502020204030204" pitchFamily="34" charset="0"/>
                <a:cs typeface="Times New Roman" panose="02020603050405020304" pitchFamily="18" charset="0"/>
              </a:rPr>
              <a:t>and cocaine, may cause nerves to emit unusually high levels of endogenous neurotransmitters </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Ø"/>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They may also hinder </a:t>
            </a:r>
            <a:r>
              <a:rPr lang="en-US" sz="1200" dirty="0">
                <a:latin typeface="Times New Roman" panose="02020603050405020304" pitchFamily="18" charset="0"/>
                <a:ea typeface="Calibri" panose="020F0502020204030204" pitchFamily="34" charset="0"/>
                <a:cs typeface="Times New Roman" panose="02020603050405020304" pitchFamily="18" charset="0"/>
              </a:rPr>
              <a:t>the regular regeneration of these neurochemicals by messing with receptors. </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Ø"/>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That </a:t>
            </a:r>
            <a:r>
              <a:rPr lang="en-US" sz="1200" dirty="0">
                <a:latin typeface="Times New Roman" panose="02020603050405020304" pitchFamily="18" charset="0"/>
                <a:ea typeface="Calibri" panose="020F0502020204030204" pitchFamily="34" charset="0"/>
                <a:cs typeface="Times New Roman" panose="02020603050405020304" pitchFamily="18" charset="0"/>
              </a:rPr>
              <a:t>also enhances or disturbs standard neuronal transmission.</a:t>
            </a:r>
          </a:p>
          <a:p>
            <a:pPr>
              <a:lnSpc>
                <a:spcPct val="200000"/>
              </a:lnSpc>
              <a:buFont typeface="Wingdings" panose="05000000000000000000" pitchFamily="2" charset="2"/>
              <a:buChar char="Ø"/>
            </a:pPr>
            <a:endParaRPr lang="en-US" sz="1200" dirty="0"/>
          </a:p>
        </p:txBody>
      </p:sp>
      <p:pic>
        <p:nvPicPr>
          <p:cNvPr id="5" name="Content Placeholder 4"/>
          <p:cNvPicPr>
            <a:picLocks noGrp="1" noChangeAspect="1"/>
          </p:cNvPicPr>
          <p:nvPr>
            <p:ph sz="half" idx="2"/>
          </p:nvPr>
        </p:nvPicPr>
        <p:blipFill>
          <a:blip r:embed="rId3" cstate="print"/>
          <a:stretch>
            <a:fillRect/>
          </a:stretch>
        </p:blipFill>
        <p:spPr>
          <a:xfrm>
            <a:off x="6181725" y="2642616"/>
            <a:ext cx="4718050" cy="3145980"/>
          </a:xfrm>
          <a:prstGeom prst="rect">
            <a:avLst/>
          </a:prstGeom>
        </p:spPr>
      </p:pic>
    </p:spTree>
    <p:extLst>
      <p:ext uri="{BB962C8B-B14F-4D97-AF65-F5344CB8AC3E}">
        <p14:creationId xmlns:p14="http://schemas.microsoft.com/office/powerpoint/2010/main" xmlns="" val="238089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988" y="950259"/>
            <a:ext cx="9717741" cy="3970318"/>
          </a:xfrm>
          <a:prstGeom prst="rect">
            <a:avLst/>
          </a:prstGeom>
          <a:noFill/>
        </p:spPr>
        <p:txBody>
          <a:bodyPr wrap="square" rtlCol="0">
            <a:spAutoFit/>
          </a:bodyPr>
          <a:lstStyle/>
          <a:p>
            <a:pPr algn="ctr">
              <a:lnSpc>
                <a:spcPct val="200000"/>
              </a:lnSpc>
            </a:pPr>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process of Neurotransmission</a:t>
            </a:r>
          </a:p>
          <a:p>
            <a:pPr marL="171450" indent="-171450">
              <a:lnSpc>
                <a:spcPct val="200000"/>
              </a:lnSpc>
              <a:buFont typeface="Wingdings" panose="05000000000000000000" pitchFamily="2" charset="2"/>
              <a:buChar char="Ø"/>
            </a:pPr>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act of signal transmission within the body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Sheffler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et al., 2022). </a:t>
            </a:r>
          </a:p>
          <a:p>
            <a:pPr marL="171450" indent="-1714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For neurons to transmit signals, they must be able to interact with one another despite being ordinarily unconnected. </a:t>
            </a:r>
          </a:p>
          <a:p>
            <a:pPr marL="171450" indent="-1714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Synapse is a little point at the tip of every neuron, and in order to communicate with the subsequent cell, the signal must be able to traverse this short area. </a:t>
            </a:r>
          </a:p>
          <a:p>
            <a:pPr marL="171450" indent="-171450">
              <a:lnSpc>
                <a:spcPct val="200000"/>
              </a:lnSpc>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That happens via the neurotransmission process. </a:t>
            </a:r>
            <a:endParaRPr lang="en-US" b="1" dirty="0"/>
          </a:p>
        </p:txBody>
      </p:sp>
    </p:spTree>
    <p:extLst>
      <p:ext uri="{BB962C8B-B14F-4D97-AF65-F5344CB8AC3E}">
        <p14:creationId xmlns:p14="http://schemas.microsoft.com/office/powerpoint/2010/main" xmlns="" val="282370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824" y="770965"/>
            <a:ext cx="9932894" cy="5493812"/>
          </a:xfrm>
          <a:prstGeom prst="rect">
            <a:avLst/>
          </a:prstGeom>
          <a:noFill/>
        </p:spPr>
        <p:txBody>
          <a:bodyPr wrap="square" rtlCol="0">
            <a:spAutoFit/>
          </a:bodyPr>
          <a:lstStyle/>
          <a:p>
            <a:pPr algn="ctr">
              <a:lnSpc>
                <a:spcPct val="200000"/>
              </a:lnSpc>
              <a:spcAft>
                <a:spcPts val="200"/>
              </a:spcAft>
            </a:pPr>
            <a:r>
              <a:rPr lang="en-US"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process of </a:t>
            </a:r>
            <a:r>
              <a:rPr lang="en-US"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Neurotransmission</a:t>
            </a:r>
          </a:p>
          <a:p>
            <a:pPr algn="ctr">
              <a:lnSpc>
                <a:spcPct val="200000"/>
              </a:lnSpc>
              <a:spcAft>
                <a:spcPts val="200"/>
              </a:spcAft>
            </a:pPr>
            <a:endParaRPr lang="en-US" sz="1600" b="1" dirty="0">
              <a:solidFill>
                <a:prstClr val="black"/>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The process has a step that includes:</a:t>
            </a: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Step 1. The neuron produces the neurotransmitter, which is then contained in capsules at the axon tip.</a:t>
            </a: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Step 2. The neurotransmitter chemicals are released from the capsules into the synaptic cleft when the action pulse hits the axon end.</a:t>
            </a: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Step 3. The neurotransmitter propagates through the aperture and attaches to post-synaptic cell modules.</a:t>
            </a: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Step 4. The stimulated receptors make changes in the reaction of the post-synaptic neuron.</a:t>
            </a: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Step 5. The neurotransmitter chemicals flow back into the neural cleft after being freed from the receptors.</a:t>
            </a:r>
          </a:p>
          <a:p>
            <a:pPr>
              <a:lnSpc>
                <a:spcPct val="200000"/>
              </a:lnSpc>
              <a:spcAft>
                <a:spcPts val="2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Step 6. The post-synaptic synapse reabsorbs the neurotransmitter. The procedure is referred to as Reuptake.</a:t>
            </a:r>
          </a:p>
          <a:p>
            <a:endParaRPr lang="en-US" sz="1600" dirty="0"/>
          </a:p>
        </p:txBody>
      </p:sp>
    </p:spTree>
    <p:extLst>
      <p:ext uri="{BB962C8B-B14F-4D97-AF65-F5344CB8AC3E}">
        <p14:creationId xmlns:p14="http://schemas.microsoft.com/office/powerpoint/2010/main" xmlns="" val="201050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482" y="770965"/>
            <a:ext cx="9932894" cy="5288627"/>
          </a:xfrm>
          <a:prstGeom prst="rect">
            <a:avLst/>
          </a:prstGeom>
          <a:noFill/>
        </p:spPr>
        <p:txBody>
          <a:bodyPr wrap="square" rtlCol="0">
            <a:spAutoFit/>
          </a:bodyPr>
          <a:lstStyle/>
          <a:p>
            <a:pPr algn="ctr">
              <a:lnSpc>
                <a:spcPct val="200000"/>
              </a:lnSpc>
              <a:spcAft>
                <a:spcPts val="20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200000"/>
              </a:lnSpc>
            </a:pPr>
            <a:r>
              <a:rPr lang="en-US" sz="1400" dirty="0" smtClean="0">
                <a:effectLst/>
                <a:latin typeface="Times New Roman" panose="02020603050405020304" pitchFamily="18" charset="0"/>
                <a:cs typeface="Times New Roman" panose="02020603050405020304" pitchFamily="18" charset="0"/>
              </a:rPr>
              <a:t>Greenwald, M. K., </a:t>
            </a:r>
            <a:r>
              <a:rPr lang="en-US" sz="1400" dirty="0" err="1" smtClean="0">
                <a:effectLst/>
                <a:latin typeface="Times New Roman" panose="02020603050405020304" pitchFamily="18" charset="0"/>
                <a:cs typeface="Times New Roman" panose="02020603050405020304" pitchFamily="18" charset="0"/>
              </a:rPr>
              <a:t>Lundahl</a:t>
            </a:r>
            <a:r>
              <a:rPr lang="en-US" sz="1400" dirty="0" smtClean="0">
                <a:effectLst/>
                <a:latin typeface="Times New Roman" panose="02020603050405020304" pitchFamily="18" charset="0"/>
                <a:cs typeface="Times New Roman" panose="02020603050405020304" pitchFamily="18" charset="0"/>
              </a:rPr>
              <a:t>, L. H., </a:t>
            </a:r>
            <a:r>
              <a:rPr lang="en-US" sz="1400" dirty="0" err="1" smtClean="0">
                <a:effectLst/>
                <a:latin typeface="Times New Roman" panose="02020603050405020304" pitchFamily="18" charset="0"/>
                <a:cs typeface="Times New Roman" panose="02020603050405020304" pitchFamily="18" charset="0"/>
              </a:rPr>
              <a:t>Shkokani</a:t>
            </a:r>
            <a:r>
              <a:rPr lang="en-US" sz="1400" dirty="0" smtClean="0">
                <a:effectLst/>
                <a:latin typeface="Times New Roman" panose="02020603050405020304" pitchFamily="18" charset="0"/>
                <a:cs typeface="Times New Roman" panose="02020603050405020304" pitchFamily="18" charset="0"/>
              </a:rPr>
              <a:t>, L. A., Syed, S., </a:t>
            </a:r>
            <a:r>
              <a:rPr lang="en-US" sz="1400" dirty="0" err="1" smtClean="0">
                <a:effectLst/>
                <a:latin typeface="Times New Roman" panose="02020603050405020304" pitchFamily="18" charset="0"/>
                <a:cs typeface="Times New Roman" panose="02020603050405020304" pitchFamily="18" charset="0"/>
              </a:rPr>
              <a:t>Roxas</a:t>
            </a:r>
            <a:r>
              <a:rPr lang="en-US" sz="1400" dirty="0" smtClean="0">
                <a:effectLst/>
                <a:latin typeface="Times New Roman" panose="02020603050405020304" pitchFamily="18" charset="0"/>
                <a:cs typeface="Times New Roman" panose="02020603050405020304" pitchFamily="18" charset="0"/>
              </a:rPr>
              <a:t>, R. S., &amp; Levy, P. D. (2021). Effects of cocaine and/or heroin use on resting cardiovascular function. </a:t>
            </a:r>
            <a:r>
              <a:rPr lang="en-US" sz="1400" i="1" dirty="0" smtClean="0">
                <a:effectLst/>
                <a:latin typeface="Times New Roman" panose="02020603050405020304" pitchFamily="18" charset="0"/>
                <a:cs typeface="Times New Roman" panose="02020603050405020304" pitchFamily="18" charset="0"/>
              </a:rPr>
              <a:t>International Journal of Cardiology Cardiovascular Risk and Prevention</a:t>
            </a:r>
            <a:r>
              <a:rPr lang="en-US" sz="1400" dirty="0" smtClean="0">
                <a:effectLst/>
                <a:latin typeface="Times New Roman" panose="02020603050405020304" pitchFamily="18" charset="0"/>
                <a:cs typeface="Times New Roman" panose="02020603050405020304" pitchFamily="18" charset="0"/>
              </a:rPr>
              <a:t>, </a:t>
            </a:r>
            <a:r>
              <a:rPr lang="en-US" sz="1400" i="1" dirty="0" smtClean="0">
                <a:effectLst/>
                <a:latin typeface="Times New Roman" panose="02020603050405020304" pitchFamily="18" charset="0"/>
                <a:cs typeface="Times New Roman" panose="02020603050405020304" pitchFamily="18" charset="0"/>
              </a:rPr>
              <a:t>11</a:t>
            </a:r>
            <a:r>
              <a:rPr lang="en-US" sz="1400" dirty="0" smtClean="0">
                <a:effectLst/>
                <a:latin typeface="Times New Roman" panose="02020603050405020304" pitchFamily="18" charset="0"/>
                <a:cs typeface="Times New Roman" panose="02020603050405020304" pitchFamily="18" charset="0"/>
              </a:rPr>
              <a:t>, 200123.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2"/>
              </a:rPr>
              <a:t>https://www.sciencedirect.com/science/article/pii/S2772487521000258</a:t>
            </a:r>
            <a:endParaRPr lang="en-US" sz="1400" dirty="0" smtClean="0">
              <a:effectLst/>
              <a:latin typeface="Times New Roman" panose="02020603050405020304" pitchFamily="18" charset="0"/>
              <a:cs typeface="Times New Roman" panose="02020603050405020304" pitchFamily="18" charset="0"/>
            </a:endParaRPr>
          </a:p>
          <a:p>
            <a:pPr marL="457200" indent="-457200">
              <a:lnSpc>
                <a:spcPct val="200000"/>
              </a:lnSpc>
            </a:pPr>
            <a:r>
              <a:rPr lang="en-US" sz="1400" dirty="0" smtClean="0">
                <a:effectLst/>
                <a:latin typeface="Times New Roman" panose="02020603050405020304" pitchFamily="18" charset="0"/>
                <a:cs typeface="Times New Roman" panose="02020603050405020304" pitchFamily="18" charset="0"/>
              </a:rPr>
              <a:t>McLellan, A. T. (2017). Substance misuse and substance use disorders: why do they matter in healthcare?. </a:t>
            </a:r>
            <a:r>
              <a:rPr lang="en-US" sz="1400" i="1" dirty="0" smtClean="0">
                <a:effectLst/>
                <a:latin typeface="Times New Roman" panose="02020603050405020304" pitchFamily="18" charset="0"/>
                <a:cs typeface="Times New Roman" panose="02020603050405020304" pitchFamily="18" charset="0"/>
              </a:rPr>
              <a:t>Transactions of the American Clinical and Climatological Association</a:t>
            </a:r>
            <a:r>
              <a:rPr lang="en-US" sz="1400" dirty="0" smtClean="0">
                <a:effectLst/>
                <a:latin typeface="Times New Roman" panose="02020603050405020304" pitchFamily="18" charset="0"/>
                <a:cs typeface="Times New Roman" panose="02020603050405020304" pitchFamily="18" charset="0"/>
              </a:rPr>
              <a:t>, </a:t>
            </a:r>
            <a:r>
              <a:rPr lang="en-US" sz="1400" i="1" dirty="0" smtClean="0">
                <a:effectLst/>
                <a:latin typeface="Times New Roman" panose="02020603050405020304" pitchFamily="18" charset="0"/>
                <a:cs typeface="Times New Roman" panose="02020603050405020304" pitchFamily="18" charset="0"/>
              </a:rPr>
              <a:t>128</a:t>
            </a:r>
            <a:r>
              <a:rPr lang="en-US" sz="1400" dirty="0" smtClean="0">
                <a:effectLst/>
                <a:latin typeface="Times New Roman" panose="02020603050405020304" pitchFamily="18" charset="0"/>
                <a:cs typeface="Times New Roman" panose="02020603050405020304" pitchFamily="18" charset="0"/>
              </a:rPr>
              <a:t>, 112.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3"/>
              </a:rPr>
              <a:t>https://www.ncbi.nlm.nih.gov/pmc/articles/PMC5525418/</a:t>
            </a:r>
            <a:endParaRPr lang="en-US" sz="1400" dirty="0" smtClean="0">
              <a:effectLst/>
              <a:latin typeface="Times New Roman" panose="02020603050405020304" pitchFamily="18" charset="0"/>
              <a:cs typeface="Times New Roman" panose="02020603050405020304" pitchFamily="18" charset="0"/>
            </a:endParaRPr>
          </a:p>
          <a:p>
            <a:pPr marL="457200" indent="-457200">
              <a:lnSpc>
                <a:spcPct val="200000"/>
              </a:lnSpc>
            </a:pPr>
            <a:r>
              <a:rPr lang="en-US" sz="1400" dirty="0" err="1" smtClean="0">
                <a:effectLst/>
                <a:latin typeface="Times New Roman" panose="02020603050405020304" pitchFamily="18" charset="0"/>
                <a:cs typeface="Times New Roman" panose="02020603050405020304" pitchFamily="18" charset="0"/>
              </a:rPr>
              <a:t>Ranjbar-Slamloo</a:t>
            </a:r>
            <a:r>
              <a:rPr lang="en-US" sz="1400" dirty="0" smtClean="0">
                <a:effectLst/>
                <a:latin typeface="Times New Roman" panose="02020603050405020304" pitchFamily="18" charset="0"/>
                <a:cs typeface="Times New Roman" panose="02020603050405020304" pitchFamily="18" charset="0"/>
              </a:rPr>
              <a:t>, Y., &amp; </a:t>
            </a:r>
            <a:r>
              <a:rPr lang="en-US" sz="1400" dirty="0" err="1" smtClean="0">
                <a:effectLst/>
                <a:latin typeface="Times New Roman" panose="02020603050405020304" pitchFamily="18" charset="0"/>
                <a:cs typeface="Times New Roman" panose="02020603050405020304" pitchFamily="18" charset="0"/>
              </a:rPr>
              <a:t>Fazlali</a:t>
            </a:r>
            <a:r>
              <a:rPr lang="en-US" sz="1400" dirty="0" smtClean="0">
                <a:effectLst/>
                <a:latin typeface="Times New Roman" panose="02020603050405020304" pitchFamily="18" charset="0"/>
                <a:cs typeface="Times New Roman" panose="02020603050405020304" pitchFamily="18" charset="0"/>
              </a:rPr>
              <a:t>, Z. (2020). Dopamine and noradrenaline in the brain; overlapping or dissociate functions?. </a:t>
            </a:r>
            <a:r>
              <a:rPr lang="en-US" sz="1400" i="1" dirty="0" smtClean="0">
                <a:effectLst/>
                <a:latin typeface="Times New Roman" panose="02020603050405020304" pitchFamily="18" charset="0"/>
                <a:cs typeface="Times New Roman" panose="02020603050405020304" pitchFamily="18" charset="0"/>
              </a:rPr>
              <a:t>Frontiers in molecular neuroscience</a:t>
            </a:r>
            <a:r>
              <a:rPr lang="en-US" sz="1400" dirty="0" smtClean="0">
                <a:effectLst/>
                <a:latin typeface="Times New Roman" panose="02020603050405020304" pitchFamily="18" charset="0"/>
                <a:cs typeface="Times New Roman" panose="02020603050405020304" pitchFamily="18" charset="0"/>
              </a:rPr>
              <a:t>, </a:t>
            </a:r>
            <a:r>
              <a:rPr lang="en-US" sz="1400" i="1" dirty="0" smtClean="0">
                <a:effectLst/>
                <a:latin typeface="Times New Roman" panose="02020603050405020304" pitchFamily="18" charset="0"/>
                <a:cs typeface="Times New Roman" panose="02020603050405020304" pitchFamily="18" charset="0"/>
              </a:rPr>
              <a:t>12</a:t>
            </a:r>
            <a:r>
              <a:rPr lang="en-US" sz="1400" dirty="0" smtClean="0">
                <a:effectLst/>
                <a:latin typeface="Times New Roman" panose="02020603050405020304" pitchFamily="18" charset="0"/>
                <a:cs typeface="Times New Roman" panose="02020603050405020304" pitchFamily="18" charset="0"/>
              </a:rPr>
              <a:t>, 334.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4"/>
              </a:rPr>
              <a:t>https://www.frontiersin.org/articles/10.3389/fnmol.2019.00334/full</a:t>
            </a:r>
            <a:endParaRPr lang="en-US" sz="1400" dirty="0" smtClean="0">
              <a:effectLst/>
              <a:latin typeface="Times New Roman" panose="02020603050405020304" pitchFamily="18" charset="0"/>
              <a:cs typeface="Times New Roman" panose="02020603050405020304" pitchFamily="18" charset="0"/>
            </a:endParaRPr>
          </a:p>
          <a:p>
            <a:pPr marL="457200" indent="-457200">
              <a:lnSpc>
                <a:spcPct val="200000"/>
              </a:lnSpc>
            </a:pPr>
            <a:r>
              <a:rPr lang="en-US" sz="1400" dirty="0" err="1" smtClean="0">
                <a:effectLst/>
                <a:latin typeface="Times New Roman" panose="02020603050405020304" pitchFamily="18" charset="0"/>
                <a:cs typeface="Times New Roman" panose="02020603050405020304" pitchFamily="18" charset="0"/>
              </a:rPr>
              <a:t>Sheffler</a:t>
            </a:r>
            <a:r>
              <a:rPr lang="en-US" sz="1400" dirty="0" smtClean="0">
                <a:effectLst/>
                <a:latin typeface="Times New Roman" panose="02020603050405020304" pitchFamily="18" charset="0"/>
                <a:cs typeface="Times New Roman" panose="02020603050405020304" pitchFamily="18" charset="0"/>
              </a:rPr>
              <a:t>, Z. M., Reddy, V., &amp; </a:t>
            </a:r>
            <a:r>
              <a:rPr lang="en-US" sz="1400" dirty="0" err="1" smtClean="0">
                <a:effectLst/>
                <a:latin typeface="Times New Roman" panose="02020603050405020304" pitchFamily="18" charset="0"/>
                <a:cs typeface="Times New Roman" panose="02020603050405020304" pitchFamily="18" charset="0"/>
              </a:rPr>
              <a:t>Pillarisetty</a:t>
            </a:r>
            <a:r>
              <a:rPr lang="en-US" sz="1400" dirty="0" smtClean="0">
                <a:effectLst/>
                <a:latin typeface="Times New Roman" panose="02020603050405020304" pitchFamily="18" charset="0"/>
                <a:cs typeface="Times New Roman" panose="02020603050405020304" pitchFamily="18" charset="0"/>
              </a:rPr>
              <a:t>, L. S. (2022). Physiology, neurotransmitters. In </a:t>
            </a:r>
            <a:r>
              <a:rPr lang="en-US" sz="1400" i="1" dirty="0" err="1" smtClean="0">
                <a:effectLst/>
                <a:latin typeface="Times New Roman" panose="02020603050405020304" pitchFamily="18" charset="0"/>
                <a:cs typeface="Times New Roman" panose="02020603050405020304" pitchFamily="18" charset="0"/>
              </a:rPr>
              <a:t>StatPearls</a:t>
            </a:r>
            <a:r>
              <a:rPr lang="en-US" sz="1400" i="1" dirty="0" smtClean="0">
                <a:effectLst/>
                <a:latin typeface="Times New Roman" panose="02020603050405020304" pitchFamily="18" charset="0"/>
                <a:cs typeface="Times New Roman" panose="02020603050405020304" pitchFamily="18" charset="0"/>
              </a:rPr>
              <a:t> [Internet]</a:t>
            </a:r>
            <a:r>
              <a:rPr lang="en-US" sz="1400" dirty="0" smtClean="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StatPearls</a:t>
            </a:r>
            <a:r>
              <a:rPr lang="en-US" sz="1400" dirty="0" smtClean="0">
                <a:effectLst/>
                <a:latin typeface="Times New Roman" panose="02020603050405020304" pitchFamily="18" charset="0"/>
                <a:cs typeface="Times New Roman" panose="02020603050405020304" pitchFamily="18" charset="0"/>
              </a:rPr>
              <a:t> Publishing. </a:t>
            </a:r>
            <a:r>
              <a:rPr lang="en-US" sz="1400" u="sng" dirty="0" smtClean="0">
                <a:solidFill>
                  <a:srgbClr val="0563C1"/>
                </a:solidFill>
                <a:effectLst/>
                <a:latin typeface="Times New Roman" panose="02020603050405020304" pitchFamily="18" charset="0"/>
                <a:cs typeface="Times New Roman" panose="02020603050405020304" pitchFamily="18" charset="0"/>
                <a:hlinkClick r:id="rId5"/>
              </a:rPr>
              <a:t>https://www.ncbi.nlm.nih.gov/books/NBK539894/</a:t>
            </a:r>
            <a:endParaRPr lang="en-US" sz="1400" dirty="0" smtClean="0">
              <a:effectLst/>
              <a:latin typeface="Times New Roman" panose="02020603050405020304" pitchFamily="18" charset="0"/>
              <a:cs typeface="Times New Roman" panose="02020603050405020304" pitchFamily="18" charset="0"/>
            </a:endParaRPr>
          </a:p>
          <a:p>
            <a:pPr>
              <a:lnSpc>
                <a:spcPct val="200000"/>
              </a:lnSpc>
              <a:spcAft>
                <a:spcPts val="20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979309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TotalTime>
  <Words>756</Words>
  <Application>Microsoft Office PowerPoint</Application>
  <PresentationFormat>Custom</PresentationFormat>
  <Paragraphs>71</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Slide 1</vt:lpstr>
      <vt:lpstr>Drug addiction</vt:lpstr>
      <vt:lpstr>Slide 3</vt:lpstr>
      <vt:lpstr>Drug addiction and the central nervous system </vt:lpstr>
      <vt:lpstr>Slide 5</vt:lpstr>
      <vt:lpstr>Drug addiction and the central nervous system </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25</cp:revision>
  <dcterms:created xsi:type="dcterms:W3CDTF">2023-02-13T17:49:02Z</dcterms:created>
  <dcterms:modified xsi:type="dcterms:W3CDTF">2023-08-07T09:13:51Z</dcterms:modified>
</cp:coreProperties>
</file>