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37" autoAdjust="0"/>
    <p:restoredTop sz="94660"/>
  </p:normalViewPr>
  <p:slideViewPr>
    <p:cSldViewPr snapToGrid="0">
      <p:cViewPr varScale="1">
        <p:scale>
          <a:sx n="83" d="100"/>
          <a:sy n="83" d="100"/>
        </p:scale>
        <p:origin x="-102" y="-5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45894-1119-4C93-9F26-E6703F179475}" type="datetimeFigureOut">
              <a:rPr lang="en-US" smtClean="0"/>
              <a:pPr/>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ACCA7-6672-4585-A10E-574F27DAD5A6}" type="slidenum">
              <a:rPr lang="en-US" smtClean="0"/>
              <a:pPr/>
              <a:t>‹#›</a:t>
            </a:fld>
            <a:endParaRPr lang="en-US"/>
          </a:p>
        </p:txBody>
      </p:sp>
    </p:spTree>
    <p:extLst>
      <p:ext uri="{BB962C8B-B14F-4D97-AF65-F5344CB8AC3E}">
        <p14:creationId xmlns:p14="http://schemas.microsoft.com/office/powerpoint/2010/main" xmlns="" val="23558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Rising sea levels can have a significant negative impact on the lodging industry. As sea levels rise, coastal areas and beaches become increasingly susceptible to flooding and storm surge, making them less desirable locations for tourist destinations. This can result in decreased demand for lodging in coastal areas, leading to decreased revenue for the lodging industry. </a:t>
            </a:r>
            <a:endParaRPr lang="en-US" dirty="0"/>
          </a:p>
        </p:txBody>
      </p:sp>
      <p:sp>
        <p:nvSpPr>
          <p:cNvPr id="4" name="Slide Number Placeholder 3"/>
          <p:cNvSpPr>
            <a:spLocks noGrp="1"/>
          </p:cNvSpPr>
          <p:nvPr>
            <p:ph type="sldNum" sz="quarter" idx="10"/>
          </p:nvPr>
        </p:nvSpPr>
        <p:spPr/>
        <p:txBody>
          <a:bodyPr/>
          <a:lstStyle/>
          <a:p>
            <a:fld id="{AAAACCA7-6672-4585-A10E-574F27DAD5A6}" type="slidenum">
              <a:rPr lang="en-US" smtClean="0"/>
              <a:pPr/>
              <a:t>2</a:t>
            </a:fld>
            <a:endParaRPr lang="en-US"/>
          </a:p>
        </p:txBody>
      </p:sp>
    </p:spTree>
    <p:extLst>
      <p:ext uri="{BB962C8B-B14F-4D97-AF65-F5344CB8AC3E}">
        <p14:creationId xmlns:p14="http://schemas.microsoft.com/office/powerpoint/2010/main" xmlns="" val="150758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Marriott Hotels has implemented several measures to mitigate the risks of COVID-19, including: </a:t>
            </a:r>
          </a:p>
          <a:p>
            <a:r>
              <a:rPr lang="en-US" dirty="0" smtClean="0"/>
              <a:t>Enhanced Cleaning and Sanitization: Marriott has implemented a program called “Commitment to Clean,” which features a deep clean and sanitization of all hotel surfaces and guest rooms using hospital-grade disinfectants. </a:t>
            </a:r>
          </a:p>
          <a:p>
            <a:r>
              <a:rPr lang="en-US" dirty="0" smtClean="0"/>
              <a:t>Contactless Check-In and Mobile Key: Marriott has implemented a contactless check-in experience that allows guests to use their own mobile device to open their hotel room doors. </a:t>
            </a:r>
          </a:p>
          <a:p>
            <a:r>
              <a:rPr lang="en-US" dirty="0" smtClean="0"/>
              <a:t>Social Distancing: Marriott has implemented social distancing measures in all public areas to ensure there is enough space between guests. Additionally, they have limited the number of guests in the restaurant and lobby to ensure social distancing. </a:t>
            </a:r>
          </a:p>
          <a:p>
            <a:r>
              <a:rPr lang="en-US" dirty="0" smtClean="0"/>
              <a:t>Face Masks: Marriott has implemented a policy requiring the use of face masks throughout the hotel, including the lobby, restaurants, and public spaces. </a:t>
            </a:r>
          </a:p>
          <a:p>
            <a:r>
              <a:rPr lang="en-US" dirty="0" smtClean="0"/>
              <a:t>Contactless Dining: Marriott has implemented contactless dining options to limit contact between staff and guests. They have also implemented contactless menus, including QR codes that allow guests to view digital menus on their own device. </a:t>
            </a:r>
            <a:endParaRPr lang="en-US" dirty="0"/>
          </a:p>
        </p:txBody>
      </p:sp>
      <p:sp>
        <p:nvSpPr>
          <p:cNvPr id="4" name="Slide Number Placeholder 3"/>
          <p:cNvSpPr>
            <a:spLocks noGrp="1"/>
          </p:cNvSpPr>
          <p:nvPr>
            <p:ph type="sldNum" sz="quarter" idx="10"/>
          </p:nvPr>
        </p:nvSpPr>
        <p:spPr/>
        <p:txBody>
          <a:bodyPr/>
          <a:lstStyle/>
          <a:p>
            <a:fld id="{AAAACCA7-6672-4585-A10E-574F27DAD5A6}" type="slidenum">
              <a:rPr lang="en-US" smtClean="0"/>
              <a:pPr/>
              <a:t>3</a:t>
            </a:fld>
            <a:endParaRPr lang="en-US"/>
          </a:p>
        </p:txBody>
      </p:sp>
    </p:spTree>
    <p:extLst>
      <p:ext uri="{BB962C8B-B14F-4D97-AF65-F5344CB8AC3E}">
        <p14:creationId xmlns:p14="http://schemas.microsoft.com/office/powerpoint/2010/main" xmlns="" val="233023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Families First Coronavirus Response Act and The American Rescue Plan Act relief bills will have a significant impact on the short-term future of the hotel industry, particularly Marriott Hotels</a:t>
            </a:r>
            <a:r>
              <a:rPr lang="en-US" baseline="0" dirty="0" smtClean="0"/>
              <a:t> </a:t>
            </a:r>
            <a:r>
              <a:rPr lang="en-US" dirty="0" smtClean="0"/>
              <a:t>(Lai &amp; Wong, 2020).  The direct payments and unemployment benefits provided by the Families First Coronavirus Response Act and the American Rescue Plan Act will help boost consumer spending, which will likely lead to an increase in leisure and business travel. Additionally, the additional funding for small businesses and rent and mortgage relief will help Marriott Hotels stay afloat and continue to provide jobs to their employees.</a:t>
            </a:r>
            <a:endParaRPr lang="en-US" dirty="0"/>
          </a:p>
        </p:txBody>
      </p:sp>
      <p:sp>
        <p:nvSpPr>
          <p:cNvPr id="4" name="Slide Number Placeholder 3"/>
          <p:cNvSpPr>
            <a:spLocks noGrp="1"/>
          </p:cNvSpPr>
          <p:nvPr>
            <p:ph type="sldNum" sz="quarter" idx="10"/>
          </p:nvPr>
        </p:nvSpPr>
        <p:spPr/>
        <p:txBody>
          <a:bodyPr/>
          <a:lstStyle/>
          <a:p>
            <a:fld id="{AAAACCA7-6672-4585-A10E-574F27DAD5A6}" type="slidenum">
              <a:rPr lang="en-US" smtClean="0"/>
              <a:pPr/>
              <a:t>4</a:t>
            </a:fld>
            <a:endParaRPr lang="en-US"/>
          </a:p>
        </p:txBody>
      </p:sp>
    </p:spTree>
    <p:extLst>
      <p:ext uri="{BB962C8B-B14F-4D97-AF65-F5344CB8AC3E}">
        <p14:creationId xmlns:p14="http://schemas.microsoft.com/office/powerpoint/2010/main" xmlns="" val="49842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 is projected to have an enormous impact on the hospitality industry in the next 5 years. AI can be used to automate mundane tasks, improve customer service, and provide valuable insights into customer behavior. AI can also be used to improve operational efficiency, optimize staff allocation, and improve the overall customer experience. AI-powered virtual assistants can help customers book rooms, answer queries, and provide personalized recommendations. </a:t>
            </a:r>
            <a:r>
              <a:rPr lang="en-US" dirty="0" err="1" smtClean="0"/>
              <a:t>Chatbots</a:t>
            </a:r>
            <a:r>
              <a:rPr lang="en-US" dirty="0" smtClean="0"/>
              <a:t> can provide immediate customer service, and AI-driven analytics can identify customer trends and preferences. AI can also be used to optimize marketing campaigns and improve customer engagement. Finally, AI can be used to automate tasks in the back office, such as accounts receivable and accounts payable, eliminating manual processes and increasing efficiency (Kaushal &amp; Srivastava, 2021).</a:t>
            </a:r>
            <a:endParaRPr lang="en-US" dirty="0"/>
          </a:p>
        </p:txBody>
      </p:sp>
      <p:sp>
        <p:nvSpPr>
          <p:cNvPr id="4" name="Slide Number Placeholder 3"/>
          <p:cNvSpPr>
            <a:spLocks noGrp="1"/>
          </p:cNvSpPr>
          <p:nvPr>
            <p:ph type="sldNum" sz="quarter" idx="10"/>
          </p:nvPr>
        </p:nvSpPr>
        <p:spPr/>
        <p:txBody>
          <a:bodyPr/>
          <a:lstStyle/>
          <a:p>
            <a:fld id="{AAAACCA7-6672-4585-A10E-574F27DAD5A6}" type="slidenum">
              <a:rPr lang="en-US" smtClean="0"/>
              <a:pPr/>
              <a:t>5</a:t>
            </a:fld>
            <a:endParaRPr lang="en-US"/>
          </a:p>
        </p:txBody>
      </p:sp>
    </p:spTree>
    <p:extLst>
      <p:ext uri="{BB962C8B-B14F-4D97-AF65-F5344CB8AC3E}">
        <p14:creationId xmlns:p14="http://schemas.microsoft.com/office/powerpoint/2010/main" xmlns="" val="3595642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evidence to suggest that a major terrorist attack is imminent in the US hospitality industry within the next five years. The US Department of Homeland Security and other federal law enforcement agencies work diligently to protect the US from potential terrorist threats. Additionally, there has been a decrease in the number of terrorist attacks globally since 2015, suggesting that the threat of terrorism has decreased</a:t>
            </a:r>
            <a:r>
              <a:rPr lang="en-US" baseline="0" dirty="0" smtClean="0"/>
              <a:t> </a:t>
            </a:r>
            <a:r>
              <a:rPr lang="en-US" dirty="0" smtClean="0"/>
              <a:t>(Kaushal &amp; Srivastava, 2021).</a:t>
            </a:r>
            <a:r>
              <a:rPr lang="en-US" baseline="0" dirty="0" smtClean="0"/>
              <a:t> </a:t>
            </a:r>
            <a:r>
              <a:rPr lang="en-US" dirty="0" smtClean="0"/>
              <a:t>Finally, the US hospitality industry has implemented security measures, such as increased surveillance, employee training, and improved communication between agencies, to help prevent potential attacks. All of these factors suggest that a major terrorist attack is unlikely in the US hospitality industry within the next five years.</a:t>
            </a:r>
            <a:endParaRPr lang="en-US" dirty="0"/>
          </a:p>
        </p:txBody>
      </p:sp>
      <p:sp>
        <p:nvSpPr>
          <p:cNvPr id="4" name="Slide Number Placeholder 3"/>
          <p:cNvSpPr>
            <a:spLocks noGrp="1"/>
          </p:cNvSpPr>
          <p:nvPr>
            <p:ph type="sldNum" sz="quarter" idx="10"/>
          </p:nvPr>
        </p:nvSpPr>
        <p:spPr/>
        <p:txBody>
          <a:bodyPr/>
          <a:lstStyle/>
          <a:p>
            <a:fld id="{AAAACCA7-6672-4585-A10E-574F27DAD5A6}" type="slidenum">
              <a:rPr lang="en-US" smtClean="0"/>
              <a:pPr/>
              <a:t>6</a:t>
            </a:fld>
            <a:endParaRPr lang="en-US"/>
          </a:p>
        </p:txBody>
      </p:sp>
    </p:spTree>
    <p:extLst>
      <p:ext uri="{BB962C8B-B14F-4D97-AF65-F5344CB8AC3E}">
        <p14:creationId xmlns:p14="http://schemas.microsoft.com/office/powerpoint/2010/main" xmlns="" val="251009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consumer confidence and increased government support will be essential for the hospitality industry to recover from the pre-COVID-19 ratios. Increased consumer confidence will result in more customers returning to the hospitality industry, which will lead to more revenue. Increased government support will help the hospitality industry to cover expenses, such as employee wages, rent, and utilities, while they wait for customer demand to return. Furthermore, the government can provide incentives to encourage people to return to the hospitality industry, such as by allowing for tax credits for those who dine out or providing subsidies for businesses to keep their doors open (Davahli et al., 2020). Finally, the government can also provide additional funding for marketing and advertising campaigns to promote the hospitality industry, which will make customers aware of the industry and help to build confidence in its services. All of these measures will help the hospitality industry to return to pre-COVID-19 ratios.</a:t>
            </a:r>
            <a:endParaRPr lang="en-US" dirty="0"/>
          </a:p>
        </p:txBody>
      </p:sp>
      <p:sp>
        <p:nvSpPr>
          <p:cNvPr id="4" name="Slide Number Placeholder 3"/>
          <p:cNvSpPr>
            <a:spLocks noGrp="1"/>
          </p:cNvSpPr>
          <p:nvPr>
            <p:ph type="sldNum" sz="quarter" idx="10"/>
          </p:nvPr>
        </p:nvSpPr>
        <p:spPr/>
        <p:txBody>
          <a:bodyPr/>
          <a:lstStyle/>
          <a:p>
            <a:fld id="{AAAACCA7-6672-4585-A10E-574F27DAD5A6}" type="slidenum">
              <a:rPr lang="en-US" smtClean="0"/>
              <a:pPr/>
              <a:t>8</a:t>
            </a:fld>
            <a:endParaRPr lang="en-US"/>
          </a:p>
        </p:txBody>
      </p:sp>
    </p:spTree>
    <p:extLst>
      <p:ext uri="{BB962C8B-B14F-4D97-AF65-F5344CB8AC3E}">
        <p14:creationId xmlns:p14="http://schemas.microsoft.com/office/powerpoint/2010/main" xmlns="" val="910325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1F58BE4-61BD-4DF9-AD5F-5B3DD984A4B0}"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6404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6F9A39-C760-4165-BB36-6117EF7EC9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58BE4-61BD-4DF9-AD5F-5B3DD984A4B0}" type="slidenum">
              <a:rPr lang="en-US" smtClean="0"/>
              <a:pPr/>
              <a:t>‹#›</a:t>
            </a:fld>
            <a:endParaRPr lang="en-US"/>
          </a:p>
        </p:txBody>
      </p:sp>
    </p:spTree>
    <p:extLst>
      <p:ext uri="{BB962C8B-B14F-4D97-AF65-F5344CB8AC3E}">
        <p14:creationId xmlns:p14="http://schemas.microsoft.com/office/powerpoint/2010/main" xmlns="" val="195882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380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3910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spTree>
    <p:extLst>
      <p:ext uri="{BB962C8B-B14F-4D97-AF65-F5344CB8AC3E}">
        <p14:creationId xmlns:p14="http://schemas.microsoft.com/office/powerpoint/2010/main" xmlns="" val="347572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2670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363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77363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564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spTree>
    <p:extLst>
      <p:ext uri="{BB962C8B-B14F-4D97-AF65-F5344CB8AC3E}">
        <p14:creationId xmlns:p14="http://schemas.microsoft.com/office/powerpoint/2010/main" xmlns="" val="32187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6F9A39-C760-4165-BB36-6117EF7EC9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58BE4-61BD-4DF9-AD5F-5B3DD984A4B0}"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150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6F9A39-C760-4165-BB36-6117EF7EC9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58BE4-61BD-4DF9-AD5F-5B3DD984A4B0}" type="slidenum">
              <a:rPr lang="en-US" smtClean="0"/>
              <a:pPr/>
              <a:t>‹#›</a:t>
            </a:fld>
            <a:endParaRPr lang="en-US"/>
          </a:p>
        </p:txBody>
      </p:sp>
    </p:spTree>
    <p:extLst>
      <p:ext uri="{BB962C8B-B14F-4D97-AF65-F5344CB8AC3E}">
        <p14:creationId xmlns:p14="http://schemas.microsoft.com/office/powerpoint/2010/main" xmlns="" val="302756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6F9A39-C760-4165-BB36-6117EF7EC909}" type="datetimeFigureOut">
              <a:rPr lang="en-US" smtClean="0"/>
              <a:pPr/>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58BE4-61BD-4DF9-AD5F-5B3DD984A4B0}"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6529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6F9A39-C760-4165-BB36-6117EF7EC909}" type="datetimeFigureOut">
              <a:rPr lang="en-US" smtClean="0"/>
              <a:pPr/>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58BE4-61BD-4DF9-AD5F-5B3DD984A4B0}"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859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F9A39-C760-4165-BB36-6117EF7EC909}" type="datetimeFigureOut">
              <a:rPr lang="en-US" smtClean="0"/>
              <a:pPr/>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58BE4-61BD-4DF9-AD5F-5B3DD984A4B0}" type="slidenum">
              <a:rPr lang="en-US" smtClean="0"/>
              <a:pPr/>
              <a:t>‹#›</a:t>
            </a:fld>
            <a:endParaRPr lang="en-US"/>
          </a:p>
        </p:txBody>
      </p:sp>
    </p:spTree>
    <p:extLst>
      <p:ext uri="{BB962C8B-B14F-4D97-AF65-F5344CB8AC3E}">
        <p14:creationId xmlns:p14="http://schemas.microsoft.com/office/powerpoint/2010/main" xmlns="" val="405938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6F9A39-C760-4165-BB36-6117EF7EC9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58BE4-61BD-4DF9-AD5F-5B3DD984A4B0}"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5279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6F9A39-C760-4165-BB36-6117EF7EC9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58BE4-61BD-4DF9-AD5F-5B3DD984A4B0}" type="slidenum">
              <a:rPr lang="en-US" smtClean="0"/>
              <a:pPr/>
              <a:t>‹#›</a:t>
            </a:fld>
            <a:endParaRPr lang="en-US"/>
          </a:p>
        </p:txBody>
      </p:sp>
    </p:spTree>
    <p:extLst>
      <p:ext uri="{BB962C8B-B14F-4D97-AF65-F5344CB8AC3E}">
        <p14:creationId xmlns:p14="http://schemas.microsoft.com/office/powerpoint/2010/main" xmlns="" val="280428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6F9A39-C760-4165-BB36-6117EF7EC909}" type="datetimeFigureOut">
              <a:rPr lang="en-US" smtClean="0"/>
              <a:pPr/>
              <a:t>5/16/2023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F58BE4-61BD-4DF9-AD5F-5B3DD984A4B0}" type="slidenum">
              <a:rPr lang="en-US" smtClean="0"/>
              <a:pPr/>
              <a:t>‹#›</a:t>
            </a:fld>
            <a:endParaRPr lang="en-US"/>
          </a:p>
        </p:txBody>
      </p:sp>
    </p:spTree>
    <p:extLst>
      <p:ext uri="{BB962C8B-B14F-4D97-AF65-F5344CB8AC3E}">
        <p14:creationId xmlns:p14="http://schemas.microsoft.com/office/powerpoint/2010/main" xmlns="" val="34416120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23" y="187570"/>
            <a:ext cx="11699631" cy="586153"/>
          </a:xfrm>
          <a:solidFill>
            <a:srgbClr val="92D050"/>
          </a:solidFill>
        </p:spPr>
        <p:txBody>
          <a:bodyPr>
            <a:normAutofit/>
          </a:bodyPr>
          <a:lstStyle/>
          <a:p>
            <a:r>
              <a:rPr lang="en-US" sz="2800" dirty="0" smtClean="0">
                <a:latin typeface="Arial" panose="020B0604020202020204" pitchFamily="34" charset="0"/>
                <a:cs typeface="Arial" panose="020B0604020202020204" pitchFamily="34" charset="0"/>
              </a:rPr>
              <a:t>MARRIOTT HOTEL: A NEED FOR INDUSTRY CHANGE DESCRIPTION</a:t>
            </a:r>
            <a:endParaRPr lang="en-US"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94338" y="773723"/>
            <a:ext cx="8862648" cy="4947139"/>
          </a:xfrm>
        </p:spPr>
        <p:txBody>
          <a:bodyPr>
            <a:normAutofit lnSpcReduction="10000"/>
          </a:bodyPr>
          <a:lstStyle/>
          <a:p>
            <a:endParaRPr lang="en-US" dirty="0" smtClean="0">
              <a:latin typeface="Arial" panose="020B0604020202020204" pitchFamily="34" charset="0"/>
              <a:cs typeface="Arial" panose="020B0604020202020204" pitchFamily="34" charset="0"/>
            </a:endParaRPr>
          </a:p>
          <a:p>
            <a:pPr>
              <a:lnSpc>
                <a:spcPct val="200000"/>
              </a:lnSpc>
            </a:pPr>
            <a:r>
              <a:rPr lang="en-US" b="1" u="sng" dirty="0" smtClean="0">
                <a:latin typeface="Arial" panose="020B0604020202020204" pitchFamily="34" charset="0"/>
                <a:cs typeface="Arial" panose="020B0604020202020204" pitchFamily="34" charset="0"/>
              </a:rPr>
              <a:t>MARRIOTT HOTEL</a:t>
            </a:r>
          </a:p>
          <a:p>
            <a:pPr>
              <a:lnSpc>
                <a:spcPct val="200000"/>
              </a:lnSpc>
            </a:pPr>
            <a:r>
              <a:rPr lang="en-US" dirty="0" smtClean="0">
                <a:latin typeface="Arial" panose="020B0604020202020204" pitchFamily="34" charset="0"/>
                <a:cs typeface="Arial" panose="020B0604020202020204" pitchFamily="34" charset="0"/>
              </a:rPr>
              <a:t>Author(s)</a:t>
            </a:r>
          </a:p>
          <a:p>
            <a:pPr>
              <a:lnSpc>
                <a:spcPct val="200000"/>
              </a:lnSpc>
            </a:pPr>
            <a:r>
              <a:rPr lang="en-US" dirty="0" smtClean="0">
                <a:latin typeface="Arial" panose="020B0604020202020204" pitchFamily="34" charset="0"/>
                <a:cs typeface="Arial" panose="020B0604020202020204" pitchFamily="34" charset="0"/>
              </a:rPr>
              <a:t>Affiliation</a:t>
            </a:r>
          </a:p>
          <a:p>
            <a:pPr>
              <a:lnSpc>
                <a:spcPct val="200000"/>
              </a:lnSpc>
            </a:pPr>
            <a:r>
              <a:rPr lang="en-US" dirty="0" smtClean="0">
                <a:latin typeface="Arial" panose="020B0604020202020204" pitchFamily="34" charset="0"/>
                <a:cs typeface="Arial" panose="020B0604020202020204" pitchFamily="34" charset="0"/>
              </a:rPr>
              <a:t>Institution</a:t>
            </a:r>
          </a:p>
          <a:p>
            <a:pPr>
              <a:lnSpc>
                <a:spcPct val="200000"/>
              </a:lnSpc>
            </a:pPr>
            <a:r>
              <a:rPr lang="en-US" dirty="0" smtClean="0">
                <a:latin typeface="Arial" panose="020B0604020202020204" pitchFamily="34" charset="0"/>
                <a:cs typeface="Arial" panose="020B0604020202020204" pitchFamily="34" charset="0"/>
              </a:rPr>
              <a:t>Instructor</a:t>
            </a:r>
          </a:p>
          <a:p>
            <a:pPr>
              <a:lnSpc>
                <a:spcPct val="200000"/>
              </a:lnSpc>
            </a:pPr>
            <a:r>
              <a:rPr lang="en-US" dirty="0" smtClean="0">
                <a:latin typeface="Arial" panose="020B0604020202020204" pitchFamily="34" charset="0"/>
                <a:cs typeface="Arial" panose="020B0604020202020204" pitchFamily="34" charset="0"/>
              </a:rPr>
              <a:t>Date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301407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41" y="625643"/>
            <a:ext cx="9914021" cy="613610"/>
          </a:xfrm>
          <a:solidFill>
            <a:schemeClr val="bg1"/>
          </a:solidFill>
        </p:spPr>
        <p:txBody>
          <a:bodyPr>
            <a:normAutofit/>
          </a:bodyPr>
          <a:lstStyle/>
          <a:p>
            <a:r>
              <a:rPr lang="en-US" sz="3200" dirty="0" smtClean="0">
                <a:latin typeface="Arial" panose="020B0604020202020204" pitchFamily="34" charset="0"/>
                <a:cs typeface="Arial" panose="020B0604020202020204" pitchFamily="34" charset="0"/>
              </a:rPr>
              <a:t>Outline For the Hotel Employees In Service Program</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828800"/>
            <a:ext cx="9982197" cy="4047068"/>
          </a:xfrm>
        </p:spPr>
        <p:txBody>
          <a:bodyPr/>
          <a:lstStyle/>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965131399"/>
              </p:ext>
            </p:extLst>
          </p:nvPr>
        </p:nvGraphicFramePr>
        <p:xfrm>
          <a:off x="914398" y="1371600"/>
          <a:ext cx="10575760" cy="4999980"/>
        </p:xfrm>
        <a:graphic>
          <a:graphicData uri="http://schemas.openxmlformats.org/drawingml/2006/table">
            <a:tbl>
              <a:tblPr firstRow="1" bandRow="1">
                <a:tableStyleId>{5C22544A-7EE6-4342-B048-85BDC9FD1C3A}</a:tableStyleId>
              </a:tblPr>
              <a:tblGrid>
                <a:gridCol w="2115152">
                  <a:extLst>
                    <a:ext uri="{9D8B030D-6E8A-4147-A177-3AD203B41FA5}">
                      <a16:colId xmlns:a16="http://schemas.microsoft.com/office/drawing/2014/main" xmlns="" val="2413902489"/>
                    </a:ext>
                  </a:extLst>
                </a:gridCol>
                <a:gridCol w="2115152">
                  <a:extLst>
                    <a:ext uri="{9D8B030D-6E8A-4147-A177-3AD203B41FA5}">
                      <a16:colId xmlns:a16="http://schemas.microsoft.com/office/drawing/2014/main" xmlns="" val="2175315919"/>
                    </a:ext>
                  </a:extLst>
                </a:gridCol>
                <a:gridCol w="2115152">
                  <a:extLst>
                    <a:ext uri="{9D8B030D-6E8A-4147-A177-3AD203B41FA5}">
                      <a16:colId xmlns:a16="http://schemas.microsoft.com/office/drawing/2014/main" xmlns="" val="4239118903"/>
                    </a:ext>
                  </a:extLst>
                </a:gridCol>
                <a:gridCol w="1222863">
                  <a:extLst>
                    <a:ext uri="{9D8B030D-6E8A-4147-A177-3AD203B41FA5}">
                      <a16:colId xmlns:a16="http://schemas.microsoft.com/office/drawing/2014/main" xmlns="" val="3486990672"/>
                    </a:ext>
                  </a:extLst>
                </a:gridCol>
                <a:gridCol w="3007441">
                  <a:extLst>
                    <a:ext uri="{9D8B030D-6E8A-4147-A177-3AD203B41FA5}">
                      <a16:colId xmlns:a16="http://schemas.microsoft.com/office/drawing/2014/main" xmlns="" val="2821235281"/>
                    </a:ext>
                  </a:extLst>
                </a:gridCol>
              </a:tblGrid>
              <a:tr h="587152">
                <a:tc gridSpan="5">
                  <a:txBody>
                    <a:bodyPr/>
                    <a:lstStyle/>
                    <a:p>
                      <a:r>
                        <a:rPr lang="en-US" b="1" dirty="0" smtClean="0">
                          <a:solidFill>
                            <a:schemeClr val="tx1"/>
                          </a:solidFill>
                          <a:latin typeface="Arial" panose="020B0604020202020204" pitchFamily="34" charset="0"/>
                          <a:cs typeface="Arial" panose="020B0604020202020204" pitchFamily="34" charset="0"/>
                        </a:rPr>
                        <a:t>Employers In Service Program Outline:   A Need For Industry Change</a:t>
                      </a:r>
                      <a:endParaRPr lang="en-US" b="1" dirty="0">
                        <a:solidFill>
                          <a:schemeClr val="tx1"/>
                        </a:solidFill>
                        <a:latin typeface="Arial" panose="020B0604020202020204" pitchFamily="34" charset="0"/>
                        <a:cs typeface="Arial" panose="020B0604020202020204" pitchFamily="34"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393261111"/>
                  </a:ext>
                </a:extLst>
              </a:tr>
              <a:tr h="998496">
                <a:tc gridSpan="5">
                  <a:txBody>
                    <a:bodyPr/>
                    <a:lstStyle/>
                    <a:p>
                      <a:pPr>
                        <a:lnSpc>
                          <a:spcPct val="200000"/>
                        </a:lnSpc>
                      </a:pPr>
                      <a:r>
                        <a:rPr lang="en-US" sz="1600" b="1" dirty="0" smtClean="0">
                          <a:latin typeface="Arial" panose="020B0604020202020204" pitchFamily="34" charset="0"/>
                          <a:cs typeface="Arial" panose="020B0604020202020204" pitchFamily="34" charset="0"/>
                        </a:rPr>
                        <a:t>Audience:</a:t>
                      </a:r>
                      <a:r>
                        <a:rPr lang="en-US" sz="1600" dirty="0" smtClean="0">
                          <a:latin typeface="Arial" panose="020B0604020202020204" pitchFamily="34" charset="0"/>
                          <a:cs typeface="Arial" panose="020B0604020202020204" pitchFamily="34" charset="0"/>
                        </a:rPr>
                        <a:t> </a:t>
                      </a:r>
                      <a:r>
                        <a:rPr lang="en-US" sz="1600" b="1" dirty="0" smtClean="0">
                          <a:solidFill>
                            <a:schemeClr val="tx1"/>
                          </a:solidFill>
                          <a:latin typeface="Arial" panose="020B0604020202020204" pitchFamily="34" charset="0"/>
                          <a:cs typeface="Arial" panose="020B0604020202020204" pitchFamily="34" charset="0"/>
                        </a:rPr>
                        <a:t>All</a:t>
                      </a:r>
                      <a:r>
                        <a:rPr lang="en-US" sz="1600" b="1" baseline="0" dirty="0" smtClean="0">
                          <a:solidFill>
                            <a:schemeClr val="tx1"/>
                          </a:solidFill>
                          <a:latin typeface="Arial" panose="020B0604020202020204" pitchFamily="34" charset="0"/>
                          <a:cs typeface="Arial" panose="020B0604020202020204" pitchFamily="34" charset="0"/>
                        </a:rPr>
                        <a:t> the Hotel Employees Being Groomed For Future Sustainability of the Hotel  Lodging Industry</a:t>
                      </a:r>
                    </a:p>
                    <a:p>
                      <a:pPr>
                        <a:lnSpc>
                          <a:spcPct val="200000"/>
                        </a:lnSpc>
                      </a:pPr>
                      <a:r>
                        <a:rPr lang="en-US" sz="1600" b="1" dirty="0" smtClean="0">
                          <a:latin typeface="Arial" panose="020B0604020202020204" pitchFamily="34" charset="0"/>
                          <a:cs typeface="Arial" panose="020B0604020202020204" pitchFamily="34" charset="0"/>
                        </a:rPr>
                        <a:t>Purpose of the Program:</a:t>
                      </a:r>
                      <a:r>
                        <a:rPr lang="en-US" sz="1600" b="1" baseline="0" dirty="0" smtClean="0">
                          <a:latin typeface="Arial" panose="020B0604020202020204" pitchFamily="34" charset="0"/>
                          <a:cs typeface="Arial" panose="020B0604020202020204" pitchFamily="34" charset="0"/>
                        </a:rPr>
                        <a:t>  </a:t>
                      </a:r>
                      <a:r>
                        <a:rPr lang="en-US" sz="1600" b="1" baseline="0" dirty="0" smtClean="0">
                          <a:solidFill>
                            <a:schemeClr val="accent6"/>
                          </a:solidFill>
                          <a:latin typeface="Arial" panose="020B0604020202020204" pitchFamily="34" charset="0"/>
                          <a:cs typeface="Arial" panose="020B0604020202020204" pitchFamily="34" charset="0"/>
                        </a:rPr>
                        <a:t>The Future of Sustainability in the Lodging Industry</a:t>
                      </a:r>
                      <a:endParaRPr lang="en-US" sz="1600" b="1" dirty="0">
                        <a:solidFill>
                          <a:schemeClr val="accent6"/>
                        </a:solidFill>
                        <a:latin typeface="Arial" panose="020B0604020202020204" pitchFamily="34" charset="0"/>
                        <a:cs typeface="Arial" panose="020B0604020202020204" pitchFamily="34" charset="0"/>
                      </a:endParaRPr>
                    </a:p>
                  </a:txBody>
                  <a:tcPr>
                    <a:solidFill>
                      <a:schemeClr val="accent3">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831475917"/>
                  </a:ext>
                </a:extLst>
              </a:tr>
              <a:tr h="587152">
                <a:tc>
                  <a:txBody>
                    <a:bodyPr/>
                    <a:lstStyle/>
                    <a:p>
                      <a:r>
                        <a:rPr lang="en-US" b="1" dirty="0" smtClean="0">
                          <a:latin typeface="Arial" panose="020B0604020202020204" pitchFamily="34" charset="0"/>
                          <a:cs typeface="Arial" panose="020B0604020202020204" pitchFamily="34" charset="0"/>
                        </a:rPr>
                        <a:t>Objective</a:t>
                      </a:r>
                      <a:endParaRPr lang="en-US" b="1"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n-US" b="1" dirty="0" smtClean="0">
                          <a:latin typeface="Arial" panose="020B0604020202020204" pitchFamily="34" charset="0"/>
                          <a:cs typeface="Arial" panose="020B0604020202020204" pitchFamily="34" charset="0"/>
                        </a:rPr>
                        <a:t>Key Topics</a:t>
                      </a:r>
                      <a:endParaRPr lang="en-US" b="1"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n-US" b="1" dirty="0" smtClean="0">
                          <a:latin typeface="Arial" panose="020B0604020202020204" pitchFamily="34" charset="0"/>
                          <a:cs typeface="Arial" panose="020B0604020202020204" pitchFamily="34" charset="0"/>
                        </a:rPr>
                        <a:t>Techniques</a:t>
                      </a:r>
                      <a:endParaRPr lang="en-US" b="1"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n-US" b="1" dirty="0" smtClean="0">
                          <a:latin typeface="Arial" panose="020B0604020202020204" pitchFamily="34" charset="0"/>
                          <a:cs typeface="Arial" panose="020B0604020202020204" pitchFamily="34" charset="0"/>
                        </a:rPr>
                        <a:t>Timing</a:t>
                      </a:r>
                      <a:endParaRPr lang="en-US" b="1" dirty="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n-US" b="1" dirty="0" smtClean="0">
                          <a:latin typeface="Arial" panose="020B0604020202020204" pitchFamily="34" charset="0"/>
                          <a:cs typeface="Arial" panose="020B0604020202020204" pitchFamily="34" charset="0"/>
                        </a:rPr>
                        <a:t>Description</a:t>
                      </a:r>
                      <a:r>
                        <a:rPr lang="en-US" b="1" baseline="0" dirty="0" smtClean="0">
                          <a:latin typeface="Arial" panose="020B0604020202020204" pitchFamily="34" charset="0"/>
                          <a:cs typeface="Arial" panose="020B0604020202020204" pitchFamily="34" charset="0"/>
                        </a:rPr>
                        <a:t> and Outcome</a:t>
                      </a:r>
                      <a:endParaRPr lang="en-US" b="1" dirty="0">
                        <a:latin typeface="Arial" panose="020B0604020202020204" pitchFamily="34" charset="0"/>
                        <a:cs typeface="Arial" panose="020B0604020202020204" pitchFamily="34" charset="0"/>
                      </a:endParaRPr>
                    </a:p>
                  </a:txBody>
                  <a:tcPr>
                    <a:solidFill>
                      <a:schemeClr val="accent5">
                        <a:lumMod val="75000"/>
                      </a:schemeClr>
                    </a:solidFill>
                  </a:tcPr>
                </a:tc>
                <a:extLst>
                  <a:ext uri="{0D108BD9-81ED-4DB2-BD59-A6C34878D82A}">
                    <a16:rowId xmlns:a16="http://schemas.microsoft.com/office/drawing/2014/main" xmlns="" val="2661809206"/>
                  </a:ext>
                </a:extLst>
              </a:tr>
              <a:tr h="1105459">
                <a:tc>
                  <a:txBody>
                    <a:bodyPr/>
                    <a:lstStyle/>
                    <a:p>
                      <a:r>
                        <a:rPr lang="en-US" sz="1400" dirty="0" smtClean="0">
                          <a:latin typeface="Arial" panose="020B0604020202020204" pitchFamily="34" charset="0"/>
                          <a:cs typeface="Arial" panose="020B0604020202020204" pitchFamily="34" charset="0"/>
                        </a:rPr>
                        <a:t>Needs</a:t>
                      </a:r>
                      <a:r>
                        <a:rPr lang="en-US" sz="1400" baseline="0" dirty="0" smtClean="0">
                          <a:latin typeface="Arial" panose="020B0604020202020204" pitchFamily="34" charset="0"/>
                          <a:cs typeface="Arial" panose="020B0604020202020204" pitchFamily="34" charset="0"/>
                        </a:rPr>
                        <a:t> for Industry Change</a:t>
                      </a:r>
                      <a:endParaRPr lang="en-US" sz="1400" dirty="0">
                        <a:latin typeface="Arial" panose="020B0604020202020204" pitchFamily="34" charset="0"/>
                        <a:cs typeface="Arial" panose="020B0604020202020204" pitchFamily="34" charset="0"/>
                      </a:endParaRPr>
                    </a:p>
                  </a:txBody>
                  <a:tcPr>
                    <a:solidFill>
                      <a:schemeClr val="bg1">
                        <a:lumMod val="65000"/>
                      </a:schemeClr>
                    </a:solidFill>
                  </a:tcPr>
                </a:tc>
                <a:tc>
                  <a:txBody>
                    <a:bodyPr/>
                    <a:lstStyle/>
                    <a:p>
                      <a:r>
                        <a:rPr lang="en-US" sz="1400" dirty="0" smtClean="0">
                          <a:latin typeface="Arial" panose="020B0604020202020204" pitchFamily="34" charset="0"/>
                          <a:cs typeface="Arial" panose="020B0604020202020204" pitchFamily="34" charset="0"/>
                        </a:rPr>
                        <a:t>Issues Associated</a:t>
                      </a:r>
                      <a:r>
                        <a:rPr lang="en-US" sz="1400" baseline="0" dirty="0" smtClean="0">
                          <a:latin typeface="Arial" panose="020B0604020202020204" pitchFamily="34" charset="0"/>
                          <a:cs typeface="Arial" panose="020B0604020202020204" pitchFamily="34" charset="0"/>
                        </a:rPr>
                        <a:t> with Global Warming</a:t>
                      </a:r>
                      <a:endParaRPr lang="en-US" sz="1400" dirty="0">
                        <a:latin typeface="Arial" panose="020B0604020202020204" pitchFamily="34" charset="0"/>
                        <a:cs typeface="Arial" panose="020B0604020202020204" pitchFamily="34" charset="0"/>
                      </a:endParaRPr>
                    </a:p>
                  </a:txBody>
                  <a:tcPr>
                    <a:solidFill>
                      <a:schemeClr val="bg1">
                        <a:lumMod val="65000"/>
                      </a:schemeClr>
                    </a:solidFill>
                  </a:tcPr>
                </a:tc>
                <a:tc>
                  <a:txBody>
                    <a:bodyPr/>
                    <a:lstStyle/>
                    <a:p>
                      <a:r>
                        <a:rPr lang="en-US" sz="1400" dirty="0" smtClean="0">
                          <a:latin typeface="Arial" panose="020B0604020202020204" pitchFamily="34" charset="0"/>
                          <a:cs typeface="Arial" panose="020B0604020202020204" pitchFamily="34" charset="0"/>
                        </a:rPr>
                        <a:t>Discussion and use of Power Point Slide</a:t>
                      </a:r>
                      <a:endParaRPr lang="en-US" sz="1400" dirty="0">
                        <a:latin typeface="Arial" panose="020B0604020202020204" pitchFamily="34" charset="0"/>
                        <a:cs typeface="Arial" panose="020B0604020202020204" pitchFamily="34" charset="0"/>
                      </a:endParaRPr>
                    </a:p>
                  </a:txBody>
                  <a:tcPr>
                    <a:solidFill>
                      <a:schemeClr val="bg1">
                        <a:lumMod val="65000"/>
                      </a:schemeClr>
                    </a:solidFill>
                  </a:tcPr>
                </a:tc>
                <a:tc>
                  <a:txBody>
                    <a:bodyPr/>
                    <a:lstStyle/>
                    <a:p>
                      <a:r>
                        <a:rPr lang="en-US" sz="1400" dirty="0" smtClean="0">
                          <a:latin typeface="Arial" panose="020B0604020202020204" pitchFamily="34" charset="0"/>
                          <a:cs typeface="Arial" panose="020B0604020202020204" pitchFamily="34" charset="0"/>
                        </a:rPr>
                        <a:t>25 Minutes</a:t>
                      </a:r>
                      <a:endParaRPr lang="en-US" sz="1400" dirty="0">
                        <a:latin typeface="Arial" panose="020B0604020202020204" pitchFamily="34" charset="0"/>
                        <a:cs typeface="Arial" panose="020B0604020202020204" pitchFamily="34" charset="0"/>
                      </a:endParaRPr>
                    </a:p>
                  </a:txBody>
                  <a:tcPr>
                    <a:solidFill>
                      <a:schemeClr val="bg1">
                        <a:lumMod val="65000"/>
                      </a:schemeClr>
                    </a:solidFill>
                  </a:tcPr>
                </a:tc>
                <a:tc>
                  <a:txBody>
                    <a:bodyPr/>
                    <a:lstStyle/>
                    <a:p>
                      <a:r>
                        <a:rPr lang="en-US" sz="1200" dirty="0" smtClean="0">
                          <a:latin typeface="Arial" panose="020B0604020202020204" pitchFamily="34" charset="0"/>
                          <a:cs typeface="Arial" panose="020B0604020202020204" pitchFamily="34" charset="0"/>
                        </a:rPr>
                        <a:t>Rising global temperatures are causing a number of problems for the hotel industry, including increased energy costs, increased water consumption</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and increased air pollution.</a:t>
                      </a:r>
                      <a:endParaRPr lang="en-US" sz="1200" dirty="0">
                        <a:latin typeface="Arial" panose="020B0604020202020204" pitchFamily="34" charset="0"/>
                        <a:cs typeface="Arial" panose="020B0604020202020204" pitchFamily="34" charset="0"/>
                      </a:endParaRPr>
                    </a:p>
                  </a:txBody>
                  <a:tcPr>
                    <a:solidFill>
                      <a:schemeClr val="bg1">
                        <a:lumMod val="65000"/>
                      </a:schemeClr>
                    </a:solidFill>
                  </a:tcPr>
                </a:tc>
                <a:extLst>
                  <a:ext uri="{0D108BD9-81ED-4DB2-BD59-A6C34878D82A}">
                    <a16:rowId xmlns:a16="http://schemas.microsoft.com/office/drawing/2014/main" xmlns="" val="3500335613"/>
                  </a:ext>
                </a:extLst>
              </a:tr>
              <a:tr h="1013337">
                <a:tc>
                  <a:txBody>
                    <a:bodyPr/>
                    <a:lstStyle/>
                    <a:p>
                      <a:r>
                        <a:rPr lang="en-US" sz="1400" dirty="0" smtClean="0">
                          <a:latin typeface="Arial" panose="020B0604020202020204" pitchFamily="34" charset="0"/>
                          <a:cs typeface="Arial" panose="020B0604020202020204" pitchFamily="34" charset="0"/>
                        </a:rPr>
                        <a:t>Future</a:t>
                      </a:r>
                      <a:r>
                        <a:rPr lang="en-US" sz="1400" baseline="0" dirty="0" smtClean="0">
                          <a:latin typeface="Arial" panose="020B0604020202020204" pitchFamily="34" charset="0"/>
                          <a:cs typeface="Arial" panose="020B0604020202020204" pitchFamily="34" charset="0"/>
                        </a:rPr>
                        <a:t> Sustainability of Hotel Lodging Industry</a:t>
                      </a:r>
                      <a:endParaRPr lang="en-US" sz="14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US" sz="1400" dirty="0" smtClean="0">
                          <a:latin typeface="Arial" panose="020B0604020202020204" pitchFamily="34" charset="0"/>
                          <a:cs typeface="Arial" panose="020B0604020202020204" pitchFamily="34" charset="0"/>
                        </a:rPr>
                        <a:t>Rising of Sea</a:t>
                      </a:r>
                      <a:r>
                        <a:rPr lang="en-US" sz="1400" baseline="0" dirty="0" smtClean="0">
                          <a:latin typeface="Arial" panose="020B0604020202020204" pitchFamily="34" charset="0"/>
                          <a:cs typeface="Arial" panose="020B0604020202020204" pitchFamily="34" charset="0"/>
                        </a:rPr>
                        <a:t> Levels</a:t>
                      </a:r>
                      <a:endParaRPr lang="en-US" sz="14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US" sz="1400" dirty="0" smtClean="0">
                          <a:latin typeface="Arial" panose="020B0604020202020204" pitchFamily="34" charset="0"/>
                          <a:cs typeface="Arial" panose="020B0604020202020204" pitchFamily="34" charset="0"/>
                        </a:rPr>
                        <a:t>Discussion and Oral</a:t>
                      </a:r>
                      <a:r>
                        <a:rPr lang="en-US" sz="1400" baseline="0" dirty="0" smtClean="0">
                          <a:latin typeface="Arial" panose="020B0604020202020204" pitchFamily="34" charset="0"/>
                          <a:cs typeface="Arial" panose="020B0604020202020204" pitchFamily="34" charset="0"/>
                        </a:rPr>
                        <a:t> Presentation</a:t>
                      </a:r>
                      <a:endParaRPr lang="en-US" sz="14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US" sz="1400" dirty="0" smtClean="0">
                          <a:latin typeface="Arial" panose="020B0604020202020204" pitchFamily="34" charset="0"/>
                          <a:cs typeface="Arial" panose="020B0604020202020204" pitchFamily="34" charset="0"/>
                        </a:rPr>
                        <a:t>35</a:t>
                      </a:r>
                      <a:r>
                        <a:rPr lang="en-US" sz="1400" baseline="0" dirty="0" smtClean="0">
                          <a:latin typeface="Arial" panose="020B0604020202020204" pitchFamily="34" charset="0"/>
                          <a:cs typeface="Arial" panose="020B0604020202020204" pitchFamily="34" charset="0"/>
                        </a:rPr>
                        <a:t> Minutes</a:t>
                      </a:r>
                      <a:endParaRPr lang="en-US" sz="14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US" sz="1200" dirty="0" smtClean="0">
                          <a:latin typeface="Arial" panose="020B0604020202020204" pitchFamily="34" charset="0"/>
                          <a:cs typeface="Arial" panose="020B0604020202020204" pitchFamily="34" charset="0"/>
                        </a:rPr>
                        <a:t>As sea levels rise, coastal areas and beaches become increasingly susceptible to flooding and storm surge, making the</a:t>
                      </a:r>
                      <a:r>
                        <a:rPr lang="en-US" sz="1200" baseline="0" dirty="0" smtClean="0">
                          <a:latin typeface="Arial" panose="020B0604020202020204" pitchFamily="34" charset="0"/>
                          <a:cs typeface="Arial" panose="020B0604020202020204" pitchFamily="34" charset="0"/>
                        </a:rPr>
                        <a:t> industry </a:t>
                      </a:r>
                      <a:r>
                        <a:rPr lang="en-US" sz="1200" dirty="0" smtClean="0">
                          <a:latin typeface="Arial" panose="020B0604020202020204" pitchFamily="34" charset="0"/>
                          <a:cs typeface="Arial" panose="020B0604020202020204" pitchFamily="34" charset="0"/>
                        </a:rPr>
                        <a:t>less desirable locations for tourist destinations.</a:t>
                      </a:r>
                      <a:endParaRPr lang="en-US" sz="1200" dirty="0">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xmlns="" val="1660745170"/>
                  </a:ext>
                </a:extLst>
              </a:tr>
              <a:tr h="587152">
                <a:tc>
                  <a:txBody>
                    <a:bodyPr/>
                    <a:lstStyle/>
                    <a:p>
                      <a:r>
                        <a:rPr lang="en-US" sz="1400" b="1" dirty="0" smtClean="0">
                          <a:latin typeface="Arial" panose="020B0604020202020204" pitchFamily="34" charset="0"/>
                          <a:cs typeface="Arial" panose="020B0604020202020204" pitchFamily="34" charset="0"/>
                        </a:rPr>
                        <a:t>Total</a:t>
                      </a:r>
                      <a:endParaRPr lang="en-US" sz="14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US" sz="1400" b="1" dirty="0" smtClean="0">
                          <a:latin typeface="Arial" panose="020B0604020202020204" pitchFamily="34" charset="0"/>
                          <a:cs typeface="Arial" panose="020B0604020202020204" pitchFamily="34" charset="0"/>
                        </a:rPr>
                        <a:t>2 Major</a:t>
                      </a:r>
                      <a:r>
                        <a:rPr lang="en-US" sz="1400" b="1" baseline="0" dirty="0" smtClean="0">
                          <a:latin typeface="Arial" panose="020B0604020202020204" pitchFamily="34" charset="0"/>
                          <a:cs typeface="Arial" panose="020B0604020202020204" pitchFamily="34" charset="0"/>
                        </a:rPr>
                        <a:t> Topics Discussed</a:t>
                      </a:r>
                      <a:endParaRPr lang="en-US" sz="14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US" sz="1400" b="1" dirty="0" smtClean="0">
                          <a:latin typeface="Arial" panose="020B0604020202020204" pitchFamily="34" charset="0"/>
                          <a:cs typeface="Arial" panose="020B0604020202020204" pitchFamily="34" charset="0"/>
                        </a:rPr>
                        <a:t>3</a:t>
                      </a:r>
                      <a:r>
                        <a:rPr lang="en-US" sz="1400" b="1" baseline="0" dirty="0" smtClean="0">
                          <a:latin typeface="Arial" panose="020B0604020202020204" pitchFamily="34" charset="0"/>
                          <a:cs typeface="Arial" panose="020B0604020202020204" pitchFamily="34" charset="0"/>
                        </a:rPr>
                        <a:t> Techniques Used</a:t>
                      </a:r>
                      <a:endParaRPr lang="en-US" sz="14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US" sz="1400" b="1" dirty="0" smtClean="0">
                          <a:latin typeface="Arial" panose="020B0604020202020204" pitchFamily="34" charset="0"/>
                          <a:cs typeface="Arial" panose="020B0604020202020204" pitchFamily="34" charset="0"/>
                        </a:rPr>
                        <a:t>60 Minutes Spent</a:t>
                      </a:r>
                      <a:endParaRPr lang="en-US" sz="14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r>
                        <a:rPr lang="en-US" sz="1200" b="1" dirty="0" smtClean="0">
                          <a:latin typeface="Arial" panose="020B0604020202020204" pitchFamily="34" charset="0"/>
                          <a:cs typeface="Arial" panose="020B0604020202020204" pitchFamily="34" charset="0"/>
                        </a:rPr>
                        <a:t>Both global warming</a:t>
                      </a:r>
                      <a:r>
                        <a:rPr lang="en-US" sz="1200" b="1" baseline="0" dirty="0" smtClean="0">
                          <a:latin typeface="Arial" panose="020B0604020202020204" pitchFamily="34" charset="0"/>
                          <a:cs typeface="Arial" panose="020B0604020202020204" pitchFamily="34" charset="0"/>
                        </a:rPr>
                        <a:t> and rising in sea level should be controlled for industry sustainability</a:t>
                      </a:r>
                      <a:endParaRPr lang="en-US" sz="1200" b="1"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xmlns="" val="112563414"/>
                  </a:ext>
                </a:extLst>
              </a:tr>
            </a:tbl>
          </a:graphicData>
        </a:graphic>
      </p:graphicFrame>
      <p:cxnSp>
        <p:nvCxnSpPr>
          <p:cNvPr id="6" name="Straight Connector 5"/>
          <p:cNvCxnSpPr/>
          <p:nvPr/>
        </p:nvCxnSpPr>
        <p:spPr>
          <a:xfrm flipV="1">
            <a:off x="932445" y="2922176"/>
            <a:ext cx="10557713" cy="465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32444" y="5642811"/>
            <a:ext cx="10557714" cy="285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32444" y="3501191"/>
            <a:ext cx="10557714" cy="24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494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9" y="550985"/>
            <a:ext cx="3856892" cy="867507"/>
          </a:xfrm>
          <a:solidFill>
            <a:srgbClr val="92D050"/>
          </a:solidFill>
        </p:spPr>
        <p:txBody>
          <a:bodyPr>
            <a:normAutofit/>
          </a:bodyPr>
          <a:lstStyle/>
          <a:p>
            <a:r>
              <a:rPr lang="en-US" sz="3600" dirty="0" smtClean="0">
                <a:latin typeface="Arial" panose="020B0604020202020204" pitchFamily="34" charset="0"/>
                <a:cs typeface="Arial" panose="020B0604020202020204" pitchFamily="34" charset="0"/>
              </a:rPr>
              <a:t>Marriott Hotel </a:t>
            </a:r>
            <a:endParaRPr 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5545014" y="1565008"/>
            <a:ext cx="5343119" cy="4310858"/>
          </a:xfrm>
        </p:spPr>
        <p:txBody>
          <a:bodyPr/>
          <a:lstStyle/>
          <a:p>
            <a:pPr marL="0" indent="0">
              <a:buNone/>
            </a:pPr>
            <a:endParaRPr lang="en-US" b="1" i="1" u="sng" dirty="0">
              <a:latin typeface="Arial" panose="020B0604020202020204" pitchFamily="34" charset="0"/>
              <a:cs typeface="Arial" panose="020B0604020202020204" pitchFamily="34" charset="0"/>
            </a:endParaRPr>
          </a:p>
        </p:txBody>
      </p:sp>
      <p:sp>
        <p:nvSpPr>
          <p:cNvPr id="7" name="Text Placeholder 6"/>
          <p:cNvSpPr>
            <a:spLocks noGrp="1"/>
          </p:cNvSpPr>
          <p:nvPr>
            <p:ph type="body" sz="half" idx="2"/>
          </p:nvPr>
        </p:nvSpPr>
        <p:spPr>
          <a:xfrm>
            <a:off x="679938" y="1565008"/>
            <a:ext cx="4759570" cy="4310858"/>
          </a:xfrm>
        </p:spPr>
        <p:txBody>
          <a:bodyPr>
            <a:normAutofit fontScale="25000" lnSpcReduction="20000"/>
          </a:bodyPr>
          <a:lstStyle/>
          <a:p>
            <a:r>
              <a:rPr lang="en-US" sz="5600" b="1" i="1" u="sng" dirty="0" smtClean="0">
                <a:latin typeface="Arial" panose="020B0604020202020204" pitchFamily="34" charset="0"/>
                <a:cs typeface="Arial" panose="020B0604020202020204" pitchFamily="34" charset="0"/>
              </a:rPr>
              <a:t>Description  of Marriott Hotel and What It Does</a:t>
            </a:r>
          </a:p>
          <a:p>
            <a:pPr marL="285750" indent="-285750" algn="l">
              <a:lnSpc>
                <a:spcPct val="120000"/>
              </a:lnSpc>
              <a:buFont typeface="Wingdings" panose="05000000000000000000" pitchFamily="2" charset="2"/>
              <a:buChar char="ü"/>
            </a:pPr>
            <a:r>
              <a:rPr lang="en-US" sz="4400" dirty="0">
                <a:latin typeface="Arial" panose="020B0604020202020204" pitchFamily="34" charset="0"/>
                <a:cs typeface="Arial" panose="020B0604020202020204" pitchFamily="34" charset="0"/>
              </a:rPr>
              <a:t> </a:t>
            </a:r>
            <a:r>
              <a:rPr lang="en-US" sz="4800" b="1" i="1" dirty="0">
                <a:latin typeface="Arial" panose="020B0604020202020204" pitchFamily="34" charset="0"/>
                <a:cs typeface="Arial" panose="020B0604020202020204" pitchFamily="34" charset="0"/>
              </a:rPr>
              <a:t>Temperature checks</a:t>
            </a:r>
            <a:r>
              <a:rPr lang="en-US" sz="4800" dirty="0">
                <a:latin typeface="Arial" panose="020B0604020202020204" pitchFamily="34" charset="0"/>
                <a:cs typeface="Arial" panose="020B0604020202020204" pitchFamily="34" charset="0"/>
              </a:rPr>
              <a:t>: Marriott Hotel is requiring temperature checks for all guests upon arrival</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marL="285750" indent="-285750" algn="l">
              <a:lnSpc>
                <a:spcPct val="120000"/>
              </a:lnSpc>
              <a:buFont typeface="Wingdings" panose="05000000000000000000" pitchFamily="2" charset="2"/>
              <a:buChar char="ü"/>
            </a:pPr>
            <a:r>
              <a:rPr lang="en-US" sz="4800" b="1" i="1" dirty="0">
                <a:latin typeface="Arial" panose="020B0604020202020204" pitchFamily="34" charset="0"/>
                <a:cs typeface="Arial" panose="020B0604020202020204" pitchFamily="34" charset="0"/>
              </a:rPr>
              <a:t>Increased cleaning protocols: </a:t>
            </a:r>
            <a:r>
              <a:rPr lang="en-US" sz="4800" dirty="0">
                <a:latin typeface="Arial" panose="020B0604020202020204" pitchFamily="34" charset="0"/>
                <a:cs typeface="Arial" panose="020B0604020202020204" pitchFamily="34" charset="0"/>
              </a:rPr>
              <a:t>Marriott Hotel is increasing the frequency and intensity of their cleaning protocols throughout the hotel, including all high-touch surfaces</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marL="285750" indent="-285750" algn="l">
              <a:lnSpc>
                <a:spcPct val="120000"/>
              </a:lnSpc>
              <a:buFont typeface="Wingdings" panose="05000000000000000000" pitchFamily="2" charset="2"/>
              <a:buChar char="ü"/>
            </a:pPr>
            <a:r>
              <a:rPr lang="en-US" sz="4800" b="1" i="1" dirty="0">
                <a:latin typeface="Arial" panose="020B0604020202020204" pitchFamily="34" charset="0"/>
                <a:cs typeface="Arial" panose="020B0604020202020204" pitchFamily="34" charset="0"/>
              </a:rPr>
              <a:t>Social distancing measures: </a:t>
            </a:r>
            <a:r>
              <a:rPr lang="en-US" sz="4800" dirty="0">
                <a:latin typeface="Arial" panose="020B0604020202020204" pitchFamily="34" charset="0"/>
                <a:cs typeface="Arial" panose="020B0604020202020204" pitchFamily="34" charset="0"/>
              </a:rPr>
              <a:t>Marriott Hotel is enforcing social distancing protocols in all areas of the hotel, including common areas and individual guest rooms</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marL="285750" indent="-285750" algn="l">
              <a:lnSpc>
                <a:spcPct val="120000"/>
              </a:lnSpc>
              <a:buFont typeface="Wingdings" panose="05000000000000000000" pitchFamily="2" charset="2"/>
              <a:buChar char="ü"/>
            </a:pPr>
            <a:r>
              <a:rPr lang="en-US" sz="4800" b="1" i="1" dirty="0">
                <a:latin typeface="Arial" panose="020B0604020202020204" pitchFamily="34" charset="0"/>
                <a:cs typeface="Arial" panose="020B0604020202020204" pitchFamily="34" charset="0"/>
              </a:rPr>
              <a:t> Mask requirements: </a:t>
            </a:r>
            <a:r>
              <a:rPr lang="en-US" sz="4800" dirty="0">
                <a:latin typeface="Arial" panose="020B0604020202020204" pitchFamily="34" charset="0"/>
                <a:cs typeface="Arial" panose="020B0604020202020204" pitchFamily="34" charset="0"/>
              </a:rPr>
              <a:t>Marriott Hotel is requiring all staff and guests to wear masks in all public areas</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marL="285750" indent="-285750" algn="l">
              <a:lnSpc>
                <a:spcPct val="120000"/>
              </a:lnSpc>
              <a:buFont typeface="Wingdings" panose="05000000000000000000" pitchFamily="2" charset="2"/>
              <a:buChar char="ü"/>
            </a:pPr>
            <a:r>
              <a:rPr lang="en-US" sz="4800" b="1" i="1" dirty="0">
                <a:latin typeface="Arial" panose="020B0604020202020204" pitchFamily="34" charset="0"/>
                <a:cs typeface="Arial" panose="020B0604020202020204" pitchFamily="34" charset="0"/>
              </a:rPr>
              <a:t> Contactless check-in: </a:t>
            </a:r>
            <a:r>
              <a:rPr lang="en-US" sz="4800" dirty="0">
                <a:latin typeface="Arial" panose="020B0604020202020204" pitchFamily="34" charset="0"/>
                <a:cs typeface="Arial" panose="020B0604020202020204" pitchFamily="34" charset="0"/>
              </a:rPr>
              <a:t>Marriott Hotel is offering contactless check-in options for guests</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marL="285750" indent="-285750" algn="l">
              <a:lnSpc>
                <a:spcPct val="120000"/>
              </a:lnSpc>
              <a:buFont typeface="Wingdings" panose="05000000000000000000" pitchFamily="2" charset="2"/>
              <a:buChar char="ü"/>
            </a:pPr>
            <a:r>
              <a:rPr lang="en-US" sz="4800" b="1" i="1" dirty="0">
                <a:latin typeface="Arial" panose="020B0604020202020204" pitchFamily="34" charset="0"/>
                <a:cs typeface="Arial" panose="020B0604020202020204" pitchFamily="34" charset="0"/>
              </a:rPr>
              <a:t>Contactless payment</a:t>
            </a:r>
            <a:r>
              <a:rPr lang="en-US" sz="4800" dirty="0">
                <a:latin typeface="Arial" panose="020B0604020202020204" pitchFamily="34" charset="0"/>
                <a:cs typeface="Arial" panose="020B0604020202020204" pitchFamily="34" charset="0"/>
              </a:rPr>
              <a:t>: Marriott Hotel is offering contactless payment options to reduce physical contact</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a:p>
            <a:pPr marL="285750" indent="-285750" algn="l">
              <a:lnSpc>
                <a:spcPct val="120000"/>
              </a:lnSpc>
              <a:buFont typeface="Wingdings" panose="05000000000000000000" pitchFamily="2" charset="2"/>
              <a:buChar char="ü"/>
            </a:pPr>
            <a:r>
              <a:rPr lang="en-US" sz="4800" dirty="0">
                <a:latin typeface="Arial" panose="020B0604020202020204" pitchFamily="34" charset="0"/>
                <a:cs typeface="Arial" panose="020B0604020202020204" pitchFamily="34" charset="0"/>
              </a:rPr>
              <a:t> </a:t>
            </a:r>
            <a:r>
              <a:rPr lang="en-US" sz="4800" b="1" i="1" dirty="0">
                <a:latin typeface="Arial" panose="020B0604020202020204" pitchFamily="34" charset="0"/>
                <a:cs typeface="Arial" panose="020B0604020202020204" pitchFamily="34" charset="0"/>
              </a:rPr>
              <a:t>Mobile app: </a:t>
            </a:r>
            <a:r>
              <a:rPr lang="en-US" sz="4800" dirty="0">
                <a:latin typeface="Arial" panose="020B0604020202020204" pitchFamily="34" charset="0"/>
                <a:cs typeface="Arial" panose="020B0604020202020204" pitchFamily="34" charset="0"/>
              </a:rPr>
              <a:t>Marriott Hotel is offering a mobile app to enable guests to access hotel services without needing to physically interact with </a:t>
            </a:r>
            <a:r>
              <a:rPr lang="en-US" sz="4800" dirty="0" smtClean="0">
                <a:latin typeface="Arial" panose="020B0604020202020204" pitchFamily="34" charset="0"/>
                <a:cs typeface="Arial" panose="020B0604020202020204" pitchFamily="34" charset="0"/>
              </a:rPr>
              <a:t>staff</a:t>
            </a:r>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(Lai </a:t>
            </a:r>
            <a:r>
              <a:rPr lang="en-US" sz="4800" dirty="0">
                <a:latin typeface="Arial" panose="020B0604020202020204" pitchFamily="34" charset="0"/>
                <a:cs typeface="Arial" panose="020B0604020202020204" pitchFamily="34" charset="0"/>
              </a:rPr>
              <a:t>&amp; Wong, 2020). </a:t>
            </a:r>
          </a:p>
        </p:txBody>
      </p:sp>
      <p:pic>
        <p:nvPicPr>
          <p:cNvPr id="6" name="Content Placeholder 5"/>
          <p:cNvPicPr>
            <a:picLocks noGrp="1" noChangeAspect="1"/>
          </p:cNvPicPr>
          <p:nvPr>
            <p:ph sz="half" idx="4294967295"/>
          </p:nvPr>
        </p:nvPicPr>
        <p:blipFill>
          <a:blip r:embed="rId3"/>
          <a:stretch>
            <a:fillRect/>
          </a:stretch>
        </p:blipFill>
        <p:spPr>
          <a:xfrm>
            <a:off x="5638800" y="1565009"/>
            <a:ext cx="5249333" cy="4310858"/>
          </a:xfrm>
          <a:prstGeom prst="rect">
            <a:avLst/>
          </a:prstGeom>
        </p:spPr>
      </p:pic>
    </p:spTree>
    <p:extLst>
      <p:ext uri="{BB962C8B-B14F-4D97-AF65-F5344CB8AC3E}">
        <p14:creationId xmlns:p14="http://schemas.microsoft.com/office/powerpoint/2010/main" xmlns="" val="31019696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63" y="750277"/>
            <a:ext cx="10514983" cy="668215"/>
          </a:xfrm>
          <a:solidFill>
            <a:srgbClr val="92D050"/>
          </a:solidFill>
        </p:spPr>
        <p:txBody>
          <a:bodyPr>
            <a:noAutofit/>
          </a:bodyPr>
          <a:lstStyle/>
          <a:p>
            <a:r>
              <a:rPr lang="en-US" sz="2400" b="1" dirty="0">
                <a:latin typeface="Arial" panose="020B0604020202020204" pitchFamily="34" charset="0"/>
                <a:cs typeface="Arial" panose="020B0604020202020204" pitchFamily="34" charset="0"/>
              </a:rPr>
              <a:t>I</a:t>
            </a:r>
            <a:r>
              <a:rPr lang="en-US" sz="2400" b="1" dirty="0" smtClean="0">
                <a:latin typeface="Arial" panose="020B0604020202020204" pitchFamily="34" charset="0"/>
                <a:cs typeface="Arial" panose="020B0604020202020204" pitchFamily="34" charset="0"/>
              </a:rPr>
              <a:t>mpacts of Laws/Bills on the Short-term Future of the Hotel Industry</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38463" y="1793631"/>
            <a:ext cx="10514983" cy="4196862"/>
          </a:xfrm>
        </p:spPr>
        <p:txBody>
          <a:bodyPr>
            <a:normAutofit fontScale="85000" lnSpcReduction="10000"/>
          </a:bodyPr>
          <a:lstStyle/>
          <a:p>
            <a:pPr>
              <a:buFont typeface="Wingdings" panose="05000000000000000000" pitchFamily="2" charset="2"/>
              <a:buChar char="ü"/>
            </a:pPr>
            <a:r>
              <a:rPr lang="en-US" dirty="0">
                <a:latin typeface="Arial" panose="020B0604020202020204" pitchFamily="34" charset="0"/>
                <a:cs typeface="Arial" panose="020B0604020202020204" pitchFamily="34" charset="0"/>
              </a:rPr>
              <a:t> </a:t>
            </a:r>
            <a:r>
              <a:rPr lang="en-US" b="1" i="1" u="sng" dirty="0">
                <a:latin typeface="Arial" panose="020B0604020202020204" pitchFamily="34" charset="0"/>
                <a:cs typeface="Arial" panose="020B0604020202020204" pitchFamily="34" charset="0"/>
              </a:rPr>
              <a:t>The Families First Coronavirus Response Act: </a:t>
            </a:r>
            <a:r>
              <a:rPr lang="en-US" dirty="0">
                <a:latin typeface="Arial" panose="020B0604020202020204" pitchFamily="34" charset="0"/>
                <a:cs typeface="Arial" panose="020B0604020202020204" pitchFamily="34" charset="0"/>
              </a:rPr>
              <a:t>This bill was passed in March 2020 in response to the COVID-19 pandemic. It provides free coronavirus testing and expands paid leave, unemployment benefits, and food assistance for those impacted by the crisis. The bill also includes provisions for small businesses, such as tax credits for providing paid leave and incentives for maintaining healthcare </a:t>
            </a:r>
            <a:r>
              <a:rPr lang="en-US" dirty="0" smtClean="0">
                <a:latin typeface="Arial" panose="020B0604020202020204" pitchFamily="34" charset="0"/>
                <a:cs typeface="Arial" panose="020B0604020202020204" pitchFamily="34" charset="0"/>
              </a:rPr>
              <a:t>coverage (Lai &amp; </a:t>
            </a:r>
            <a:r>
              <a:rPr lang="en-US" dirty="0">
                <a:latin typeface="Arial" panose="020B0604020202020204" pitchFamily="34" charset="0"/>
                <a:cs typeface="Arial" panose="020B0604020202020204" pitchFamily="34" charset="0"/>
              </a:rPr>
              <a:t>Wong</a:t>
            </a:r>
            <a:r>
              <a:rPr lang="en-US" dirty="0" smtClean="0">
                <a:latin typeface="Arial" panose="020B0604020202020204" pitchFamily="34" charset="0"/>
                <a:cs typeface="Arial" panose="020B0604020202020204" pitchFamily="34" charset="0"/>
              </a:rPr>
              <a:t>, 2020</a:t>
            </a:r>
            <a:r>
              <a:rPr lang="en-US" dirty="0">
                <a:latin typeface="Arial" panose="020B0604020202020204" pitchFamily="34" charset="0"/>
                <a:cs typeface="Arial" panose="020B0604020202020204" pitchFamily="34" charset="0"/>
              </a:rPr>
              <a:t>).  For Marriott </a:t>
            </a:r>
            <a:r>
              <a:rPr lang="en-US" dirty="0" smtClean="0">
                <a:latin typeface="Arial" panose="020B0604020202020204" pitchFamily="34" charset="0"/>
                <a:cs typeface="Arial" panose="020B0604020202020204" pitchFamily="34" charset="0"/>
              </a:rPr>
              <a:t>Hotels and the entire hotel industry, </a:t>
            </a:r>
            <a:r>
              <a:rPr lang="en-US" dirty="0">
                <a:latin typeface="Arial" panose="020B0604020202020204" pitchFamily="34" charset="0"/>
                <a:cs typeface="Arial" panose="020B0604020202020204" pitchFamily="34" charset="0"/>
              </a:rPr>
              <a:t>this bill will help them to remain operational during the pandemic and provide them with additional financial relief. </a:t>
            </a:r>
          </a:p>
          <a:p>
            <a:pPr>
              <a:buFont typeface="Wingdings" panose="05000000000000000000" pitchFamily="2" charset="2"/>
              <a:buChar char="ü"/>
            </a:pPr>
            <a:r>
              <a:rPr lang="en-US" b="1" i="1" u="sng" dirty="0">
                <a:latin typeface="Arial" panose="020B0604020202020204" pitchFamily="34" charset="0"/>
                <a:cs typeface="Arial" panose="020B0604020202020204" pitchFamily="34" charset="0"/>
              </a:rPr>
              <a:t>The American Rescue Plan Act: </a:t>
            </a:r>
            <a:r>
              <a:rPr lang="en-US" dirty="0">
                <a:latin typeface="Arial" panose="020B0604020202020204" pitchFamily="34" charset="0"/>
                <a:cs typeface="Arial" panose="020B0604020202020204" pitchFamily="34" charset="0"/>
              </a:rPr>
              <a:t>This bill was signed into law in March 2021 and provides financial relief to businesses, households, and states in response to the economic fallout of the COVID-19 </a:t>
            </a:r>
            <a:r>
              <a:rPr lang="en-US" dirty="0" smtClean="0">
                <a:latin typeface="Arial" panose="020B0604020202020204" pitchFamily="34" charset="0"/>
                <a:cs typeface="Arial" panose="020B0604020202020204" pitchFamily="34" charset="0"/>
              </a:rPr>
              <a:t>pandemic</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(Lai </a:t>
            </a:r>
            <a:r>
              <a:rPr lang="en-US" dirty="0">
                <a:latin typeface="Arial" panose="020B0604020202020204" pitchFamily="34" charset="0"/>
                <a:cs typeface="Arial" panose="020B0604020202020204" pitchFamily="34" charset="0"/>
              </a:rPr>
              <a:t>&amp; Wong, 2020).  The act includes a $28.6 billion relief fund specifically for the hotel industry, which will provide Marriott Hotels with much needed financial support to help them stay afloat during this difficult time. This bill also expands unemployment benefits and provides additional funding for small businesses, which will help Marriott Hotels to keep their employees employed.</a:t>
            </a:r>
          </a:p>
        </p:txBody>
      </p:sp>
    </p:spTree>
    <p:extLst>
      <p:ext uri="{BB962C8B-B14F-4D97-AF65-F5344CB8AC3E}">
        <p14:creationId xmlns:p14="http://schemas.microsoft.com/office/powerpoint/2010/main" xmlns="" val="123518620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23" y="715108"/>
            <a:ext cx="9847385" cy="574430"/>
          </a:xfrm>
          <a:solidFill>
            <a:srgbClr val="92D050"/>
          </a:solidFill>
        </p:spPr>
        <p:txBody>
          <a:bodyPr>
            <a:noAutofit/>
          </a:bodyPr>
          <a:lstStyle/>
          <a:p>
            <a:r>
              <a:rPr lang="en-US" sz="3600" b="1" dirty="0" smtClean="0">
                <a:latin typeface="Arial" panose="020B0604020202020204" pitchFamily="34" charset="0"/>
                <a:cs typeface="Arial" panose="020B0604020202020204" pitchFamily="34" charset="0"/>
              </a:rPr>
              <a:t>Impact of Technology In Hospitality Industry</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2677" y="1641231"/>
            <a:ext cx="10503877" cy="4243754"/>
          </a:xfrm>
        </p:spPr>
        <p:txBody>
          <a:bodyPr>
            <a:normAutofit fontScale="85000" lnSpcReduction="20000"/>
          </a:bodyPr>
          <a:lstStyle/>
          <a:p>
            <a:pPr>
              <a:buFont typeface="Wingdings" panose="05000000000000000000" pitchFamily="2" charset="2"/>
              <a:buChar char="ü"/>
            </a:pPr>
            <a:r>
              <a:rPr lang="en-US" dirty="0">
                <a:latin typeface="Arial" panose="020B0604020202020204" pitchFamily="34" charset="0"/>
                <a:cs typeface="Arial" panose="020B0604020202020204" pitchFamily="34" charset="0"/>
              </a:rPr>
              <a:t> I believe artificial intelligence (AI) will have the most impact on the hospitality industry over the next 5 years.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AI </a:t>
            </a:r>
            <a:r>
              <a:rPr lang="en-US" dirty="0">
                <a:latin typeface="Arial" panose="020B0604020202020204" pitchFamily="34" charset="0"/>
                <a:cs typeface="Arial" panose="020B0604020202020204" pitchFamily="34" charset="0"/>
              </a:rPr>
              <a:t>has the potential to revolutionize the hospitality industry by automating mundane tasks, improving customer service, and personalizing experiences for guests.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AI </a:t>
            </a:r>
            <a:r>
              <a:rPr lang="en-US" dirty="0">
                <a:latin typeface="Arial" panose="020B0604020202020204" pitchFamily="34" charset="0"/>
                <a:cs typeface="Arial" panose="020B0604020202020204" pitchFamily="34" charset="0"/>
              </a:rPr>
              <a:t>can be used to automate mundane tasks such as managing reservations, check-ins, and checkout processes. It can also analyze customer data to provide personalized experiences for </a:t>
            </a:r>
            <a:r>
              <a:rPr lang="en-US" dirty="0" smtClean="0">
                <a:latin typeface="Arial" panose="020B0604020202020204" pitchFamily="34" charset="0"/>
                <a:cs typeface="Arial" panose="020B0604020202020204" pitchFamily="34" charset="0"/>
              </a:rPr>
              <a:t>guests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(Kaushal </a:t>
            </a:r>
            <a:r>
              <a:rPr lang="en-US" dirty="0">
                <a:latin typeface="Arial" panose="020B0604020202020204" pitchFamily="34" charset="0"/>
                <a:cs typeface="Arial" panose="020B0604020202020204" pitchFamily="34" charset="0"/>
              </a:rPr>
              <a:t>&amp; Srivastava, 2021</a:t>
            </a:r>
            <a:r>
              <a:rPr lang="en-US" dirty="0" smtClean="0">
                <a:latin typeface="Arial" panose="020B0604020202020204" pitchFamily="34" charset="0"/>
                <a:cs typeface="Arial" panose="020B0604020202020204" pitchFamily="34" charset="0"/>
              </a:rPr>
              <a:t>).</a:t>
            </a: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AI </a:t>
            </a:r>
            <a:r>
              <a:rPr lang="en-US" dirty="0">
                <a:latin typeface="Arial" panose="020B0604020202020204" pitchFamily="34" charset="0"/>
                <a:cs typeface="Arial" panose="020B0604020202020204" pitchFamily="34" charset="0"/>
              </a:rPr>
              <a:t>can be used to create smarter </a:t>
            </a:r>
            <a:r>
              <a:rPr lang="en-US" dirty="0" smtClean="0">
                <a:latin typeface="Arial" panose="020B0604020202020204" pitchFamily="34" charset="0"/>
                <a:cs typeface="Arial" panose="020B0604020202020204" pitchFamily="34" charset="0"/>
              </a:rPr>
              <a:t>chat-bots </a:t>
            </a:r>
            <a:r>
              <a:rPr lang="en-US" dirty="0">
                <a:latin typeface="Arial" panose="020B0604020202020204" pitchFamily="34" charset="0"/>
                <a:cs typeface="Arial" panose="020B0604020202020204" pitchFamily="34" charset="0"/>
              </a:rPr>
              <a:t>that can provide personalized customer service and answer customer inquiries. AI can also be used to generate insights from customer data to help hotels better understand their guests and optimize operations.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AI </a:t>
            </a:r>
            <a:r>
              <a:rPr lang="en-US" dirty="0">
                <a:latin typeface="Arial" panose="020B0604020202020204" pitchFamily="34" charset="0"/>
                <a:cs typeface="Arial" panose="020B0604020202020204" pitchFamily="34" charset="0"/>
              </a:rPr>
              <a:t>will also help hotels better predict customer demand and optimize pricing accordingly. AI can also be used to automate marketing campaigns and provide guests with more personalized offers. All of these features will help hotels better serve their guests and improve their overall </a:t>
            </a:r>
            <a:r>
              <a:rPr lang="en-US" dirty="0" smtClean="0">
                <a:latin typeface="Arial" panose="020B0604020202020204" pitchFamily="34" charset="0"/>
                <a:cs typeface="Arial" panose="020B0604020202020204" pitchFamily="34" charset="0"/>
              </a:rPr>
              <a:t>experience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for the next 5 years.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266939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77" y="679937"/>
            <a:ext cx="10152185" cy="679939"/>
          </a:xfrm>
          <a:solidFill>
            <a:srgbClr val="92D050"/>
          </a:solidFill>
        </p:spPr>
        <p:txBody>
          <a:bodyPr>
            <a:normAutofit fontScale="90000"/>
          </a:bodyPr>
          <a:lstStyle/>
          <a:p>
            <a:r>
              <a:rPr lang="en-US" sz="3600" dirty="0" smtClean="0">
                <a:latin typeface="Arial" panose="020B0604020202020204" pitchFamily="34" charset="0"/>
                <a:cs typeface="Arial" panose="020B0604020202020204" pitchFamily="34" charset="0"/>
              </a:rPr>
              <a:t>Terrorist Attack Imminent (US Hospitality Industry)</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2677" y="1708394"/>
            <a:ext cx="10451123" cy="4024191"/>
          </a:xfrm>
        </p:spPr>
        <p:txBody>
          <a:bodyPr>
            <a:normAutofit fontScale="92500" lnSpcReduction="10000"/>
          </a:bodyPr>
          <a:lstStyle/>
          <a:p>
            <a:pPr>
              <a:buFont typeface="Wingdings" panose="05000000000000000000" pitchFamily="2" charset="2"/>
              <a:buChar char="ü"/>
            </a:pPr>
            <a:r>
              <a:rPr lang="en-US" dirty="0">
                <a:latin typeface="Arial" panose="020B0604020202020204" pitchFamily="34" charset="0"/>
                <a:cs typeface="Arial" panose="020B0604020202020204" pitchFamily="34" charset="0"/>
              </a:rPr>
              <a:t> No, I do not believe that a major terrorist attack is imminent in the US hospitality industry within the next 5 years.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US government has taken numerous measures in recent years to strengthen security in the hospitality industry, such as increased security screenings at airports and hotels, upgraded surveillance technologies, and improved risk management </a:t>
            </a:r>
            <a:r>
              <a:rPr lang="en-US" dirty="0" smtClean="0">
                <a:latin typeface="Arial" panose="020B0604020202020204" pitchFamily="34" charset="0"/>
                <a:cs typeface="Arial" panose="020B0604020202020204" pitchFamily="34" charset="0"/>
              </a:rPr>
              <a:t>protocols (</a:t>
            </a:r>
            <a:r>
              <a:rPr lang="fi-FI" dirty="0" smtClean="0">
                <a:latin typeface="Arial" panose="020B0604020202020204" pitchFamily="34" charset="0"/>
                <a:cs typeface="Arial" panose="020B0604020202020204" pitchFamily="34" charset="0"/>
              </a:rPr>
              <a:t>Kaushal &amp; Srivastava, 2021).</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Additionally</a:t>
            </a:r>
            <a:r>
              <a:rPr lang="en-US" dirty="0">
                <a:latin typeface="Arial" panose="020B0604020202020204" pitchFamily="34" charset="0"/>
                <a:cs typeface="Arial" panose="020B0604020202020204" pitchFamily="34" charset="0"/>
              </a:rPr>
              <a:t>, the hospitality industry has implemented its own measures to help protect its guests, including enhanced screening of employees, increased security training for staff, and the use of biometric technology</a:t>
            </a:r>
            <a:r>
              <a:rPr lang="en-US" dirty="0" smtClean="0">
                <a:latin typeface="Arial" panose="020B0604020202020204" pitchFamily="34" charset="0"/>
                <a:cs typeface="Arial" panose="020B0604020202020204" pitchFamily="34" charset="0"/>
              </a:rPr>
              <a:t>.</a:t>
            </a: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These measures have significantly reduced the likelihood of a major terrorist attack occurring in the US hospitality industry within the next 5 years. </a:t>
            </a:r>
          </a:p>
        </p:txBody>
      </p:sp>
    </p:spTree>
    <p:extLst>
      <p:ext uri="{BB962C8B-B14F-4D97-AF65-F5344CB8AC3E}">
        <p14:creationId xmlns:p14="http://schemas.microsoft.com/office/powerpoint/2010/main" xmlns="" val="390369175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677" y="668215"/>
            <a:ext cx="10281138" cy="621323"/>
          </a:xfrm>
          <a:solidFill>
            <a:srgbClr val="92D050"/>
          </a:solidFill>
        </p:spPr>
        <p:txBody>
          <a:bodyPr>
            <a:normAutofit fontScale="90000"/>
          </a:bodyPr>
          <a:lstStyle/>
          <a:p>
            <a:r>
              <a:rPr lang="en-US" sz="3600" dirty="0" smtClean="0">
                <a:latin typeface="Arial" panose="020B0604020202020204" pitchFamily="34" charset="0"/>
                <a:cs typeface="Arial" panose="020B0604020202020204" pitchFamily="34" charset="0"/>
              </a:rPr>
              <a:t>Causes of Environmentalism on Lessoned</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19908" y="1688123"/>
            <a:ext cx="10046677" cy="4349262"/>
          </a:xfrm>
        </p:spPr>
        <p:txBody>
          <a:bodyPr/>
          <a:lstStyle/>
          <a:p>
            <a:pPr>
              <a:buFont typeface="Wingdings" panose="05000000000000000000" pitchFamily="2" charset="2"/>
              <a:buChar char="ü"/>
            </a:pP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Lack of Media Attention: </a:t>
            </a:r>
            <a:r>
              <a:rPr lang="en-US" dirty="0">
                <a:latin typeface="Arial" panose="020B0604020202020204" pitchFamily="34" charset="0"/>
                <a:cs typeface="Arial" panose="020B0604020202020204" pitchFamily="34" charset="0"/>
              </a:rPr>
              <a:t>Environmental issues have been pushed out of the news cycle by a variety of other issues, including politics and other global </a:t>
            </a:r>
            <a:r>
              <a:rPr lang="en-US" dirty="0" smtClean="0">
                <a:latin typeface="Arial" panose="020B0604020202020204" pitchFamily="34" charset="0"/>
                <a:cs typeface="Arial" panose="020B0604020202020204" pitchFamily="34" charset="0"/>
              </a:rPr>
              <a:t>issues (Davahli </a:t>
            </a:r>
            <a:r>
              <a:rPr lang="en-US" dirty="0">
                <a:latin typeface="Arial" panose="020B0604020202020204" pitchFamily="34" charset="0"/>
                <a:cs typeface="Arial" panose="020B0604020202020204" pitchFamily="34" charset="0"/>
              </a:rPr>
              <a:t>et al., 2020). As a result, there is less public awareness and understanding of the environmental crisis. </a:t>
            </a:r>
          </a:p>
          <a:p>
            <a:pPr>
              <a:buFont typeface="Wingdings" panose="05000000000000000000" pitchFamily="2" charset="2"/>
              <a:buChar char="ü"/>
            </a:pPr>
            <a:r>
              <a:rPr lang="en-US" b="1" i="1" dirty="0">
                <a:latin typeface="Arial" panose="020B0604020202020204" pitchFamily="34" charset="0"/>
                <a:cs typeface="Arial" panose="020B0604020202020204" pitchFamily="34" charset="0"/>
              </a:rPr>
              <a:t> Lack of Government Support: </a:t>
            </a:r>
            <a:r>
              <a:rPr lang="en-US" dirty="0">
                <a:latin typeface="Arial" panose="020B0604020202020204" pitchFamily="34" charset="0"/>
                <a:cs typeface="Arial" panose="020B0604020202020204" pitchFamily="34" charset="0"/>
              </a:rPr>
              <a:t>Many governments around the world have been slow to address environmental issues, either out of fear of economic repercussions or simply a lack of political will. Without the support of governments, it is difficult for the environmental movement to gain momentum.</a:t>
            </a:r>
          </a:p>
        </p:txBody>
      </p:sp>
    </p:spTree>
    <p:extLst>
      <p:ext uri="{BB962C8B-B14F-4D97-AF65-F5344CB8AC3E}">
        <p14:creationId xmlns:p14="http://schemas.microsoft.com/office/powerpoint/2010/main" xmlns="" val="101685592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738554"/>
            <a:ext cx="10292862" cy="762000"/>
          </a:xfrm>
          <a:solidFill>
            <a:srgbClr val="92D050"/>
          </a:solidFill>
        </p:spPr>
        <p:txBody>
          <a:bodyPr>
            <a:noAutofit/>
          </a:bodyPr>
          <a:lstStyle/>
          <a:p>
            <a:r>
              <a:rPr lang="en-US" sz="2400" dirty="0" smtClean="0">
                <a:latin typeface="Arial" panose="020B0604020202020204" pitchFamily="34" charset="0"/>
                <a:cs typeface="Arial" panose="020B0604020202020204" pitchFamily="34" charset="0"/>
              </a:rPr>
              <a:t>Factors Leading to Hospitality Industry Recovery from COVID 19 Ratios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3016" y="1825625"/>
            <a:ext cx="10292862" cy="4059360"/>
          </a:xfrm>
          <a:solidFill>
            <a:schemeClr val="bg1"/>
          </a:solidFill>
        </p:spPr>
        <p:txBody>
          <a:bodyPr>
            <a:normAutofit lnSpcReduction="10000"/>
          </a:bodyPr>
          <a:lstStyle/>
          <a:p>
            <a:pPr>
              <a:buFont typeface="Wingdings" panose="05000000000000000000" pitchFamily="2" charset="2"/>
              <a:buChar char="ü"/>
            </a:pPr>
            <a:r>
              <a:rPr lang="en-US" dirty="0">
                <a:latin typeface="Arial" panose="020B0604020202020204" pitchFamily="34" charset="0"/>
                <a:cs typeface="Arial" panose="020B0604020202020204" pitchFamily="34" charset="0"/>
              </a:rPr>
              <a:t> My opinion is that the hospitality industry will have a full recovery within the next three years.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Two </a:t>
            </a:r>
            <a:r>
              <a:rPr lang="en-US" dirty="0">
                <a:latin typeface="Arial" panose="020B0604020202020204" pitchFamily="34" charset="0"/>
                <a:cs typeface="Arial" panose="020B0604020202020204" pitchFamily="34" charset="0"/>
              </a:rPr>
              <a:t>specific factors that will contribute to this recovery are increased consumer confidence and increased government </a:t>
            </a:r>
            <a:r>
              <a:rPr lang="en-US" dirty="0" smtClean="0">
                <a:latin typeface="Arial" panose="020B0604020202020204" pitchFamily="34" charset="0"/>
                <a:cs typeface="Arial" panose="020B0604020202020204" pitchFamily="34" charset="0"/>
              </a:rPr>
              <a:t>support (Davahli et al., 2020).</a:t>
            </a: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Increased </a:t>
            </a:r>
            <a:r>
              <a:rPr lang="en-US" dirty="0">
                <a:latin typeface="Arial" panose="020B0604020202020204" pitchFamily="34" charset="0"/>
                <a:cs typeface="Arial" panose="020B0604020202020204" pitchFamily="34" charset="0"/>
              </a:rPr>
              <a:t>consumer confidence can be achieved through effective communication regarding safety protocols and hygiene standards to reassure customers that it is safe to return to hotels and restaurants.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dirty="0" smtClean="0">
                <a:latin typeface="Arial" panose="020B0604020202020204" pitchFamily="34" charset="0"/>
                <a:cs typeface="Arial" panose="020B0604020202020204" pitchFamily="34" charset="0"/>
              </a:rPr>
              <a:t>Meanwhile</a:t>
            </a:r>
            <a:r>
              <a:rPr lang="en-US" dirty="0">
                <a:latin typeface="Arial" panose="020B0604020202020204" pitchFamily="34" charset="0"/>
                <a:cs typeface="Arial" panose="020B0604020202020204" pitchFamily="34" charset="0"/>
              </a:rPr>
              <a:t>, increased government support, such as financial aid, can help hospitality businesses stay afloat during the recovery process.</a:t>
            </a:r>
          </a:p>
        </p:txBody>
      </p:sp>
    </p:spTree>
    <p:extLst>
      <p:ext uri="{BB962C8B-B14F-4D97-AF65-F5344CB8AC3E}">
        <p14:creationId xmlns:p14="http://schemas.microsoft.com/office/powerpoint/2010/main" xmlns="" val="10932143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954" y="750277"/>
            <a:ext cx="10374923" cy="703384"/>
          </a:xfrm>
          <a:solidFill>
            <a:srgbClr val="92D050"/>
          </a:solidFill>
        </p:spPr>
        <p:txBody>
          <a:bodyPr>
            <a:normAutofit/>
          </a:bodyPr>
          <a:lstStyle/>
          <a:p>
            <a:r>
              <a:rPr lang="en-US" sz="3600" b="1" dirty="0" smtClean="0">
                <a:latin typeface="Arial" panose="020B0604020202020204" pitchFamily="34" charset="0"/>
                <a:cs typeface="Arial" panose="020B0604020202020204" pitchFamily="34" charset="0"/>
              </a:rPr>
              <a:t>Reference Lists</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90953" y="1817077"/>
            <a:ext cx="10374924" cy="4103078"/>
          </a:xfrm>
        </p:spPr>
        <p:txBody>
          <a:bodyPr>
            <a:normAutofit lnSpcReduction="10000"/>
          </a:bodyPr>
          <a:lstStyle/>
          <a:p>
            <a:pPr>
              <a:buFont typeface="Wingdings" panose="05000000000000000000" pitchFamily="2" charset="2"/>
              <a:buChar char="ü"/>
            </a:pPr>
            <a:r>
              <a:rPr lang="en-US" dirty="0">
                <a:latin typeface="Arial" panose="020B0604020202020204" pitchFamily="34" charset="0"/>
                <a:cs typeface="Arial" panose="020B0604020202020204" pitchFamily="34" charset="0"/>
              </a:rPr>
              <a:t> Davahli, M. R., Karwowski, W., Sonmez, S., &amp; Apostolopoulos, Y. (2020). The hospitality industry in the face of the COVID-19 pandemic: Current topics and research methods. International Journal of Environmental Research and Public Health, 17(20), 7366</a:t>
            </a:r>
            <a:r>
              <a:rPr lang="en-US" dirty="0" smtClean="0">
                <a:latin typeface="Arial" panose="020B0604020202020204" pitchFamily="34" charset="0"/>
                <a:cs typeface="Arial" panose="020B0604020202020204" pitchFamily="34" charset="0"/>
              </a:rPr>
              <a:t>.</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 Kaushal, V., &amp; Srivastava, S. (2021). Hospitality and tourism industry amid COVID-19 pandemic: Perspectives on challenges and learnings from India. International journal of hospitality management, 92, 102707</a:t>
            </a:r>
            <a:r>
              <a:rPr lang="en-US" dirty="0" smtClean="0">
                <a:latin typeface="Arial" panose="020B0604020202020204" pitchFamily="34" charset="0"/>
                <a:cs typeface="Arial" panose="020B0604020202020204" pitchFamily="34" charset="0"/>
              </a:rPr>
              <a:t>.</a:t>
            </a:r>
          </a:p>
          <a:p>
            <a:pPr>
              <a:buFont typeface="Wingdings" panose="05000000000000000000" pitchFamily="2" charset="2"/>
              <a:buChar char="ü"/>
            </a:pPr>
            <a:r>
              <a:rPr lang="en-US" dirty="0">
                <a:latin typeface="Arial" panose="020B0604020202020204" pitchFamily="34" charset="0"/>
                <a:cs typeface="Arial" panose="020B0604020202020204" pitchFamily="34" charset="0"/>
              </a:rPr>
              <a:t>Lai, I. K. W., &amp; Wong, J. W. C. (2020). Comparing crisis management practices in the hotel industry between initial and pandemic stages of COVID-19. International Journal of Contemporary Hospitality Management.</a:t>
            </a:r>
          </a:p>
        </p:txBody>
      </p:sp>
    </p:spTree>
    <p:extLst>
      <p:ext uri="{BB962C8B-B14F-4D97-AF65-F5344CB8AC3E}">
        <p14:creationId xmlns:p14="http://schemas.microsoft.com/office/powerpoint/2010/main" xmlns="" val="12056610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210</TotalTime>
  <Words>2040</Words>
  <Application>Microsoft Office PowerPoint</Application>
  <PresentationFormat>Custom</PresentationFormat>
  <Paragraphs>85</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MARRIOTT HOTEL: A NEED FOR INDUSTRY CHANGE DESCRIPTION</vt:lpstr>
      <vt:lpstr>Outline For the Hotel Employees In Service Program</vt:lpstr>
      <vt:lpstr>Marriott Hotel </vt:lpstr>
      <vt:lpstr>Impacts of Laws/Bills on the Short-term Future of the Hotel Industry</vt:lpstr>
      <vt:lpstr>Impact of Technology In Hospitality Industry</vt:lpstr>
      <vt:lpstr>Terrorist Attack Imminent (US Hospitality Industry)</vt:lpstr>
      <vt:lpstr>Causes of Environmentalism on Lessoned</vt:lpstr>
      <vt:lpstr>Factors Leading to Hospitality Industry Recovery from COVID 19 Ratios</vt:lpstr>
      <vt:lpstr>Reference Lists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Windows User</cp:lastModifiedBy>
  <cp:revision>29</cp:revision>
  <dcterms:created xsi:type="dcterms:W3CDTF">2022-12-13T08:55:44Z</dcterms:created>
  <dcterms:modified xsi:type="dcterms:W3CDTF">2023-05-17T05:44:06Z</dcterms:modified>
</cp:coreProperties>
</file>