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95" autoAdjust="0"/>
    <p:restoredTop sz="94660"/>
  </p:normalViewPr>
  <p:slideViewPr>
    <p:cSldViewPr snapToGrid="0">
      <p:cViewPr varScale="1">
        <p:scale>
          <a:sx n="89" d="100"/>
          <a:sy n="89" d="100"/>
        </p:scale>
        <p:origin x="-108" y="-46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F9DA6C-F1FD-4774-9939-5E4732A68E89}" type="datetimeFigureOut">
              <a:rPr lang="x-none" smtClean="0"/>
              <a:pPr/>
              <a:t>3/10/2022</a:t>
            </a:fld>
            <a:endParaRPr lang="x-non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D54F25-95B4-4010-AFE6-596B18995050}" type="slidenum">
              <a:rPr lang="x-none" smtClean="0"/>
              <a:pPr/>
              <a:t>‹#›</a:t>
            </a:fld>
            <a:endParaRPr lang="x-none"/>
          </a:p>
        </p:txBody>
      </p:sp>
    </p:spTree>
    <p:extLst>
      <p:ext uri="{BB962C8B-B14F-4D97-AF65-F5344CB8AC3E}">
        <p14:creationId xmlns:p14="http://schemas.microsoft.com/office/powerpoint/2010/main" xmlns="" val="2999575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200000"/>
              </a:lnSpc>
              <a:spcAft>
                <a:spcPts val="2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companies to function effectively, they need competent leadership. As we all know, leadership is a characteristic that is both innate and can be developed. Organizational leadership requires an understanding of both human dynamics and expert methods. Organizational leadership focuses on developing transferable leadership skills and competencies across companies. It refers to an individual's capacity to overcome adversity in the business and continue to thrive. Thus, organizational leadership entails a larger range of responsibilities than conventional management (</a:t>
            </a:r>
            <a:r>
              <a:rPr lang="x-none" sz="1200" dirty="0">
                <a:effectLst/>
                <a:latin typeface="Times New Roman" panose="02020603050405020304" pitchFamily="18" charset="0"/>
                <a:ea typeface="Calibri" panose="020F0502020204030204" pitchFamily="34" charset="0"/>
                <a:cs typeface="Times New Roman" panose="02020603050405020304" pitchFamily="18" charset="0"/>
              </a:rPr>
              <a:t>Moe</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2021). Organizational leadership conveys the purpose and ambition of the firm, sets the comprehensive plan, and motivates employees to contribute their abilities to achieve the comprehensive plan's and, eventually, the leader's vision-aligned objectives.</a:t>
            </a:r>
            <a:endParaRPr lang="x-none" sz="1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x-none" dirty="0"/>
          </a:p>
        </p:txBody>
      </p:sp>
      <p:sp>
        <p:nvSpPr>
          <p:cNvPr id="4" name="Slide Number Placeholder 3"/>
          <p:cNvSpPr>
            <a:spLocks noGrp="1"/>
          </p:cNvSpPr>
          <p:nvPr>
            <p:ph type="sldNum" sz="quarter" idx="5"/>
          </p:nvPr>
        </p:nvSpPr>
        <p:spPr/>
        <p:txBody>
          <a:bodyPr/>
          <a:lstStyle/>
          <a:p>
            <a:fld id="{EAD54F25-95B4-4010-AFE6-596B18995050}" type="slidenum">
              <a:rPr lang="x-none" smtClean="0"/>
              <a:pPr/>
              <a:t>2</a:t>
            </a:fld>
            <a:endParaRPr lang="x-none"/>
          </a:p>
        </p:txBody>
      </p:sp>
    </p:spTree>
    <p:extLst>
      <p:ext uri="{BB962C8B-B14F-4D97-AF65-F5344CB8AC3E}">
        <p14:creationId xmlns:p14="http://schemas.microsoft.com/office/powerpoint/2010/main" xmlns="" val="2901342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200000"/>
              </a:lnSpc>
              <a:spcAft>
                <a:spcPts val="2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Organizational leadership demands qualified and focused executives who can move the organization forward. In general, a good institutional leader has various desirable characteristics and exhibits a high level of business acumen. Numerous natural leaders are likely to retain these qualities and attributes with little effort. Among these characteristics is goal orientation. A great leader should be ready to quantify and assess what victory implies for the company at all stages, which implies that success must be measurable against specific objectives. Another trait is persuasive communication (</a:t>
            </a:r>
            <a:r>
              <a:rPr lang="x-none" sz="1200" dirty="0">
                <a:effectLst/>
                <a:latin typeface="Times New Roman" panose="02020603050405020304" pitchFamily="18" charset="0"/>
                <a:ea typeface="Calibri" panose="020F0502020204030204" pitchFamily="34" charset="0"/>
                <a:cs typeface="Times New Roman" panose="02020603050405020304" pitchFamily="18" charset="0"/>
              </a:rPr>
              <a:t>Global</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2020). Finally, corporate leaders must possess sufficient relational skills. A large part of a professional's task in a leadership post is developing and maintaining strong working connections, motivating staff, and participating in outside and internal disputes.</a:t>
            </a:r>
            <a:endParaRPr lang="x-none" sz="1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x-none" dirty="0"/>
          </a:p>
        </p:txBody>
      </p:sp>
      <p:sp>
        <p:nvSpPr>
          <p:cNvPr id="4" name="Slide Number Placeholder 3"/>
          <p:cNvSpPr>
            <a:spLocks noGrp="1"/>
          </p:cNvSpPr>
          <p:nvPr>
            <p:ph type="sldNum" sz="quarter" idx="5"/>
          </p:nvPr>
        </p:nvSpPr>
        <p:spPr/>
        <p:txBody>
          <a:bodyPr/>
          <a:lstStyle/>
          <a:p>
            <a:fld id="{EAD54F25-95B4-4010-AFE6-596B18995050}" type="slidenum">
              <a:rPr lang="x-none" smtClean="0"/>
              <a:pPr/>
              <a:t>3</a:t>
            </a:fld>
            <a:endParaRPr lang="x-none"/>
          </a:p>
        </p:txBody>
      </p:sp>
    </p:spTree>
    <p:extLst>
      <p:ext uri="{BB962C8B-B14F-4D97-AF65-F5344CB8AC3E}">
        <p14:creationId xmlns:p14="http://schemas.microsoft.com/office/powerpoint/2010/main" xmlns="" val="1405067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200000"/>
              </a:lnSpc>
              <a:spcAft>
                <a:spcPts val="2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Similarly, these organizational leaders exhibit empathy for employees, a commitment to good ethics, and an ability to recognize greatness. Any attitude conducive to leadership involves empathy. That implies that you gain a grasp of your worldview and the worldviews of others. You examine others' circumstances through the prism of their circumstances to determine their capabilities and comprehend their viewpoint. Moreover, organizational leaders capitalize on the assets of their subordinates. Strength is derived through aptitude, knowledge, and abilities. Strengthening a particular area requires an innate interest in that field and the capacity to practice or study consistently. Finally, ethics is perhaps one of the most critical characteristics of a leadership attitude. A leader of an organization must constantly strike a balance between success and result and honesty and loyalty.</a:t>
            </a:r>
            <a:endParaRPr lang="x-none" sz="1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x-none" dirty="0"/>
          </a:p>
        </p:txBody>
      </p:sp>
      <p:sp>
        <p:nvSpPr>
          <p:cNvPr id="4" name="Slide Number Placeholder 3"/>
          <p:cNvSpPr>
            <a:spLocks noGrp="1"/>
          </p:cNvSpPr>
          <p:nvPr>
            <p:ph type="sldNum" sz="quarter" idx="5"/>
          </p:nvPr>
        </p:nvSpPr>
        <p:spPr/>
        <p:txBody>
          <a:bodyPr/>
          <a:lstStyle/>
          <a:p>
            <a:fld id="{EAD54F25-95B4-4010-AFE6-596B18995050}" type="slidenum">
              <a:rPr lang="x-none" smtClean="0"/>
              <a:pPr/>
              <a:t>4</a:t>
            </a:fld>
            <a:endParaRPr lang="x-none"/>
          </a:p>
        </p:txBody>
      </p:sp>
    </p:spTree>
    <p:extLst>
      <p:ext uri="{BB962C8B-B14F-4D97-AF65-F5344CB8AC3E}">
        <p14:creationId xmlns:p14="http://schemas.microsoft.com/office/powerpoint/2010/main" xmlns="" val="4137926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200000"/>
              </a:lnSpc>
              <a:spcAft>
                <a:spcPts val="2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Management is the process of coordinating and administering tasks to accomplish a goal. These administrative responsibilities include formulating the institution's strategy and organizing staff operations to achieve these goals via the effective use of existing resources. Management may also apply to the organizational hierarchy of staff personnel.</a:t>
            </a:r>
            <a:endParaRPr lang="x-none" sz="1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x-none" dirty="0"/>
          </a:p>
        </p:txBody>
      </p:sp>
      <p:sp>
        <p:nvSpPr>
          <p:cNvPr id="4" name="Slide Number Placeholder 3"/>
          <p:cNvSpPr>
            <a:spLocks noGrp="1"/>
          </p:cNvSpPr>
          <p:nvPr>
            <p:ph type="sldNum" sz="quarter" idx="5"/>
          </p:nvPr>
        </p:nvSpPr>
        <p:spPr/>
        <p:txBody>
          <a:bodyPr/>
          <a:lstStyle/>
          <a:p>
            <a:fld id="{EAD54F25-95B4-4010-AFE6-596B18995050}" type="slidenum">
              <a:rPr lang="x-none" smtClean="0"/>
              <a:pPr/>
              <a:t>5</a:t>
            </a:fld>
            <a:endParaRPr lang="x-none"/>
          </a:p>
        </p:txBody>
      </p:sp>
    </p:spTree>
    <p:extLst>
      <p:ext uri="{BB962C8B-B14F-4D97-AF65-F5344CB8AC3E}">
        <p14:creationId xmlns:p14="http://schemas.microsoft.com/office/powerpoint/2010/main" xmlns="" val="3294489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200000"/>
              </a:lnSpc>
              <a:spcAft>
                <a:spcPts val="2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Managers who run businesses and organizations often exhibit various features and attributes. Management is characterized by several traits, one of which is goal-oriented. Management's primary mission is to accomplish corporate and social goals (</a:t>
            </a:r>
            <a:r>
              <a:rPr lang="x-none" sz="1200" dirty="0">
                <a:effectLst/>
                <a:latin typeface="Times New Roman" panose="02020603050405020304" pitchFamily="18" charset="0"/>
                <a:ea typeface="Calibri" panose="020F0502020204030204" pitchFamily="34" charset="0"/>
                <a:cs typeface="Times New Roman" panose="02020603050405020304" pitchFamily="18" charset="0"/>
              </a:rPr>
              <a:t>Venkatesh</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2015). It exists to accomplish certain aims or purposes. In management, group activities are always aimed at achieving some predefined objective. The second distinguishing feature is that administration is general. Management is a skill that any organization can use. Whenever human activities occur, management occurs. The fundamental management concepts are universally applicable and may be used in any commercial, social, or spiritual enterprise.</a:t>
            </a:r>
            <a:endParaRPr lang="x-none"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200000"/>
              </a:lnSpc>
              <a:spcAft>
                <a:spcPts val="2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On the other side, other ideas provide varying and often contradictory explanations. From administration approaches to personality characteristics, there are and usually will be a variety of methods to characterize what it means to be a successful manager. Effective managers demonstrate various characteristics, including problem-solving and rational reasoning, project administration and assignment, and resolving conflict. In general, possessing positive characteristics results in inefficient management and increases worker trust and competency.</a:t>
            </a:r>
            <a:endParaRPr lang="x-none" sz="1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x-none" dirty="0"/>
          </a:p>
        </p:txBody>
      </p:sp>
      <p:sp>
        <p:nvSpPr>
          <p:cNvPr id="4" name="Slide Number Placeholder 3"/>
          <p:cNvSpPr>
            <a:spLocks noGrp="1"/>
          </p:cNvSpPr>
          <p:nvPr>
            <p:ph type="sldNum" sz="quarter" idx="5"/>
          </p:nvPr>
        </p:nvSpPr>
        <p:spPr/>
        <p:txBody>
          <a:bodyPr/>
          <a:lstStyle/>
          <a:p>
            <a:fld id="{EAD54F25-95B4-4010-AFE6-596B18995050}" type="slidenum">
              <a:rPr lang="x-none" smtClean="0"/>
              <a:pPr/>
              <a:t>6</a:t>
            </a:fld>
            <a:endParaRPr lang="x-none"/>
          </a:p>
        </p:txBody>
      </p:sp>
    </p:spTree>
    <p:extLst>
      <p:ext uri="{BB962C8B-B14F-4D97-AF65-F5344CB8AC3E}">
        <p14:creationId xmlns:p14="http://schemas.microsoft.com/office/powerpoint/2010/main" xmlns="" val="1612443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200000"/>
              </a:lnSpc>
              <a:spcAft>
                <a:spcPts val="2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Leadership and administration perform distinct but necessary responsibilities within an institution since management cannot exist without leadership. Indeed, a professional and successful manager must exhibit leadership abilities to manage and motivate subordinates effectively. Among the primary distinctions is that organizational leadership focuses on developing leadership qualities and capabilities applicable across businesses. At the same time, management is concerned with coordinating and executing activities necessary to accomplish a goal. The other distinction is that management entails the capacity to direct a group or a collection of units toward a common objective. At the same time, leadership relates to a person's capacity to persuade, encourage, and empower others to engage in corporate achievement.</a:t>
            </a:r>
            <a:endParaRPr lang="x-none" sz="1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x-none" dirty="0"/>
          </a:p>
        </p:txBody>
      </p:sp>
      <p:sp>
        <p:nvSpPr>
          <p:cNvPr id="4" name="Slide Number Placeholder 3"/>
          <p:cNvSpPr>
            <a:spLocks noGrp="1"/>
          </p:cNvSpPr>
          <p:nvPr>
            <p:ph type="sldNum" sz="quarter" idx="5"/>
          </p:nvPr>
        </p:nvSpPr>
        <p:spPr/>
        <p:txBody>
          <a:bodyPr/>
          <a:lstStyle/>
          <a:p>
            <a:fld id="{EAD54F25-95B4-4010-AFE6-596B18995050}" type="slidenum">
              <a:rPr lang="x-none" smtClean="0"/>
              <a:pPr/>
              <a:t>7</a:t>
            </a:fld>
            <a:endParaRPr lang="x-none"/>
          </a:p>
        </p:txBody>
      </p:sp>
    </p:spTree>
    <p:extLst>
      <p:ext uri="{BB962C8B-B14F-4D97-AF65-F5344CB8AC3E}">
        <p14:creationId xmlns:p14="http://schemas.microsoft.com/office/powerpoint/2010/main" xmlns="" val="2149444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F651638-530F-4876-985E-474D1D236A82}" type="datetimeFigureOut">
              <a:rPr lang="x-none" smtClean="0"/>
              <a:pPr/>
              <a:t>3/10/2022</a:t>
            </a:fld>
            <a:endParaRPr lang="x-none"/>
          </a:p>
        </p:txBody>
      </p:sp>
      <p:sp>
        <p:nvSpPr>
          <p:cNvPr id="5" name="Footer Placeholder 4"/>
          <p:cNvSpPr>
            <a:spLocks noGrp="1"/>
          </p:cNvSpPr>
          <p:nvPr>
            <p:ph type="ftr" sz="quarter" idx="11"/>
          </p:nvPr>
        </p:nvSpPr>
        <p:spPr>
          <a:xfrm>
            <a:off x="2416500" y="329307"/>
            <a:ext cx="4973915" cy="309201"/>
          </a:xfrm>
        </p:spPr>
        <p:txBody>
          <a:bodyPr/>
          <a:lstStyle/>
          <a:p>
            <a:endParaRPr lang="x-none"/>
          </a:p>
        </p:txBody>
      </p:sp>
      <p:sp>
        <p:nvSpPr>
          <p:cNvPr id="6" name="Slide Number Placeholder 5"/>
          <p:cNvSpPr>
            <a:spLocks noGrp="1"/>
          </p:cNvSpPr>
          <p:nvPr>
            <p:ph type="sldNum" sz="quarter" idx="12"/>
          </p:nvPr>
        </p:nvSpPr>
        <p:spPr>
          <a:xfrm>
            <a:off x="1437664" y="798973"/>
            <a:ext cx="811019" cy="503578"/>
          </a:xfrm>
        </p:spPr>
        <p:txBody>
          <a:bodyPr/>
          <a:lstStyle/>
          <a:p>
            <a:fld id="{E107BA61-9502-4562-859D-E32FE70B1D0A}" type="slidenum">
              <a:rPr lang="x-none" smtClean="0"/>
              <a:pPr/>
              <a:t>‹#›</a:t>
            </a:fld>
            <a:endParaRPr lang="x-none"/>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405623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651638-530F-4876-985E-474D1D236A82}" type="datetimeFigureOut">
              <a:rPr lang="x-none" smtClean="0"/>
              <a:pPr/>
              <a:t>3/10/2022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E107BA61-9502-4562-859D-E32FE70B1D0A}" type="slidenum">
              <a:rPr lang="x-none" smtClean="0"/>
              <a:pPr/>
              <a:t>‹#›</a:t>
            </a:fld>
            <a:endParaRPr lang="x-none"/>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221191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651638-530F-4876-985E-474D1D236A82}" type="datetimeFigureOut">
              <a:rPr lang="x-none" smtClean="0"/>
              <a:pPr/>
              <a:t>3/10/2022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E107BA61-9502-4562-859D-E32FE70B1D0A}" type="slidenum">
              <a:rPr lang="x-none" smtClean="0"/>
              <a:pPr/>
              <a:t>‹#›</a:t>
            </a:fld>
            <a:endParaRPr lang="x-none"/>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900614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651638-530F-4876-985E-474D1D236A82}" type="datetimeFigureOut">
              <a:rPr lang="x-none" smtClean="0"/>
              <a:pPr/>
              <a:t>3/10/2022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E107BA61-9502-4562-859D-E32FE70B1D0A}" type="slidenum">
              <a:rPr lang="x-none" smtClean="0"/>
              <a:pPr/>
              <a:t>‹#›</a:t>
            </a:fld>
            <a:endParaRPr lang="x-none"/>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1487448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651638-530F-4876-985E-474D1D236A82}" type="datetimeFigureOut">
              <a:rPr lang="x-none" smtClean="0"/>
              <a:pPr/>
              <a:t>3/10/2022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E107BA61-9502-4562-859D-E32FE70B1D0A}" type="slidenum">
              <a:rPr lang="x-none" smtClean="0"/>
              <a:pPr/>
              <a:t>‹#›</a:t>
            </a:fld>
            <a:endParaRPr lang="x-none"/>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1162071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F651638-530F-4876-985E-474D1D236A82}" type="datetimeFigureOut">
              <a:rPr lang="x-none" smtClean="0"/>
              <a:pPr/>
              <a:t>3/10/2022</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E107BA61-9502-4562-859D-E32FE70B1D0A}" type="slidenum">
              <a:rPr lang="x-none" smtClean="0"/>
              <a:pPr/>
              <a:t>‹#›</a:t>
            </a:fld>
            <a:endParaRPr lang="x-none"/>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229561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651638-530F-4876-985E-474D1D236A82}" type="datetimeFigureOut">
              <a:rPr lang="x-none" smtClean="0"/>
              <a:pPr/>
              <a:t>3/10/2022</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E107BA61-9502-4562-859D-E32FE70B1D0A}" type="slidenum">
              <a:rPr lang="x-none" smtClean="0"/>
              <a:pPr/>
              <a:t>‹#›</a:t>
            </a:fld>
            <a:endParaRPr lang="x-none"/>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531154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651638-530F-4876-985E-474D1D236A82}" type="datetimeFigureOut">
              <a:rPr lang="x-none" smtClean="0"/>
              <a:pPr/>
              <a:t>3/10/2022</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E107BA61-9502-4562-859D-E32FE70B1D0A}" type="slidenum">
              <a:rPr lang="x-none" smtClean="0"/>
              <a:pPr/>
              <a:t>‹#›</a:t>
            </a:fld>
            <a:endParaRPr lang="x-none"/>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1765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651638-530F-4876-985E-474D1D236A82}" type="datetimeFigureOut">
              <a:rPr lang="x-none" smtClean="0"/>
              <a:pPr/>
              <a:t>3/10/2022</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E107BA61-9502-4562-859D-E32FE70B1D0A}" type="slidenum">
              <a:rPr lang="x-none" smtClean="0"/>
              <a:pPr/>
              <a:t>‹#›</a:t>
            </a:fld>
            <a:endParaRPr lang="x-none"/>
          </a:p>
        </p:txBody>
      </p:sp>
    </p:spTree>
    <p:extLst>
      <p:ext uri="{BB962C8B-B14F-4D97-AF65-F5344CB8AC3E}">
        <p14:creationId xmlns:p14="http://schemas.microsoft.com/office/powerpoint/2010/main" xmlns="" val="3517464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F651638-530F-4876-985E-474D1D236A82}" type="datetimeFigureOut">
              <a:rPr lang="x-none" smtClean="0"/>
              <a:pPr/>
              <a:t>3/10/2022</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E107BA61-9502-4562-859D-E32FE70B1D0A}" type="slidenum">
              <a:rPr lang="x-none" smtClean="0"/>
              <a:pPr/>
              <a:t>‹#›</a:t>
            </a:fld>
            <a:endParaRPr lang="x-none"/>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1268556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F651638-530F-4876-985E-474D1D236A82}" type="datetimeFigureOut">
              <a:rPr lang="x-none" smtClean="0"/>
              <a:pPr/>
              <a:t>3/10/2022</a:t>
            </a:fld>
            <a:endParaRPr lang="x-none"/>
          </a:p>
        </p:txBody>
      </p:sp>
      <p:sp>
        <p:nvSpPr>
          <p:cNvPr id="6" name="Footer Placeholder 5"/>
          <p:cNvSpPr>
            <a:spLocks noGrp="1"/>
          </p:cNvSpPr>
          <p:nvPr>
            <p:ph type="ftr" sz="quarter" idx="11"/>
          </p:nvPr>
        </p:nvSpPr>
        <p:spPr>
          <a:xfrm>
            <a:off x="1447382" y="318640"/>
            <a:ext cx="5541004" cy="320931"/>
          </a:xfrm>
        </p:spPr>
        <p:txBody>
          <a:bodyPr/>
          <a:lstStyle/>
          <a:p>
            <a:endParaRPr lang="x-none"/>
          </a:p>
        </p:txBody>
      </p:sp>
      <p:sp>
        <p:nvSpPr>
          <p:cNvPr id="7" name="Slide Number Placeholder 6"/>
          <p:cNvSpPr>
            <a:spLocks noGrp="1"/>
          </p:cNvSpPr>
          <p:nvPr>
            <p:ph type="sldNum" sz="quarter" idx="12"/>
          </p:nvPr>
        </p:nvSpPr>
        <p:spPr/>
        <p:txBody>
          <a:bodyPr/>
          <a:lstStyle/>
          <a:p>
            <a:fld id="{E107BA61-9502-4562-859D-E32FE70B1D0A}" type="slidenum">
              <a:rPr lang="x-none" smtClean="0"/>
              <a:pPr/>
              <a:t>‹#›</a:t>
            </a:fld>
            <a:endParaRPr lang="x-none"/>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941761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xmlns=""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F651638-530F-4876-985E-474D1D236A82}" type="datetimeFigureOut">
              <a:rPr lang="x-none" smtClean="0"/>
              <a:pPr/>
              <a:t>3/10/2022</a:t>
            </a:fld>
            <a:endParaRPr lang="x-none"/>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x-none"/>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107BA61-9502-4562-859D-E32FE70B1D0A}" type="slidenum">
              <a:rPr lang="x-none" smtClean="0"/>
              <a:pPr/>
              <a:t>‹#›</a:t>
            </a:fld>
            <a:endParaRPr lang="x-none"/>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8802328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betterup.com/blog/what-is-organizational-leadership-and-why-is-it-important" TargetMode="External"/><Relationship Id="rId2" Type="http://schemas.openxmlformats.org/officeDocument/2006/relationships/hyperlink" Target="https://csuglobal.edu/blog/three-traits-of-an-effective-organizational-leader" TargetMode="External"/><Relationship Id="rId1" Type="http://schemas.openxmlformats.org/officeDocument/2006/relationships/slideLayout" Target="../slideLayouts/slideLayout7.xml"/><Relationship Id="rId4" Type="http://schemas.openxmlformats.org/officeDocument/2006/relationships/hyperlink" Target="https://www.yourarticlelibrary.com/management/top-10-characteristics-of-management/5312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8EE5F0B2-85B5-4AE3-AE70-502AAABFCA50}"/>
              </a:ext>
            </a:extLst>
          </p:cNvPr>
          <p:cNvSpPr txBox="1"/>
          <p:nvPr/>
        </p:nvSpPr>
        <p:spPr>
          <a:xfrm>
            <a:off x="435836" y="341832"/>
            <a:ext cx="11571005" cy="4062651"/>
          </a:xfrm>
          <a:prstGeom prst="rect">
            <a:avLst/>
          </a:prstGeom>
          <a:noFill/>
        </p:spPr>
        <p:txBody>
          <a:bodyPr wrap="square" rtlCol="0">
            <a:spAutoFit/>
          </a:bodyPr>
          <a:lstStyle/>
          <a:p>
            <a:pPr algn="ctr">
              <a:lnSpc>
                <a:spcPct val="200000"/>
              </a:lnSpc>
            </a:pPr>
            <a:r>
              <a:rPr lang="en-US" sz="2400" dirty="0">
                <a:latin typeface="Times New Roman" panose="02020603050405020304" pitchFamily="18" charset="0"/>
                <a:cs typeface="Times New Roman" panose="02020603050405020304" pitchFamily="18" charset="0"/>
              </a:rPr>
              <a:t>Name</a:t>
            </a:r>
          </a:p>
          <a:p>
            <a:pPr algn="ctr">
              <a:lnSpc>
                <a:spcPct val="200000"/>
              </a:lnSpc>
            </a:pPr>
            <a:r>
              <a:rPr lang="en-US" sz="2400" dirty="0">
                <a:latin typeface="Times New Roman" panose="02020603050405020304" pitchFamily="18" charset="0"/>
                <a:cs typeface="Times New Roman" panose="02020603050405020304" pitchFamily="18" charset="0"/>
              </a:rPr>
              <a:t>Institution</a:t>
            </a:r>
          </a:p>
          <a:p>
            <a:pPr algn="ctr">
              <a:lnSpc>
                <a:spcPct val="200000"/>
              </a:lnSpc>
            </a:pPr>
            <a:r>
              <a:rPr lang="en-US" sz="2400" dirty="0">
                <a:latin typeface="Times New Roman" panose="02020603050405020304" pitchFamily="18" charset="0"/>
                <a:cs typeface="Times New Roman" panose="02020603050405020304" pitchFamily="18" charset="0"/>
              </a:rPr>
              <a:t>Course</a:t>
            </a:r>
          </a:p>
          <a:p>
            <a:pPr algn="ctr">
              <a:lnSpc>
                <a:spcPct val="200000"/>
              </a:lnSpc>
            </a:pPr>
            <a:r>
              <a:rPr lang="en-US" sz="2400" dirty="0">
                <a:latin typeface="Times New Roman" panose="02020603050405020304" pitchFamily="18" charset="0"/>
                <a:cs typeface="Times New Roman" panose="02020603050405020304" pitchFamily="18" charset="0"/>
              </a:rPr>
              <a:t>Instructor</a:t>
            </a:r>
          </a:p>
          <a:p>
            <a:pPr algn="ctr">
              <a:lnSpc>
                <a:spcPct val="200000"/>
              </a:lnSpc>
            </a:pPr>
            <a:r>
              <a:rPr lang="en-US" sz="2400" dirty="0">
                <a:latin typeface="Times New Roman" panose="02020603050405020304" pitchFamily="18" charset="0"/>
                <a:cs typeface="Times New Roman" panose="02020603050405020304" pitchFamily="18" charset="0"/>
              </a:rPr>
              <a:t>Date</a:t>
            </a:r>
          </a:p>
          <a:p>
            <a:pPr algn="ctr"/>
            <a:endParaRPr lang="x-none" b="1" dirty="0"/>
          </a:p>
        </p:txBody>
      </p:sp>
    </p:spTree>
    <p:extLst>
      <p:ext uri="{BB962C8B-B14F-4D97-AF65-F5344CB8AC3E}">
        <p14:creationId xmlns:p14="http://schemas.microsoft.com/office/powerpoint/2010/main" xmlns="" val="1182946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F2B1A2-D95E-4B10-94E5-147BA0D9D2B0}"/>
              </a:ext>
            </a:extLst>
          </p:cNvPr>
          <p:cNvSpPr>
            <a:spLocks noGrp="1"/>
          </p:cNvSpPr>
          <p:nvPr>
            <p:ph type="title"/>
          </p:nvPr>
        </p:nvSpPr>
        <p:spPr/>
        <p:txBody>
          <a:bodyPr>
            <a:normAutofit fontScale="90000"/>
          </a:bodyPr>
          <a:lstStyle/>
          <a:p>
            <a:pPr algn="ctr">
              <a:lnSpc>
                <a:spcPct val="200000"/>
              </a:lnSpc>
              <a:spcAft>
                <a:spcPts val="2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Organizational leadership</a:t>
            </a:r>
            <a:r>
              <a:rPr lang="x-none" sz="3200" dirty="0">
                <a:effectLst/>
                <a:latin typeface="Times New Roman" panose="02020603050405020304" pitchFamily="18" charset="0"/>
                <a:ea typeface="Calibri" panose="020F0502020204030204" pitchFamily="34" charset="0"/>
                <a:cs typeface="Times New Roman" panose="02020603050405020304" pitchFamily="18" charset="0"/>
              </a:rPr>
              <a:t/>
            </a:r>
            <a:br>
              <a:rPr lang="x-none" sz="3200" dirty="0">
                <a:effectLst/>
                <a:latin typeface="Times New Roman" panose="02020603050405020304" pitchFamily="18" charset="0"/>
                <a:ea typeface="Calibri" panose="020F0502020204030204" pitchFamily="34" charset="0"/>
                <a:cs typeface="Times New Roman" panose="02020603050405020304" pitchFamily="18" charset="0"/>
              </a:rPr>
            </a:br>
            <a:endParaRPr lang="x-none" dirty="0"/>
          </a:p>
        </p:txBody>
      </p:sp>
      <p:sp>
        <p:nvSpPr>
          <p:cNvPr id="3" name="Content Placeholder 2">
            <a:extLst>
              <a:ext uri="{FF2B5EF4-FFF2-40B4-BE49-F238E27FC236}">
                <a16:creationId xmlns:a16="http://schemas.microsoft.com/office/drawing/2014/main" xmlns="" id="{FD524F27-D388-4A78-980A-CFC9D98B7A23}"/>
              </a:ext>
            </a:extLst>
          </p:cNvPr>
          <p:cNvSpPr>
            <a:spLocks noGrp="1"/>
          </p:cNvSpPr>
          <p:nvPr>
            <p:ph sz="half" idx="1"/>
          </p:nvPr>
        </p:nvSpPr>
        <p:spPr/>
        <p:txBody>
          <a:bodyPr>
            <a:normAutofit fontScale="85000" lnSpcReduction="10000"/>
          </a:bodyPr>
          <a:lstStyle/>
          <a:p>
            <a:pPr>
              <a:buFont typeface="Wingdings" panose="05000000000000000000" pitchFamily="2" charset="2"/>
              <a:buChar char="q"/>
            </a:pPr>
            <a:r>
              <a:rPr lang="en-US" sz="2000" dirty="0">
                <a:effectLst/>
                <a:latin typeface="Times New Roman" panose="02020603050405020304" pitchFamily="18" charset="0"/>
                <a:ea typeface="Calibri" panose="020F0502020204030204" pitchFamily="34" charset="0"/>
              </a:rPr>
              <a:t>For companies to function effectively, they need competent leadership. </a:t>
            </a:r>
          </a:p>
          <a:p>
            <a:pPr>
              <a:buFont typeface="Wingdings" panose="05000000000000000000" pitchFamily="2" charset="2"/>
              <a:buChar char="q"/>
            </a:pPr>
            <a:r>
              <a:rPr lang="en-US" sz="2000" dirty="0">
                <a:effectLst/>
                <a:latin typeface="Times New Roman" panose="02020603050405020304" pitchFamily="18" charset="0"/>
                <a:ea typeface="Calibri" panose="020F0502020204030204" pitchFamily="34" charset="0"/>
              </a:rPr>
              <a:t>As we all know, leadership is a characteristic that is both innate and can be developed. </a:t>
            </a:r>
          </a:p>
          <a:p>
            <a:pPr>
              <a:buFont typeface="Wingdings" panose="05000000000000000000" pitchFamily="2" charset="2"/>
              <a:buChar char="q"/>
            </a:pPr>
            <a:r>
              <a:rPr lang="en-US" sz="2000" dirty="0">
                <a:effectLst/>
                <a:latin typeface="Times New Roman" panose="02020603050405020304" pitchFamily="18" charset="0"/>
                <a:ea typeface="Calibri" panose="020F0502020204030204" pitchFamily="34" charset="0"/>
              </a:rPr>
              <a:t>Organizational leadership requires an understanding of both human dynamics and expert methods. </a:t>
            </a:r>
          </a:p>
          <a:p>
            <a:pPr>
              <a:buFont typeface="Wingdings" panose="05000000000000000000" pitchFamily="2" charset="2"/>
              <a:buChar char="q"/>
            </a:pPr>
            <a:r>
              <a:rPr lang="en-US" sz="2000" dirty="0">
                <a:effectLst/>
                <a:latin typeface="Times New Roman" panose="02020603050405020304" pitchFamily="18" charset="0"/>
                <a:ea typeface="Calibri" panose="020F0502020204030204" pitchFamily="34" charset="0"/>
              </a:rPr>
              <a:t>Thus, organizational leadership entails a larger range of responsibilities than conventional management (</a:t>
            </a:r>
            <a:r>
              <a:rPr lang="x-none" sz="2000" dirty="0">
                <a:effectLst/>
                <a:latin typeface="Times New Roman" panose="02020603050405020304" pitchFamily="18" charset="0"/>
                <a:ea typeface="Calibri" panose="020F0502020204030204" pitchFamily="34" charset="0"/>
              </a:rPr>
              <a:t>Moe</a:t>
            </a:r>
            <a:r>
              <a:rPr lang="en-US" sz="2000" dirty="0">
                <a:effectLst/>
                <a:latin typeface="Times New Roman" panose="02020603050405020304" pitchFamily="18" charset="0"/>
                <a:ea typeface="Calibri" panose="020F0502020204030204" pitchFamily="34" charset="0"/>
              </a:rPr>
              <a:t>, 2021). </a:t>
            </a:r>
            <a:endParaRPr lang="x-none" dirty="0"/>
          </a:p>
        </p:txBody>
      </p:sp>
      <p:pic>
        <p:nvPicPr>
          <p:cNvPr id="5" name="Content Placeholder 4">
            <a:extLst>
              <a:ext uri="{FF2B5EF4-FFF2-40B4-BE49-F238E27FC236}">
                <a16:creationId xmlns:a16="http://schemas.microsoft.com/office/drawing/2014/main" xmlns="" id="{DF422A74-7B4D-453D-B95F-C7B332D81890}"/>
              </a:ext>
            </a:extLst>
          </p:cNvPr>
          <p:cNvPicPr>
            <a:picLocks noGrp="1" noChangeAspect="1"/>
          </p:cNvPicPr>
          <p:nvPr>
            <p:ph sz="half" idx="2"/>
          </p:nvPr>
        </p:nvPicPr>
        <p:blipFill>
          <a:blip r:embed="rId3"/>
          <a:stretch>
            <a:fillRect/>
          </a:stretch>
        </p:blipFill>
        <p:spPr>
          <a:xfrm>
            <a:off x="6092483" y="2010878"/>
            <a:ext cx="5296776" cy="3375934"/>
          </a:xfrm>
          <a:prstGeom prst="rect">
            <a:avLst/>
          </a:prstGeom>
        </p:spPr>
      </p:pic>
    </p:spTree>
    <p:extLst>
      <p:ext uri="{BB962C8B-B14F-4D97-AF65-F5344CB8AC3E}">
        <p14:creationId xmlns:p14="http://schemas.microsoft.com/office/powerpoint/2010/main" xmlns="" val="571348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5900BECE-A52D-43E6-9C92-34454A69519B}"/>
              </a:ext>
            </a:extLst>
          </p:cNvPr>
          <p:cNvSpPr txBox="1"/>
          <p:nvPr/>
        </p:nvSpPr>
        <p:spPr>
          <a:xfrm>
            <a:off x="289711" y="235390"/>
            <a:ext cx="11651810" cy="2585323"/>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Continuation…..</a:t>
            </a:r>
          </a:p>
          <a:p>
            <a:pPr marL="342900" indent="-342900">
              <a:buFont typeface="Wingdings" panose="05000000000000000000" pitchFamily="2" charset="2"/>
              <a:buChar char="q"/>
            </a:pPr>
            <a:r>
              <a:rPr lang="en-US" sz="2400" dirty="0">
                <a:effectLst/>
                <a:latin typeface="Times New Roman" panose="02020603050405020304" pitchFamily="18" charset="0"/>
                <a:ea typeface="Calibri" panose="020F0502020204030204" pitchFamily="34" charset="0"/>
              </a:rPr>
              <a:t>Organizational leadership demands qualified and focused executives who can move the organization forward. </a:t>
            </a:r>
          </a:p>
          <a:p>
            <a:pPr marL="342900" indent="-342900">
              <a:buFont typeface="Wingdings" panose="05000000000000000000" pitchFamily="2" charset="2"/>
              <a:buChar char="q"/>
            </a:pPr>
            <a:r>
              <a:rPr lang="en-US" sz="2400" dirty="0">
                <a:effectLst/>
                <a:latin typeface="Times New Roman" panose="02020603050405020304" pitchFamily="18" charset="0"/>
                <a:ea typeface="Calibri" panose="020F0502020204030204" pitchFamily="34" charset="0"/>
              </a:rPr>
              <a:t>In general, a good institutional leader has various desirable characteristics and exhibits a high level of business acumen. </a:t>
            </a:r>
          </a:p>
          <a:p>
            <a:pPr marL="342900" indent="-342900">
              <a:buFont typeface="Wingdings" panose="05000000000000000000" pitchFamily="2" charset="2"/>
              <a:buChar char="q"/>
            </a:pPr>
            <a:r>
              <a:rPr lang="en-US" sz="2400" dirty="0">
                <a:effectLst/>
                <a:latin typeface="Times New Roman" panose="02020603050405020304" pitchFamily="18" charset="0"/>
                <a:ea typeface="Calibri" panose="020F0502020204030204" pitchFamily="34" charset="0"/>
              </a:rPr>
              <a:t>Numerous natural leaders are likely to retain these qualities and attributes with little effort. </a:t>
            </a:r>
            <a:endParaRPr lang="en-US" sz="2400" dirty="0">
              <a:latin typeface="Times New Roman" panose="02020603050405020304" pitchFamily="18" charset="0"/>
              <a:cs typeface="Times New Roman" panose="02020603050405020304" pitchFamily="18" charset="0"/>
            </a:endParaRPr>
          </a:p>
          <a:p>
            <a:endParaRPr lang="x-none" b="1" dirty="0"/>
          </a:p>
        </p:txBody>
      </p:sp>
    </p:spTree>
    <p:extLst>
      <p:ext uri="{BB962C8B-B14F-4D97-AF65-F5344CB8AC3E}">
        <p14:creationId xmlns:p14="http://schemas.microsoft.com/office/powerpoint/2010/main" xmlns="" val="2710096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3D3A44-E9CA-4BC8-8C76-6CAD4BF42601}"/>
              </a:ext>
            </a:extLst>
          </p:cNvPr>
          <p:cNvSpPr>
            <a:spLocks noGrp="1"/>
          </p:cNvSpPr>
          <p:nvPr>
            <p:ph type="title"/>
          </p:nvPr>
        </p:nvSpPr>
        <p:spPr/>
        <p:txBody>
          <a:bodyPr>
            <a:normAutofit/>
          </a:bodyPr>
          <a:lstStyle/>
          <a:p>
            <a:pPr algn="ctr"/>
            <a:r>
              <a:rPr lang="en-US" sz="2400" dirty="0">
                <a:solidFill>
                  <a:srgbClr val="50575E"/>
                </a:solidFill>
                <a:effectLst/>
                <a:latin typeface="Times New Roman" panose="02020603050405020304" pitchFamily="18" charset="0"/>
                <a:ea typeface="Calibri" panose="020F0502020204030204" pitchFamily="34" charset="0"/>
                <a:cs typeface="Times New Roman" panose="02020603050405020304" pitchFamily="18" charset="0"/>
              </a:rPr>
              <a:t>organization leadership characteristics and traits </a:t>
            </a:r>
            <a:endParaRPr lang="x-none" sz="2400" dirty="0">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xmlns="" id="{ACC0A9C3-12F8-44EE-A6AB-40825EBF12F9}"/>
              </a:ext>
            </a:extLst>
          </p:cNvPr>
          <p:cNvSpPr>
            <a:spLocks noGrp="1"/>
          </p:cNvSpPr>
          <p:nvPr>
            <p:ph type="body" idx="1"/>
          </p:nvPr>
        </p:nvSpPr>
        <p:spPr>
          <a:xfrm>
            <a:off x="1447191" y="2019549"/>
            <a:ext cx="4645152" cy="45719"/>
          </a:xfrm>
        </p:spPr>
        <p:txBody>
          <a:bodyPr>
            <a:normAutofit fontScale="25000" lnSpcReduction="20000"/>
          </a:bodyPr>
          <a:lstStyle/>
          <a:p>
            <a:endParaRPr lang="x-none" dirty="0"/>
          </a:p>
        </p:txBody>
      </p:sp>
      <p:sp>
        <p:nvSpPr>
          <p:cNvPr id="4" name="Content Placeholder 3">
            <a:extLst>
              <a:ext uri="{FF2B5EF4-FFF2-40B4-BE49-F238E27FC236}">
                <a16:creationId xmlns:a16="http://schemas.microsoft.com/office/drawing/2014/main" xmlns="" id="{171DA3AD-6C1A-41A4-BD50-06EE4AC59722}"/>
              </a:ext>
            </a:extLst>
          </p:cNvPr>
          <p:cNvSpPr>
            <a:spLocks noGrp="1"/>
          </p:cNvSpPr>
          <p:nvPr>
            <p:ph sz="half" idx="2"/>
          </p:nvPr>
        </p:nvSpPr>
        <p:spPr/>
        <p:txBody>
          <a:bodyPr>
            <a:normAutofit fontScale="85000" lnSpcReduction="10000"/>
          </a:bodyPr>
          <a:lstStyle/>
          <a:p>
            <a:pPr>
              <a:buFont typeface="Wingdings" panose="05000000000000000000" pitchFamily="2" charset="2"/>
              <a:buChar char="q"/>
            </a:pPr>
            <a:r>
              <a:rPr lang="en-US" sz="2000" dirty="0">
                <a:effectLst/>
                <a:latin typeface="Times New Roman" panose="02020603050405020304" pitchFamily="18" charset="0"/>
                <a:ea typeface="Calibri" panose="020F0502020204030204" pitchFamily="34" charset="0"/>
              </a:rPr>
              <a:t>Similarly, these organizational leaders exhibit empathy for employees, a commitment to good ethics, and an ability to recognize greatness. </a:t>
            </a:r>
          </a:p>
          <a:p>
            <a:pPr>
              <a:buFont typeface="Wingdings" panose="05000000000000000000" pitchFamily="2" charset="2"/>
              <a:buChar char="q"/>
            </a:pPr>
            <a:r>
              <a:rPr lang="en-US" sz="2000" dirty="0">
                <a:effectLst/>
                <a:latin typeface="Times New Roman" panose="02020603050405020304" pitchFamily="18" charset="0"/>
                <a:ea typeface="Calibri" panose="020F0502020204030204" pitchFamily="34" charset="0"/>
              </a:rPr>
              <a:t>Any attitude conducive to leadership involves empathy. </a:t>
            </a:r>
          </a:p>
          <a:p>
            <a:pPr>
              <a:buFont typeface="Wingdings" panose="05000000000000000000" pitchFamily="2" charset="2"/>
              <a:buChar char="q"/>
            </a:pPr>
            <a:r>
              <a:rPr lang="en-US" sz="2000" dirty="0">
                <a:effectLst/>
                <a:latin typeface="Times New Roman" panose="02020603050405020304" pitchFamily="18" charset="0"/>
                <a:ea typeface="Calibri" panose="020F0502020204030204" pitchFamily="34" charset="0"/>
              </a:rPr>
              <a:t>That implies that you gain a grasp of your worldview and the worldviews of others. </a:t>
            </a:r>
            <a:endParaRPr lang="x-none" dirty="0"/>
          </a:p>
        </p:txBody>
      </p:sp>
      <p:sp>
        <p:nvSpPr>
          <p:cNvPr id="5" name="Text Placeholder 4">
            <a:extLst>
              <a:ext uri="{FF2B5EF4-FFF2-40B4-BE49-F238E27FC236}">
                <a16:creationId xmlns:a16="http://schemas.microsoft.com/office/drawing/2014/main" xmlns="" id="{426CBB7A-2DBC-4691-99D0-116C3F88550E}"/>
              </a:ext>
            </a:extLst>
          </p:cNvPr>
          <p:cNvSpPr>
            <a:spLocks noGrp="1"/>
          </p:cNvSpPr>
          <p:nvPr>
            <p:ph type="body" sz="quarter" idx="3"/>
          </p:nvPr>
        </p:nvSpPr>
        <p:spPr/>
        <p:txBody>
          <a:bodyPr>
            <a:normAutofit fontScale="25000" lnSpcReduction="20000"/>
          </a:bodyPr>
          <a:lstStyle/>
          <a:p>
            <a:endParaRPr lang="x-none"/>
          </a:p>
        </p:txBody>
      </p:sp>
      <p:pic>
        <p:nvPicPr>
          <p:cNvPr id="7" name="Content Placeholder 6">
            <a:extLst>
              <a:ext uri="{FF2B5EF4-FFF2-40B4-BE49-F238E27FC236}">
                <a16:creationId xmlns:a16="http://schemas.microsoft.com/office/drawing/2014/main" xmlns="" id="{1125EBEB-973B-4CFE-8F64-4B416F162E48}"/>
              </a:ext>
            </a:extLst>
          </p:cNvPr>
          <p:cNvPicPr>
            <a:picLocks noGrp="1" noChangeAspect="1"/>
          </p:cNvPicPr>
          <p:nvPr>
            <p:ph sz="quarter" idx="4"/>
          </p:nvPr>
        </p:nvPicPr>
        <p:blipFill>
          <a:blip r:embed="rId3"/>
          <a:stretch>
            <a:fillRect/>
          </a:stretch>
        </p:blipFill>
        <p:spPr>
          <a:xfrm>
            <a:off x="6092342" y="2065268"/>
            <a:ext cx="4962509" cy="3258170"/>
          </a:xfrm>
          <a:prstGeom prst="rect">
            <a:avLst/>
          </a:prstGeom>
        </p:spPr>
      </p:pic>
    </p:spTree>
    <p:extLst>
      <p:ext uri="{BB962C8B-B14F-4D97-AF65-F5344CB8AC3E}">
        <p14:creationId xmlns:p14="http://schemas.microsoft.com/office/powerpoint/2010/main" xmlns="" val="1981239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C34D2-9535-4ECD-9C61-1B284602045B}"/>
              </a:ext>
            </a:extLst>
          </p:cNvPr>
          <p:cNvSpPr>
            <a:spLocks noGrp="1"/>
          </p:cNvSpPr>
          <p:nvPr>
            <p:ph type="title"/>
          </p:nvPr>
        </p:nvSpPr>
        <p:spPr/>
        <p:txBody>
          <a:bodyPr>
            <a:normAutofit/>
          </a:bodyPr>
          <a:lstStyle/>
          <a:p>
            <a:pPr algn="ctr"/>
            <a:r>
              <a:rPr lang="en-US" sz="2400" b="1" dirty="0">
                <a:latin typeface="Times New Roman" panose="02020603050405020304" pitchFamily="18" charset="0"/>
                <a:cs typeface="Times New Roman" panose="02020603050405020304" pitchFamily="18" charset="0"/>
              </a:rPr>
              <a:t>management</a:t>
            </a:r>
            <a:endParaRPr lang="x-none" sz="24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63D3BACE-9B72-436E-AD45-7A7533666F83}"/>
              </a:ext>
            </a:extLst>
          </p:cNvPr>
          <p:cNvSpPr>
            <a:spLocks noGrp="1"/>
          </p:cNvSpPr>
          <p:nvPr>
            <p:ph sz="half" idx="1"/>
          </p:nvPr>
        </p:nvSpPr>
        <p:spPr/>
        <p:txBody>
          <a:bodyPr/>
          <a:lstStyle/>
          <a:p>
            <a:r>
              <a:rPr lang="en-US" sz="2000" dirty="0">
                <a:effectLst/>
                <a:latin typeface="Times New Roman" panose="02020603050405020304" pitchFamily="18" charset="0"/>
                <a:ea typeface="Calibri" panose="020F0502020204030204" pitchFamily="34" charset="0"/>
              </a:rPr>
              <a:t>Management is the process of coordinating and administering tasks to accomplish a goal. </a:t>
            </a:r>
          </a:p>
          <a:p>
            <a:r>
              <a:rPr lang="en-US" sz="2000" dirty="0">
                <a:effectLst/>
                <a:latin typeface="Times New Roman" panose="02020603050405020304" pitchFamily="18" charset="0"/>
                <a:ea typeface="Calibri" panose="020F0502020204030204" pitchFamily="34" charset="0"/>
              </a:rPr>
              <a:t>These administrative responsibilities include formulating the institution's strategy and organizing staff operations to achieve these goals via the effective use of existing resources.</a:t>
            </a:r>
            <a:endParaRPr lang="x-none" dirty="0"/>
          </a:p>
        </p:txBody>
      </p:sp>
      <p:pic>
        <p:nvPicPr>
          <p:cNvPr id="5" name="Content Placeholder 4">
            <a:extLst>
              <a:ext uri="{FF2B5EF4-FFF2-40B4-BE49-F238E27FC236}">
                <a16:creationId xmlns:a16="http://schemas.microsoft.com/office/drawing/2014/main" xmlns="" id="{4FE651EE-AD45-4FDF-B683-98A04F26DCF3}"/>
              </a:ext>
            </a:extLst>
          </p:cNvPr>
          <p:cNvPicPr>
            <a:picLocks noGrp="1" noChangeAspect="1"/>
          </p:cNvPicPr>
          <p:nvPr>
            <p:ph sz="half" idx="2"/>
          </p:nvPr>
        </p:nvPicPr>
        <p:blipFill>
          <a:blip r:embed="rId3"/>
          <a:stretch>
            <a:fillRect/>
          </a:stretch>
        </p:blipFill>
        <p:spPr>
          <a:xfrm>
            <a:off x="6092483" y="2172832"/>
            <a:ext cx="4563446" cy="2969535"/>
          </a:xfrm>
          <a:prstGeom prst="rect">
            <a:avLst/>
          </a:prstGeom>
        </p:spPr>
      </p:pic>
    </p:spTree>
    <p:extLst>
      <p:ext uri="{BB962C8B-B14F-4D97-AF65-F5344CB8AC3E}">
        <p14:creationId xmlns:p14="http://schemas.microsoft.com/office/powerpoint/2010/main" xmlns="" val="633531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F870EF-CBE4-423B-8050-7AE5B0C8BFC7}"/>
              </a:ext>
            </a:extLst>
          </p:cNvPr>
          <p:cNvSpPr>
            <a:spLocks noGrp="1"/>
          </p:cNvSpPr>
          <p:nvPr>
            <p:ph type="title"/>
          </p:nvPr>
        </p:nvSpPr>
        <p:spPr/>
        <p:txBody>
          <a:bodyPr>
            <a:normAutofit/>
          </a:bodyPr>
          <a:lstStyle/>
          <a:p>
            <a:pPr algn="ctr"/>
            <a:r>
              <a:rPr lang="en-US" sz="2400" b="1" cap="none" dirty="0">
                <a:solidFill>
                  <a:srgbClr val="50575E"/>
                </a:solidFill>
                <a:effectLst/>
                <a:latin typeface="Times New Roman" panose="02020603050405020304" pitchFamily="18" charset="0"/>
                <a:ea typeface="Calibri" panose="020F0502020204030204" pitchFamily="34" charset="0"/>
                <a:cs typeface="Times New Roman" panose="02020603050405020304" pitchFamily="18" charset="0"/>
              </a:rPr>
              <a:t>Management characteristics and traits </a:t>
            </a:r>
            <a:endParaRPr lang="x-none" sz="2400" b="1" cap="none"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15DD4218-89A1-4A35-B1DC-DA1EBE45D896}"/>
              </a:ext>
            </a:extLst>
          </p:cNvPr>
          <p:cNvSpPr>
            <a:spLocks noGrp="1"/>
          </p:cNvSpPr>
          <p:nvPr>
            <p:ph sz="half" idx="1"/>
          </p:nvPr>
        </p:nvSpPr>
        <p:spPr/>
        <p:txBody>
          <a:bodyPr>
            <a:normAutofit fontScale="92500" lnSpcReduction="10000"/>
          </a:bodyPr>
          <a:lstStyle/>
          <a:p>
            <a:pPr>
              <a:buFont typeface="Wingdings" panose="05000000000000000000" pitchFamily="2" charset="2"/>
              <a:buChar char="q"/>
            </a:pPr>
            <a:r>
              <a:rPr lang="en-US" sz="1800" dirty="0">
                <a:effectLst/>
                <a:latin typeface="Times New Roman" panose="02020603050405020304" pitchFamily="18" charset="0"/>
                <a:ea typeface="Calibri" panose="020F0502020204030204" pitchFamily="34" charset="0"/>
              </a:rPr>
              <a:t>Managers who run businesses and organizations often exhibit various features and attributes. </a:t>
            </a:r>
          </a:p>
          <a:p>
            <a:pPr>
              <a:buFont typeface="Wingdings" panose="05000000000000000000" pitchFamily="2" charset="2"/>
              <a:buChar char="q"/>
            </a:pPr>
            <a:r>
              <a:rPr lang="en-US" sz="1800" dirty="0">
                <a:effectLst/>
                <a:latin typeface="Times New Roman" panose="02020603050405020304" pitchFamily="18" charset="0"/>
                <a:ea typeface="Calibri" panose="020F0502020204030204" pitchFamily="34" charset="0"/>
              </a:rPr>
              <a:t>Management is characterized by several traits, one of which is goal-oriented. Management's primary mission is to accomplish corporate and social goals (</a:t>
            </a:r>
            <a:r>
              <a:rPr lang="x-none" sz="1800" dirty="0">
                <a:effectLst/>
                <a:latin typeface="Times New Roman" panose="02020603050405020304" pitchFamily="18" charset="0"/>
                <a:ea typeface="Calibri" panose="020F0502020204030204" pitchFamily="34" charset="0"/>
              </a:rPr>
              <a:t>Venkatesh</a:t>
            </a:r>
            <a:r>
              <a:rPr lang="en-US" sz="1800" dirty="0">
                <a:effectLst/>
                <a:latin typeface="Times New Roman" panose="02020603050405020304" pitchFamily="18" charset="0"/>
                <a:ea typeface="Calibri" panose="020F0502020204030204" pitchFamily="34" charset="0"/>
              </a:rPr>
              <a:t>, 2015). </a:t>
            </a:r>
          </a:p>
          <a:p>
            <a:pPr>
              <a:lnSpc>
                <a:spcPct val="110000"/>
              </a:lnSpc>
              <a:spcAft>
                <a:spcPts val="2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In general, possessing positive characteristics results in inefficient management and increases worker trust and competency.</a:t>
            </a:r>
            <a:endParaRPr lang="x-none" sz="2000" dirty="0">
              <a:effectLst/>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q"/>
            </a:pPr>
            <a:endParaRPr lang="en-US" sz="2000" dirty="0">
              <a:effectLst/>
              <a:latin typeface="Times New Roman" panose="02020603050405020304" pitchFamily="18" charset="0"/>
              <a:ea typeface="Calibri" panose="020F0502020204030204" pitchFamily="34" charset="0"/>
            </a:endParaRPr>
          </a:p>
          <a:p>
            <a:pPr>
              <a:buFont typeface="Wingdings" panose="05000000000000000000" pitchFamily="2" charset="2"/>
              <a:buChar char="q"/>
            </a:pPr>
            <a:endParaRPr lang="x-none" dirty="0"/>
          </a:p>
        </p:txBody>
      </p:sp>
      <p:pic>
        <p:nvPicPr>
          <p:cNvPr id="5" name="Content Placeholder 4">
            <a:extLst>
              <a:ext uri="{FF2B5EF4-FFF2-40B4-BE49-F238E27FC236}">
                <a16:creationId xmlns:a16="http://schemas.microsoft.com/office/drawing/2014/main" xmlns="" id="{F3DB8544-37BF-40B9-9929-82F6B8D93DF4}"/>
              </a:ext>
            </a:extLst>
          </p:cNvPr>
          <p:cNvPicPr>
            <a:picLocks noGrp="1" noChangeAspect="1"/>
          </p:cNvPicPr>
          <p:nvPr>
            <p:ph sz="half" idx="2"/>
          </p:nvPr>
        </p:nvPicPr>
        <p:blipFill>
          <a:blip r:embed="rId3"/>
          <a:stretch>
            <a:fillRect/>
          </a:stretch>
        </p:blipFill>
        <p:spPr>
          <a:xfrm>
            <a:off x="6328371" y="1928388"/>
            <a:ext cx="4416297" cy="3159660"/>
          </a:xfrm>
          <a:prstGeom prst="rect">
            <a:avLst/>
          </a:prstGeom>
        </p:spPr>
      </p:pic>
    </p:spTree>
    <p:extLst>
      <p:ext uri="{BB962C8B-B14F-4D97-AF65-F5344CB8AC3E}">
        <p14:creationId xmlns:p14="http://schemas.microsoft.com/office/powerpoint/2010/main" xmlns="" val="4274516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C809703F-A9BE-491A-95BB-810E42277FF5}"/>
              </a:ext>
            </a:extLst>
          </p:cNvPr>
          <p:cNvSpPr txBox="1"/>
          <p:nvPr/>
        </p:nvSpPr>
        <p:spPr>
          <a:xfrm>
            <a:off x="398352" y="244444"/>
            <a:ext cx="11298725" cy="3334246"/>
          </a:xfrm>
          <a:prstGeom prst="rect">
            <a:avLst/>
          </a:prstGeom>
          <a:noFill/>
        </p:spPr>
        <p:txBody>
          <a:bodyPr wrap="square" rtlCol="0">
            <a:spAutoFit/>
          </a:bodyPr>
          <a:lstStyle/>
          <a:p>
            <a:pPr algn="ctr"/>
            <a:r>
              <a:rPr lang="en-US" sz="2400" b="1" dirty="0">
                <a:latin typeface="Times New Roman" panose="02020603050405020304" pitchFamily="18" charset="0"/>
                <a:cs typeface="Times New Roman" panose="02020603050405020304" pitchFamily="18" charset="0"/>
              </a:rPr>
              <a:t>Summary of differences</a:t>
            </a:r>
          </a:p>
          <a:p>
            <a:pPr marL="285750" indent="-285750">
              <a:spcAft>
                <a:spcPts val="200"/>
              </a:spcAft>
              <a:buFont typeface="Wingdings" panose="05000000000000000000" pitchFamily="2" charset="2"/>
              <a:buChar char="q"/>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Among the primary distinctions is that organizational leadership focuses on developing leadership qualities and capabilities applicable across businesses.</a:t>
            </a:r>
          </a:p>
          <a:p>
            <a:pPr marL="285750" indent="-285750">
              <a:spcAft>
                <a:spcPts val="200"/>
              </a:spcAft>
              <a:buFont typeface="Wingdings" panose="05000000000000000000" pitchFamily="2" charset="2"/>
              <a:buChar char="q"/>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the same time, management is concerned with coordinating and executing activities necessary to accomplish a goal. </a:t>
            </a:r>
          </a:p>
          <a:p>
            <a:pPr marL="285750" indent="-285750">
              <a:spcAft>
                <a:spcPts val="200"/>
              </a:spcAft>
              <a:buFont typeface="Wingdings" panose="05000000000000000000" pitchFamily="2" charset="2"/>
              <a:buChar char="q"/>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other distinction is that management entails the capacity to direct a group or a collection of units toward a common objective.</a:t>
            </a:r>
          </a:p>
          <a:p>
            <a:pPr marL="285750" indent="-285750">
              <a:spcAft>
                <a:spcPts val="200"/>
              </a:spcAft>
              <a:buFont typeface="Wingdings" panose="05000000000000000000" pitchFamily="2" charset="2"/>
              <a:buChar char="q"/>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the same time, leadership relates to a person's capacity to persuade, encourage, and empower others to engage in corporate achievement.</a:t>
            </a:r>
            <a:endParaRPr lang="x-none"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q"/>
            </a:pPr>
            <a:endParaRPr lang="en-US" sz="1800" dirty="0">
              <a:effectLst/>
              <a:latin typeface="Times New Roman" panose="02020603050405020304" pitchFamily="18" charset="0"/>
              <a:ea typeface="Calibri" panose="020F0502020204030204" pitchFamily="34" charset="0"/>
            </a:endParaRPr>
          </a:p>
          <a:p>
            <a:pPr marL="285750" indent="-285750">
              <a:buFont typeface="Wingdings" panose="05000000000000000000" pitchFamily="2" charset="2"/>
              <a:buChar char="q"/>
            </a:pPr>
            <a:endParaRPr lang="x-none" b="1" dirty="0"/>
          </a:p>
        </p:txBody>
      </p:sp>
    </p:spTree>
    <p:extLst>
      <p:ext uri="{BB962C8B-B14F-4D97-AF65-F5344CB8AC3E}">
        <p14:creationId xmlns:p14="http://schemas.microsoft.com/office/powerpoint/2010/main" xmlns="" val="3820955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3EEFD1C7-15F2-440D-8F57-01B0179FB893}"/>
              </a:ext>
            </a:extLst>
          </p:cNvPr>
          <p:cNvSpPr txBox="1"/>
          <p:nvPr/>
        </p:nvSpPr>
        <p:spPr>
          <a:xfrm>
            <a:off x="235390" y="208230"/>
            <a:ext cx="11706131" cy="3962880"/>
          </a:xfrm>
          <a:prstGeom prst="rect">
            <a:avLst/>
          </a:prstGeom>
          <a:noFill/>
        </p:spPr>
        <p:txBody>
          <a:bodyPr wrap="square" rtlCol="0">
            <a:spAutoFit/>
          </a:bodyPr>
          <a:lstStyle/>
          <a:p>
            <a:pPr marL="457200" indent="-457200">
              <a:lnSpc>
                <a:spcPct val="200000"/>
              </a:lnSpc>
              <a:spcAft>
                <a:spcPts val="200"/>
              </a:spcAft>
            </a:pPr>
            <a:r>
              <a:rPr lang="x-none" sz="1800">
                <a:effectLst/>
                <a:latin typeface="Times New Roman" panose="02020603050405020304" pitchFamily="18" charset="0"/>
                <a:ea typeface="Calibri" panose="020F0502020204030204" pitchFamily="34" charset="0"/>
                <a:cs typeface="Times New Roman" panose="02020603050405020304" pitchFamily="18" charset="0"/>
              </a:rPr>
              <a:t>Global, C. (2020). </a:t>
            </a:r>
            <a:r>
              <a:rPr lang="x-none" sz="1800" i="1">
                <a:effectLst/>
                <a:latin typeface="Times New Roman" panose="02020603050405020304" pitchFamily="18" charset="0"/>
                <a:ea typeface="Calibri" panose="020F0502020204030204" pitchFamily="34" charset="0"/>
                <a:cs typeface="Times New Roman" panose="02020603050405020304" pitchFamily="18" charset="0"/>
              </a:rPr>
              <a:t>Three traits of an effective organizational leader</a:t>
            </a:r>
            <a:r>
              <a:rPr lang="x-none" sz="1800">
                <a:effectLst/>
                <a:latin typeface="Times New Roman" panose="02020603050405020304" pitchFamily="18" charset="0"/>
                <a:ea typeface="Calibri" panose="020F0502020204030204" pitchFamily="34" charset="0"/>
                <a:cs typeface="Times New Roman" panose="02020603050405020304" pitchFamily="18" charset="0"/>
              </a:rPr>
              <a:t>. The Official Blog of CSU Global. </a:t>
            </a:r>
            <a:r>
              <a:rPr lang="x-none" sz="1800" u="sng">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https://csuglobal.edu/blog/three-traits-of-an-effective-organizational-leader</a:t>
            </a:r>
            <a:endParaRPr lang="x-none" sz="1800">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nSpc>
                <a:spcPct val="200000"/>
              </a:lnSpc>
              <a:spcAft>
                <a:spcPts val="200"/>
              </a:spcAft>
            </a:pPr>
            <a:r>
              <a:rPr lang="x-none" sz="1800">
                <a:effectLst/>
                <a:latin typeface="Times New Roman" panose="02020603050405020304" pitchFamily="18" charset="0"/>
                <a:ea typeface="Calibri" panose="020F0502020204030204" pitchFamily="34" charset="0"/>
                <a:cs typeface="Times New Roman" panose="02020603050405020304" pitchFamily="18" charset="0"/>
              </a:rPr>
              <a:t>Moe, K. (2021). </a:t>
            </a:r>
            <a:r>
              <a:rPr lang="x-none" sz="1800" i="1">
                <a:effectLst/>
                <a:latin typeface="Times New Roman" panose="02020603050405020304" pitchFamily="18" charset="0"/>
                <a:ea typeface="Calibri" panose="020F0502020204030204" pitchFamily="34" charset="0"/>
                <a:cs typeface="Times New Roman" panose="02020603050405020304" pitchFamily="18" charset="0"/>
              </a:rPr>
              <a:t>What Is organizational leadership and why is it important?</a:t>
            </a:r>
            <a:r>
              <a:rPr lang="x-none" sz="1800">
                <a:effectLst/>
                <a:latin typeface="Times New Roman" panose="02020603050405020304" pitchFamily="18" charset="0"/>
                <a:ea typeface="Calibri" panose="020F0502020204030204" pitchFamily="34" charset="0"/>
                <a:cs typeface="Times New Roman" panose="02020603050405020304" pitchFamily="18" charset="0"/>
              </a:rPr>
              <a:t> Betterup. </a:t>
            </a:r>
            <a:r>
              <a:rPr lang="x-none" sz="1800" u="sng">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https://www.betterup.com/blog/what-is-organizational-leadership-and-why-is-it-important</a:t>
            </a:r>
            <a:endParaRPr lang="x-none" sz="1800">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nSpc>
                <a:spcPct val="200000"/>
              </a:lnSpc>
              <a:spcAft>
                <a:spcPts val="200"/>
              </a:spcAft>
            </a:pPr>
            <a:r>
              <a:rPr lang="x-none" sz="1800">
                <a:effectLst/>
                <a:latin typeface="Times New Roman" panose="02020603050405020304" pitchFamily="18" charset="0"/>
                <a:ea typeface="Calibri" panose="020F0502020204030204" pitchFamily="34" charset="0"/>
                <a:cs typeface="Times New Roman" panose="02020603050405020304" pitchFamily="18" charset="0"/>
              </a:rPr>
              <a:t>Venkatesh, V. (2015). </a:t>
            </a:r>
            <a:r>
              <a:rPr lang="x-none" sz="1800" i="1">
                <a:effectLst/>
                <a:latin typeface="Times New Roman" panose="02020603050405020304" pitchFamily="18" charset="0"/>
                <a:ea typeface="Calibri" panose="020F0502020204030204" pitchFamily="34" charset="0"/>
                <a:cs typeface="Times New Roman" panose="02020603050405020304" pitchFamily="18" charset="0"/>
              </a:rPr>
              <a:t>Top 10 characteristics of management</a:t>
            </a:r>
            <a:r>
              <a:rPr lang="x-none" sz="1800">
                <a:effectLst/>
                <a:latin typeface="Times New Roman" panose="02020603050405020304" pitchFamily="18" charset="0"/>
                <a:ea typeface="Calibri" panose="020F0502020204030204" pitchFamily="34" charset="0"/>
                <a:cs typeface="Times New Roman" panose="02020603050405020304" pitchFamily="18" charset="0"/>
              </a:rPr>
              <a:t>. Your Article Library. </a:t>
            </a:r>
            <a:r>
              <a:rPr lang="x-none" sz="1800" u="sng">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https://www.yourarticlelibrary.com/management/top-10-characteristics-of-management/53124</a:t>
            </a:r>
            <a:endParaRPr lang="x-none" sz="18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200000"/>
              </a:lnSpc>
              <a:spcAft>
                <a:spcPts val="20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 </a:t>
            </a:r>
            <a:endParaRPr lang="x-none" sz="1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58186626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21</TotalTime>
  <Words>1209</Words>
  <Application>Microsoft Office PowerPoint</Application>
  <PresentationFormat>Custom</PresentationFormat>
  <Paragraphs>47</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Gallery</vt:lpstr>
      <vt:lpstr>Slide 1</vt:lpstr>
      <vt:lpstr>Organizational leadership </vt:lpstr>
      <vt:lpstr>Slide 3</vt:lpstr>
      <vt:lpstr>organization leadership characteristics and traits </vt:lpstr>
      <vt:lpstr>management</vt:lpstr>
      <vt:lpstr>Management characteristics and traits </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Kelvin mbatha</dc:creator>
  <cp:lastModifiedBy>Windows User</cp:lastModifiedBy>
  <cp:revision>5</cp:revision>
  <dcterms:created xsi:type="dcterms:W3CDTF">2022-01-07T15:32:22Z</dcterms:created>
  <dcterms:modified xsi:type="dcterms:W3CDTF">2022-03-10T12:12:07Z</dcterms:modified>
</cp:coreProperties>
</file>