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54" r:id="rId1"/>
  </p:sldMasterIdLst>
  <p:notesMasterIdLst>
    <p:notesMasterId r:id="rId20"/>
  </p:notesMasterIdLst>
  <p:handoutMasterIdLst>
    <p:handoutMasterId r:id="rId21"/>
  </p:handoutMasterIdLst>
  <p:sldIdLst>
    <p:sldId id="256" r:id="rId2"/>
    <p:sldId id="299" r:id="rId3"/>
    <p:sldId id="324" r:id="rId4"/>
    <p:sldId id="313" r:id="rId5"/>
    <p:sldId id="326" r:id="rId6"/>
    <p:sldId id="319" r:id="rId7"/>
    <p:sldId id="334" r:id="rId8"/>
    <p:sldId id="315" r:id="rId9"/>
    <p:sldId id="328" r:id="rId10"/>
    <p:sldId id="321" r:id="rId11"/>
    <p:sldId id="335" r:id="rId12"/>
    <p:sldId id="322" r:id="rId13"/>
    <p:sldId id="323" r:id="rId14"/>
    <p:sldId id="331" r:id="rId15"/>
    <p:sldId id="332" r:id="rId16"/>
    <p:sldId id="336" r:id="rId17"/>
    <p:sldId id="295" r:id="rId18"/>
    <p:sldId id="337" r:id="rId19"/>
  </p:sldIdLst>
  <p:sldSz cx="9144000" cy="6858000" type="screen4x3"/>
  <p:notesSz cx="7102475" cy="9388475"/>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866" autoAdjust="0"/>
    <p:restoredTop sz="71393" autoAdjust="0"/>
  </p:normalViewPr>
  <p:slideViewPr>
    <p:cSldViewPr>
      <p:cViewPr varScale="1">
        <p:scale>
          <a:sx n="79" d="100"/>
          <a:sy n="79"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xmlns="" id="{66217949-1AD8-41AE-BA08-FB775DE24B54}"/>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3999" tIns="47000" rIns="93999" bIns="47000" numCol="1" anchor="t" anchorCtr="0" compatLnSpc="1">
            <a:prstTxWarp prst="textNoShape">
              <a:avLst/>
            </a:prstTxWarp>
          </a:bodyPr>
          <a:lstStyle>
            <a:lvl1pPr defTabSz="940694" eaLnBrk="0" fontAlgn="auto" hangingPunct="0">
              <a:spcBef>
                <a:spcPts val="0"/>
              </a:spcBef>
              <a:spcAft>
                <a:spcPts val="0"/>
              </a:spcAft>
              <a:defRPr sz="1200">
                <a:latin typeface="Times New Roman" charset="0"/>
                <a:cs typeface="+mn-cs"/>
              </a:defRPr>
            </a:lvl1pPr>
          </a:lstStyle>
          <a:p>
            <a:pPr>
              <a:defRPr/>
            </a:pPr>
            <a:endParaRPr lang="en-US"/>
          </a:p>
        </p:txBody>
      </p:sp>
      <p:sp>
        <p:nvSpPr>
          <p:cNvPr id="129027" name="Rectangle 3">
            <a:extLst>
              <a:ext uri="{FF2B5EF4-FFF2-40B4-BE49-F238E27FC236}">
                <a16:creationId xmlns:a16="http://schemas.microsoft.com/office/drawing/2014/main" xmlns="" id="{8D542961-A734-43A7-AF41-EEDF7F5469D9}"/>
              </a:ext>
            </a:extLst>
          </p:cNvPr>
          <p:cNvSpPr>
            <a:spLocks noGrp="1" noChangeArrowheads="1"/>
          </p:cNvSpPr>
          <p:nvPr>
            <p:ph type="dt" sz="quarter" idx="1"/>
          </p:nvPr>
        </p:nvSpPr>
        <p:spPr bwMode="auto">
          <a:xfrm>
            <a:off x="4024313" y="0"/>
            <a:ext cx="3078162" cy="469900"/>
          </a:xfrm>
          <a:prstGeom prst="rect">
            <a:avLst/>
          </a:prstGeom>
          <a:noFill/>
          <a:ln>
            <a:noFill/>
          </a:ln>
          <a:effectLst/>
        </p:spPr>
        <p:txBody>
          <a:bodyPr vert="horz" wrap="square" lIns="93999" tIns="47000" rIns="93999" bIns="47000" numCol="1" anchor="t" anchorCtr="0" compatLnSpc="1">
            <a:prstTxWarp prst="textNoShape">
              <a:avLst/>
            </a:prstTxWarp>
          </a:bodyPr>
          <a:lstStyle>
            <a:lvl1pPr algn="r" defTabSz="940694" eaLnBrk="0" fontAlgn="auto" hangingPunct="0">
              <a:spcBef>
                <a:spcPts val="0"/>
              </a:spcBef>
              <a:spcAft>
                <a:spcPts val="0"/>
              </a:spcAft>
              <a:defRPr sz="1200">
                <a:latin typeface="Times New Roman" charset="0"/>
                <a:cs typeface="+mn-cs"/>
              </a:defRPr>
            </a:lvl1pPr>
          </a:lstStyle>
          <a:p>
            <a:pPr>
              <a:defRPr/>
            </a:pPr>
            <a:endParaRPr lang="en-US"/>
          </a:p>
        </p:txBody>
      </p:sp>
      <p:sp>
        <p:nvSpPr>
          <p:cNvPr id="129028" name="Rectangle 4">
            <a:extLst>
              <a:ext uri="{FF2B5EF4-FFF2-40B4-BE49-F238E27FC236}">
                <a16:creationId xmlns:a16="http://schemas.microsoft.com/office/drawing/2014/main" xmlns="" id="{B08D4AB8-BD11-49EA-9CEA-22D7E9BC2680}"/>
              </a:ext>
            </a:extLst>
          </p:cNvPr>
          <p:cNvSpPr>
            <a:spLocks noGrp="1" noChangeArrowheads="1"/>
          </p:cNvSpPr>
          <p:nvPr>
            <p:ph type="ftr" sz="quarter" idx="2"/>
          </p:nvPr>
        </p:nvSpPr>
        <p:spPr bwMode="auto">
          <a:xfrm>
            <a:off x="0" y="8918575"/>
            <a:ext cx="3078163" cy="469900"/>
          </a:xfrm>
          <a:prstGeom prst="rect">
            <a:avLst/>
          </a:prstGeom>
          <a:noFill/>
          <a:ln>
            <a:noFill/>
          </a:ln>
          <a:effectLst/>
        </p:spPr>
        <p:txBody>
          <a:bodyPr vert="horz" wrap="square" lIns="93999" tIns="47000" rIns="93999" bIns="47000" numCol="1" anchor="b" anchorCtr="0" compatLnSpc="1">
            <a:prstTxWarp prst="textNoShape">
              <a:avLst/>
            </a:prstTxWarp>
          </a:bodyPr>
          <a:lstStyle>
            <a:lvl1pPr defTabSz="940694" eaLnBrk="0" fontAlgn="auto" hangingPunct="0">
              <a:spcBef>
                <a:spcPts val="0"/>
              </a:spcBef>
              <a:spcAft>
                <a:spcPts val="0"/>
              </a:spcAft>
              <a:defRPr sz="1200">
                <a:latin typeface="Times New Roman" charset="0"/>
                <a:cs typeface="+mn-cs"/>
              </a:defRPr>
            </a:lvl1pPr>
          </a:lstStyle>
          <a:p>
            <a:pPr>
              <a:defRPr/>
            </a:pPr>
            <a:endParaRPr lang="en-US"/>
          </a:p>
        </p:txBody>
      </p:sp>
      <p:sp>
        <p:nvSpPr>
          <p:cNvPr id="129029" name="Rectangle 5">
            <a:extLst>
              <a:ext uri="{FF2B5EF4-FFF2-40B4-BE49-F238E27FC236}">
                <a16:creationId xmlns:a16="http://schemas.microsoft.com/office/drawing/2014/main" xmlns="" id="{0E65CC5C-44E8-4C40-90D2-F5B71361748C}"/>
              </a:ext>
            </a:extLst>
          </p:cNvPr>
          <p:cNvSpPr>
            <a:spLocks noGrp="1" noChangeArrowheads="1"/>
          </p:cNvSpPr>
          <p:nvPr>
            <p:ph type="sldNum" sz="quarter" idx="3"/>
          </p:nvPr>
        </p:nvSpPr>
        <p:spPr bwMode="auto">
          <a:xfrm>
            <a:off x="4024313" y="8918575"/>
            <a:ext cx="3078162" cy="469900"/>
          </a:xfrm>
          <a:prstGeom prst="rect">
            <a:avLst/>
          </a:prstGeom>
          <a:noFill/>
          <a:ln>
            <a:noFill/>
          </a:ln>
          <a:effectLst/>
        </p:spPr>
        <p:txBody>
          <a:bodyPr vert="horz" wrap="square" lIns="93999" tIns="47000" rIns="93999" bIns="47000" numCol="1" anchor="b" anchorCtr="0" compatLnSpc="1">
            <a:prstTxWarp prst="textNoShape">
              <a:avLst/>
            </a:prstTxWarp>
          </a:bodyPr>
          <a:lstStyle>
            <a:lvl1pPr algn="r" defTabSz="939800" eaLnBrk="0" fontAlgn="auto" hangingPunct="0">
              <a:spcBef>
                <a:spcPts val="0"/>
              </a:spcBef>
              <a:spcAft>
                <a:spcPts val="0"/>
              </a:spcAft>
              <a:defRPr sz="1200">
                <a:latin typeface="+mn-lt"/>
              </a:defRPr>
            </a:lvl1pPr>
          </a:lstStyle>
          <a:p>
            <a:pPr>
              <a:defRPr/>
            </a:pPr>
            <a:fld id="{CC397C42-47ED-4EDA-8F24-608EBCA947A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76A3615-B870-4E7E-9572-587B0FAD9C30}"/>
              </a:ext>
            </a:extLst>
          </p:cNvPr>
          <p:cNvSpPr>
            <a:spLocks noGrp="1"/>
          </p:cNvSpPr>
          <p:nvPr>
            <p:ph type="hdr" sz="quarter"/>
          </p:nvPr>
        </p:nvSpPr>
        <p:spPr>
          <a:xfrm>
            <a:off x="0" y="0"/>
            <a:ext cx="3078163" cy="469900"/>
          </a:xfrm>
          <a:prstGeom prst="rect">
            <a:avLst/>
          </a:prstGeom>
        </p:spPr>
        <p:txBody>
          <a:bodyPr vert="horz" lIns="92464" tIns="46232" rIns="92464" bIns="46232" rtlCol="0"/>
          <a:lstStyle>
            <a:lvl1pPr algn="l" eaLnBrk="1" fontAlgn="auto" hangingPunct="1">
              <a:spcBef>
                <a:spcPts val="0"/>
              </a:spcBef>
              <a:spcAft>
                <a:spcPts val="0"/>
              </a:spcAft>
              <a:defRPr sz="1200">
                <a:latin typeface="Times New Roman" charset="0"/>
                <a:cs typeface="+mn-cs"/>
              </a:defRPr>
            </a:lvl1pPr>
          </a:lstStyle>
          <a:p>
            <a:pPr>
              <a:defRPr/>
            </a:pPr>
            <a:endParaRPr lang="en-US"/>
          </a:p>
        </p:txBody>
      </p:sp>
      <p:sp>
        <p:nvSpPr>
          <p:cNvPr id="3" name="Date Placeholder 2">
            <a:extLst>
              <a:ext uri="{FF2B5EF4-FFF2-40B4-BE49-F238E27FC236}">
                <a16:creationId xmlns:a16="http://schemas.microsoft.com/office/drawing/2014/main" xmlns="" id="{49085F5B-073A-49ED-BE3D-91F61021956B}"/>
              </a:ext>
            </a:extLst>
          </p:cNvPr>
          <p:cNvSpPr>
            <a:spLocks noGrp="1"/>
          </p:cNvSpPr>
          <p:nvPr>
            <p:ph type="dt" idx="1"/>
          </p:nvPr>
        </p:nvSpPr>
        <p:spPr>
          <a:xfrm>
            <a:off x="4022725" y="0"/>
            <a:ext cx="3078163" cy="469900"/>
          </a:xfrm>
          <a:prstGeom prst="rect">
            <a:avLst/>
          </a:prstGeom>
        </p:spPr>
        <p:txBody>
          <a:bodyPr vert="horz" lIns="92464" tIns="46232" rIns="92464" bIns="46232" rtlCol="0"/>
          <a:lstStyle>
            <a:lvl1pPr algn="r" eaLnBrk="1" fontAlgn="auto" hangingPunct="1">
              <a:spcBef>
                <a:spcPts val="0"/>
              </a:spcBef>
              <a:spcAft>
                <a:spcPts val="0"/>
              </a:spcAft>
              <a:defRPr sz="1200">
                <a:latin typeface="Times New Roman" charset="0"/>
                <a:cs typeface="+mn-cs"/>
              </a:defRPr>
            </a:lvl1pPr>
          </a:lstStyle>
          <a:p>
            <a:pPr>
              <a:defRPr/>
            </a:pPr>
            <a:fld id="{9BB23D4E-0B18-44D7-9F22-0396A78B6CDE}" type="datetimeFigureOut">
              <a:rPr lang="en-US"/>
              <a:pPr>
                <a:defRPr/>
              </a:pPr>
              <a:t>3/15/2022</a:t>
            </a:fld>
            <a:endParaRPr lang="en-US"/>
          </a:p>
        </p:txBody>
      </p:sp>
      <p:sp>
        <p:nvSpPr>
          <p:cNvPr id="4" name="Slide Image Placeholder 3">
            <a:extLst>
              <a:ext uri="{FF2B5EF4-FFF2-40B4-BE49-F238E27FC236}">
                <a16:creationId xmlns:a16="http://schemas.microsoft.com/office/drawing/2014/main" xmlns="" id="{9D178DFF-67A5-422F-A482-1A05C94B8C96}"/>
              </a:ext>
            </a:extLst>
          </p:cNvPr>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2464" tIns="46232" rIns="92464" bIns="46232" rtlCol="0" anchor="ctr"/>
          <a:lstStyle/>
          <a:p>
            <a:pPr lvl="0"/>
            <a:endParaRPr lang="en-US" noProof="0"/>
          </a:p>
        </p:txBody>
      </p:sp>
      <p:sp>
        <p:nvSpPr>
          <p:cNvPr id="5" name="Notes Placeholder 4">
            <a:extLst>
              <a:ext uri="{FF2B5EF4-FFF2-40B4-BE49-F238E27FC236}">
                <a16:creationId xmlns:a16="http://schemas.microsoft.com/office/drawing/2014/main" xmlns="" id="{15513D97-7FF4-4C3A-88FF-B424D55E5A19}"/>
              </a:ext>
            </a:extLst>
          </p:cNvPr>
          <p:cNvSpPr>
            <a:spLocks noGrp="1"/>
          </p:cNvSpPr>
          <p:nvPr>
            <p:ph type="body" sz="quarter" idx="3"/>
          </p:nvPr>
        </p:nvSpPr>
        <p:spPr>
          <a:xfrm>
            <a:off x="711200" y="4460875"/>
            <a:ext cx="5680075" cy="4222750"/>
          </a:xfrm>
          <a:prstGeom prst="rect">
            <a:avLst/>
          </a:prstGeom>
        </p:spPr>
        <p:txBody>
          <a:bodyPr vert="horz" lIns="92464" tIns="46232" rIns="92464" bIns="4623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AD96E78E-30AB-4735-8160-68BEA97C0EDC}"/>
              </a:ext>
            </a:extLst>
          </p:cNvPr>
          <p:cNvSpPr>
            <a:spLocks noGrp="1"/>
          </p:cNvSpPr>
          <p:nvPr>
            <p:ph type="ftr" sz="quarter" idx="4"/>
          </p:nvPr>
        </p:nvSpPr>
        <p:spPr>
          <a:xfrm>
            <a:off x="0" y="8918575"/>
            <a:ext cx="3078163" cy="468313"/>
          </a:xfrm>
          <a:prstGeom prst="rect">
            <a:avLst/>
          </a:prstGeom>
        </p:spPr>
        <p:txBody>
          <a:bodyPr vert="horz" lIns="92464" tIns="46232" rIns="92464" bIns="46232" rtlCol="0" anchor="b"/>
          <a:lstStyle>
            <a:lvl1pPr algn="l" eaLnBrk="1" fontAlgn="auto" hangingPunct="1">
              <a:spcBef>
                <a:spcPts val="0"/>
              </a:spcBef>
              <a:spcAft>
                <a:spcPts val="0"/>
              </a:spcAft>
              <a:defRPr sz="1200">
                <a:latin typeface="Times New Roman"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ECCF1C2D-90C8-44E9-AECA-0070CA23F362}"/>
              </a:ext>
            </a:extLst>
          </p:cNvPr>
          <p:cNvSpPr>
            <a:spLocks noGrp="1"/>
          </p:cNvSpPr>
          <p:nvPr>
            <p:ph type="sldNum" sz="quarter" idx="5"/>
          </p:nvPr>
        </p:nvSpPr>
        <p:spPr>
          <a:xfrm>
            <a:off x="4022725" y="8918575"/>
            <a:ext cx="3078163" cy="468313"/>
          </a:xfrm>
          <a:prstGeom prst="rect">
            <a:avLst/>
          </a:prstGeom>
        </p:spPr>
        <p:txBody>
          <a:bodyPr vert="horz" wrap="square" lIns="92464" tIns="46232" rIns="92464" bIns="46232"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B27623B9-0A7C-4C40-B2CA-A02779EB31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DDB1F57E-238C-4B0A-80F7-43A491D852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a:extLst>
              <a:ext uri="{FF2B5EF4-FFF2-40B4-BE49-F238E27FC236}">
                <a16:creationId xmlns:a16="http://schemas.microsoft.com/office/drawing/2014/main" xmlns="" id="{13130213-B760-48EB-A50D-0E2A1CA4984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t>To complete this project, I selected Walmart Inc., a Fortune 500 company dealing with a wide range of retail consumer products and has an extensive inventory portfolio. </a:t>
            </a:r>
          </a:p>
          <a:p>
            <a:pPr marL="171450" indent="-171450">
              <a:buFont typeface="Wingdings" panose="05000000000000000000" pitchFamily="2" charset="2"/>
              <a:buChar char="§"/>
            </a:pPr>
            <a:r>
              <a:rPr lang="en-US" altLang="en-US"/>
              <a:t>Walmart Inc. is an American company with multinational operations, with a main office based in Bentonville, Arkansas. </a:t>
            </a:r>
          </a:p>
          <a:p>
            <a:pPr marL="171450" indent="-171450">
              <a:buFont typeface="Wingdings" panose="05000000000000000000" pitchFamily="2" charset="2"/>
              <a:buChar char="§"/>
            </a:pPr>
            <a:r>
              <a:rPr lang="en-US" altLang="en-US"/>
              <a:t>Walmart is at the forefront of helping its customers worldwide to save money through its network of discount department stores, hypermarkets, and grocery stores, while living better life anywhere and at any time through its retail and e-commerce stores. </a:t>
            </a:r>
          </a:p>
          <a:p>
            <a:pPr marL="171450" indent="-171450">
              <a:buFont typeface="Wingdings" panose="05000000000000000000" pitchFamily="2" charset="2"/>
              <a:buChar char="§"/>
            </a:pPr>
            <a:r>
              <a:rPr lang="en-US" altLang="en-US"/>
              <a:t>Through its Omni-channel, Walmart offers shoppers the opportunity to save enormous time acquiring desired retail items throughout its 11,7000 stores and eCommerce sites in almost 28 countries, serving 270 million customers.</a:t>
            </a:r>
          </a:p>
        </p:txBody>
      </p:sp>
      <p:sp>
        <p:nvSpPr>
          <p:cNvPr id="22532" name="Slide Number Placeholder 3">
            <a:extLst>
              <a:ext uri="{FF2B5EF4-FFF2-40B4-BE49-F238E27FC236}">
                <a16:creationId xmlns:a16="http://schemas.microsoft.com/office/drawing/2014/main" xmlns="" id="{3C35B4DE-5529-4DA5-AB5D-492C6EF0B4C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8EE739F9-4EC1-4066-83AF-8C7E9AEA2F19}"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2</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18066260-19E6-47AC-B241-F364805AA7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a:extLst>
              <a:ext uri="{FF2B5EF4-FFF2-40B4-BE49-F238E27FC236}">
                <a16:creationId xmlns:a16="http://schemas.microsoft.com/office/drawing/2014/main" xmlns="" id="{D0D3EC88-A275-49FE-BAC8-D2FD5CE2DA1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
            </a:pPr>
            <a:r>
              <a:rPr lang="en-US" altLang="en-US"/>
              <a:t>In the past three years, revenue has been increasing tremendously, with a steady increase as per the projections, with annual revenue rising from $485 M in 2017 to $ 514 in 2019 (Nasdaq, 2021). The rise has been linked to a rush sale during the Covid-19 pandemic-driven stock-piling and online shopping.</a:t>
            </a:r>
          </a:p>
        </p:txBody>
      </p:sp>
      <p:sp>
        <p:nvSpPr>
          <p:cNvPr id="40964" name="Slide Number Placeholder 3">
            <a:extLst>
              <a:ext uri="{FF2B5EF4-FFF2-40B4-BE49-F238E27FC236}">
                <a16:creationId xmlns:a16="http://schemas.microsoft.com/office/drawing/2014/main" xmlns="" id="{DE00A026-E040-4A66-ACD4-CC78B7D561A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E546DE38-F329-4D89-ACA6-87E0E7CAF9C7}"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11</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7F7F2A8D-AF16-4A97-9FC8-088964F6CA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a:extLst>
              <a:ext uri="{FF2B5EF4-FFF2-40B4-BE49-F238E27FC236}">
                <a16:creationId xmlns:a16="http://schemas.microsoft.com/office/drawing/2014/main" xmlns="" id="{2E629244-D92D-437B-BAF7-C266EC65BA3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
            </a:pPr>
            <a:r>
              <a:rPr lang="en-US" altLang="en-US"/>
              <a:t>Walmart’s cash flow net income-expenditure shows steady growth from 6.16 billion in 2019 to 13.71 billion last year, with a peak growth of 146.73% in 2020 (Market Watch, 2021). The peak growth in 2020 is linked to the increased online shopping and stockpiling witnessed during the Covid-19 pandemic.</a:t>
            </a:r>
          </a:p>
        </p:txBody>
      </p:sp>
      <p:sp>
        <p:nvSpPr>
          <p:cNvPr id="43012" name="Slide Number Placeholder 3">
            <a:extLst>
              <a:ext uri="{FF2B5EF4-FFF2-40B4-BE49-F238E27FC236}">
                <a16:creationId xmlns:a16="http://schemas.microsoft.com/office/drawing/2014/main" xmlns="" id="{CD6E7933-7201-4587-AEBA-1A4FE1137F5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B383E11-5718-4981-AC15-4D504CB7DBC2}"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12</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xmlns="" id="{E83E0F67-7404-41E5-80E3-C7554755A0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a:extLst>
              <a:ext uri="{FF2B5EF4-FFF2-40B4-BE49-F238E27FC236}">
                <a16:creationId xmlns:a16="http://schemas.microsoft.com/office/drawing/2014/main" xmlns="" id="{0C7524F4-B351-4DED-93E9-E2894504265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
            </a:pPr>
            <a:r>
              <a:rPr lang="en-US" altLang="en-US"/>
              <a:t>Currently, Walmart stock is trading at $143.96 with hourly trading volume of 248.68K and a change of -2.54% (Market Watch, 2021). </a:t>
            </a:r>
          </a:p>
          <a:p>
            <a:pPr marL="171450" indent="-171450" eaLnBrk="1" hangingPunct="1">
              <a:spcBef>
                <a:spcPct val="0"/>
              </a:spcBef>
              <a:buFont typeface="Wingdings" panose="05000000000000000000" pitchFamily="2" charset="2"/>
              <a:buChar char="§"/>
            </a:pPr>
            <a:r>
              <a:rPr lang="en-US" altLang="en-US"/>
              <a:t>For the 12-month price, stock Price Forecast shows that Walmart has a median 170.00, with 196.00 as the high estimate.</a:t>
            </a:r>
          </a:p>
        </p:txBody>
      </p:sp>
      <p:sp>
        <p:nvSpPr>
          <p:cNvPr id="45060" name="Slide Number Placeholder 3">
            <a:extLst>
              <a:ext uri="{FF2B5EF4-FFF2-40B4-BE49-F238E27FC236}">
                <a16:creationId xmlns:a16="http://schemas.microsoft.com/office/drawing/2014/main" xmlns="" id="{D7BD59E4-8EE6-42FA-9710-68947350F1D7}"/>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BA3A952B-3DD1-47F9-A343-B6D6DB40D630}"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13</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A59C515F-FC4E-4860-A23C-EEBE6035CC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a:extLst>
              <a:ext uri="{FF2B5EF4-FFF2-40B4-BE49-F238E27FC236}">
                <a16:creationId xmlns:a16="http://schemas.microsoft.com/office/drawing/2014/main" xmlns="" id="{9758743F-AF5E-4B37-BB01-9F830DF740A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
            </a:pPr>
            <a:r>
              <a:rPr lang="en-US" altLang="en-US"/>
              <a:t>Walmart has mammoth revenue and as people get back to new normal after Covid-19 pandemic. I recommend Buy; due to back-to-school season and child credit. </a:t>
            </a:r>
          </a:p>
          <a:p>
            <a:pPr marL="171450" indent="-171450" eaLnBrk="1" hangingPunct="1">
              <a:spcBef>
                <a:spcPct val="0"/>
              </a:spcBef>
              <a:buFont typeface="Wingdings" panose="05000000000000000000" pitchFamily="2" charset="2"/>
              <a:buChar char="§"/>
            </a:pPr>
            <a:r>
              <a:rPr lang="en-US" altLang="en-US"/>
              <a:t>We will see a spike in sales. Likewise, we are approaching major holidays Christmas, and New Year; the company will register significant growth in this fiscal year. In 2022, analysts expect to see Walmart grow 9.5% to $6 a share (Larkin, 2021).</a:t>
            </a:r>
          </a:p>
        </p:txBody>
      </p:sp>
      <p:sp>
        <p:nvSpPr>
          <p:cNvPr id="47108" name="Slide Number Placeholder 3">
            <a:extLst>
              <a:ext uri="{FF2B5EF4-FFF2-40B4-BE49-F238E27FC236}">
                <a16:creationId xmlns:a16="http://schemas.microsoft.com/office/drawing/2014/main" xmlns="" id="{81C08DC7-E89C-401A-9443-570CC2519814}"/>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A8C3676D-7226-4BC5-8124-332CAEA2633C}"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14</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xmlns="" id="{AB35A000-65A4-4484-9786-C0D2BAE4B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a:extLst>
              <a:ext uri="{FF2B5EF4-FFF2-40B4-BE49-F238E27FC236}">
                <a16:creationId xmlns:a16="http://schemas.microsoft.com/office/drawing/2014/main" xmlns="" id="{6973D2F2-D12E-4E28-9285-2DD2E39A1BC2}"/>
              </a:ext>
            </a:extLst>
          </p:cNvPr>
          <p:cNvSpPr>
            <a:spLocks noGrp="1"/>
          </p:cNvSpPr>
          <p:nvPr>
            <p:ph type="body" idx="1"/>
          </p:nvPr>
        </p:nvSpPr>
        <p:spPr bwMode="auto"/>
        <p:txBody>
          <a:bodyPr wrap="square" numCol="1" anchor="t" anchorCtr="0" compatLnSpc="1">
            <a:prstTxWarp prst="textNoShape">
              <a:avLst/>
            </a:prstTxWarp>
          </a:bodyPr>
          <a:lstStyle/>
          <a:p>
            <a:pPr marL="171450" indent="-171450" eaLnBrk="1" hangingPunct="1">
              <a:spcBef>
                <a:spcPct val="0"/>
              </a:spcBef>
              <a:buFont typeface="Wingdings" pitchFamily="2" charset="2"/>
              <a:buChar char="§"/>
              <a:defRPr/>
            </a:pPr>
            <a:r>
              <a:rPr lang="en-US" dirty="0"/>
              <a:t>Walmart’s market capitalization is approximately $409.65 Billion, making it among the top twenty entities with the largest market cap in the worldwide. </a:t>
            </a:r>
          </a:p>
          <a:p>
            <a:pPr eaLnBrk="1" hangingPunct="1">
              <a:spcBef>
                <a:spcPct val="0"/>
              </a:spcBef>
              <a:buFont typeface="Wingdings" pitchFamily="2" charset="2"/>
              <a:buNone/>
              <a:defRPr/>
            </a:pPr>
            <a:endParaRPr lang="en-US" dirty="0"/>
          </a:p>
        </p:txBody>
      </p:sp>
      <p:sp>
        <p:nvSpPr>
          <p:cNvPr id="49156" name="Slide Number Placeholder 3">
            <a:extLst>
              <a:ext uri="{FF2B5EF4-FFF2-40B4-BE49-F238E27FC236}">
                <a16:creationId xmlns:a16="http://schemas.microsoft.com/office/drawing/2014/main" xmlns="" id="{17EC5DA3-CCB0-4B07-949C-DDA9CD7E846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159E9392-A8D3-4D7B-9E72-A1AC7BDFD210}"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15</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D0C98A30-1C6A-44B3-B362-9C5ABE75BD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a:extLst>
              <a:ext uri="{FF2B5EF4-FFF2-40B4-BE49-F238E27FC236}">
                <a16:creationId xmlns:a16="http://schemas.microsoft.com/office/drawing/2014/main" xmlns="" id="{A5EF6F49-5667-4F4E-82A4-AEC6D48A79B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Wingdings" panose="05000000000000000000" pitchFamily="2" charset="2"/>
              <a:buChar char="§"/>
            </a:pPr>
            <a:r>
              <a:rPr lang="en-US" altLang="en-US"/>
              <a:t>The market cap or market capital is the total value of shares helped by all shareholders in the company. It is calculated by multiplying all outstanding shares and the stock price. </a:t>
            </a:r>
          </a:p>
          <a:p>
            <a:pPr marL="228600" indent="-228600">
              <a:buFont typeface="Wingdings" panose="05000000000000000000" pitchFamily="2" charset="2"/>
              <a:buChar char="§"/>
            </a:pPr>
            <a:r>
              <a:rPr lang="en-US" altLang="en-US"/>
              <a:t>Therefore, the market cap helps investors understand the value of their company over its competitors and project their overall standings in the industry.</a:t>
            </a:r>
          </a:p>
        </p:txBody>
      </p:sp>
      <p:sp>
        <p:nvSpPr>
          <p:cNvPr id="51204" name="Slide Number Placeholder 3">
            <a:extLst>
              <a:ext uri="{FF2B5EF4-FFF2-40B4-BE49-F238E27FC236}">
                <a16:creationId xmlns:a16="http://schemas.microsoft.com/office/drawing/2014/main" xmlns="" id="{8507677D-C7FB-435F-B468-1762ADD3E7D5}"/>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8FB7D2CE-40A9-4541-9335-CF8D0CC87632}"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16</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F435AB41-ADCA-4A9D-ADAA-03125BBF4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a:extLst>
              <a:ext uri="{FF2B5EF4-FFF2-40B4-BE49-F238E27FC236}">
                <a16:creationId xmlns:a16="http://schemas.microsoft.com/office/drawing/2014/main" xmlns="" id="{AF54C9F6-F380-43D5-8422-89AB61F3925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3252" name="Slide Number Placeholder 3">
            <a:extLst>
              <a:ext uri="{FF2B5EF4-FFF2-40B4-BE49-F238E27FC236}">
                <a16:creationId xmlns:a16="http://schemas.microsoft.com/office/drawing/2014/main" xmlns="" id="{20969853-6C83-4862-9D15-A560945AC4D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5C8006B-7FEF-4679-BFD9-0AA584AAE40C}"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17</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8A13B237-0035-433C-A29F-CEDCAED457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a:extLst>
              <a:ext uri="{FF2B5EF4-FFF2-40B4-BE49-F238E27FC236}">
                <a16:creationId xmlns:a16="http://schemas.microsoft.com/office/drawing/2014/main" xmlns="" id="{512C4279-DB91-4FA2-9AEB-F5430FFEC35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xmlns="" id="{A3DB64B6-896E-4DDD-8FCC-8BB526F0DC2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727A050-3CF3-4FC7-AA8E-B5EE73FA885A}"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18</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xmlns="" id="{C7E76076-A2FF-4A37-87FF-66334BE03A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a:extLst>
              <a:ext uri="{FF2B5EF4-FFF2-40B4-BE49-F238E27FC236}">
                <a16:creationId xmlns:a16="http://schemas.microsoft.com/office/drawing/2014/main" xmlns="" id="{3096C429-C9EC-41A0-AB1C-1B80B25628E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t>Walmart Inc is engaged in wholesale, retail, other unit operations, and online eCommerce, combining differentiation and cost-leadership strategies in its operations in the U.S, Argentina, Africa, Brazil, China, Chile, Japan, India, UK, Central America, and Mexico.</a:t>
            </a:r>
          </a:p>
          <a:p>
            <a:pPr marL="171450" indent="-171450">
              <a:buFont typeface="Wingdings" panose="05000000000000000000" pitchFamily="2" charset="2"/>
              <a:buChar char="§"/>
            </a:pPr>
            <a:r>
              <a:rPr lang="en-US" altLang="en-US"/>
              <a:t>Walmart Inc has three main segments, Walmart U.S, Sam’s Club, and Walmart international, selling similar products and services in all its segments. </a:t>
            </a:r>
          </a:p>
          <a:p>
            <a:pPr marL="171450" indent="-171450">
              <a:buFont typeface="Wingdings" panose="05000000000000000000" pitchFamily="2" charset="2"/>
              <a:buChar char="§"/>
            </a:pPr>
            <a:r>
              <a:rPr lang="en-US" altLang="en-US"/>
              <a:t>Walmart combines the best price/value in all its segments offering a wide selection of low-priced products. </a:t>
            </a:r>
          </a:p>
        </p:txBody>
      </p:sp>
      <p:sp>
        <p:nvSpPr>
          <p:cNvPr id="24580" name="Slide Number Placeholder 3">
            <a:extLst>
              <a:ext uri="{FF2B5EF4-FFF2-40B4-BE49-F238E27FC236}">
                <a16:creationId xmlns:a16="http://schemas.microsoft.com/office/drawing/2014/main" xmlns="" id="{608E6C28-90A2-4876-B773-A0285D68708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C701438-54DB-43CB-A88B-D49938A6E0F5}"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3</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FBDF79FA-5D62-4E8C-9B7B-893E3D448D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a:extLst>
              <a:ext uri="{FF2B5EF4-FFF2-40B4-BE49-F238E27FC236}">
                <a16:creationId xmlns:a16="http://schemas.microsoft.com/office/drawing/2014/main" xmlns="" id="{B6200141-EDA0-46D6-9EE9-08AAB9C0FBF0}"/>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t>The company’s largest segment is the Walmart U.S., which operates in all American states, Puerto Rico and Washington D.C. The Walmart U.S. segments generate over 64% net sales annually, contributing the highest net sales and operating income.</a:t>
            </a:r>
          </a:p>
          <a:p>
            <a:pPr marL="171450" indent="-171450">
              <a:buFont typeface="Wingdings" panose="05000000000000000000" pitchFamily="2" charset="2"/>
              <a:buChar char="§"/>
            </a:pPr>
            <a:r>
              <a:rPr lang="en-US" altLang="en-US"/>
              <a:t>Walmart U.S. Segments puts the company at the top of the Fortune 500 charts leading to its direct and main competitors: Amazon, Home Depot, Costco, The Kroger Company, and Lowe’s.</a:t>
            </a:r>
          </a:p>
        </p:txBody>
      </p:sp>
      <p:sp>
        <p:nvSpPr>
          <p:cNvPr id="26628" name="Slide Number Placeholder 3">
            <a:extLst>
              <a:ext uri="{FF2B5EF4-FFF2-40B4-BE49-F238E27FC236}">
                <a16:creationId xmlns:a16="http://schemas.microsoft.com/office/drawing/2014/main" xmlns="" id="{231A17AD-5401-43D6-B282-93DF9DE84A6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57D7B94-4840-4A59-99EA-70D7BA4A805E}"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4</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9DB7183-9554-4073-B03B-15E66DFE81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a:extLst>
              <a:ext uri="{FF2B5EF4-FFF2-40B4-BE49-F238E27FC236}">
                <a16:creationId xmlns:a16="http://schemas.microsoft.com/office/drawing/2014/main" xmlns="" id="{91E224F3-E7CD-440A-A42D-02E0E8A61F7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t>The company name is Walmart Inc., and its ticker symbol on the NYSE stock exchange is WMT.</a:t>
            </a:r>
          </a:p>
        </p:txBody>
      </p:sp>
      <p:sp>
        <p:nvSpPr>
          <p:cNvPr id="28676" name="Slide Number Placeholder 3">
            <a:extLst>
              <a:ext uri="{FF2B5EF4-FFF2-40B4-BE49-F238E27FC236}">
                <a16:creationId xmlns:a16="http://schemas.microsoft.com/office/drawing/2014/main" xmlns="" id="{C43341EB-1644-4594-89C8-7C88E5E5AF3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A3C2A3B8-DCB6-4667-B7EE-1061CD994FCD}"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5</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EF18C55E-259D-4749-890B-6B0165EC5C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a:extLst>
              <a:ext uri="{FF2B5EF4-FFF2-40B4-BE49-F238E27FC236}">
                <a16:creationId xmlns:a16="http://schemas.microsoft.com/office/drawing/2014/main" xmlns="" id="{6E8254FC-55A8-4793-B5B5-0D8A55D578E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t>Walmart management has been uncertain management for the past five years due to unstable product demand, particularly variable product demands experiences.</a:t>
            </a:r>
          </a:p>
          <a:p>
            <a:pPr marL="171450" indent="-171450">
              <a:buFont typeface="Wingdings" panose="05000000000000000000" pitchFamily="2" charset="2"/>
              <a:buChar char="§"/>
            </a:pPr>
            <a:r>
              <a:rPr lang="en-US" altLang="en-US"/>
              <a:t>There was declining cash flow due to massive competition and sales slowdown before the Covid-19 pandemic, but the cash flow grew in the last two years after the Covid-19 pandemic.</a:t>
            </a:r>
          </a:p>
          <a:p>
            <a:pPr marL="171450" indent="-171450">
              <a:buFont typeface="Wingdings" panose="05000000000000000000" pitchFamily="2" charset="2"/>
              <a:buChar char="§"/>
            </a:pPr>
            <a:r>
              <a:rPr lang="en-US" altLang="en-US"/>
              <a:t>Walmart’s U.S. sales in 2020 increased due to the pandemic-driven consumer stockpiling and online shopping, particularly during a widespread lockdown.</a:t>
            </a:r>
          </a:p>
        </p:txBody>
      </p:sp>
      <p:sp>
        <p:nvSpPr>
          <p:cNvPr id="30724" name="Slide Number Placeholder 3">
            <a:extLst>
              <a:ext uri="{FF2B5EF4-FFF2-40B4-BE49-F238E27FC236}">
                <a16:creationId xmlns:a16="http://schemas.microsoft.com/office/drawing/2014/main" xmlns="" id="{C829F193-742D-4E45-B8CF-1CA5813AFE2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74F4E310-1E15-40D3-8758-3993E15C8BB6}"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6</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AEBFB47A-AAFB-40B6-BB53-17AE3C320B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a:extLst>
              <a:ext uri="{FF2B5EF4-FFF2-40B4-BE49-F238E27FC236}">
                <a16:creationId xmlns:a16="http://schemas.microsoft.com/office/drawing/2014/main" xmlns="" id="{31EC15E3-1BDF-4965-A7F1-40D4B5313DE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xmlns="" id="{E43A74E9-551A-4635-AA44-FA8BF24BE78F}"/>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55727907-B3EF-4552-BBA8-46B03B425C06}"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7</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xmlns="" id="{77DDB5BC-FE72-4436-A309-AC9E0E99C2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a:extLst>
              <a:ext uri="{FF2B5EF4-FFF2-40B4-BE49-F238E27FC236}">
                <a16:creationId xmlns:a16="http://schemas.microsoft.com/office/drawing/2014/main" xmlns="" id="{85E6D032-1B0C-4E43-B718-8E173FBBD63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
            </a:pPr>
            <a:r>
              <a:rPr lang="en-US" altLang="en-US"/>
              <a:t>Walmart’s latest performance of price earning ratio between 2017 – 2021 is averaged at 27.7x. However, in 2020 it is was 39.7x due to a jump in the Covid-19 pandemic online shopping and stockpiling. </a:t>
            </a:r>
          </a:p>
          <a:p>
            <a:pPr marL="171450" indent="-171450" eaLnBrk="1" hangingPunct="1">
              <a:spcBef>
                <a:spcPct val="0"/>
              </a:spcBef>
              <a:buFont typeface="Wingdings" panose="05000000000000000000" pitchFamily="2" charset="2"/>
              <a:buChar char="§"/>
            </a:pPr>
            <a:r>
              <a:rPr lang="en-US" altLang="en-US"/>
              <a:t>In the fiscal years between 2017 – 2021,  the median price-to-earnings ratio can be averaged at 22.5x, with a peak of 54.0x in the past five years on Jan 2019 (FinBox, 2021).</a:t>
            </a:r>
          </a:p>
        </p:txBody>
      </p:sp>
      <p:sp>
        <p:nvSpPr>
          <p:cNvPr id="34820" name="Slide Number Placeholder 3">
            <a:extLst>
              <a:ext uri="{FF2B5EF4-FFF2-40B4-BE49-F238E27FC236}">
                <a16:creationId xmlns:a16="http://schemas.microsoft.com/office/drawing/2014/main" xmlns="" id="{3CE9E2EF-6A80-4351-9BC1-5143803F8D2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05221050-41AA-41E9-BA32-C560CF65480C}"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8</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B48D30AD-5918-4B6C-BEB7-D8414822E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a:extLst>
              <a:ext uri="{FF2B5EF4-FFF2-40B4-BE49-F238E27FC236}">
                <a16:creationId xmlns:a16="http://schemas.microsoft.com/office/drawing/2014/main" xmlns="" id="{67754C9C-1B71-40E4-B3A2-2D153905BA5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Wingdings" panose="05000000000000000000" pitchFamily="2" charset="2"/>
              <a:buChar char="§"/>
            </a:pPr>
            <a:r>
              <a:rPr lang="en-US" altLang="en-US">
                <a:solidFill>
                  <a:srgbClr val="FF0000"/>
                </a:solidFill>
              </a:rPr>
              <a:t>Looking at Walmart’s dividends and yield, the payout ratio is 76.92%, and the yield is low at 1.52%. Its annual dividend stands at $2.2, and the yield is 1.62% on Jan 2021 (YCharts, 2021).</a:t>
            </a:r>
          </a:p>
          <a:p>
            <a:pPr marL="171450" indent="-171450">
              <a:buFont typeface="Wingdings" panose="05000000000000000000" pitchFamily="2" charset="2"/>
              <a:buChar char="§"/>
            </a:pPr>
            <a:r>
              <a:rPr lang="en-US" altLang="en-US">
                <a:solidFill>
                  <a:srgbClr val="FF0000"/>
                </a:solidFill>
              </a:rPr>
              <a:t>Walmart’s stock price is currently $144.89 per share; thus, the shareholder earning per share is approximately $3.5.</a:t>
            </a:r>
          </a:p>
        </p:txBody>
      </p:sp>
      <p:sp>
        <p:nvSpPr>
          <p:cNvPr id="36868" name="Slide Number Placeholder 3">
            <a:extLst>
              <a:ext uri="{FF2B5EF4-FFF2-40B4-BE49-F238E27FC236}">
                <a16:creationId xmlns:a16="http://schemas.microsoft.com/office/drawing/2014/main" xmlns="" id="{6394C67B-D825-407E-B0B9-777AC7F9015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2031596D-8D24-4C40-822D-AC01A8553398}"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9</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xmlns="" id="{020DC292-0C5F-43F6-9598-CF5993BCF0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5" name="Notes Placeholder 2">
            <a:extLst>
              <a:ext uri="{FF2B5EF4-FFF2-40B4-BE49-F238E27FC236}">
                <a16:creationId xmlns:a16="http://schemas.microsoft.com/office/drawing/2014/main" xmlns="" id="{E0E91FEE-78AC-4902-AD04-267AE89640A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
            </a:pPr>
            <a:r>
              <a:rPr lang="en-US" altLang="en-US"/>
              <a:t>For the next 12 months, the revenue estimates for Walmart are expected to slightly slowdown due to reduced momentum on online shopping post pandemic. </a:t>
            </a:r>
          </a:p>
          <a:p>
            <a:pPr marL="171450" indent="-171450" eaLnBrk="1" hangingPunct="1">
              <a:spcBef>
                <a:spcPct val="0"/>
              </a:spcBef>
              <a:buFont typeface="Wingdings" panose="05000000000000000000" pitchFamily="2" charset="2"/>
              <a:buChar char="§"/>
            </a:pPr>
            <a:r>
              <a:rPr lang="en-US" altLang="en-US"/>
              <a:t>The economic conditions are improving as the pandemic fades away, with things returning to new normal. Therefore, with the Covid-19 policies normalizing, things might slow down in online shopping momentum for the next 12 months, Walmart will see reduced sales on wholesale and retail outlets projected to be $419,883(m) in 2022.</a:t>
            </a:r>
          </a:p>
        </p:txBody>
      </p:sp>
      <p:sp>
        <p:nvSpPr>
          <p:cNvPr id="38916" name="Slide Number Placeholder 3">
            <a:extLst>
              <a:ext uri="{FF2B5EF4-FFF2-40B4-BE49-F238E27FC236}">
                <a16:creationId xmlns:a16="http://schemas.microsoft.com/office/drawing/2014/main" xmlns="" id="{91E7217A-43B7-4508-904E-CB5F5AABEA6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D33356C0-E00E-4294-BFAC-486CC962E1E8}" type="slidenum">
              <a:rPr lang="en-US" altLang="en-US" smtClean="0">
                <a:latin typeface="Times New Roman" panose="02020603050405020304" pitchFamily="18" charset="0"/>
                <a:cs typeface="Arial" panose="020B0604020202020204" pitchFamily="34" charset="0"/>
              </a:rPr>
              <a:pPr fontAlgn="base">
                <a:spcBef>
                  <a:spcPct val="0"/>
                </a:spcBef>
                <a:spcAft>
                  <a:spcPct val="0"/>
                </a:spcAft>
              </a:pPr>
              <a:t>10</a:t>
            </a:fld>
            <a:endParaRPr lang="en-US" altLang="en-US">
              <a:latin typeface="Times New Roman" panose="02020603050405020304" pitchFamily="18"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2A83C300-D845-4EB7-84DF-0B08EBC2E3A5}"/>
              </a:ext>
            </a:extLst>
          </p:cNvPr>
          <p:cNvSpPr>
            <a:spLocks/>
          </p:cNvSpPr>
          <p:nvPr/>
        </p:nvSpPr>
        <p:spPr bwMode="auto">
          <a:xfrm>
            <a:off x="-31750" y="4321175"/>
            <a:ext cx="1395413" cy="781050"/>
          </a:xfrm>
          <a:custGeom>
            <a:avLst/>
            <a:gdLst>
              <a:gd name="T0" fmla="*/ 174594415 w 8042"/>
              <a:gd name="T1" fmla="*/ 61003910 h 10000"/>
              <a:gd name="T2" fmla="*/ 179471940 w 8042"/>
              <a:gd name="T3" fmla="*/ 60271832 h 10000"/>
              <a:gd name="T4" fmla="*/ 180284861 w 8042"/>
              <a:gd name="T5" fmla="*/ 59905832 h 10000"/>
              <a:gd name="T6" fmla="*/ 242126018 w 8042"/>
              <a:gd name="T7" fmla="*/ 32088033 h 10000"/>
              <a:gd name="T8" fmla="*/ 242126018 w 8042"/>
              <a:gd name="T9" fmla="*/ 28799969 h 10000"/>
              <a:gd name="T10" fmla="*/ 180284861 w 8042"/>
              <a:gd name="T11" fmla="*/ 1348170 h 10000"/>
              <a:gd name="T12" fmla="*/ 179471940 w 8042"/>
              <a:gd name="T13" fmla="*/ 976078 h 10000"/>
              <a:gd name="T14" fmla="*/ 174594415 w 8042"/>
              <a:gd name="T15" fmla="*/ 250092 h 10000"/>
              <a:gd name="T16" fmla="*/ 541889 w 8042"/>
              <a:gd name="T17" fmla="*/ 0 h 10000"/>
              <a:gd name="T18" fmla="*/ 0 w 8042"/>
              <a:gd name="T19" fmla="*/ 60949002 h 10000"/>
              <a:gd name="T20" fmla="*/ 174594415 w 8042"/>
              <a:gd name="T21" fmla="*/ 61003910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xmlns="" id="{7BD5F6D4-C167-4A92-9A53-A362E566A19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EF10D17E-EA9E-43C0-A688-E5A6DD814C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6F1AF25-5B04-4220-90B2-6E99ADA1C601}"/>
              </a:ext>
            </a:extLst>
          </p:cNvPr>
          <p:cNvSpPr>
            <a:spLocks noGrp="1"/>
          </p:cNvSpPr>
          <p:nvPr>
            <p:ph type="sldNum" sz="quarter" idx="12"/>
          </p:nvPr>
        </p:nvSpPr>
        <p:spPr>
          <a:xfrm>
            <a:off x="423863" y="4529138"/>
            <a:ext cx="584200" cy="365125"/>
          </a:xfrm>
        </p:spPr>
        <p:txBody>
          <a:bodyPr/>
          <a:lstStyle>
            <a:lvl1pPr>
              <a:defRPr/>
            </a:lvl1pPr>
          </a:lstStyle>
          <a:p>
            <a:pPr>
              <a:defRPr/>
            </a:pPr>
            <a:fld id="{372ADB3E-E4D5-4D9C-82BE-B298378C75E2}" type="slidenum">
              <a:rPr lang="en-US" altLang="en-US"/>
              <a:pPr>
                <a:defRPr/>
              </a:pPr>
              <a:t>‹#›</a:t>
            </a:fld>
            <a:endParaRPr lang="en-US" altLang="en-US"/>
          </a:p>
        </p:txBody>
      </p:sp>
    </p:spTree>
    <p:extLst>
      <p:ext uri="{BB962C8B-B14F-4D97-AF65-F5344CB8AC3E}">
        <p14:creationId xmlns:p14="http://schemas.microsoft.com/office/powerpoint/2010/main" xmlns="" val="243160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6F2580BA-EAC2-4FC4-A747-F11CD47D8BEA}"/>
              </a:ext>
            </a:extLst>
          </p:cNvPr>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7FAA983B-170B-4F2E-8536-1145FEBE62C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37D5AB1-7D17-46D5-84C7-BC37F25C72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49982C6D-501D-4D55-AA6A-2C571A78B167}"/>
              </a:ext>
            </a:extLst>
          </p:cNvPr>
          <p:cNvSpPr>
            <a:spLocks noGrp="1"/>
          </p:cNvSpPr>
          <p:nvPr>
            <p:ph type="sldNum" sz="quarter" idx="12"/>
          </p:nvPr>
        </p:nvSpPr>
        <p:spPr>
          <a:xfrm>
            <a:off x="511175" y="3244850"/>
            <a:ext cx="585788" cy="365125"/>
          </a:xfrm>
        </p:spPr>
        <p:txBody>
          <a:bodyPr/>
          <a:lstStyle>
            <a:lvl1pPr>
              <a:defRPr/>
            </a:lvl1pPr>
          </a:lstStyle>
          <a:p>
            <a:pPr>
              <a:defRPr/>
            </a:pPr>
            <a:fld id="{299CE228-F355-4592-BDFC-9A36F12118C9}" type="slidenum">
              <a:rPr lang="en-US" altLang="en-US"/>
              <a:pPr>
                <a:defRPr/>
              </a:pPr>
              <a:t>‹#›</a:t>
            </a:fld>
            <a:endParaRPr lang="en-US" altLang="en-US"/>
          </a:p>
        </p:txBody>
      </p:sp>
    </p:spTree>
    <p:extLst>
      <p:ext uri="{BB962C8B-B14F-4D97-AF65-F5344CB8AC3E}">
        <p14:creationId xmlns:p14="http://schemas.microsoft.com/office/powerpoint/2010/main" xmlns="" val="268959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B2563682-1126-4B35-9161-84805FB82354}"/>
              </a:ext>
            </a:extLst>
          </p:cNvPr>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xmlns="" id="{CB0C6211-A2F3-46C6-8326-C51106D4E7FA}"/>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xmlns="" id="{6FB0AEDC-7694-40B0-A140-3F9F8FBEBBF7}"/>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xmlns="" id="{8A238B7E-5926-4133-A292-ABF9A13DCAB4}"/>
              </a:ext>
            </a:extLst>
          </p:cNvPr>
          <p:cNvSpPr>
            <a:spLocks noGrp="1"/>
          </p:cNvSpPr>
          <p:nvPr>
            <p:ph type="dt" sz="half" idx="14"/>
          </p:nvPr>
        </p:nvSpPr>
        <p:spPr/>
        <p:txBody>
          <a:bodyPr/>
          <a:lstStyle>
            <a:lvl1pPr>
              <a:defRPr/>
            </a:lvl1pPr>
          </a:lstStyle>
          <a:p>
            <a:pPr>
              <a:defRPr/>
            </a:pPr>
            <a:endParaRPr lang="en-US"/>
          </a:p>
        </p:txBody>
      </p:sp>
      <p:sp>
        <p:nvSpPr>
          <p:cNvPr id="9" name="Footer Placeholder 4">
            <a:extLst>
              <a:ext uri="{FF2B5EF4-FFF2-40B4-BE49-F238E27FC236}">
                <a16:creationId xmlns:a16="http://schemas.microsoft.com/office/drawing/2014/main" xmlns="" id="{954888D5-08B2-4CE6-897F-2031746FC755}"/>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xmlns="" id="{C232C457-54A8-4477-A2CA-EAB9F7A403C1}"/>
              </a:ext>
            </a:extLst>
          </p:cNvPr>
          <p:cNvSpPr>
            <a:spLocks noGrp="1"/>
          </p:cNvSpPr>
          <p:nvPr>
            <p:ph type="sldNum" sz="quarter" idx="16"/>
          </p:nvPr>
        </p:nvSpPr>
        <p:spPr>
          <a:xfrm>
            <a:off x="511175" y="3244850"/>
            <a:ext cx="585788" cy="365125"/>
          </a:xfrm>
        </p:spPr>
        <p:txBody>
          <a:bodyPr/>
          <a:lstStyle>
            <a:lvl1pPr>
              <a:defRPr/>
            </a:lvl1pPr>
          </a:lstStyle>
          <a:p>
            <a:pPr>
              <a:defRPr/>
            </a:pPr>
            <a:fld id="{C8067308-B7AB-4E73-A3D7-D569A1242774}" type="slidenum">
              <a:rPr lang="en-US" altLang="en-US"/>
              <a:pPr>
                <a:defRPr/>
              </a:pPr>
              <a:t>‹#›</a:t>
            </a:fld>
            <a:endParaRPr lang="en-US" altLang="en-US"/>
          </a:p>
        </p:txBody>
      </p:sp>
    </p:spTree>
    <p:extLst>
      <p:ext uri="{BB962C8B-B14F-4D97-AF65-F5344CB8AC3E}">
        <p14:creationId xmlns:p14="http://schemas.microsoft.com/office/powerpoint/2010/main" xmlns="" val="3963405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92D15822-9225-4674-B0E9-5A28B4C5E90D}"/>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xmlns="" id="{415437B1-4E7B-4D47-8500-5BE261E869ED}"/>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0E02AA2A-BC21-46A1-9B6B-0D1DEBE959F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6BA05C3D-48B8-41E8-AF2C-7BC65BAEC3F6}"/>
              </a:ext>
            </a:extLst>
          </p:cNvPr>
          <p:cNvSpPr>
            <a:spLocks noGrp="1"/>
          </p:cNvSpPr>
          <p:nvPr>
            <p:ph type="sldNum" sz="quarter" idx="12"/>
          </p:nvPr>
        </p:nvSpPr>
        <p:spPr>
          <a:xfrm>
            <a:off x="511175" y="4983163"/>
            <a:ext cx="585788" cy="365125"/>
          </a:xfrm>
        </p:spPr>
        <p:txBody>
          <a:bodyPr/>
          <a:lstStyle>
            <a:lvl1pPr>
              <a:defRPr/>
            </a:lvl1pPr>
          </a:lstStyle>
          <a:p>
            <a:pPr>
              <a:defRPr/>
            </a:pPr>
            <a:fld id="{1FAE9CEB-D2F9-4329-BAEC-FCEE95D76A0D}" type="slidenum">
              <a:rPr lang="en-US" altLang="en-US"/>
              <a:pPr>
                <a:defRPr/>
              </a:pPr>
              <a:t>‹#›</a:t>
            </a:fld>
            <a:endParaRPr lang="en-US" altLang="en-US"/>
          </a:p>
        </p:txBody>
      </p:sp>
    </p:spTree>
    <p:extLst>
      <p:ext uri="{BB962C8B-B14F-4D97-AF65-F5344CB8AC3E}">
        <p14:creationId xmlns:p14="http://schemas.microsoft.com/office/powerpoint/2010/main" xmlns="" val="286408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3F12483-34E9-4345-88FC-5E397416674E}"/>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TextBox 5">
            <a:extLst>
              <a:ext uri="{FF2B5EF4-FFF2-40B4-BE49-F238E27FC236}">
                <a16:creationId xmlns:a16="http://schemas.microsoft.com/office/drawing/2014/main" xmlns="" id="{6C41AE44-9D01-4ABD-88B4-68C4BBD1CFAC}"/>
              </a:ext>
            </a:extLst>
          </p:cNvPr>
          <p:cNvSpPr txBox="1">
            <a:spLocks noChangeArrowheads="1"/>
          </p:cNvSpPr>
          <p:nvPr/>
        </p:nvSpPr>
        <p:spPr bwMode="auto">
          <a:xfrm>
            <a:off x="1808163" y="647700"/>
            <a:ext cx="4572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62">
            <a:extLst>
              <a:ext uri="{FF2B5EF4-FFF2-40B4-BE49-F238E27FC236}">
                <a16:creationId xmlns:a16="http://schemas.microsoft.com/office/drawing/2014/main" xmlns="" id="{D1409C13-B61F-4071-822C-7B4C84797C65}"/>
              </a:ext>
            </a:extLst>
          </p:cNvPr>
          <p:cNvSpPr txBox="1">
            <a:spLocks noChangeArrowheads="1"/>
          </p:cNvSpPr>
          <p:nvPr/>
        </p:nvSpPr>
        <p:spPr bwMode="auto">
          <a:xfrm>
            <a:off x="8169275" y="2905125"/>
            <a:ext cx="4572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xmlns="" id="{48ECC3F0-D5C9-4F85-8E2A-8ABD3E9C1ED8}"/>
              </a:ext>
            </a:extLst>
          </p:cNvPr>
          <p:cNvSpPr>
            <a:spLocks noGrp="1"/>
          </p:cNvSpPr>
          <p:nvPr>
            <p:ph type="dt" sz="half" idx="14"/>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xmlns="" id="{4D9438A8-C2D8-40E6-B530-3C6B230EBD14}"/>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xmlns="" id="{CC65252E-71D4-4DC3-A1D6-3A311B03AE3B}"/>
              </a:ext>
            </a:extLst>
          </p:cNvPr>
          <p:cNvSpPr>
            <a:spLocks noGrp="1"/>
          </p:cNvSpPr>
          <p:nvPr>
            <p:ph type="sldNum" sz="quarter" idx="16"/>
          </p:nvPr>
        </p:nvSpPr>
        <p:spPr>
          <a:xfrm>
            <a:off x="511175" y="4983163"/>
            <a:ext cx="585788" cy="365125"/>
          </a:xfrm>
        </p:spPr>
        <p:txBody>
          <a:bodyPr/>
          <a:lstStyle>
            <a:lvl1pPr>
              <a:defRPr/>
            </a:lvl1pPr>
          </a:lstStyle>
          <a:p>
            <a:pPr>
              <a:defRPr/>
            </a:pPr>
            <a:fld id="{B4851157-D1FB-4539-BE9D-F56237FBC6AD}" type="slidenum">
              <a:rPr lang="en-US" altLang="en-US"/>
              <a:pPr>
                <a:defRPr/>
              </a:pPr>
              <a:t>‹#›</a:t>
            </a:fld>
            <a:endParaRPr lang="en-US" altLang="en-US"/>
          </a:p>
        </p:txBody>
      </p:sp>
    </p:spTree>
    <p:extLst>
      <p:ext uri="{BB962C8B-B14F-4D97-AF65-F5344CB8AC3E}">
        <p14:creationId xmlns:p14="http://schemas.microsoft.com/office/powerpoint/2010/main" xmlns="" val="3894672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CB42B74D-4378-43D6-998C-5FE136266E7C}"/>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xmlns="" id="{E523EE0F-7CA8-46E3-BED3-1CB76EFBDD71}"/>
              </a:ext>
            </a:extLst>
          </p:cNvPr>
          <p:cNvSpPr>
            <a:spLocks noGrp="1"/>
          </p:cNvSpPr>
          <p:nvPr>
            <p:ph type="dt" sz="half" idx="14"/>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080AC2BC-15E3-4AFE-B569-D5FD5D55C560}"/>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710AA13B-0457-402F-8287-226498290DE8}"/>
              </a:ext>
            </a:extLst>
          </p:cNvPr>
          <p:cNvSpPr>
            <a:spLocks noGrp="1"/>
          </p:cNvSpPr>
          <p:nvPr>
            <p:ph type="sldNum" sz="quarter" idx="16"/>
          </p:nvPr>
        </p:nvSpPr>
        <p:spPr>
          <a:xfrm>
            <a:off x="511175" y="4983163"/>
            <a:ext cx="585788" cy="365125"/>
          </a:xfrm>
        </p:spPr>
        <p:txBody>
          <a:bodyPr/>
          <a:lstStyle>
            <a:lvl1pPr>
              <a:defRPr/>
            </a:lvl1pPr>
          </a:lstStyle>
          <a:p>
            <a:pPr>
              <a:defRPr/>
            </a:pPr>
            <a:fld id="{3F2765E7-66FD-4CF7-A0B2-888D0B983B8D}" type="slidenum">
              <a:rPr lang="en-US" altLang="en-US"/>
              <a:pPr>
                <a:defRPr/>
              </a:pPr>
              <a:t>‹#›</a:t>
            </a:fld>
            <a:endParaRPr lang="en-US" altLang="en-US"/>
          </a:p>
        </p:txBody>
      </p:sp>
    </p:spTree>
    <p:extLst>
      <p:ext uri="{BB962C8B-B14F-4D97-AF65-F5344CB8AC3E}">
        <p14:creationId xmlns:p14="http://schemas.microsoft.com/office/powerpoint/2010/main" xmlns="" val="2036623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9BBA6D6D-3305-4C29-A29A-5A4E18396E44}"/>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D3A4AF73-61B4-4D64-9D1E-43FC9694E66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72D5FE5-72CF-49E0-876E-51AAEA87B39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AEE1A5C-3306-484C-8EE3-20F3C1DCBF26}"/>
              </a:ext>
            </a:extLst>
          </p:cNvPr>
          <p:cNvSpPr>
            <a:spLocks noGrp="1"/>
          </p:cNvSpPr>
          <p:nvPr>
            <p:ph type="sldNum" sz="quarter" idx="12"/>
          </p:nvPr>
        </p:nvSpPr>
        <p:spPr/>
        <p:txBody>
          <a:bodyPr/>
          <a:lstStyle>
            <a:lvl1pPr>
              <a:defRPr/>
            </a:lvl1pPr>
          </a:lstStyle>
          <a:p>
            <a:pPr>
              <a:defRPr/>
            </a:pPr>
            <a:fld id="{ACA269DB-B8A0-4BBD-9E8A-354FD30B7221}" type="slidenum">
              <a:rPr lang="en-US" altLang="en-US"/>
              <a:pPr>
                <a:defRPr/>
              </a:pPr>
              <a:t>‹#›</a:t>
            </a:fld>
            <a:endParaRPr lang="en-US" altLang="en-US"/>
          </a:p>
        </p:txBody>
      </p:sp>
    </p:spTree>
    <p:extLst>
      <p:ext uri="{BB962C8B-B14F-4D97-AF65-F5344CB8AC3E}">
        <p14:creationId xmlns:p14="http://schemas.microsoft.com/office/powerpoint/2010/main" xmlns="" val="349792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851A609A-91E7-4E06-8453-498C2530D610}"/>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55CCAC25-77E6-4515-AF0D-ED110790D80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B1B6664-D258-4AC6-AA14-0DEE8832BE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5BB82C9-C2F9-46CD-9B32-84210CB57B68}"/>
              </a:ext>
            </a:extLst>
          </p:cNvPr>
          <p:cNvSpPr>
            <a:spLocks noGrp="1"/>
          </p:cNvSpPr>
          <p:nvPr>
            <p:ph type="sldNum" sz="quarter" idx="12"/>
          </p:nvPr>
        </p:nvSpPr>
        <p:spPr/>
        <p:txBody>
          <a:bodyPr/>
          <a:lstStyle>
            <a:lvl1pPr>
              <a:defRPr/>
            </a:lvl1pPr>
          </a:lstStyle>
          <a:p>
            <a:pPr>
              <a:defRPr/>
            </a:pPr>
            <a:fld id="{CD2A8B8F-5EDD-4E8D-B6E1-9103147667F0}" type="slidenum">
              <a:rPr lang="en-US" altLang="en-US"/>
              <a:pPr>
                <a:defRPr/>
              </a:pPr>
              <a:t>‹#›</a:t>
            </a:fld>
            <a:endParaRPr lang="en-US" altLang="en-US"/>
          </a:p>
        </p:txBody>
      </p:sp>
    </p:spTree>
    <p:extLst>
      <p:ext uri="{BB962C8B-B14F-4D97-AF65-F5344CB8AC3E}">
        <p14:creationId xmlns:p14="http://schemas.microsoft.com/office/powerpoint/2010/main" xmlns="" val="165521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6B121DB6-218C-486B-8A84-D0BFB08E7EDF}"/>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0D1A4CBB-753A-495F-9D7C-0261466AC22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CF106789-3AC2-4519-B11A-462DD7094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1CAB2BCC-C118-4B62-8F09-D6C4213C12FC}"/>
              </a:ext>
            </a:extLst>
          </p:cNvPr>
          <p:cNvSpPr>
            <a:spLocks noGrp="1"/>
          </p:cNvSpPr>
          <p:nvPr>
            <p:ph type="sldNum" sz="quarter" idx="12"/>
          </p:nvPr>
        </p:nvSpPr>
        <p:spPr/>
        <p:txBody>
          <a:bodyPr/>
          <a:lstStyle>
            <a:lvl1pPr>
              <a:defRPr/>
            </a:lvl1pPr>
          </a:lstStyle>
          <a:p>
            <a:pPr>
              <a:defRPr/>
            </a:pPr>
            <a:fld id="{7A131C7A-E2DF-4B00-A63C-06BF11AF49EB}" type="slidenum">
              <a:rPr lang="en-US" altLang="en-US"/>
              <a:pPr>
                <a:defRPr/>
              </a:pPr>
              <a:t>‹#›</a:t>
            </a:fld>
            <a:endParaRPr lang="en-US" altLang="en-US"/>
          </a:p>
        </p:txBody>
      </p:sp>
    </p:spTree>
    <p:extLst>
      <p:ext uri="{BB962C8B-B14F-4D97-AF65-F5344CB8AC3E}">
        <p14:creationId xmlns:p14="http://schemas.microsoft.com/office/powerpoint/2010/main" xmlns="" val="250103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99364064-AF16-4BDC-B8F8-D7615FC0C4C5}"/>
              </a:ext>
            </a:extLst>
          </p:cNvPr>
          <p:cNvSpPr>
            <a:spLocks/>
          </p:cNvSpPr>
          <p:nvPr/>
        </p:nvSpPr>
        <p:spPr bwMode="auto">
          <a:xfrm flipV="1">
            <a:off x="0" y="3167063"/>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60776CE5-CC8A-48B7-BFDF-04606FB5159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FB0F6F5A-3A47-4DD5-A43B-DCE03BAAE7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2D523279-18ED-4CC8-8215-B0DB9E9BBC77}"/>
              </a:ext>
            </a:extLst>
          </p:cNvPr>
          <p:cNvSpPr>
            <a:spLocks noGrp="1"/>
          </p:cNvSpPr>
          <p:nvPr>
            <p:ph type="sldNum" sz="quarter" idx="12"/>
          </p:nvPr>
        </p:nvSpPr>
        <p:spPr>
          <a:xfrm>
            <a:off x="511175" y="3244850"/>
            <a:ext cx="585788" cy="365125"/>
          </a:xfrm>
        </p:spPr>
        <p:txBody>
          <a:bodyPr/>
          <a:lstStyle>
            <a:lvl1pPr>
              <a:defRPr/>
            </a:lvl1pPr>
          </a:lstStyle>
          <a:p>
            <a:pPr>
              <a:defRPr/>
            </a:pPr>
            <a:fld id="{ABE5686C-0FE1-428D-A1AD-4E1D340E7D05}" type="slidenum">
              <a:rPr lang="en-US" altLang="en-US"/>
              <a:pPr>
                <a:defRPr/>
              </a:pPr>
              <a:t>‹#›</a:t>
            </a:fld>
            <a:endParaRPr lang="en-US" altLang="en-US"/>
          </a:p>
        </p:txBody>
      </p:sp>
    </p:spTree>
    <p:extLst>
      <p:ext uri="{BB962C8B-B14F-4D97-AF65-F5344CB8AC3E}">
        <p14:creationId xmlns:p14="http://schemas.microsoft.com/office/powerpoint/2010/main" xmlns="" val="246274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C249C012-12A1-4B8C-BEA6-A9804D655A87}"/>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A0925BC6-033F-416F-851C-E43347B24207}"/>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7509725E-15DB-4748-A814-E1DD36C7E9F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50F01DD5-4F49-4FDB-A66C-9B5F8A6C0964}"/>
              </a:ext>
            </a:extLst>
          </p:cNvPr>
          <p:cNvSpPr>
            <a:spLocks noGrp="1"/>
          </p:cNvSpPr>
          <p:nvPr>
            <p:ph type="sldNum" sz="quarter" idx="12"/>
          </p:nvPr>
        </p:nvSpPr>
        <p:spPr/>
        <p:txBody>
          <a:bodyPr/>
          <a:lstStyle>
            <a:lvl1pPr>
              <a:defRPr/>
            </a:lvl1pPr>
          </a:lstStyle>
          <a:p>
            <a:pPr>
              <a:defRPr/>
            </a:pPr>
            <a:fld id="{00776FDF-868F-479E-9766-2B1006725B52}" type="slidenum">
              <a:rPr lang="en-US" altLang="en-US"/>
              <a:pPr>
                <a:defRPr/>
              </a:pPr>
              <a:t>‹#›</a:t>
            </a:fld>
            <a:endParaRPr lang="en-US" altLang="en-US"/>
          </a:p>
        </p:txBody>
      </p:sp>
    </p:spTree>
    <p:extLst>
      <p:ext uri="{BB962C8B-B14F-4D97-AF65-F5344CB8AC3E}">
        <p14:creationId xmlns:p14="http://schemas.microsoft.com/office/powerpoint/2010/main" xmlns="" val="25433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DAF0793A-24B7-43AB-B77C-0947097B54D3}"/>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xmlns="" id="{56D21B1E-D492-430F-AE46-469F4BCA338B}"/>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xmlns="" id="{9C7E735F-A70C-4606-BCEE-CCA3F7EFBA9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xmlns="" id="{8A4AC2C0-6518-4384-A7C1-A30838C5DE81}"/>
              </a:ext>
            </a:extLst>
          </p:cNvPr>
          <p:cNvSpPr>
            <a:spLocks noGrp="1"/>
          </p:cNvSpPr>
          <p:nvPr>
            <p:ph type="sldNum" sz="quarter" idx="12"/>
          </p:nvPr>
        </p:nvSpPr>
        <p:spPr/>
        <p:txBody>
          <a:bodyPr/>
          <a:lstStyle>
            <a:lvl1pPr>
              <a:defRPr/>
            </a:lvl1pPr>
          </a:lstStyle>
          <a:p>
            <a:pPr>
              <a:defRPr/>
            </a:pPr>
            <a:fld id="{2579DEB1-D052-403E-8DF3-3794DC57A618}" type="slidenum">
              <a:rPr lang="en-US" altLang="en-US"/>
              <a:pPr>
                <a:defRPr/>
              </a:pPr>
              <a:t>‹#›</a:t>
            </a:fld>
            <a:endParaRPr lang="en-US" altLang="en-US"/>
          </a:p>
        </p:txBody>
      </p:sp>
    </p:spTree>
    <p:extLst>
      <p:ext uri="{BB962C8B-B14F-4D97-AF65-F5344CB8AC3E}">
        <p14:creationId xmlns:p14="http://schemas.microsoft.com/office/powerpoint/2010/main" xmlns="" val="3140157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7A96914B-4FC4-41D0-BC3D-C784EDB02085}"/>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xmlns="" id="{E687AFC7-2DF2-411E-A628-704724C6135E}"/>
              </a:ext>
            </a:extLst>
          </p:cNvPr>
          <p:cNvSpPr>
            <a:spLocks noGrp="1"/>
          </p:cNvSpPr>
          <p:nvPr>
            <p:ph type="dt" sz="half" idx="10"/>
          </p:nvPr>
        </p:nvSpPr>
        <p:spPr/>
        <p:txBody>
          <a:bodyPr/>
          <a:lstStyle>
            <a:lvl1pPr>
              <a:defRPr/>
            </a:lvl1pPr>
          </a:lstStyle>
          <a:p>
            <a:pPr>
              <a:defRPr/>
            </a:pPr>
            <a:endParaRPr lang="en-US"/>
          </a:p>
        </p:txBody>
      </p:sp>
      <p:sp>
        <p:nvSpPr>
          <p:cNvPr id="5" name="Footer Placeholder 3">
            <a:extLst>
              <a:ext uri="{FF2B5EF4-FFF2-40B4-BE49-F238E27FC236}">
                <a16:creationId xmlns:a16="http://schemas.microsoft.com/office/drawing/2014/main" xmlns="" id="{86DBAAAA-D129-4BEE-8AAE-79FC51C4A38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xmlns="" id="{C9F29C5B-E0BE-4F3F-A6A0-E3806D359FDA}"/>
              </a:ext>
            </a:extLst>
          </p:cNvPr>
          <p:cNvSpPr>
            <a:spLocks noGrp="1"/>
          </p:cNvSpPr>
          <p:nvPr>
            <p:ph type="sldNum" sz="quarter" idx="12"/>
          </p:nvPr>
        </p:nvSpPr>
        <p:spPr/>
        <p:txBody>
          <a:bodyPr/>
          <a:lstStyle>
            <a:lvl1pPr>
              <a:defRPr/>
            </a:lvl1pPr>
          </a:lstStyle>
          <a:p>
            <a:pPr>
              <a:defRPr/>
            </a:pPr>
            <a:fld id="{98444142-AA4A-4536-A08E-C85700B78E0E}" type="slidenum">
              <a:rPr lang="en-US" altLang="en-US"/>
              <a:pPr>
                <a:defRPr/>
              </a:pPr>
              <a:t>‹#›</a:t>
            </a:fld>
            <a:endParaRPr lang="en-US" altLang="en-US"/>
          </a:p>
        </p:txBody>
      </p:sp>
    </p:spTree>
    <p:extLst>
      <p:ext uri="{BB962C8B-B14F-4D97-AF65-F5344CB8AC3E}">
        <p14:creationId xmlns:p14="http://schemas.microsoft.com/office/powerpoint/2010/main" xmlns="" val="230878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37A4FCCB-FFB4-42EF-B999-C7889CFC9CF8}"/>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 name="Date Placeholder 1">
            <a:extLst>
              <a:ext uri="{FF2B5EF4-FFF2-40B4-BE49-F238E27FC236}">
                <a16:creationId xmlns:a16="http://schemas.microsoft.com/office/drawing/2014/main" xmlns="" id="{BD9218F0-AC75-4BF2-91A5-B1FA1CDBEEB7}"/>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xmlns="" id="{D588462D-22C4-4D08-ABBF-28EF3E19DAF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xmlns="" id="{AEA8E6EC-7E34-4863-B338-E796BFCDAFE1}"/>
              </a:ext>
            </a:extLst>
          </p:cNvPr>
          <p:cNvSpPr>
            <a:spLocks noGrp="1"/>
          </p:cNvSpPr>
          <p:nvPr>
            <p:ph type="sldNum" sz="quarter" idx="12"/>
          </p:nvPr>
        </p:nvSpPr>
        <p:spPr/>
        <p:txBody>
          <a:bodyPr/>
          <a:lstStyle>
            <a:lvl1pPr>
              <a:defRPr/>
            </a:lvl1pPr>
          </a:lstStyle>
          <a:p>
            <a:pPr>
              <a:defRPr/>
            </a:pPr>
            <a:fld id="{7152E69F-6650-46BE-A07B-A0D60B3FCB3A}" type="slidenum">
              <a:rPr lang="en-US" altLang="en-US"/>
              <a:pPr>
                <a:defRPr/>
              </a:pPr>
              <a:t>‹#›</a:t>
            </a:fld>
            <a:endParaRPr lang="en-US" altLang="en-US"/>
          </a:p>
        </p:txBody>
      </p:sp>
    </p:spTree>
    <p:extLst>
      <p:ext uri="{BB962C8B-B14F-4D97-AF65-F5344CB8AC3E}">
        <p14:creationId xmlns:p14="http://schemas.microsoft.com/office/powerpoint/2010/main" xmlns="" val="23702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A2CAE870-848B-489A-AB7F-1F9CA2C8B653}"/>
              </a:ext>
            </a:extLst>
          </p:cNvPr>
          <p:cNvSpPr>
            <a:spLocks/>
          </p:cNvSpPr>
          <p:nvPr/>
        </p:nvSpPr>
        <p:spPr bwMode="auto">
          <a:xfrm flipV="1">
            <a:off x="0" y="711200"/>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xmlns="" id="{56A53207-273A-48E9-837E-3B0E0D4124DE}"/>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6BFE4D3C-F8AB-42EC-8F6B-FAB917F484B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145561A6-8CF0-4767-ADBC-79F896FBCA75}"/>
              </a:ext>
            </a:extLst>
          </p:cNvPr>
          <p:cNvSpPr>
            <a:spLocks noGrp="1"/>
          </p:cNvSpPr>
          <p:nvPr>
            <p:ph type="sldNum" sz="quarter" idx="12"/>
          </p:nvPr>
        </p:nvSpPr>
        <p:spPr/>
        <p:txBody>
          <a:bodyPr/>
          <a:lstStyle>
            <a:lvl1pPr>
              <a:defRPr/>
            </a:lvl1pPr>
          </a:lstStyle>
          <a:p>
            <a:pPr>
              <a:defRPr/>
            </a:pPr>
            <a:fld id="{3B4DBA22-5643-4C07-A69F-0CBC0877FEE1}" type="slidenum">
              <a:rPr lang="en-US" altLang="en-US"/>
              <a:pPr>
                <a:defRPr/>
              </a:pPr>
              <a:t>‹#›</a:t>
            </a:fld>
            <a:endParaRPr lang="en-US" altLang="en-US"/>
          </a:p>
        </p:txBody>
      </p:sp>
    </p:spTree>
    <p:extLst>
      <p:ext uri="{BB962C8B-B14F-4D97-AF65-F5344CB8AC3E}">
        <p14:creationId xmlns:p14="http://schemas.microsoft.com/office/powerpoint/2010/main" xmlns="" val="167309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B9938C5F-E2F4-46A9-BC55-D419FBDEF866}"/>
              </a:ext>
            </a:extLst>
          </p:cNvPr>
          <p:cNvSpPr>
            <a:spLocks/>
          </p:cNvSpPr>
          <p:nvPr/>
        </p:nvSpPr>
        <p:spPr bwMode="auto">
          <a:xfrm flipV="1">
            <a:off x="0" y="4910138"/>
            <a:ext cx="1358900" cy="508000"/>
          </a:xfrm>
          <a:custGeom>
            <a:avLst/>
            <a:gdLst>
              <a:gd name="T0" fmla="*/ 233511534 w 7908"/>
              <a:gd name="T1" fmla="*/ 12113514 h 10000"/>
              <a:gd name="T2" fmla="*/ 194150002 w 7908"/>
              <a:gd name="T3" fmla="*/ 485140 h 10000"/>
              <a:gd name="T4" fmla="*/ 193293730 w 7908"/>
              <a:gd name="T5" fmla="*/ 242570 h 10000"/>
              <a:gd name="T6" fmla="*/ 190842796 w 7908"/>
              <a:gd name="T7" fmla="*/ 0 h 10000"/>
              <a:gd name="T8" fmla="*/ 175251704 w 7908"/>
              <a:gd name="T9" fmla="*/ 0 h 10000"/>
              <a:gd name="T10" fmla="*/ 0 w 7908"/>
              <a:gd name="T11" fmla="*/ 160020 h 10000"/>
              <a:gd name="T12" fmla="*/ 0 w 7908"/>
              <a:gd name="T13" fmla="*/ 25806400 h 10000"/>
              <a:gd name="T14" fmla="*/ 175251704 w 7908"/>
              <a:gd name="T15" fmla="*/ 25682550 h 10000"/>
              <a:gd name="T16" fmla="*/ 190842796 w 7908"/>
              <a:gd name="T17" fmla="*/ 25682550 h 10000"/>
              <a:gd name="T18" fmla="*/ 193293730 w 7908"/>
              <a:gd name="T19" fmla="*/ 25442520 h 10000"/>
              <a:gd name="T20" fmla="*/ 194150002 w 7908"/>
              <a:gd name="T21" fmla="*/ 25197359 h 10000"/>
              <a:gd name="T22" fmla="*/ 233511534 w 7908"/>
              <a:gd name="T23" fmla="*/ 13568985 h 10000"/>
              <a:gd name="T24" fmla="*/ 233511534 w 7908"/>
              <a:gd name="T25" fmla="*/ 12113514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xmlns="" id="{35EB1165-CA51-4D0C-B2C4-D90ECB438F96}"/>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xmlns="" id="{08258145-ECB4-489F-B4B3-6088D740423A}"/>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25B200A5-93B5-4E5F-B5BF-29DFA98BA356}"/>
              </a:ext>
            </a:extLst>
          </p:cNvPr>
          <p:cNvSpPr>
            <a:spLocks noGrp="1"/>
          </p:cNvSpPr>
          <p:nvPr>
            <p:ph type="sldNum" sz="quarter" idx="12"/>
          </p:nvPr>
        </p:nvSpPr>
        <p:spPr>
          <a:xfrm>
            <a:off x="511175" y="4983163"/>
            <a:ext cx="585788" cy="365125"/>
          </a:xfrm>
        </p:spPr>
        <p:txBody>
          <a:bodyPr/>
          <a:lstStyle>
            <a:lvl1pPr>
              <a:defRPr/>
            </a:lvl1pPr>
          </a:lstStyle>
          <a:p>
            <a:pPr>
              <a:defRPr/>
            </a:pPr>
            <a:fld id="{1D640A80-F675-4BD6-B32A-13385A9A0663}" type="slidenum">
              <a:rPr lang="en-US" altLang="en-US"/>
              <a:pPr>
                <a:defRPr/>
              </a:pPr>
              <a:t>‹#›</a:t>
            </a:fld>
            <a:endParaRPr lang="en-US" altLang="en-US"/>
          </a:p>
        </p:txBody>
      </p:sp>
    </p:spTree>
    <p:extLst>
      <p:ext uri="{BB962C8B-B14F-4D97-AF65-F5344CB8AC3E}">
        <p14:creationId xmlns:p14="http://schemas.microsoft.com/office/powerpoint/2010/main" xmlns="" val="265287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C5DEE5"/>
            </a:gs>
          </a:gsLst>
          <a:lin ang="5400000"/>
        </a:gradFill>
        <a:effectLst/>
      </p:bgPr>
    </p:bg>
    <p:spTree>
      <p:nvGrpSpPr>
        <p:cNvPr id="1" name=""/>
        <p:cNvGrpSpPr/>
        <p:nvPr/>
      </p:nvGrpSpPr>
      <p:grpSpPr>
        <a:xfrm>
          <a:off x="0" y="0"/>
          <a:ext cx="0" cy="0"/>
          <a:chOff x="0" y="0"/>
          <a:chExt cx="0" cy="0"/>
        </a:xfrm>
      </p:grpSpPr>
      <p:grpSp>
        <p:nvGrpSpPr>
          <p:cNvPr id="1026" name="Group 35">
            <a:extLst>
              <a:ext uri="{FF2B5EF4-FFF2-40B4-BE49-F238E27FC236}">
                <a16:creationId xmlns:a16="http://schemas.microsoft.com/office/drawing/2014/main" xmlns="" id="{92B91BF7-C884-4BE6-85D0-4008CD4532AB}"/>
              </a:ext>
            </a:extLst>
          </p:cNvPr>
          <p:cNvGrpSpPr>
            <a:grpSpLocks/>
          </p:cNvGrpSpPr>
          <p:nvPr/>
        </p:nvGrpSpPr>
        <p:grpSpPr bwMode="auto">
          <a:xfrm>
            <a:off x="0" y="228600"/>
            <a:ext cx="1981200" cy="6638925"/>
            <a:chOff x="2487613" y="285750"/>
            <a:chExt cx="2428875" cy="5654676"/>
          </a:xfrm>
        </p:grpSpPr>
        <p:sp>
          <p:nvSpPr>
            <p:cNvPr id="1046" name="Freeform 11">
              <a:extLst>
                <a:ext uri="{FF2B5EF4-FFF2-40B4-BE49-F238E27FC236}">
                  <a16:creationId xmlns:a16="http://schemas.microsoft.com/office/drawing/2014/main" xmlns="" id="{59416E11-2392-4309-99B4-D59869CED434}"/>
                </a:ext>
              </a:extLst>
            </p:cNvPr>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7" name="Freeform 12">
              <a:extLst>
                <a:ext uri="{FF2B5EF4-FFF2-40B4-BE49-F238E27FC236}">
                  <a16:creationId xmlns:a16="http://schemas.microsoft.com/office/drawing/2014/main" xmlns="" id="{50C7DCD0-1CBF-4F99-AB4C-97F8B501B21D}"/>
                </a:ext>
              </a:extLst>
            </p:cNvPr>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8" name="Freeform 13">
              <a:extLst>
                <a:ext uri="{FF2B5EF4-FFF2-40B4-BE49-F238E27FC236}">
                  <a16:creationId xmlns:a16="http://schemas.microsoft.com/office/drawing/2014/main" xmlns="" id="{B07712F2-6B8A-4679-A8C4-50CA85E163C5}"/>
                </a:ext>
              </a:extLst>
            </p:cNvPr>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9" name="Freeform 14">
              <a:extLst>
                <a:ext uri="{FF2B5EF4-FFF2-40B4-BE49-F238E27FC236}">
                  <a16:creationId xmlns:a16="http://schemas.microsoft.com/office/drawing/2014/main" xmlns="" id="{F5A6973D-77E0-4AFC-922B-93B79F317529}"/>
                </a:ext>
              </a:extLst>
            </p:cNvPr>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0" name="Freeform 15">
              <a:extLst>
                <a:ext uri="{FF2B5EF4-FFF2-40B4-BE49-F238E27FC236}">
                  <a16:creationId xmlns:a16="http://schemas.microsoft.com/office/drawing/2014/main" xmlns="" id="{90653DBC-5CF9-413A-B144-204BF5CF80EF}"/>
                </a:ext>
              </a:extLst>
            </p:cNvPr>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1" name="Freeform 16">
              <a:extLst>
                <a:ext uri="{FF2B5EF4-FFF2-40B4-BE49-F238E27FC236}">
                  <a16:creationId xmlns:a16="http://schemas.microsoft.com/office/drawing/2014/main" xmlns="" id="{F345D77A-970D-42CF-93F6-7D2EE2F20052}"/>
                </a:ext>
              </a:extLst>
            </p:cNvPr>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2" name="Freeform 17">
              <a:extLst>
                <a:ext uri="{FF2B5EF4-FFF2-40B4-BE49-F238E27FC236}">
                  <a16:creationId xmlns:a16="http://schemas.microsoft.com/office/drawing/2014/main" xmlns="" id="{B719D8A7-7BE9-4344-9522-D63DB32C8236}"/>
                </a:ext>
              </a:extLst>
            </p:cNvPr>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3" name="Freeform 18">
              <a:extLst>
                <a:ext uri="{FF2B5EF4-FFF2-40B4-BE49-F238E27FC236}">
                  <a16:creationId xmlns:a16="http://schemas.microsoft.com/office/drawing/2014/main" xmlns="" id="{EC04E71B-C727-4E32-8F2A-587258F3D46B}"/>
                </a:ext>
              </a:extLst>
            </p:cNvPr>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4" name="Freeform 19">
              <a:extLst>
                <a:ext uri="{FF2B5EF4-FFF2-40B4-BE49-F238E27FC236}">
                  <a16:creationId xmlns:a16="http://schemas.microsoft.com/office/drawing/2014/main" xmlns="" id="{140292C7-F88B-466F-8FA1-2A67E8800E89}"/>
                </a:ext>
              </a:extLst>
            </p:cNvPr>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5" name="Freeform 20">
              <a:extLst>
                <a:ext uri="{FF2B5EF4-FFF2-40B4-BE49-F238E27FC236}">
                  <a16:creationId xmlns:a16="http://schemas.microsoft.com/office/drawing/2014/main" xmlns="" id="{9D5542DB-2D07-4DD9-9C2E-427092D030C6}"/>
                </a:ext>
              </a:extLst>
            </p:cNvPr>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6" name="Freeform 21">
              <a:extLst>
                <a:ext uri="{FF2B5EF4-FFF2-40B4-BE49-F238E27FC236}">
                  <a16:creationId xmlns:a16="http://schemas.microsoft.com/office/drawing/2014/main" xmlns="" id="{CE984129-6639-4E16-8571-60B25006F439}"/>
                </a:ext>
              </a:extLst>
            </p:cNvPr>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57" name="Freeform 22">
              <a:extLst>
                <a:ext uri="{FF2B5EF4-FFF2-40B4-BE49-F238E27FC236}">
                  <a16:creationId xmlns:a16="http://schemas.microsoft.com/office/drawing/2014/main" xmlns="" id="{A10ACA70-1A18-4C94-821C-75CBF032817D}"/>
                </a:ext>
              </a:extLst>
            </p:cNvPr>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nvGrpSpPr>
          <p:cNvPr id="1027" name="Group 48">
            <a:extLst>
              <a:ext uri="{FF2B5EF4-FFF2-40B4-BE49-F238E27FC236}">
                <a16:creationId xmlns:a16="http://schemas.microsoft.com/office/drawing/2014/main" xmlns="" id="{16197351-9C6B-4A86-BD8B-CB36BAE8D9BC}"/>
              </a:ext>
            </a:extLst>
          </p:cNvPr>
          <p:cNvGrpSpPr>
            <a:grpSpLocks/>
          </p:cNvGrpSpPr>
          <p:nvPr/>
        </p:nvGrpSpPr>
        <p:grpSpPr bwMode="auto">
          <a:xfrm>
            <a:off x="20638" y="0"/>
            <a:ext cx="1952625" cy="6853238"/>
            <a:chOff x="6627813" y="196102"/>
            <a:chExt cx="1952625" cy="5677649"/>
          </a:xfrm>
        </p:grpSpPr>
        <p:sp>
          <p:nvSpPr>
            <p:cNvPr id="1034" name="Freeform 27">
              <a:extLst>
                <a:ext uri="{FF2B5EF4-FFF2-40B4-BE49-F238E27FC236}">
                  <a16:creationId xmlns:a16="http://schemas.microsoft.com/office/drawing/2014/main" xmlns="" id="{5BB58287-E726-48A3-87F2-D770966CCF4F}"/>
                </a:ext>
              </a:extLst>
            </p:cNvPr>
            <p:cNvSpPr>
              <a:spLocks/>
            </p:cNvSpPr>
            <p:nvPr/>
          </p:nvSpPr>
          <p:spPr bwMode="auto">
            <a:xfrm>
              <a:off x="6627813" y="196102"/>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5" name="Freeform 28">
              <a:extLst>
                <a:ext uri="{FF2B5EF4-FFF2-40B4-BE49-F238E27FC236}">
                  <a16:creationId xmlns:a16="http://schemas.microsoft.com/office/drawing/2014/main" xmlns="" id="{34E30CC1-5E5C-4F0E-A823-4F1E674BB0DE}"/>
                </a:ext>
              </a:extLst>
            </p:cNvPr>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6" name="Freeform 29">
              <a:extLst>
                <a:ext uri="{FF2B5EF4-FFF2-40B4-BE49-F238E27FC236}">
                  <a16:creationId xmlns:a16="http://schemas.microsoft.com/office/drawing/2014/main" xmlns="" id="{906E77BB-CA8D-4E26-8B1B-9F77759D84D9}"/>
                </a:ext>
              </a:extLst>
            </p:cNvPr>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7" name="Freeform 30">
              <a:extLst>
                <a:ext uri="{FF2B5EF4-FFF2-40B4-BE49-F238E27FC236}">
                  <a16:creationId xmlns:a16="http://schemas.microsoft.com/office/drawing/2014/main" xmlns="" id="{9645CE61-8790-46AB-9F30-AB49BFC274A0}"/>
                </a:ext>
              </a:extLst>
            </p:cNvPr>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8" name="Freeform 31">
              <a:extLst>
                <a:ext uri="{FF2B5EF4-FFF2-40B4-BE49-F238E27FC236}">
                  <a16:creationId xmlns:a16="http://schemas.microsoft.com/office/drawing/2014/main" xmlns="" id="{B7C1EA38-677E-4D10-BE6B-A34AC33A79B1}"/>
                </a:ext>
              </a:extLst>
            </p:cNvPr>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39" name="Freeform 32">
              <a:extLst>
                <a:ext uri="{FF2B5EF4-FFF2-40B4-BE49-F238E27FC236}">
                  <a16:creationId xmlns:a16="http://schemas.microsoft.com/office/drawing/2014/main" xmlns="" id="{5C5841FB-FA72-4A5B-B69C-EEF69830E14B}"/>
                </a:ext>
              </a:extLst>
            </p:cNvPr>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0" name="Freeform 33">
              <a:extLst>
                <a:ext uri="{FF2B5EF4-FFF2-40B4-BE49-F238E27FC236}">
                  <a16:creationId xmlns:a16="http://schemas.microsoft.com/office/drawing/2014/main" xmlns="" id="{82CA6FB8-84CA-4C3A-98A4-7F9BB2BF498C}"/>
                </a:ext>
              </a:extLst>
            </p:cNvPr>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1" name="Freeform 34">
              <a:extLst>
                <a:ext uri="{FF2B5EF4-FFF2-40B4-BE49-F238E27FC236}">
                  <a16:creationId xmlns:a16="http://schemas.microsoft.com/office/drawing/2014/main" xmlns="" id="{BA202EC8-1C97-4FBB-9FF8-E2CED2D63C63}"/>
                </a:ext>
              </a:extLst>
            </p:cNvPr>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2" name="Freeform 35">
              <a:extLst>
                <a:ext uri="{FF2B5EF4-FFF2-40B4-BE49-F238E27FC236}">
                  <a16:creationId xmlns:a16="http://schemas.microsoft.com/office/drawing/2014/main" xmlns="" id="{353EAF54-797E-431B-A6AE-73E9A591509E}"/>
                </a:ext>
              </a:extLst>
            </p:cNvPr>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3" name="Freeform 36">
              <a:extLst>
                <a:ext uri="{FF2B5EF4-FFF2-40B4-BE49-F238E27FC236}">
                  <a16:creationId xmlns:a16="http://schemas.microsoft.com/office/drawing/2014/main" xmlns="" id="{2A0F5D02-A2EF-4EC0-BDB9-23F105002E93}"/>
                </a:ext>
              </a:extLst>
            </p:cNvPr>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4" name="Freeform 37">
              <a:extLst>
                <a:ext uri="{FF2B5EF4-FFF2-40B4-BE49-F238E27FC236}">
                  <a16:creationId xmlns:a16="http://schemas.microsoft.com/office/drawing/2014/main" xmlns="" id="{B388254A-9FD5-480C-BA5C-C6E3F256F646}"/>
                </a:ext>
              </a:extLst>
            </p:cNvPr>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45" name="Freeform 38">
              <a:extLst>
                <a:ext uri="{FF2B5EF4-FFF2-40B4-BE49-F238E27FC236}">
                  <a16:creationId xmlns:a16="http://schemas.microsoft.com/office/drawing/2014/main" xmlns="" id="{C8D7D56C-78EC-449D-B605-560C95135251}"/>
                </a:ext>
              </a:extLst>
            </p:cNvPr>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2" name="Rectangle 61">
            <a:extLst>
              <a:ext uri="{FF2B5EF4-FFF2-40B4-BE49-F238E27FC236}">
                <a16:creationId xmlns:a16="http://schemas.microsoft.com/office/drawing/2014/main" xmlns="" id="{8384C44C-4A91-4091-88C8-52E0E7A0102B}"/>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a:extLst>
              <a:ext uri="{FF2B5EF4-FFF2-40B4-BE49-F238E27FC236}">
                <a16:creationId xmlns:a16="http://schemas.microsoft.com/office/drawing/2014/main" xmlns="" id="{DB4F6FD2-E645-4362-BC28-FEB7C6553D3A}"/>
              </a:ext>
            </a:extLst>
          </p:cNvPr>
          <p:cNvSpPr>
            <a:spLocks noGrp="1" noChangeArrowheads="1"/>
          </p:cNvSpPr>
          <p:nvPr>
            <p:ph type="title"/>
          </p:nvPr>
        </p:nvSpPr>
        <p:spPr bwMode="auto">
          <a:xfrm>
            <a:off x="1944688" y="623888"/>
            <a:ext cx="6589712"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a:extLst>
              <a:ext uri="{FF2B5EF4-FFF2-40B4-BE49-F238E27FC236}">
                <a16:creationId xmlns:a16="http://schemas.microsoft.com/office/drawing/2014/main" xmlns="" id="{915B3499-4EF3-4A97-8788-306E9048635F}"/>
              </a:ext>
            </a:extLst>
          </p:cNvPr>
          <p:cNvSpPr>
            <a:spLocks noGrp="1" noChangeArrowheads="1"/>
          </p:cNvSpPr>
          <p:nvPr>
            <p:ph type="body" idx="1"/>
          </p:nvPr>
        </p:nvSpPr>
        <p:spPr bwMode="auto">
          <a:xfrm>
            <a:off x="1943100" y="2133600"/>
            <a:ext cx="65913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26FBE91-0BC1-421C-AD9F-FA7E0D32DA88}"/>
              </a:ext>
            </a:extLst>
          </p:cNvPr>
          <p:cNvSpPr>
            <a:spLocks noGrp="1"/>
          </p:cNvSpPr>
          <p:nvPr>
            <p:ph type="dt" sz="half" idx="2"/>
          </p:nvPr>
        </p:nvSpPr>
        <p:spPr>
          <a:xfrm>
            <a:off x="7772400" y="6135688"/>
            <a:ext cx="766763" cy="369887"/>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xmlns="" id="{A6738E98-51B7-434A-BEB1-F81D9B78C0CD}"/>
              </a:ext>
            </a:extLst>
          </p:cNvPr>
          <p:cNvSpPr>
            <a:spLocks noGrp="1"/>
          </p:cNvSpPr>
          <p:nvPr>
            <p:ph type="ftr" sz="quarter" idx="3"/>
          </p:nvPr>
        </p:nvSpPr>
        <p:spPr>
          <a:xfrm>
            <a:off x="1943100" y="6135688"/>
            <a:ext cx="5716588"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FF0005B7-9FCE-4BE6-8181-4CE6B4C2AF98}"/>
              </a:ext>
            </a:extLst>
          </p:cNvPr>
          <p:cNvSpPr>
            <a:spLocks noGrp="1"/>
          </p:cNvSpPr>
          <p:nvPr>
            <p:ph type="sldNum" sz="quarter" idx="4"/>
          </p:nvPr>
        </p:nvSpPr>
        <p:spPr bwMode="gray">
          <a:xfrm>
            <a:off x="511175" y="787400"/>
            <a:ext cx="585788"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506CA05C-4CBA-4D04-B9A6-03809383257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 id="2147484366" r:id="rId16"/>
  </p:sldLayoutIdLst>
  <p:txStyles>
    <p:titleStyle>
      <a:lvl1pPr algn="l" defTabSz="457200" rtl="0" eaLnBrk="0" fontAlgn="base" hangingPunct="0">
        <a:spcBef>
          <a:spcPct val="0"/>
        </a:spcBef>
        <a:spcAft>
          <a:spcPct val="0"/>
        </a:spcAft>
        <a:defRPr sz="3600" kern="1200">
          <a:solidFill>
            <a:srgbClr val="1581AA"/>
          </a:solidFill>
          <a:latin typeface="+mj-lt"/>
          <a:ea typeface="+mj-ea"/>
          <a:cs typeface="+mj-cs"/>
        </a:defRPr>
      </a:lvl1pPr>
      <a:lvl2pPr algn="l" defTabSz="457200" rtl="0" eaLnBrk="0" fontAlgn="base" hangingPunct="0">
        <a:spcBef>
          <a:spcPct val="0"/>
        </a:spcBef>
        <a:spcAft>
          <a:spcPct val="0"/>
        </a:spcAft>
        <a:defRPr sz="3600">
          <a:solidFill>
            <a:srgbClr val="1581AA"/>
          </a:solidFill>
          <a:latin typeface="Century Gothic" panose="020B0502020202020204" pitchFamily="34" charset="0"/>
        </a:defRPr>
      </a:lvl2pPr>
      <a:lvl3pPr algn="l" defTabSz="457200" rtl="0" eaLnBrk="0" fontAlgn="base" hangingPunct="0">
        <a:spcBef>
          <a:spcPct val="0"/>
        </a:spcBef>
        <a:spcAft>
          <a:spcPct val="0"/>
        </a:spcAft>
        <a:defRPr sz="3600">
          <a:solidFill>
            <a:srgbClr val="1581AA"/>
          </a:solidFill>
          <a:latin typeface="Century Gothic" panose="020B0502020202020204" pitchFamily="34" charset="0"/>
        </a:defRPr>
      </a:lvl3pPr>
      <a:lvl4pPr algn="l" defTabSz="457200" rtl="0" eaLnBrk="0" fontAlgn="base" hangingPunct="0">
        <a:spcBef>
          <a:spcPct val="0"/>
        </a:spcBef>
        <a:spcAft>
          <a:spcPct val="0"/>
        </a:spcAft>
        <a:defRPr sz="3600">
          <a:solidFill>
            <a:srgbClr val="1581AA"/>
          </a:solidFill>
          <a:latin typeface="Century Gothic" panose="020B0502020202020204" pitchFamily="34" charset="0"/>
        </a:defRPr>
      </a:lvl4pPr>
      <a:lvl5pPr algn="l" defTabSz="457200" rtl="0" eaLnBrk="0" fontAlgn="base" hangingPunct="0">
        <a:spcBef>
          <a:spcPct val="0"/>
        </a:spcBef>
        <a:spcAft>
          <a:spcPct val="0"/>
        </a:spcAft>
        <a:defRPr sz="3600">
          <a:solidFill>
            <a:srgbClr val="1581AA"/>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inbox.com/NYSE:WMT/explorer/pe_l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macrotrends.net/stocks/charts/WMT/walmart/cash-flow-from-operating-activities" TargetMode="External"/><Relationship Id="rId4" Type="http://schemas.openxmlformats.org/officeDocument/2006/relationships/hyperlink" Target="https://www.investors.com/research/walmart-stock-good-bu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arketwatch.com/investing/stock/wmt/financials/cash-flow"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ycharts.com/companies/WMT/dividend_yiel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160A0934-FA3E-461F-BCF9-041C017B651C}"/>
              </a:ext>
            </a:extLst>
          </p:cNvPr>
          <p:cNvSpPr>
            <a:spLocks noGrp="1" noChangeArrowheads="1"/>
          </p:cNvSpPr>
          <p:nvPr>
            <p:ph type="ctrTitle"/>
          </p:nvPr>
        </p:nvSpPr>
        <p:spPr>
          <a:xfrm>
            <a:off x="304800" y="609600"/>
            <a:ext cx="8686800" cy="1828800"/>
          </a:xfrm>
        </p:spPr>
        <p:txBody>
          <a:bodyPr rtlCol="0">
            <a:normAutofit fontScale="90000"/>
          </a:bodyPr>
          <a:lstStyle/>
          <a:p>
            <a:pPr eaLnBrk="1" fontAlgn="auto" hangingPunct="1">
              <a:spcAft>
                <a:spcPts val="0"/>
              </a:spcAft>
              <a:defRPr/>
            </a:pPr>
            <a:r>
              <a:rPr lang="en-US" sz="4000" b="1" dirty="0">
                <a:solidFill>
                  <a:schemeClr val="accent2">
                    <a:lumMod val="75000"/>
                  </a:schemeClr>
                </a:solidFill>
              </a:rPr>
              <a:t>Walmart Inc. Financial Information </a:t>
            </a:r>
            <a:br>
              <a:rPr lang="en-US" sz="4000" b="1" dirty="0">
                <a:solidFill>
                  <a:schemeClr val="accent2">
                    <a:lumMod val="75000"/>
                  </a:schemeClr>
                </a:solidFill>
              </a:rPr>
            </a:br>
            <a:r>
              <a:rPr lang="en-US" sz="4000" b="1" dirty="0">
                <a:solidFill>
                  <a:schemeClr val="accent2">
                    <a:lumMod val="75000"/>
                  </a:schemeClr>
                </a:solidFill>
              </a:rPr>
              <a:t>&amp;</a:t>
            </a:r>
            <a:br>
              <a:rPr lang="en-US" sz="4000" b="1" dirty="0">
                <a:solidFill>
                  <a:schemeClr val="accent2">
                    <a:lumMod val="75000"/>
                  </a:schemeClr>
                </a:solidFill>
              </a:rPr>
            </a:br>
            <a:r>
              <a:rPr lang="en-US" sz="4000" b="1" dirty="0">
                <a:solidFill>
                  <a:schemeClr val="accent2">
                    <a:lumMod val="75000"/>
                  </a:schemeClr>
                </a:solidFill>
              </a:rPr>
              <a:t>Key Performance Indicators </a:t>
            </a:r>
          </a:p>
        </p:txBody>
      </p:sp>
      <p:sp>
        <p:nvSpPr>
          <p:cNvPr id="2051" name="Rectangle 3">
            <a:extLst>
              <a:ext uri="{FF2B5EF4-FFF2-40B4-BE49-F238E27FC236}">
                <a16:creationId xmlns:a16="http://schemas.microsoft.com/office/drawing/2014/main" xmlns="" id="{9963C433-62D8-4700-BD5E-C487A4462D42}"/>
              </a:ext>
            </a:extLst>
          </p:cNvPr>
          <p:cNvSpPr>
            <a:spLocks noGrp="1" noChangeArrowheads="1"/>
          </p:cNvSpPr>
          <p:nvPr>
            <p:ph type="subTitle" idx="1"/>
          </p:nvPr>
        </p:nvSpPr>
        <p:spPr>
          <a:xfrm>
            <a:off x="1524000" y="2209800"/>
            <a:ext cx="6400800" cy="3429000"/>
          </a:xfrm>
        </p:spPr>
        <p:txBody>
          <a:bodyPr rtlCol="0">
            <a:normAutofit/>
          </a:bodyPr>
          <a:lstStyle/>
          <a:p>
            <a:pPr eaLnBrk="1" fontAlgn="auto" hangingPunct="1">
              <a:spcAft>
                <a:spcPts val="0"/>
              </a:spcAft>
              <a:buFont typeface="Wingdings 3" charset="2"/>
              <a:buNone/>
              <a:defRPr/>
            </a:pPr>
            <a:endParaRPr lang="en-US" dirty="0">
              <a:latin typeface="+mj-lt"/>
              <a:cs typeface="Arial" pitchFamily="34" charset="0"/>
            </a:endParaRPr>
          </a:p>
          <a:p>
            <a:pPr eaLnBrk="1" fontAlgn="auto" hangingPunct="1">
              <a:spcAft>
                <a:spcPts val="0"/>
              </a:spcAft>
              <a:buFont typeface="Wingdings 3" charset="2"/>
              <a:buNone/>
              <a:defRPr/>
            </a:pPr>
            <a:endParaRPr lang="en-US" dirty="0">
              <a:latin typeface="+mj-lt"/>
              <a:cs typeface="Arial" pitchFamily="34" charset="0"/>
            </a:endParaRPr>
          </a:p>
          <a:p>
            <a:pPr eaLnBrk="1" fontAlgn="auto" hangingPunct="1">
              <a:spcAft>
                <a:spcPts val="0"/>
              </a:spcAft>
              <a:buFont typeface="Wingdings 3" charset="2"/>
              <a:buNone/>
              <a:defRPr/>
            </a:pPr>
            <a:endParaRPr lang="en-US" dirty="0">
              <a:latin typeface="+mj-lt"/>
              <a:cs typeface="Arial" pitchFamily="34" charset="0"/>
            </a:endParaRPr>
          </a:p>
          <a:p>
            <a:pPr eaLnBrk="1" fontAlgn="auto" hangingPunct="1">
              <a:spcAft>
                <a:spcPts val="0"/>
              </a:spcAft>
              <a:buFont typeface="Wingdings 3" charset="2"/>
              <a:buNone/>
              <a:defRPr/>
            </a:pPr>
            <a:r>
              <a:rPr lang="en-US" dirty="0">
                <a:latin typeface="+mj-lt"/>
                <a:cs typeface="Arial" pitchFamily="34" charset="0"/>
              </a:rPr>
              <a:t>Joseph Ruiz</a:t>
            </a:r>
          </a:p>
          <a:p>
            <a:pPr eaLnBrk="1" fontAlgn="auto" hangingPunct="1">
              <a:spcAft>
                <a:spcPts val="0"/>
              </a:spcAft>
              <a:buFont typeface="Wingdings 3" charset="2"/>
              <a:buNone/>
              <a:defRPr/>
            </a:pPr>
            <a:r>
              <a:rPr lang="en-US" dirty="0">
                <a:latin typeface="+mj-lt"/>
                <a:cs typeface="Arial" pitchFamily="34" charset="0"/>
              </a:rPr>
              <a:t>University of Phoenix</a:t>
            </a:r>
          </a:p>
          <a:p>
            <a:pPr eaLnBrk="1" fontAlgn="auto" hangingPunct="1">
              <a:spcAft>
                <a:spcPts val="0"/>
              </a:spcAft>
              <a:buFont typeface="Wingdings 3" charset="2"/>
              <a:buNone/>
              <a:defRPr/>
            </a:pPr>
            <a:r>
              <a:rPr lang="en-US" dirty="0">
                <a:latin typeface="+mj-lt"/>
                <a:cs typeface="Arial" pitchFamily="34" charset="0"/>
              </a:rPr>
              <a:t>FIN/571: Corporate Finance</a:t>
            </a:r>
          </a:p>
          <a:p>
            <a:pPr eaLnBrk="1" fontAlgn="auto" hangingPunct="1">
              <a:spcAft>
                <a:spcPts val="0"/>
              </a:spcAft>
              <a:buFont typeface="Wingdings 3" charset="2"/>
              <a:buNone/>
              <a:defRPr/>
            </a:pPr>
            <a:r>
              <a:rPr lang="en-US" dirty="0">
                <a:latin typeface="+mj-lt"/>
                <a:cs typeface="Arial" pitchFamily="34" charset="0"/>
              </a:rPr>
              <a:t>Kent Moser</a:t>
            </a:r>
          </a:p>
          <a:p>
            <a:pPr eaLnBrk="1" fontAlgn="auto" hangingPunct="1">
              <a:spcAft>
                <a:spcPts val="0"/>
              </a:spcAft>
              <a:buFont typeface="Wingdings 3" charset="2"/>
              <a:buNone/>
              <a:defRPr/>
            </a:pPr>
            <a:r>
              <a:rPr lang="en-US" dirty="0">
                <a:latin typeface="+mj-lt"/>
                <a:cs typeface="Arial" pitchFamily="34" charset="0"/>
              </a:rPr>
              <a:t>1/10/2022</a:t>
            </a:r>
          </a:p>
          <a:p>
            <a:pPr eaLnBrk="1" fontAlgn="auto" hangingPunct="1">
              <a:spcAft>
                <a:spcPts val="0"/>
              </a:spcAft>
              <a:buFont typeface="Wingdings 3" charset="2"/>
              <a:buNone/>
              <a:defRPr/>
            </a:pPr>
            <a:endParaRPr lang="en-US" dirty="0">
              <a:latin typeface="+mj-lt"/>
              <a:cs typeface="Arial" pitchFamily="34" charset="0"/>
            </a:endParaRPr>
          </a:p>
          <a:p>
            <a:pPr eaLnBrk="1" fontAlgn="auto" hangingPunct="1">
              <a:spcAft>
                <a:spcPts val="0"/>
              </a:spcAft>
              <a:buFont typeface="Wingdings 3" charset="2"/>
              <a:buNone/>
              <a:defRPr/>
            </a:pPr>
            <a:endParaRPr lang="en-US" dirty="0">
              <a:latin typeface="+mj-lt"/>
              <a:cs typeface="Arial" pitchFamily="34" charset="0"/>
            </a:endParaRPr>
          </a:p>
          <a:p>
            <a:pPr eaLnBrk="1" fontAlgn="auto" hangingPunct="1">
              <a:spcAft>
                <a:spcPts val="0"/>
              </a:spcAft>
              <a:buFont typeface="Wingdings 3" charset="2"/>
              <a:buNone/>
              <a:defRPr/>
            </a:pPr>
            <a:endParaRPr lang="en-US" dirty="0">
              <a:latin typeface="+mj-lt"/>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EE89F-CDF3-4F98-96BE-01E33F6BEA8A}"/>
              </a:ext>
            </a:extLst>
          </p:cNvPr>
          <p:cNvSpPr>
            <a:spLocks noGrp="1"/>
          </p:cNvSpPr>
          <p:nvPr>
            <p:ph type="title"/>
          </p:nvPr>
        </p:nvSpPr>
        <p:spPr>
          <a:xfrm>
            <a:off x="1944688" y="623888"/>
            <a:ext cx="6589712" cy="1281112"/>
          </a:xfrm>
        </p:spPr>
        <p:txBody>
          <a:bodyPr rtlCol="0">
            <a:normAutofit/>
          </a:bodyPr>
          <a:lstStyle/>
          <a:p>
            <a:pPr lvl="3" algn="r" defTabSz="914400" eaLnBrk="1" fontAlgn="auto" hangingPunct="1">
              <a:spcBef>
                <a:spcPts val="0"/>
              </a:spcBef>
              <a:spcAft>
                <a:spcPts val="0"/>
              </a:spcAft>
              <a:defRPr/>
            </a:pPr>
            <a:r>
              <a:rPr lang="en-US" b="1" dirty="0">
                <a:solidFill>
                  <a:schemeClr val="tx2"/>
                </a:solidFill>
                <a:latin typeface="Aharoni" pitchFamily="2" charset="-79"/>
                <a:cs typeface="Aharoni" pitchFamily="2" charset="-79"/>
              </a:rPr>
              <a:t>Walmart Inc. Revenue Estimates</a:t>
            </a:r>
            <a:endParaRPr lang="en-US" sz="4000" b="1" kern="1200" dirty="0">
              <a:solidFill>
                <a:schemeClr val="tx2"/>
              </a:solidFill>
              <a:latin typeface="Aharoni" pitchFamily="2" charset="-79"/>
              <a:ea typeface="+mj-ea"/>
              <a:cs typeface="Aharoni" pitchFamily="2" charset="-79"/>
            </a:endParaRPr>
          </a:p>
        </p:txBody>
      </p:sp>
      <p:sp>
        <p:nvSpPr>
          <p:cNvPr id="37891" name="Content Placeholder 6">
            <a:extLst>
              <a:ext uri="{FF2B5EF4-FFF2-40B4-BE49-F238E27FC236}">
                <a16:creationId xmlns:a16="http://schemas.microsoft.com/office/drawing/2014/main" xmlns="" id="{0F594A93-D737-4428-A526-BBA02F18A801}"/>
              </a:ext>
            </a:extLst>
          </p:cNvPr>
          <p:cNvSpPr>
            <a:spLocks noGrp="1" noChangeArrowheads="1"/>
          </p:cNvSpPr>
          <p:nvPr>
            <p:ph idx="1"/>
          </p:nvPr>
        </p:nvSpPr>
        <p:spPr>
          <a:xfrm>
            <a:off x="1943100" y="2133600"/>
            <a:ext cx="6591300" cy="3778250"/>
          </a:xfrm>
        </p:spPr>
        <p:txBody>
          <a:bodyPr/>
          <a:lstStyle/>
          <a:p>
            <a:pPr eaLnBrk="1" hangingPunct="1">
              <a:lnSpc>
                <a:spcPct val="150000"/>
              </a:lnSpc>
            </a:pPr>
            <a:r>
              <a:rPr lang="en-US" altLang="en-US" b="1"/>
              <a:t>Constant and with gradual increase</a:t>
            </a:r>
          </a:p>
          <a:p>
            <a:pPr eaLnBrk="1" hangingPunct="1">
              <a:lnSpc>
                <a:spcPct val="150000"/>
              </a:lnSpc>
            </a:pPr>
            <a:r>
              <a:rPr lang="en-US" altLang="en-US" b="1"/>
              <a:t>More sales in post pandemic</a:t>
            </a:r>
          </a:p>
        </p:txBody>
      </p:sp>
      <p:sp>
        <p:nvSpPr>
          <p:cNvPr id="37892" name="Slide Number Placeholder 4">
            <a:extLst>
              <a:ext uri="{FF2B5EF4-FFF2-40B4-BE49-F238E27FC236}">
                <a16:creationId xmlns:a16="http://schemas.microsoft.com/office/drawing/2014/main" xmlns="" id="{9DE99F17-77DB-431E-B5A2-2AD13FAB0454}"/>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78CC8F9-71D7-4060-8BB0-6140E34EF0B9}"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10</a:t>
            </a:fld>
            <a:endParaRPr lang="en-US" altLang="en-US" sz="1400">
              <a:solidFill>
                <a:schemeClr val="tx1"/>
              </a:solidFill>
              <a:latin typeface="Times New Roman" panose="02020603050405020304" pitchFamily="18" charset="0"/>
              <a:cs typeface="Arial" panose="020B0604020202020204" pitchFamily="34" charset="0"/>
            </a:endParaRPr>
          </a:p>
        </p:txBody>
      </p:sp>
      <p:sp>
        <p:nvSpPr>
          <p:cNvPr id="37893" name="Text Placeholder 5">
            <a:extLst>
              <a:ext uri="{FF2B5EF4-FFF2-40B4-BE49-F238E27FC236}">
                <a16:creationId xmlns:a16="http://schemas.microsoft.com/office/drawing/2014/main" xmlns="" id="{52FE4C76-5A7F-42D5-AA21-0CBF228F3307}"/>
              </a:ext>
            </a:extLst>
          </p:cNvPr>
          <p:cNvSpPr>
            <a:spLocks noGrp="1" noChangeArrowheads="1"/>
          </p:cNvSpPr>
          <p:nvPr>
            <p:ph type="body" idx="4294967295"/>
          </p:nvPr>
        </p:nvSpPr>
        <p:spPr>
          <a:xfrm>
            <a:off x="0" y="1524000"/>
            <a:ext cx="4040188" cy="639763"/>
          </a:xfrm>
        </p:spPr>
        <p:txBody>
          <a:bodyPr/>
          <a:lstStyle/>
          <a:p>
            <a:pPr eaLnBrk="1" hangingPunct="1"/>
            <a:r>
              <a:rPr lang="en-US" altLang="en-US" b="1"/>
              <a:t>Next 12 Months</a:t>
            </a:r>
          </a:p>
        </p:txBody>
      </p:sp>
      <p:pic>
        <p:nvPicPr>
          <p:cNvPr id="37894" name="Picture 15">
            <a:extLst>
              <a:ext uri="{FF2B5EF4-FFF2-40B4-BE49-F238E27FC236}">
                <a16:creationId xmlns:a16="http://schemas.microsoft.com/office/drawing/2014/main" xmlns="" id="{55AF1725-2C2A-4780-9C26-4FEB49EA688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26917" t="31049" r="8821" b="52419"/>
          <a:stretch>
            <a:fillRect/>
          </a:stretch>
        </p:blipFill>
        <p:spPr bwMode="auto">
          <a:xfrm>
            <a:off x="628650" y="4038600"/>
            <a:ext cx="78994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8B32CD-F35B-4DA4-A5C3-37B4E56BD95D}"/>
              </a:ext>
            </a:extLst>
          </p:cNvPr>
          <p:cNvSpPr>
            <a:spLocks noGrp="1"/>
          </p:cNvSpPr>
          <p:nvPr>
            <p:ph type="title"/>
          </p:nvPr>
        </p:nvSpPr>
        <p:spPr>
          <a:xfrm>
            <a:off x="1944688" y="623888"/>
            <a:ext cx="6589712" cy="1281112"/>
          </a:xfrm>
        </p:spPr>
        <p:txBody>
          <a:bodyPr rtlCol="0">
            <a:normAutofit/>
          </a:bodyPr>
          <a:lstStyle/>
          <a:p>
            <a:pPr lvl="3" algn="r" defTabSz="914400" eaLnBrk="1" fontAlgn="auto" hangingPunct="1">
              <a:spcBef>
                <a:spcPts val="0"/>
              </a:spcBef>
              <a:spcAft>
                <a:spcPts val="0"/>
              </a:spcAft>
              <a:defRPr/>
            </a:pPr>
            <a:r>
              <a:rPr lang="en-US" b="1" dirty="0">
                <a:solidFill>
                  <a:schemeClr val="tx2"/>
                </a:solidFill>
                <a:latin typeface="Aharoni" pitchFamily="2" charset="-79"/>
                <a:cs typeface="Aharoni" pitchFamily="2" charset="-79"/>
              </a:rPr>
              <a:t>Walmart Inc. Revenue Estimates</a:t>
            </a:r>
            <a:endParaRPr lang="en-US" sz="4000" b="1" kern="1200" dirty="0">
              <a:solidFill>
                <a:schemeClr val="tx2"/>
              </a:solidFill>
              <a:latin typeface="Aharoni" pitchFamily="2" charset="-79"/>
              <a:ea typeface="+mj-ea"/>
              <a:cs typeface="Aharoni" pitchFamily="2" charset="-79"/>
            </a:endParaRPr>
          </a:p>
        </p:txBody>
      </p:sp>
      <p:sp>
        <p:nvSpPr>
          <p:cNvPr id="39939" name="Content Placeholder 8">
            <a:extLst>
              <a:ext uri="{FF2B5EF4-FFF2-40B4-BE49-F238E27FC236}">
                <a16:creationId xmlns:a16="http://schemas.microsoft.com/office/drawing/2014/main" xmlns="" id="{3C6B2DBF-9C11-4B26-9CA2-86C33D4F9007}"/>
              </a:ext>
            </a:extLst>
          </p:cNvPr>
          <p:cNvSpPr>
            <a:spLocks noGrp="1" noChangeArrowheads="1"/>
          </p:cNvSpPr>
          <p:nvPr>
            <p:ph idx="1"/>
          </p:nvPr>
        </p:nvSpPr>
        <p:spPr>
          <a:xfrm>
            <a:off x="1943100" y="2133600"/>
            <a:ext cx="6591300" cy="3778250"/>
          </a:xfrm>
        </p:spPr>
        <p:txBody>
          <a:bodyPr/>
          <a:lstStyle/>
          <a:p>
            <a:pPr eaLnBrk="1" hangingPunct="1"/>
            <a:r>
              <a:rPr lang="en-US" altLang="en-US" b="1"/>
              <a:t>A steady increase as projected</a:t>
            </a:r>
          </a:p>
          <a:p>
            <a:pPr eaLnBrk="1" hangingPunct="1"/>
            <a:r>
              <a:rPr lang="en-US" altLang="en-US" b="1"/>
              <a:t>Spike in current year revenue caused by excessive sales of the necessary goods </a:t>
            </a:r>
          </a:p>
          <a:p>
            <a:pPr eaLnBrk="1" hangingPunct="1"/>
            <a:endParaRPr lang="en-US" altLang="en-US"/>
          </a:p>
        </p:txBody>
      </p:sp>
      <p:sp>
        <p:nvSpPr>
          <p:cNvPr id="39940" name="Slide Number Placeholder 4">
            <a:extLst>
              <a:ext uri="{FF2B5EF4-FFF2-40B4-BE49-F238E27FC236}">
                <a16:creationId xmlns:a16="http://schemas.microsoft.com/office/drawing/2014/main" xmlns="" id="{804B497F-54FA-4671-B757-0B45E31FF54F}"/>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8D560AD3-0FDB-4B32-B91F-5DF1D99D932A}"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11</a:t>
            </a:fld>
            <a:endParaRPr lang="en-US" altLang="en-US" sz="1400">
              <a:solidFill>
                <a:schemeClr val="tx1"/>
              </a:solidFill>
              <a:latin typeface="Times New Roman" panose="02020603050405020304" pitchFamily="18" charset="0"/>
              <a:cs typeface="Arial" panose="020B0604020202020204" pitchFamily="34" charset="0"/>
            </a:endParaRPr>
          </a:p>
        </p:txBody>
      </p:sp>
      <p:sp>
        <p:nvSpPr>
          <p:cNvPr id="39941" name="Text Placeholder 7">
            <a:extLst>
              <a:ext uri="{FF2B5EF4-FFF2-40B4-BE49-F238E27FC236}">
                <a16:creationId xmlns:a16="http://schemas.microsoft.com/office/drawing/2014/main" xmlns="" id="{5DA4B206-7D8C-410B-8BF2-29B66CD7CA5C}"/>
              </a:ext>
            </a:extLst>
          </p:cNvPr>
          <p:cNvSpPr>
            <a:spLocks noGrp="1" noChangeArrowheads="1"/>
          </p:cNvSpPr>
          <p:nvPr>
            <p:ph type="body" sz="quarter" idx="4294967295"/>
          </p:nvPr>
        </p:nvSpPr>
        <p:spPr>
          <a:xfrm>
            <a:off x="0" y="1447800"/>
            <a:ext cx="4041775" cy="639763"/>
          </a:xfrm>
        </p:spPr>
        <p:txBody>
          <a:bodyPr/>
          <a:lstStyle/>
          <a:p>
            <a:pPr eaLnBrk="1" hangingPunct="1"/>
            <a:r>
              <a:rPr lang="en-US" altLang="en-US"/>
              <a:t>Past 3 years</a:t>
            </a:r>
          </a:p>
        </p:txBody>
      </p:sp>
      <p:pic>
        <p:nvPicPr>
          <p:cNvPr id="39942" name="Picture 14">
            <a:extLst>
              <a:ext uri="{FF2B5EF4-FFF2-40B4-BE49-F238E27FC236}">
                <a16:creationId xmlns:a16="http://schemas.microsoft.com/office/drawing/2014/main" xmlns="" id="{785043B9-42CC-4C16-A827-C9362E38F58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27168" t="26958" r="9174" b="57359"/>
          <a:stretch>
            <a:fillRect/>
          </a:stretch>
        </p:blipFill>
        <p:spPr bwMode="auto">
          <a:xfrm>
            <a:off x="388938" y="4262438"/>
            <a:ext cx="8256587" cy="1830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D57F4-7754-4352-A3EB-B70B787DD738}"/>
              </a:ext>
            </a:extLst>
          </p:cNvPr>
          <p:cNvSpPr>
            <a:spLocks noGrp="1"/>
          </p:cNvSpPr>
          <p:nvPr>
            <p:ph type="title"/>
          </p:nvPr>
        </p:nvSpPr>
        <p:spPr>
          <a:xfrm>
            <a:off x="1944688" y="623888"/>
            <a:ext cx="6589712" cy="1281112"/>
          </a:xfrm>
        </p:spPr>
        <p:txBody>
          <a:bodyPr rtlCol="0">
            <a:normAutofit/>
          </a:bodyPr>
          <a:lstStyle/>
          <a:p>
            <a:pPr lvl="3" algn="r" defTabSz="914400" eaLnBrk="1" fontAlgn="auto" hangingPunct="1">
              <a:spcBef>
                <a:spcPts val="0"/>
              </a:spcBef>
              <a:spcAft>
                <a:spcPts val="0"/>
              </a:spcAft>
              <a:defRPr/>
            </a:pPr>
            <a:r>
              <a:rPr lang="en-US" b="1" kern="1200" dirty="0">
                <a:solidFill>
                  <a:schemeClr val="tx2"/>
                </a:solidFill>
                <a:latin typeface="+mj-lt"/>
                <a:ea typeface="+mj-ea"/>
                <a:cs typeface="+mj-cs"/>
              </a:rPr>
              <a:t>Statement of Cash Flows </a:t>
            </a:r>
          </a:p>
        </p:txBody>
      </p:sp>
      <p:pic>
        <p:nvPicPr>
          <p:cNvPr id="41987" name="Picture 7">
            <a:extLst>
              <a:ext uri="{FF2B5EF4-FFF2-40B4-BE49-F238E27FC236}">
                <a16:creationId xmlns:a16="http://schemas.microsoft.com/office/drawing/2014/main" xmlns="" id="{218370A3-0152-4969-BEC0-73ECAE37E3B0}"/>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l="1076" t="34290" r="41667" b="15891"/>
          <a:stretch>
            <a:fillRect/>
          </a:stretch>
        </p:blipFill>
        <p:spPr>
          <a:xfrm>
            <a:off x="914400" y="1447800"/>
            <a:ext cx="7543800" cy="4922838"/>
          </a:xfrm>
          <a:noFill/>
        </p:spPr>
      </p:pic>
      <p:sp>
        <p:nvSpPr>
          <p:cNvPr id="41988" name="Slide Number Placeholder 4">
            <a:extLst>
              <a:ext uri="{FF2B5EF4-FFF2-40B4-BE49-F238E27FC236}">
                <a16:creationId xmlns:a16="http://schemas.microsoft.com/office/drawing/2014/main" xmlns="" id="{54E6C6CB-06B0-4632-BA1A-C49423D9263E}"/>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9A1FFD1E-3DAF-462A-9764-204D02BAE79D}"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12</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23DC7-3FFE-426D-A147-CAEE2A503A47}"/>
              </a:ext>
            </a:extLst>
          </p:cNvPr>
          <p:cNvSpPr>
            <a:spLocks noGrp="1"/>
          </p:cNvSpPr>
          <p:nvPr>
            <p:ph type="title"/>
          </p:nvPr>
        </p:nvSpPr>
        <p:spPr/>
        <p:txBody>
          <a:bodyPr rtlCol="0">
            <a:normAutofit/>
          </a:bodyPr>
          <a:lstStyle/>
          <a:p>
            <a:pPr lvl="3" algn="r" defTabSz="914400" eaLnBrk="1" fontAlgn="auto" hangingPunct="1">
              <a:spcBef>
                <a:spcPts val="0"/>
              </a:spcBef>
              <a:spcAft>
                <a:spcPts val="0"/>
              </a:spcAft>
              <a:defRPr/>
            </a:pPr>
            <a:r>
              <a:rPr lang="en-US" sz="3200" b="1" dirty="0">
                <a:solidFill>
                  <a:schemeClr val="tx2"/>
                </a:solidFill>
              </a:rPr>
              <a:t>Average trade volume</a:t>
            </a:r>
            <a:endParaRPr lang="en-US" b="1" kern="1200" dirty="0">
              <a:solidFill>
                <a:schemeClr val="tx2"/>
              </a:solidFill>
              <a:latin typeface="+mj-lt"/>
              <a:ea typeface="+mj-ea"/>
              <a:cs typeface="+mj-cs"/>
            </a:endParaRPr>
          </a:p>
        </p:txBody>
      </p:sp>
      <p:sp>
        <p:nvSpPr>
          <p:cNvPr id="44035" name="Text Placeholder 4">
            <a:extLst>
              <a:ext uri="{FF2B5EF4-FFF2-40B4-BE49-F238E27FC236}">
                <a16:creationId xmlns:a16="http://schemas.microsoft.com/office/drawing/2014/main" xmlns="" id="{8EEBB849-41FD-44C2-AF67-07F7E7E388A8}"/>
              </a:ext>
            </a:extLst>
          </p:cNvPr>
          <p:cNvSpPr>
            <a:spLocks noGrp="1" noChangeArrowheads="1"/>
          </p:cNvSpPr>
          <p:nvPr>
            <p:ph type="body" idx="1"/>
          </p:nvPr>
        </p:nvSpPr>
        <p:spPr>
          <a:xfrm>
            <a:off x="4495800" y="1524000"/>
            <a:ext cx="4041775" cy="639763"/>
          </a:xfrm>
        </p:spPr>
        <p:txBody>
          <a:bodyPr/>
          <a:lstStyle/>
          <a:p>
            <a:pPr eaLnBrk="1" hangingPunct="1"/>
            <a:r>
              <a:rPr lang="en-US" altLang="en-US"/>
              <a:t>Current Stock Price</a:t>
            </a:r>
          </a:p>
        </p:txBody>
      </p:sp>
      <p:sp>
        <p:nvSpPr>
          <p:cNvPr id="15363" name="Content Placeholder 2">
            <a:extLst>
              <a:ext uri="{FF2B5EF4-FFF2-40B4-BE49-F238E27FC236}">
                <a16:creationId xmlns:a16="http://schemas.microsoft.com/office/drawing/2014/main" xmlns="" id="{A830F9D8-AE28-448B-92B2-C39B2841A146}"/>
              </a:ext>
            </a:extLst>
          </p:cNvPr>
          <p:cNvSpPr>
            <a:spLocks noGrp="1"/>
          </p:cNvSpPr>
          <p:nvPr>
            <p:ph sz="half" idx="2"/>
          </p:nvPr>
        </p:nvSpPr>
        <p:spPr>
          <a:xfrm>
            <a:off x="1943100" y="2803525"/>
            <a:ext cx="3197225" cy="3105150"/>
          </a:xfrm>
        </p:spPr>
        <p:txBody>
          <a:bodyPr rtlCol="0">
            <a:normAutofit fontScale="77500" lnSpcReduction="20000"/>
          </a:bodyPr>
          <a:lstStyle/>
          <a:p>
            <a:pPr eaLnBrk="1" fontAlgn="auto" hangingPunct="1">
              <a:spcAft>
                <a:spcPts val="0"/>
              </a:spcAft>
              <a:buFont typeface="Wingdings 3" charset="2"/>
              <a:buChar char=""/>
              <a:defRPr/>
            </a:pPr>
            <a:r>
              <a:rPr lang="en-US" altLang="en-US" sz="2800">
                <a:solidFill>
                  <a:schemeClr val="tx1">
                    <a:lumMod val="75000"/>
                    <a:lumOff val="25000"/>
                  </a:schemeClr>
                </a:solidFill>
              </a:rPr>
              <a:t>Walmart Trade Volume is hourly 248.68K</a:t>
            </a:r>
          </a:p>
          <a:p>
            <a:pPr eaLnBrk="1" fontAlgn="auto" hangingPunct="1">
              <a:spcAft>
                <a:spcPts val="0"/>
              </a:spcAft>
              <a:buFont typeface="Wingdings 3" charset="2"/>
              <a:buChar char=""/>
              <a:defRPr/>
            </a:pPr>
            <a:r>
              <a:rPr lang="en-US" altLang="en-US" sz="2800">
                <a:solidFill>
                  <a:schemeClr val="tx1">
                    <a:lumMod val="75000"/>
                    <a:lumOff val="25000"/>
                  </a:schemeClr>
                </a:solidFill>
              </a:rPr>
              <a:t>Stock Price Forecast </a:t>
            </a:r>
          </a:p>
          <a:p>
            <a:pPr eaLnBrk="1" fontAlgn="auto" hangingPunct="1">
              <a:spcAft>
                <a:spcPts val="0"/>
              </a:spcAft>
              <a:buFont typeface="Wingdings 3" charset="2"/>
              <a:buChar char=""/>
              <a:defRPr/>
            </a:pPr>
            <a:r>
              <a:rPr lang="en-US" altLang="en-US" sz="2800">
                <a:solidFill>
                  <a:schemeClr val="tx1">
                    <a:lumMod val="75000"/>
                    <a:lumOff val="25000"/>
                  </a:schemeClr>
                </a:solidFill>
              </a:rPr>
              <a:t>Median target 170.00, </a:t>
            </a:r>
          </a:p>
          <a:p>
            <a:pPr eaLnBrk="1" fontAlgn="auto" hangingPunct="1">
              <a:spcAft>
                <a:spcPts val="0"/>
              </a:spcAft>
              <a:buFont typeface="Wingdings 3" charset="2"/>
              <a:buChar char=""/>
              <a:defRPr/>
            </a:pPr>
            <a:r>
              <a:rPr lang="en-US" altLang="en-US" sz="2800">
                <a:solidFill>
                  <a:schemeClr val="tx1">
                    <a:lumMod val="75000"/>
                    <a:lumOff val="25000"/>
                  </a:schemeClr>
                </a:solidFill>
              </a:rPr>
              <a:t>High estimate of 196.00</a:t>
            </a:r>
          </a:p>
          <a:p>
            <a:pPr eaLnBrk="1" fontAlgn="auto" hangingPunct="1">
              <a:spcAft>
                <a:spcPts val="0"/>
              </a:spcAft>
              <a:buFont typeface="Wingdings 3" charset="2"/>
              <a:buChar char=""/>
              <a:defRPr/>
            </a:pPr>
            <a:endParaRPr lang="en-US" altLang="en-US" sz="2800">
              <a:solidFill>
                <a:schemeClr val="tx1">
                  <a:lumMod val="75000"/>
                  <a:lumOff val="25000"/>
                </a:schemeClr>
              </a:solidFill>
            </a:endParaRPr>
          </a:p>
          <a:p>
            <a:pPr eaLnBrk="1" fontAlgn="auto" hangingPunct="1">
              <a:spcAft>
                <a:spcPts val="0"/>
              </a:spcAft>
              <a:buFont typeface="Wingdings 3" charset="2"/>
              <a:buChar char=""/>
              <a:defRPr/>
            </a:pPr>
            <a:endParaRPr lang="en-US" altLang="en-US" sz="2800">
              <a:solidFill>
                <a:schemeClr val="tx1">
                  <a:lumMod val="75000"/>
                  <a:lumOff val="25000"/>
                </a:schemeClr>
              </a:solidFill>
            </a:endParaRPr>
          </a:p>
          <a:p>
            <a:pPr eaLnBrk="1" fontAlgn="auto" hangingPunct="1">
              <a:spcAft>
                <a:spcPts val="0"/>
              </a:spcAft>
              <a:buFont typeface="Wingdings 3" charset="2"/>
              <a:buChar char=""/>
              <a:defRPr/>
            </a:pPr>
            <a:endParaRPr lang="en-US" altLang="en-US" sz="2800">
              <a:solidFill>
                <a:schemeClr val="tx1">
                  <a:lumMod val="75000"/>
                  <a:lumOff val="25000"/>
                </a:schemeClr>
              </a:solidFill>
            </a:endParaRPr>
          </a:p>
        </p:txBody>
      </p:sp>
      <p:sp>
        <p:nvSpPr>
          <p:cNvPr id="44037" name="Slide Number Placeholder 4">
            <a:extLst>
              <a:ext uri="{FF2B5EF4-FFF2-40B4-BE49-F238E27FC236}">
                <a16:creationId xmlns:a16="http://schemas.microsoft.com/office/drawing/2014/main" xmlns="" id="{14E543AB-4E7B-4DCF-A9EA-51FAD5DD9D9B}"/>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14E8FED-27B1-4EAE-A6B2-8654AD7429DA}"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13</a:t>
            </a:fld>
            <a:endParaRPr lang="en-US" altLang="en-US" sz="1400">
              <a:solidFill>
                <a:schemeClr val="tx1"/>
              </a:solidFill>
              <a:latin typeface="Times New Roman" panose="02020603050405020304" pitchFamily="18" charset="0"/>
              <a:cs typeface="Arial" panose="020B0604020202020204" pitchFamily="34" charset="0"/>
            </a:endParaRPr>
          </a:p>
        </p:txBody>
      </p:sp>
      <p:pic>
        <p:nvPicPr>
          <p:cNvPr id="44038" name="Picture 8">
            <a:extLst>
              <a:ext uri="{FF2B5EF4-FFF2-40B4-BE49-F238E27FC236}">
                <a16:creationId xmlns:a16="http://schemas.microsoft.com/office/drawing/2014/main" xmlns="" id="{9C8A556B-2ABB-4FF7-A016-F9046D813F7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1462" t="34174" r="67389" b="17439"/>
          <a:stretch>
            <a:fillRect/>
          </a:stretch>
        </p:blipFill>
        <p:spPr bwMode="auto">
          <a:xfrm>
            <a:off x="4648200" y="2133600"/>
            <a:ext cx="3581400" cy="417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98D2EE-9431-46F8-8FDA-9464CA8C0010}"/>
              </a:ext>
            </a:extLst>
          </p:cNvPr>
          <p:cNvSpPr>
            <a:spLocks noGrp="1"/>
          </p:cNvSpPr>
          <p:nvPr>
            <p:ph type="title"/>
          </p:nvPr>
        </p:nvSpPr>
        <p:spPr>
          <a:xfrm>
            <a:off x="1944688" y="623888"/>
            <a:ext cx="6589712" cy="1281112"/>
          </a:xfrm>
        </p:spPr>
        <p:txBody>
          <a:bodyPr rtlCol="0">
            <a:normAutofit/>
          </a:bodyPr>
          <a:lstStyle/>
          <a:p>
            <a:pPr lvl="3" defTabSz="914400" eaLnBrk="1" fontAlgn="auto" hangingPunct="1">
              <a:spcBef>
                <a:spcPts val="0"/>
              </a:spcBef>
              <a:spcAft>
                <a:spcPts val="0"/>
              </a:spcAft>
              <a:defRPr/>
            </a:pPr>
            <a:r>
              <a:rPr lang="en-US" b="1" kern="1200" dirty="0">
                <a:solidFill>
                  <a:schemeClr val="tx2"/>
                </a:solidFill>
                <a:latin typeface="+mj-lt"/>
                <a:ea typeface="+mj-ea"/>
                <a:cs typeface="+mj-cs"/>
              </a:rPr>
              <a:t>Analysts’ recommendations </a:t>
            </a:r>
          </a:p>
        </p:txBody>
      </p:sp>
      <p:sp>
        <p:nvSpPr>
          <p:cNvPr id="16387" name="Content Placeholder 2">
            <a:extLst>
              <a:ext uri="{FF2B5EF4-FFF2-40B4-BE49-F238E27FC236}">
                <a16:creationId xmlns:a16="http://schemas.microsoft.com/office/drawing/2014/main" xmlns="" id="{E74266C4-8682-4D47-B882-B371B333BAEA}"/>
              </a:ext>
            </a:extLst>
          </p:cNvPr>
          <p:cNvSpPr>
            <a:spLocks noGrp="1"/>
          </p:cNvSpPr>
          <p:nvPr>
            <p:ph idx="1"/>
          </p:nvPr>
        </p:nvSpPr>
        <p:spPr>
          <a:xfrm>
            <a:off x="685800" y="1600200"/>
            <a:ext cx="7772400" cy="5029200"/>
          </a:xfrm>
        </p:spPr>
        <p:txBody>
          <a:bodyPr rtlCol="0">
            <a:normAutofit fontScale="92500"/>
          </a:bodyPr>
          <a:lstStyle/>
          <a:p>
            <a:pPr eaLnBrk="1" fontAlgn="auto" hangingPunct="1">
              <a:spcAft>
                <a:spcPts val="0"/>
              </a:spcAft>
              <a:buFont typeface="Wingdings 3" charset="2"/>
              <a:buChar char=""/>
              <a:defRPr/>
            </a:pPr>
            <a:r>
              <a:rPr lang="en-US" altLang="en-US" sz="2800">
                <a:solidFill>
                  <a:schemeClr val="tx1">
                    <a:lumMod val="75000"/>
                    <a:lumOff val="25000"/>
                  </a:schemeClr>
                </a:solidFill>
              </a:rPr>
              <a:t>The company has a mammoth revenue and post the Covid-19 pandemic life is normalizing. </a:t>
            </a:r>
          </a:p>
          <a:p>
            <a:pPr eaLnBrk="1" fontAlgn="auto" hangingPunct="1">
              <a:spcAft>
                <a:spcPts val="0"/>
              </a:spcAft>
              <a:buFont typeface="Wingdings 3" charset="2"/>
              <a:buChar char=""/>
              <a:defRPr/>
            </a:pPr>
            <a:r>
              <a:rPr lang="en-US" altLang="en-US" sz="2800">
                <a:solidFill>
                  <a:schemeClr val="tx1">
                    <a:lumMod val="75000"/>
                    <a:lumOff val="25000"/>
                  </a:schemeClr>
                </a:solidFill>
              </a:rPr>
              <a:t>I recommend a hold on bullish; due to adaption of eCommerce. We will see a spike in sales on online shopping in the future. </a:t>
            </a:r>
          </a:p>
          <a:p>
            <a:pPr eaLnBrk="1" fontAlgn="auto" hangingPunct="1">
              <a:spcAft>
                <a:spcPts val="0"/>
              </a:spcAft>
              <a:buFont typeface="Wingdings 3" charset="2"/>
              <a:buChar char=""/>
              <a:defRPr/>
            </a:pPr>
            <a:r>
              <a:rPr lang="en-US" altLang="en-US" sz="2800">
                <a:solidFill>
                  <a:schemeClr val="tx1">
                    <a:lumMod val="75000"/>
                    <a:lumOff val="25000"/>
                  </a:schemeClr>
                </a:solidFill>
              </a:rPr>
              <a:t>After major holidays Christmas, and New Year Walmart will register significant growth in 2022 fiscal year.</a:t>
            </a:r>
          </a:p>
          <a:p>
            <a:pPr eaLnBrk="1" fontAlgn="auto" hangingPunct="1">
              <a:spcAft>
                <a:spcPts val="0"/>
              </a:spcAft>
              <a:buFont typeface="Wingdings 3" charset="2"/>
              <a:buChar char=""/>
              <a:defRPr/>
            </a:pPr>
            <a:r>
              <a:rPr lang="en-US" altLang="en-US" sz="2800">
                <a:solidFill>
                  <a:schemeClr val="tx1">
                    <a:lumMod val="75000"/>
                    <a:lumOff val="25000"/>
                  </a:schemeClr>
                </a:solidFill>
              </a:rPr>
              <a:t>The company is expected to see a growth of 9.5% to $6 a share</a:t>
            </a:r>
          </a:p>
          <a:p>
            <a:pPr eaLnBrk="1" fontAlgn="auto" hangingPunct="1">
              <a:spcAft>
                <a:spcPts val="0"/>
              </a:spcAft>
              <a:buFont typeface="Wingdings 3" charset="2"/>
              <a:buChar char=""/>
              <a:defRPr/>
            </a:pPr>
            <a:endParaRPr lang="en-US" altLang="en-US" sz="2800">
              <a:solidFill>
                <a:schemeClr val="tx1">
                  <a:lumMod val="75000"/>
                  <a:lumOff val="25000"/>
                </a:schemeClr>
              </a:solidFill>
            </a:endParaRPr>
          </a:p>
          <a:p>
            <a:pPr eaLnBrk="1" fontAlgn="auto" hangingPunct="1">
              <a:spcAft>
                <a:spcPts val="0"/>
              </a:spcAft>
              <a:buFont typeface="Wingdings 3" charset="2"/>
              <a:buChar char=""/>
              <a:defRPr/>
            </a:pPr>
            <a:endParaRPr lang="en-US" altLang="en-US" sz="2800">
              <a:solidFill>
                <a:schemeClr val="tx1">
                  <a:lumMod val="75000"/>
                  <a:lumOff val="25000"/>
                </a:schemeClr>
              </a:solidFill>
            </a:endParaRPr>
          </a:p>
          <a:p>
            <a:pPr eaLnBrk="1" fontAlgn="auto" hangingPunct="1">
              <a:spcAft>
                <a:spcPts val="0"/>
              </a:spcAft>
              <a:buFont typeface="Wingdings 3" charset="2"/>
              <a:buChar char=""/>
              <a:defRPr/>
            </a:pPr>
            <a:endParaRPr lang="en-US" altLang="en-US" sz="2800">
              <a:solidFill>
                <a:schemeClr val="tx1">
                  <a:lumMod val="75000"/>
                  <a:lumOff val="25000"/>
                </a:schemeClr>
              </a:solidFill>
            </a:endParaRPr>
          </a:p>
        </p:txBody>
      </p:sp>
      <p:sp>
        <p:nvSpPr>
          <p:cNvPr id="46084" name="Slide Number Placeholder 4">
            <a:extLst>
              <a:ext uri="{FF2B5EF4-FFF2-40B4-BE49-F238E27FC236}">
                <a16:creationId xmlns:a16="http://schemas.microsoft.com/office/drawing/2014/main" xmlns="" id="{DDCC2BE8-5E6C-4DD3-8F7F-9682E1AA6BCA}"/>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15B0F164-89CF-48F8-B786-80EDBA37304B}"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14</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04B53-BC34-46F2-9831-E93FF8711778}"/>
              </a:ext>
            </a:extLst>
          </p:cNvPr>
          <p:cNvSpPr>
            <a:spLocks noGrp="1"/>
          </p:cNvSpPr>
          <p:nvPr>
            <p:ph type="title"/>
          </p:nvPr>
        </p:nvSpPr>
        <p:spPr/>
        <p:txBody>
          <a:bodyPr rtlCol="0">
            <a:normAutofit/>
          </a:bodyPr>
          <a:lstStyle/>
          <a:p>
            <a:pPr lvl="3" defTabSz="914400" eaLnBrk="1" fontAlgn="auto" hangingPunct="1">
              <a:spcBef>
                <a:spcPts val="0"/>
              </a:spcBef>
              <a:spcAft>
                <a:spcPts val="0"/>
              </a:spcAft>
              <a:defRPr/>
            </a:pPr>
            <a:r>
              <a:rPr lang="en-US" sz="3200" b="1" dirty="0">
                <a:solidFill>
                  <a:schemeClr val="tx2"/>
                </a:solidFill>
              </a:rPr>
              <a:t>Market capitalization </a:t>
            </a:r>
            <a:endParaRPr lang="en-US" b="1" kern="1200" dirty="0">
              <a:solidFill>
                <a:schemeClr val="tx2"/>
              </a:solidFill>
              <a:latin typeface="+mj-lt"/>
              <a:ea typeface="+mj-ea"/>
              <a:cs typeface="+mj-cs"/>
            </a:endParaRPr>
          </a:p>
        </p:txBody>
      </p:sp>
      <p:sp>
        <p:nvSpPr>
          <p:cNvPr id="48131" name="Content Placeholder 2">
            <a:extLst>
              <a:ext uri="{FF2B5EF4-FFF2-40B4-BE49-F238E27FC236}">
                <a16:creationId xmlns:a16="http://schemas.microsoft.com/office/drawing/2014/main" xmlns="" id="{6EE8D00C-568B-4E27-9BA6-799E038E24DB}"/>
              </a:ext>
            </a:extLst>
          </p:cNvPr>
          <p:cNvSpPr>
            <a:spLocks noGrp="1" noChangeArrowheads="1"/>
          </p:cNvSpPr>
          <p:nvPr>
            <p:ph sz="half" idx="1"/>
          </p:nvPr>
        </p:nvSpPr>
        <p:spPr>
          <a:xfrm>
            <a:off x="1943100" y="2136775"/>
            <a:ext cx="3197225" cy="3767138"/>
          </a:xfrm>
        </p:spPr>
        <p:txBody>
          <a:bodyPr/>
          <a:lstStyle/>
          <a:p>
            <a:pPr eaLnBrk="1" hangingPunct="1"/>
            <a:r>
              <a:rPr lang="en-US" altLang="en-US"/>
              <a:t>Market capitalization of Walmart Company market cap of $409.65 Billion, which is among the top twenty companies with the largest market cap in the world. </a:t>
            </a:r>
          </a:p>
          <a:p>
            <a:pPr eaLnBrk="1" hangingPunct="1"/>
            <a:endParaRPr lang="en-US" altLang="en-US"/>
          </a:p>
          <a:p>
            <a:pPr eaLnBrk="1" hangingPunct="1"/>
            <a:endParaRPr lang="en-US" altLang="en-US"/>
          </a:p>
        </p:txBody>
      </p:sp>
      <p:pic>
        <p:nvPicPr>
          <p:cNvPr id="48132" name="Content Placeholder 5">
            <a:extLst>
              <a:ext uri="{FF2B5EF4-FFF2-40B4-BE49-F238E27FC236}">
                <a16:creationId xmlns:a16="http://schemas.microsoft.com/office/drawing/2014/main" xmlns="" id="{D1F213B4-9E71-439E-A735-3182AD260A3A}"/>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572000" y="3429000"/>
            <a:ext cx="4114800" cy="1158875"/>
          </a:xfrm>
          <a:noFill/>
        </p:spPr>
      </p:pic>
      <p:sp>
        <p:nvSpPr>
          <p:cNvPr id="48133" name="Slide Number Placeholder 4">
            <a:extLst>
              <a:ext uri="{FF2B5EF4-FFF2-40B4-BE49-F238E27FC236}">
                <a16:creationId xmlns:a16="http://schemas.microsoft.com/office/drawing/2014/main" xmlns="" id="{C890235B-80A5-4430-8073-A5BCC072E56F}"/>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144BDF3C-A53B-4A5D-8EB9-E27C07300706}"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15</a:t>
            </a:fld>
            <a:endParaRPr lang="en-US" altLang="en-US" sz="1400">
              <a:solidFill>
                <a:schemeClr val="tx1"/>
              </a:solidFill>
              <a:latin typeface="Times New Roman" panose="02020603050405020304" pitchFamily="18" charset="0"/>
              <a:cs typeface="Arial" panose="020B0604020202020204" pitchFamily="34" charset="0"/>
            </a:endParaRPr>
          </a:p>
        </p:txBody>
      </p:sp>
      <p:pic>
        <p:nvPicPr>
          <p:cNvPr id="48134" name="Picture 5">
            <a:extLst>
              <a:ext uri="{FF2B5EF4-FFF2-40B4-BE49-F238E27FC236}">
                <a16:creationId xmlns:a16="http://schemas.microsoft.com/office/drawing/2014/main" xmlns="" id="{20F554AC-9468-4CB9-976E-CE18FA8D7D95}"/>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057400"/>
            <a:ext cx="41148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8135" name="Picture 5">
            <a:extLst>
              <a:ext uri="{FF2B5EF4-FFF2-40B4-BE49-F238E27FC236}">
                <a16:creationId xmlns:a16="http://schemas.microsoft.com/office/drawing/2014/main" xmlns="" id="{82B973C6-0513-46C2-828F-F7CB844891F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4724400"/>
            <a:ext cx="4114800"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a:extLst>
              <a:ext uri="{FF2B5EF4-FFF2-40B4-BE49-F238E27FC236}">
                <a16:creationId xmlns:a16="http://schemas.microsoft.com/office/drawing/2014/main" xmlns="" id="{E4DDF6A8-092B-44E9-8292-08DD75362A73}"/>
              </a:ext>
            </a:extLst>
          </p:cNvPr>
          <p:cNvSpPr>
            <a:spLocks noGrp="1" noChangeArrowheads="1"/>
          </p:cNvSpPr>
          <p:nvPr>
            <p:ph type="title"/>
          </p:nvPr>
        </p:nvSpPr>
        <p:spPr>
          <a:xfrm>
            <a:off x="1944688" y="623888"/>
            <a:ext cx="6589712" cy="1281112"/>
          </a:xfrm>
        </p:spPr>
        <p:txBody>
          <a:bodyPr/>
          <a:lstStyle/>
          <a:p>
            <a:pPr eaLnBrk="1" hangingPunct="1"/>
            <a:r>
              <a:rPr lang="en-US" altLang="en-US"/>
              <a:t>Market capitalization Cont’..nd</a:t>
            </a:r>
          </a:p>
        </p:txBody>
      </p:sp>
      <p:sp>
        <p:nvSpPr>
          <p:cNvPr id="50179" name="Content Placeholder 5">
            <a:extLst>
              <a:ext uri="{FF2B5EF4-FFF2-40B4-BE49-F238E27FC236}">
                <a16:creationId xmlns:a16="http://schemas.microsoft.com/office/drawing/2014/main" xmlns="" id="{9EC38DF3-5120-4E72-BBC4-598988400B94}"/>
              </a:ext>
            </a:extLst>
          </p:cNvPr>
          <p:cNvSpPr>
            <a:spLocks noGrp="1" noChangeArrowheads="1"/>
          </p:cNvSpPr>
          <p:nvPr>
            <p:ph idx="1"/>
          </p:nvPr>
        </p:nvSpPr>
        <p:spPr>
          <a:xfrm>
            <a:off x="1943100" y="2133600"/>
            <a:ext cx="6591300" cy="3778250"/>
          </a:xfrm>
        </p:spPr>
        <p:txBody>
          <a:bodyPr/>
          <a:lstStyle/>
          <a:p>
            <a:pPr eaLnBrk="1" hangingPunct="1"/>
            <a:r>
              <a:rPr lang="en-US" altLang="en-US"/>
              <a:t>To investors market capitalization or Market cap is the total value call shares of stock held by shareholders or in the company</a:t>
            </a:r>
          </a:p>
          <a:p>
            <a:pPr eaLnBrk="1" hangingPunct="1"/>
            <a:r>
              <a:rPr lang="en-US" altLang="en-US"/>
              <a:t>Market cap </a:t>
            </a:r>
          </a:p>
          <a:p>
            <a:pPr marL="800100" lvl="2" indent="0" eaLnBrk="1" hangingPunct="1">
              <a:buFont typeface="Wingdings" panose="05000000000000000000" pitchFamily="2" charset="2"/>
              <a:buNone/>
            </a:pPr>
            <a:r>
              <a:rPr lang="en-US" altLang="en-US" sz="2800"/>
              <a:t>= price of a stock x outstanding shares</a:t>
            </a:r>
          </a:p>
          <a:p>
            <a:pPr eaLnBrk="1" hangingPunct="1"/>
            <a:r>
              <a:rPr lang="en-US" altLang="en-US" sz="2800"/>
              <a:t>Market cap help investors understand the company’s value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E800C-A83D-4679-AEF2-5278F3677B16}"/>
              </a:ext>
            </a:extLst>
          </p:cNvPr>
          <p:cNvSpPr>
            <a:spLocks noGrp="1"/>
          </p:cNvSpPr>
          <p:nvPr>
            <p:ph type="title"/>
          </p:nvPr>
        </p:nvSpPr>
        <p:spPr>
          <a:xfrm>
            <a:off x="514350" y="152400"/>
            <a:ext cx="8401050" cy="685800"/>
          </a:xfrm>
        </p:spPr>
        <p:txBody>
          <a:bodyPr rtlCol="0">
            <a:normAutofit/>
          </a:bodyPr>
          <a:lstStyle/>
          <a:p>
            <a:pPr lvl="3" defTabSz="914400" eaLnBrk="1" fontAlgn="auto" hangingPunct="1">
              <a:spcBef>
                <a:spcPts val="0"/>
              </a:spcBef>
              <a:spcAft>
                <a:spcPts val="0"/>
              </a:spcAft>
              <a:defRPr/>
            </a:pPr>
            <a:r>
              <a:rPr lang="en-US" kern="1200" dirty="0">
                <a:solidFill>
                  <a:schemeClr val="tx2"/>
                </a:solidFill>
                <a:latin typeface="+mj-lt"/>
                <a:ea typeface="+mj-ea"/>
                <a:cs typeface="+mj-cs"/>
              </a:rPr>
              <a:t>References</a:t>
            </a:r>
          </a:p>
        </p:txBody>
      </p:sp>
      <p:sp>
        <p:nvSpPr>
          <p:cNvPr id="52227" name="Content Placeholder 2">
            <a:extLst>
              <a:ext uri="{FF2B5EF4-FFF2-40B4-BE49-F238E27FC236}">
                <a16:creationId xmlns:a16="http://schemas.microsoft.com/office/drawing/2014/main" xmlns="" id="{287E04B6-5FC4-4068-A87C-03DE49D542B2}"/>
              </a:ext>
            </a:extLst>
          </p:cNvPr>
          <p:cNvSpPr>
            <a:spLocks noGrp="1" noChangeArrowheads="1"/>
          </p:cNvSpPr>
          <p:nvPr>
            <p:ph idx="1"/>
          </p:nvPr>
        </p:nvSpPr>
        <p:spPr>
          <a:xfrm>
            <a:off x="514350" y="838200"/>
            <a:ext cx="8094663" cy="5715000"/>
          </a:xfrm>
        </p:spPr>
        <p:txBody>
          <a:bodyPr/>
          <a:lstStyle/>
          <a:p>
            <a:pPr marL="0" indent="0" eaLnBrk="1" hangingPunct="1">
              <a:buFont typeface="Wingdings" panose="05000000000000000000" pitchFamily="2" charset="2"/>
              <a:buNone/>
            </a:pPr>
            <a:r>
              <a:rPr lang="en-US" altLang="en-US" sz="2000"/>
              <a:t>FinBox (2021). P/E Ratio for Walmart Inc.. From  </a:t>
            </a:r>
            <a:r>
              <a:rPr lang="en-US" altLang="en-US" sz="2000">
                <a:hlinkClick r:id="rId3"/>
              </a:rPr>
              <a:t>https://finbox.com/NYSE:WMT/explorer/pe_ltm</a:t>
            </a:r>
            <a:endParaRPr lang="en-US" altLang="en-US" sz="2000"/>
          </a:p>
          <a:p>
            <a:pPr marL="0" indent="0" eaLnBrk="1" hangingPunct="1">
              <a:buFont typeface="Wingdings" panose="05000000000000000000" pitchFamily="2" charset="2"/>
              <a:buNone/>
            </a:pPr>
            <a:r>
              <a:rPr lang="en-US" altLang="en-US" sz="2000"/>
              <a:t> </a:t>
            </a:r>
          </a:p>
          <a:p>
            <a:pPr marL="0" indent="0" eaLnBrk="1" hangingPunct="1">
              <a:buFont typeface="Wingdings" panose="05000000000000000000" pitchFamily="2" charset="2"/>
              <a:buNone/>
            </a:pPr>
            <a:r>
              <a:rPr lang="en-US" altLang="en-US" sz="2000"/>
              <a:t>Larkin, M. (2021). Is Walmart Stock A Buy Right Now? Here's What Charts, Analysis Show. From </a:t>
            </a:r>
            <a:r>
              <a:rPr lang="en-US" altLang="en-US" sz="2000">
                <a:hlinkClick r:id="rId4"/>
              </a:rPr>
              <a:t>https://www.investors.com/research/walmart-stock-good-buy/</a:t>
            </a:r>
            <a:endParaRPr lang="en-US" altLang="en-US" sz="2000"/>
          </a:p>
          <a:p>
            <a:pPr marL="0" indent="0" eaLnBrk="1" hangingPunct="1">
              <a:buFont typeface="Wingdings" panose="05000000000000000000" pitchFamily="2" charset="2"/>
              <a:buNone/>
            </a:pPr>
            <a:r>
              <a:rPr lang="en-US" altLang="en-US" sz="2000"/>
              <a:t> </a:t>
            </a:r>
          </a:p>
          <a:p>
            <a:pPr marL="0" indent="0" eaLnBrk="1" hangingPunct="1">
              <a:buFont typeface="Wingdings" panose="05000000000000000000" pitchFamily="2" charset="2"/>
              <a:buNone/>
            </a:pPr>
            <a:r>
              <a:rPr lang="en-US" altLang="en-US" sz="2000"/>
              <a:t>Macro Trends (2021). Walmart Cash Flow from Operating Activities 2006-2021 WMT. From </a:t>
            </a:r>
            <a:r>
              <a:rPr lang="en-US" altLang="en-US" sz="2000">
                <a:hlinkClick r:id="rId5"/>
              </a:rPr>
              <a:t>https://www.macrotrends.net/stocks/charts/WMT/walmart/cash-flow-from-operating-activities</a:t>
            </a:r>
            <a:endParaRPr lang="en-US" altLang="en-US" sz="2000"/>
          </a:p>
          <a:p>
            <a:pPr marL="0" indent="0" eaLnBrk="1" hangingPunct="1">
              <a:buFont typeface="Wingdings" panose="05000000000000000000" pitchFamily="2" charset="2"/>
              <a:buNone/>
            </a:pPr>
            <a:endParaRPr lang="en-US" altLang="en-US" sz="2000"/>
          </a:p>
        </p:txBody>
      </p:sp>
      <p:sp>
        <p:nvSpPr>
          <p:cNvPr id="52228" name="Slide Number Placeholder 4">
            <a:extLst>
              <a:ext uri="{FF2B5EF4-FFF2-40B4-BE49-F238E27FC236}">
                <a16:creationId xmlns:a16="http://schemas.microsoft.com/office/drawing/2014/main" xmlns="" id="{16A7F54D-905B-4151-8620-C445359173F4}"/>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707111C-6067-4ADD-BD25-DFD8810EEDC6}"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17</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27553-2464-4700-A806-32958F7C3906}"/>
              </a:ext>
            </a:extLst>
          </p:cNvPr>
          <p:cNvSpPr>
            <a:spLocks noGrp="1"/>
          </p:cNvSpPr>
          <p:nvPr>
            <p:ph type="title"/>
          </p:nvPr>
        </p:nvSpPr>
        <p:spPr>
          <a:xfrm>
            <a:off x="514350" y="152400"/>
            <a:ext cx="8401050" cy="685800"/>
          </a:xfrm>
        </p:spPr>
        <p:txBody>
          <a:bodyPr rtlCol="0">
            <a:normAutofit/>
          </a:bodyPr>
          <a:lstStyle/>
          <a:p>
            <a:pPr lvl="3" defTabSz="914400" eaLnBrk="1" fontAlgn="auto" hangingPunct="1">
              <a:spcBef>
                <a:spcPts val="0"/>
              </a:spcBef>
              <a:spcAft>
                <a:spcPts val="0"/>
              </a:spcAft>
              <a:defRPr/>
            </a:pPr>
            <a:r>
              <a:rPr lang="en-US" kern="1200" dirty="0">
                <a:solidFill>
                  <a:schemeClr val="tx2"/>
                </a:solidFill>
                <a:latin typeface="+mj-lt"/>
                <a:ea typeface="+mj-ea"/>
                <a:cs typeface="+mj-cs"/>
              </a:rPr>
              <a:t>References </a:t>
            </a:r>
            <a:r>
              <a:rPr lang="en-US" kern="1200" dirty="0" err="1">
                <a:solidFill>
                  <a:schemeClr val="tx2"/>
                </a:solidFill>
                <a:latin typeface="+mj-lt"/>
                <a:ea typeface="+mj-ea"/>
                <a:cs typeface="+mj-cs"/>
              </a:rPr>
              <a:t>Cont</a:t>
            </a:r>
            <a:r>
              <a:rPr lang="en-US" kern="1200" dirty="0">
                <a:solidFill>
                  <a:schemeClr val="tx2"/>
                </a:solidFill>
                <a:latin typeface="+mj-lt"/>
                <a:ea typeface="+mj-ea"/>
                <a:cs typeface="+mj-cs"/>
              </a:rPr>
              <a:t>’..</a:t>
            </a:r>
            <a:r>
              <a:rPr lang="en-US" kern="1200" dirty="0" err="1">
                <a:solidFill>
                  <a:schemeClr val="tx2"/>
                </a:solidFill>
                <a:latin typeface="+mj-lt"/>
                <a:ea typeface="+mj-ea"/>
                <a:cs typeface="+mj-cs"/>
              </a:rPr>
              <a:t>nd</a:t>
            </a:r>
            <a:endParaRPr lang="en-US" kern="1200" dirty="0">
              <a:solidFill>
                <a:schemeClr val="tx2"/>
              </a:solidFill>
              <a:latin typeface="+mj-lt"/>
              <a:ea typeface="+mj-ea"/>
              <a:cs typeface="+mj-cs"/>
            </a:endParaRPr>
          </a:p>
        </p:txBody>
      </p:sp>
      <p:sp>
        <p:nvSpPr>
          <p:cNvPr id="54275" name="Content Placeholder 2">
            <a:extLst>
              <a:ext uri="{FF2B5EF4-FFF2-40B4-BE49-F238E27FC236}">
                <a16:creationId xmlns:a16="http://schemas.microsoft.com/office/drawing/2014/main" xmlns="" id="{DEAFAC48-2538-4E5A-B960-956B77BDA828}"/>
              </a:ext>
            </a:extLst>
          </p:cNvPr>
          <p:cNvSpPr>
            <a:spLocks noGrp="1" noChangeArrowheads="1"/>
          </p:cNvSpPr>
          <p:nvPr>
            <p:ph idx="1"/>
          </p:nvPr>
        </p:nvSpPr>
        <p:spPr>
          <a:xfrm>
            <a:off x="514350" y="838200"/>
            <a:ext cx="8094663" cy="5715000"/>
          </a:xfrm>
        </p:spPr>
        <p:txBody>
          <a:bodyPr/>
          <a:lstStyle/>
          <a:p>
            <a:pPr marL="0" indent="0" eaLnBrk="1" hangingPunct="1">
              <a:buFont typeface="Wingdings" panose="05000000000000000000" pitchFamily="2" charset="2"/>
              <a:buNone/>
            </a:pPr>
            <a:r>
              <a:rPr lang="en-US" altLang="en-US" sz="2000"/>
              <a:t>Market Watch (2021). Walmart Inc. From </a:t>
            </a:r>
            <a:r>
              <a:rPr lang="en-US" altLang="en-US" sz="2000">
                <a:hlinkClick r:id="rId3"/>
              </a:rPr>
              <a:t>https://www.marketwatch.com/investing/stock/wmt/financials/cash-flow</a:t>
            </a:r>
            <a:endParaRPr lang="en-US" altLang="en-US" sz="2000"/>
          </a:p>
          <a:p>
            <a:pPr marL="0" indent="0" eaLnBrk="1" hangingPunct="1">
              <a:buFont typeface="Wingdings" panose="05000000000000000000" pitchFamily="2" charset="2"/>
              <a:buNone/>
            </a:pPr>
            <a:endParaRPr lang="en-US" altLang="en-US" sz="2000"/>
          </a:p>
          <a:p>
            <a:pPr marL="0" indent="0" eaLnBrk="1" hangingPunct="1">
              <a:buFont typeface="Wingdings" panose="05000000000000000000" pitchFamily="2" charset="2"/>
              <a:buNone/>
            </a:pPr>
            <a:r>
              <a:rPr lang="en-US" altLang="en-US" sz="2000"/>
              <a:t>Market Watch (2021). Walmart Inc. From </a:t>
            </a:r>
            <a:r>
              <a:rPr lang="en-US" altLang="en-US" sz="2000">
                <a:hlinkClick r:id="rId3"/>
              </a:rPr>
              <a:t>https://www.marketwatch.com/investing/stock/wmt/financials/cash-flow</a:t>
            </a:r>
            <a:endParaRPr lang="en-US" altLang="en-US" sz="2000"/>
          </a:p>
          <a:p>
            <a:pPr marL="0" indent="0" eaLnBrk="1" hangingPunct="1">
              <a:buFont typeface="Wingdings" panose="05000000000000000000" pitchFamily="2" charset="2"/>
              <a:buNone/>
            </a:pPr>
            <a:r>
              <a:rPr lang="en-US" altLang="en-US" sz="2000"/>
              <a:t> </a:t>
            </a:r>
          </a:p>
          <a:p>
            <a:pPr marL="0" indent="0" eaLnBrk="1" hangingPunct="1">
              <a:buFont typeface="Wingdings" panose="05000000000000000000" pitchFamily="2" charset="2"/>
              <a:buNone/>
            </a:pPr>
            <a:r>
              <a:rPr lang="en-US" altLang="en-US" sz="2000"/>
              <a:t>Nasdaq (2021). Walmart Inc. Common Stock (WMT). From https://www.nasdaq.com/market-activity/stocks/wmt/dividend-history</a:t>
            </a:r>
          </a:p>
          <a:p>
            <a:pPr marL="0" indent="0" eaLnBrk="1" hangingPunct="1">
              <a:buFont typeface="Wingdings" panose="05000000000000000000" pitchFamily="2" charset="2"/>
              <a:buNone/>
            </a:pPr>
            <a:r>
              <a:rPr lang="en-US" altLang="en-US" sz="2000"/>
              <a:t>YCharts (2021). Walmart Inc (WMT). From </a:t>
            </a:r>
            <a:r>
              <a:rPr lang="en-US" altLang="en-US" sz="2000">
                <a:hlinkClick r:id="rId4"/>
              </a:rPr>
              <a:t>https://ycharts.com/companies/WMT/dividend_yield</a:t>
            </a:r>
            <a:endParaRPr lang="en-US" altLang="en-US" sz="2000"/>
          </a:p>
          <a:p>
            <a:pPr marL="0" indent="0" eaLnBrk="1" hangingPunct="1">
              <a:buFont typeface="Wingdings" panose="05000000000000000000" pitchFamily="2" charset="2"/>
              <a:buNone/>
            </a:pPr>
            <a:endParaRPr lang="en-US" altLang="en-US" sz="2000"/>
          </a:p>
          <a:p>
            <a:pPr marL="0" indent="0" eaLnBrk="1" hangingPunct="1">
              <a:buFont typeface="Wingdings" panose="05000000000000000000" pitchFamily="2" charset="2"/>
              <a:buNone/>
            </a:pPr>
            <a:endParaRPr lang="en-US" altLang="en-US" sz="2000"/>
          </a:p>
        </p:txBody>
      </p:sp>
      <p:sp>
        <p:nvSpPr>
          <p:cNvPr id="54276" name="Slide Number Placeholder 4">
            <a:extLst>
              <a:ext uri="{FF2B5EF4-FFF2-40B4-BE49-F238E27FC236}">
                <a16:creationId xmlns:a16="http://schemas.microsoft.com/office/drawing/2014/main" xmlns="" id="{80F71A16-047F-4B04-9613-B5663618C258}"/>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0489D65-B413-4048-ADD9-39438AC5EF16}"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18</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B9643-EF9E-46E8-A172-2ADCC8FF92AD}"/>
              </a:ext>
            </a:extLst>
          </p:cNvPr>
          <p:cNvSpPr>
            <a:spLocks noGrp="1"/>
          </p:cNvSpPr>
          <p:nvPr>
            <p:ph type="title"/>
          </p:nvPr>
        </p:nvSpPr>
        <p:spPr>
          <a:xfrm>
            <a:off x="762000" y="228600"/>
            <a:ext cx="7772400" cy="1143000"/>
          </a:xfrm>
        </p:spPr>
        <p:txBody>
          <a:bodyPr rtlCol="0">
            <a:normAutofit/>
          </a:bodyPr>
          <a:lstStyle/>
          <a:p>
            <a:pPr lvl="3" algn="r" defTabSz="914400" eaLnBrk="1" fontAlgn="auto" hangingPunct="1">
              <a:spcBef>
                <a:spcPts val="0"/>
              </a:spcBef>
              <a:spcAft>
                <a:spcPts val="0"/>
              </a:spcAft>
              <a:defRPr/>
            </a:pPr>
            <a:r>
              <a:rPr lang="en-US" b="1" kern="1200" dirty="0">
                <a:solidFill>
                  <a:schemeClr val="tx2"/>
                </a:solidFill>
                <a:latin typeface="+mj-lt"/>
                <a:ea typeface="+mj-ea"/>
                <a:cs typeface="+mj-cs"/>
              </a:rPr>
              <a:t>Company Background</a:t>
            </a:r>
          </a:p>
        </p:txBody>
      </p:sp>
      <p:sp>
        <p:nvSpPr>
          <p:cNvPr id="21507" name="Content Placeholder 2">
            <a:extLst>
              <a:ext uri="{FF2B5EF4-FFF2-40B4-BE49-F238E27FC236}">
                <a16:creationId xmlns:a16="http://schemas.microsoft.com/office/drawing/2014/main" xmlns="" id="{0B00BF6A-1D90-43B3-966B-E84793D5B1B2}"/>
              </a:ext>
            </a:extLst>
          </p:cNvPr>
          <p:cNvSpPr>
            <a:spLocks noGrp="1" noChangeArrowheads="1"/>
          </p:cNvSpPr>
          <p:nvPr>
            <p:ph idx="1"/>
          </p:nvPr>
        </p:nvSpPr>
        <p:spPr>
          <a:xfrm>
            <a:off x="685800" y="1066800"/>
            <a:ext cx="8153400" cy="5410200"/>
          </a:xfrm>
        </p:spPr>
        <p:txBody>
          <a:bodyPr/>
          <a:lstStyle/>
          <a:p>
            <a:pPr eaLnBrk="1" hangingPunct="1">
              <a:lnSpc>
                <a:spcPct val="150000"/>
              </a:lnSpc>
              <a:buSzPct val="119000"/>
            </a:pPr>
            <a:r>
              <a:rPr lang="en-US" altLang="en-US" sz="2800"/>
              <a:t>Selected Fortune 500 company </a:t>
            </a:r>
            <a:r>
              <a:rPr lang="en-US" altLang="en-US" sz="2800">
                <a:solidFill>
                  <a:srgbClr val="FF0000"/>
                </a:solidFill>
              </a:rPr>
              <a:t>Walmart Inc. </a:t>
            </a:r>
          </a:p>
          <a:p>
            <a:pPr eaLnBrk="1" hangingPunct="1">
              <a:lnSpc>
                <a:spcPct val="150000"/>
              </a:lnSpc>
              <a:buSzPct val="119000"/>
            </a:pPr>
            <a:r>
              <a:rPr lang="en-US" altLang="en-US" sz="2800"/>
              <a:t>Walmart is World’s largest retailer</a:t>
            </a:r>
          </a:p>
          <a:p>
            <a:pPr eaLnBrk="1" hangingPunct="1">
              <a:lnSpc>
                <a:spcPct val="150000"/>
              </a:lnSpc>
              <a:buSzPct val="119000"/>
            </a:pPr>
            <a:r>
              <a:rPr lang="en-US" altLang="en-US" sz="2800"/>
              <a:t>Headquartered in Bentonville, Arkansas</a:t>
            </a:r>
          </a:p>
          <a:p>
            <a:pPr eaLnBrk="1" hangingPunct="1">
              <a:lnSpc>
                <a:spcPct val="150000"/>
              </a:lnSpc>
              <a:buSzPct val="119000"/>
            </a:pPr>
            <a:r>
              <a:rPr lang="en-US" altLang="en-US" sz="2800"/>
              <a:t>Walmart operates over 11,7000 stores and ecommerce sites in almost 28 countries </a:t>
            </a:r>
          </a:p>
          <a:p>
            <a:pPr eaLnBrk="1" hangingPunct="1">
              <a:lnSpc>
                <a:spcPct val="150000"/>
              </a:lnSpc>
              <a:buSzPct val="119000"/>
            </a:pPr>
            <a:r>
              <a:rPr lang="en-US" altLang="en-US" sz="2800"/>
              <a:t>Serves 270 million customers in over 11,7000 </a:t>
            </a:r>
          </a:p>
        </p:txBody>
      </p:sp>
      <p:sp>
        <p:nvSpPr>
          <p:cNvPr id="21508" name="Slide Number Placeholder 4">
            <a:extLst>
              <a:ext uri="{FF2B5EF4-FFF2-40B4-BE49-F238E27FC236}">
                <a16:creationId xmlns:a16="http://schemas.microsoft.com/office/drawing/2014/main" xmlns="" id="{D4EDEB9E-640D-465C-98E4-874E4D05EA93}"/>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B33A4B04-3B34-4EA5-85E0-38E886CB7340}"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2</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71A31-225E-48B4-B334-EA07A4E03218}"/>
              </a:ext>
            </a:extLst>
          </p:cNvPr>
          <p:cNvSpPr>
            <a:spLocks noGrp="1"/>
          </p:cNvSpPr>
          <p:nvPr>
            <p:ph type="title"/>
          </p:nvPr>
        </p:nvSpPr>
        <p:spPr>
          <a:xfrm>
            <a:off x="685800" y="228600"/>
            <a:ext cx="7772400" cy="1143000"/>
          </a:xfrm>
        </p:spPr>
        <p:txBody>
          <a:bodyPr rtlCol="0">
            <a:normAutofit fontScale="90000"/>
          </a:bodyPr>
          <a:lstStyle/>
          <a:p>
            <a:pPr lvl="3" algn="r" defTabSz="914400" eaLnBrk="1" fontAlgn="auto" hangingPunct="1">
              <a:spcBef>
                <a:spcPts val="0"/>
              </a:spcBef>
              <a:spcAft>
                <a:spcPts val="0"/>
              </a:spcAft>
              <a:defRPr/>
            </a:pPr>
            <a:r>
              <a:rPr lang="en-US" b="1" kern="1200" dirty="0">
                <a:solidFill>
                  <a:schemeClr val="tx2"/>
                </a:solidFill>
                <a:latin typeface="+mj-lt"/>
                <a:ea typeface="+mj-ea"/>
                <a:cs typeface="+mj-cs"/>
              </a:rPr>
              <a:t>Background Information Cont’…nd</a:t>
            </a:r>
          </a:p>
        </p:txBody>
      </p:sp>
      <p:sp>
        <p:nvSpPr>
          <p:cNvPr id="6147" name="Content Placeholder 2">
            <a:extLst>
              <a:ext uri="{FF2B5EF4-FFF2-40B4-BE49-F238E27FC236}">
                <a16:creationId xmlns:a16="http://schemas.microsoft.com/office/drawing/2014/main" xmlns="" id="{E664DFD3-FE15-4E0F-9AF4-1CC6DB9D7D53}"/>
              </a:ext>
            </a:extLst>
          </p:cNvPr>
          <p:cNvSpPr>
            <a:spLocks noGrp="1"/>
          </p:cNvSpPr>
          <p:nvPr>
            <p:ph idx="1"/>
          </p:nvPr>
        </p:nvSpPr>
        <p:spPr>
          <a:xfrm>
            <a:off x="685800" y="1143000"/>
            <a:ext cx="8153400" cy="5105400"/>
          </a:xfrm>
        </p:spPr>
        <p:txBody>
          <a:bodyPr rtlCol="0">
            <a:normAutofit/>
          </a:bodyPr>
          <a:lstStyle/>
          <a:p>
            <a:pPr marL="0" indent="0" eaLnBrk="1" fontAlgn="auto" hangingPunct="1">
              <a:lnSpc>
                <a:spcPct val="150000"/>
              </a:lnSpc>
              <a:spcAft>
                <a:spcPts val="0"/>
              </a:spcAft>
              <a:buSzPct val="119000"/>
              <a:buFont typeface="Wingdings" panose="05000000000000000000" pitchFamily="2" charset="2"/>
              <a:buNone/>
              <a:defRPr/>
            </a:pPr>
            <a:r>
              <a:rPr lang="en-US" sz="2800" dirty="0">
                <a:solidFill>
                  <a:srgbClr val="FF0000"/>
                </a:solidFill>
              </a:rPr>
              <a:t>Walmart Inc.</a:t>
            </a:r>
            <a:endParaRPr lang="en-US" sz="2800" dirty="0">
              <a:solidFill>
                <a:schemeClr val="tx1">
                  <a:lumMod val="75000"/>
                  <a:lumOff val="25000"/>
                </a:schemeClr>
              </a:solidFill>
            </a:endParaRPr>
          </a:p>
          <a:p>
            <a:pPr eaLnBrk="1" fontAlgn="auto" hangingPunct="1">
              <a:spcAft>
                <a:spcPts val="0"/>
              </a:spcAft>
              <a:buSzPct val="119000"/>
              <a:buFont typeface="Wingdings 3" charset="2"/>
              <a:buChar char=""/>
              <a:defRPr/>
            </a:pPr>
            <a:r>
              <a:rPr lang="en-US" sz="2800" dirty="0">
                <a:solidFill>
                  <a:schemeClr val="tx1">
                    <a:lumMod val="75000"/>
                    <a:lumOff val="25000"/>
                  </a:schemeClr>
                </a:solidFill>
              </a:rPr>
              <a:t>Combines differentiation and Cost-leadership strategies </a:t>
            </a:r>
          </a:p>
          <a:p>
            <a:pPr eaLnBrk="1" fontAlgn="auto" hangingPunct="1">
              <a:spcAft>
                <a:spcPts val="0"/>
              </a:spcAft>
              <a:buSzPct val="119000"/>
              <a:buFont typeface="Wingdings 3" charset="2"/>
              <a:buChar char=""/>
              <a:defRPr/>
            </a:pPr>
            <a:r>
              <a:rPr lang="en-US" sz="2800" dirty="0">
                <a:solidFill>
                  <a:schemeClr val="tx1">
                    <a:lumMod val="75000"/>
                    <a:lumOff val="25000"/>
                  </a:schemeClr>
                </a:solidFill>
              </a:rPr>
              <a:t>Segments: Walmart U.S, Sam’s Club, and Walmart international</a:t>
            </a:r>
          </a:p>
          <a:p>
            <a:pPr eaLnBrk="1" fontAlgn="auto" hangingPunct="1">
              <a:spcAft>
                <a:spcPts val="0"/>
              </a:spcAft>
              <a:buSzPct val="119000"/>
              <a:buFont typeface="Wingdings 3" charset="2"/>
              <a:buChar char=""/>
              <a:defRPr/>
            </a:pPr>
            <a:r>
              <a:rPr lang="en-US" sz="2800" dirty="0">
                <a:solidFill>
                  <a:schemeClr val="tx1">
                    <a:lumMod val="75000"/>
                    <a:lumOff val="25000"/>
                  </a:schemeClr>
                </a:solidFill>
              </a:rPr>
              <a:t>Combines best price/value</a:t>
            </a:r>
          </a:p>
          <a:p>
            <a:pPr eaLnBrk="1" fontAlgn="auto" hangingPunct="1">
              <a:spcAft>
                <a:spcPts val="0"/>
              </a:spcAft>
              <a:buSzPct val="119000"/>
              <a:buFont typeface="Wingdings 3" charset="2"/>
              <a:buChar char=""/>
              <a:defRPr/>
            </a:pPr>
            <a:r>
              <a:rPr lang="en-US" sz="2800" dirty="0">
                <a:solidFill>
                  <a:schemeClr val="tx1">
                    <a:lumMod val="75000"/>
                    <a:lumOff val="25000"/>
                  </a:schemeClr>
                </a:solidFill>
              </a:rPr>
              <a:t>Offer broad product line at low cost </a:t>
            </a:r>
          </a:p>
          <a:p>
            <a:pPr eaLnBrk="1" fontAlgn="auto" hangingPunct="1">
              <a:spcAft>
                <a:spcPts val="0"/>
              </a:spcAft>
              <a:buSzPct val="119000"/>
              <a:buFont typeface="Wingdings 3" charset="2"/>
              <a:buChar char=""/>
              <a:defRPr/>
            </a:pPr>
            <a:r>
              <a:rPr lang="en-US" sz="2800" dirty="0">
                <a:solidFill>
                  <a:schemeClr val="tx1">
                    <a:lumMod val="75000"/>
                    <a:lumOff val="25000"/>
                  </a:schemeClr>
                </a:solidFill>
              </a:rPr>
              <a:t>Offer a wide selection of products at low prices</a:t>
            </a:r>
          </a:p>
        </p:txBody>
      </p:sp>
      <p:sp>
        <p:nvSpPr>
          <p:cNvPr id="23556" name="Slide Number Placeholder 4">
            <a:extLst>
              <a:ext uri="{FF2B5EF4-FFF2-40B4-BE49-F238E27FC236}">
                <a16:creationId xmlns:a16="http://schemas.microsoft.com/office/drawing/2014/main" xmlns="" id="{5B91FBDE-6705-48ED-8B45-4289D1966E0E}"/>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C602B7DE-6F76-4E5F-98F8-5585F5858169}"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3</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47DA8321-FD07-438E-9F07-16F95081E84B}"/>
              </a:ext>
            </a:extLst>
          </p:cNvPr>
          <p:cNvSpPr>
            <a:spLocks noGrp="1" noChangeArrowheads="1"/>
          </p:cNvSpPr>
          <p:nvPr>
            <p:ph type="title"/>
          </p:nvPr>
        </p:nvSpPr>
        <p:spPr>
          <a:xfrm>
            <a:off x="457200" y="381000"/>
            <a:ext cx="8077200" cy="1143000"/>
          </a:xfrm>
        </p:spPr>
        <p:txBody>
          <a:bodyPr/>
          <a:lstStyle/>
          <a:p>
            <a:pPr eaLnBrk="1" hangingPunct="1"/>
            <a:r>
              <a:rPr lang="en-US" altLang="en-US" b="1"/>
              <a:t>Background Information Cont’…nd</a:t>
            </a:r>
            <a:endParaRPr lang="en-US" altLang="en-US"/>
          </a:p>
        </p:txBody>
      </p:sp>
      <p:sp>
        <p:nvSpPr>
          <p:cNvPr id="25603" name="Content Placeholder 2">
            <a:extLst>
              <a:ext uri="{FF2B5EF4-FFF2-40B4-BE49-F238E27FC236}">
                <a16:creationId xmlns:a16="http://schemas.microsoft.com/office/drawing/2014/main" xmlns="" id="{669DA880-B14F-43C0-BE53-2B8046E4C32C}"/>
              </a:ext>
            </a:extLst>
          </p:cNvPr>
          <p:cNvSpPr>
            <a:spLocks noGrp="1" noChangeArrowheads="1"/>
          </p:cNvSpPr>
          <p:nvPr>
            <p:ph idx="1"/>
          </p:nvPr>
        </p:nvSpPr>
        <p:spPr>
          <a:xfrm>
            <a:off x="609600" y="1524000"/>
            <a:ext cx="7772400" cy="4876800"/>
          </a:xfrm>
        </p:spPr>
        <p:txBody>
          <a:bodyPr/>
          <a:lstStyle/>
          <a:p>
            <a:pPr eaLnBrk="1" hangingPunct="1">
              <a:lnSpc>
                <a:spcPct val="150000"/>
              </a:lnSpc>
              <a:buSzPct val="119000"/>
            </a:pPr>
            <a:r>
              <a:rPr lang="en-US" altLang="en-US"/>
              <a:t>The largest Segment is Walmart U.S which</a:t>
            </a:r>
          </a:p>
          <a:p>
            <a:pPr lvl="1" eaLnBrk="1" hangingPunct="1">
              <a:lnSpc>
                <a:spcPct val="150000"/>
              </a:lnSpc>
              <a:buSzPct val="119000"/>
            </a:pPr>
            <a:r>
              <a:rPr lang="en-US" altLang="en-US"/>
              <a:t>Generate 64% net sales annually</a:t>
            </a:r>
          </a:p>
          <a:p>
            <a:pPr lvl="1" eaLnBrk="1" hangingPunct="1">
              <a:lnSpc>
                <a:spcPct val="150000"/>
              </a:lnSpc>
              <a:buSzPct val="119000"/>
            </a:pPr>
            <a:r>
              <a:rPr lang="en-US" altLang="en-US"/>
              <a:t>Leads in overall revenue</a:t>
            </a:r>
          </a:p>
          <a:p>
            <a:pPr lvl="1" eaLnBrk="1" hangingPunct="1">
              <a:lnSpc>
                <a:spcPct val="150000"/>
              </a:lnSpc>
              <a:buSzPct val="119000"/>
            </a:pPr>
            <a:r>
              <a:rPr lang="en-US" altLang="en-US"/>
              <a:t>Tops fortune 500 charts</a:t>
            </a:r>
          </a:p>
        </p:txBody>
      </p:sp>
      <p:sp>
        <p:nvSpPr>
          <p:cNvPr id="25604" name="Slide Number Placeholder 4">
            <a:extLst>
              <a:ext uri="{FF2B5EF4-FFF2-40B4-BE49-F238E27FC236}">
                <a16:creationId xmlns:a16="http://schemas.microsoft.com/office/drawing/2014/main" xmlns="" id="{BC1950C1-E227-4033-BE43-4767931387C0}"/>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A5815DAD-6884-41AA-8838-3454523FEDAF}"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4</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B6BA5-AC8B-4C44-A926-ACAE4ADBCC4D}"/>
              </a:ext>
            </a:extLst>
          </p:cNvPr>
          <p:cNvSpPr>
            <a:spLocks noGrp="1"/>
          </p:cNvSpPr>
          <p:nvPr>
            <p:ph type="title"/>
          </p:nvPr>
        </p:nvSpPr>
        <p:spPr/>
        <p:txBody>
          <a:bodyPr rtlCol="0">
            <a:normAutofit/>
          </a:bodyPr>
          <a:lstStyle/>
          <a:p>
            <a:pPr lvl="3" algn="r" defTabSz="914400" eaLnBrk="1" fontAlgn="auto" hangingPunct="1">
              <a:spcBef>
                <a:spcPts val="0"/>
              </a:spcBef>
              <a:spcAft>
                <a:spcPts val="0"/>
              </a:spcAft>
              <a:defRPr/>
            </a:pPr>
            <a:r>
              <a:rPr lang="en-US" sz="3000" b="1" kern="1200" dirty="0">
                <a:solidFill>
                  <a:schemeClr val="tx2"/>
                </a:solidFill>
                <a:latin typeface="+mj-lt"/>
                <a:ea typeface="+mj-ea"/>
                <a:cs typeface="+mj-cs"/>
              </a:rPr>
              <a:t>Company Name &amp; Ticker symbol</a:t>
            </a:r>
          </a:p>
        </p:txBody>
      </p:sp>
      <p:sp>
        <p:nvSpPr>
          <p:cNvPr id="27651" name="Content Placeholder 3">
            <a:extLst>
              <a:ext uri="{FF2B5EF4-FFF2-40B4-BE49-F238E27FC236}">
                <a16:creationId xmlns:a16="http://schemas.microsoft.com/office/drawing/2014/main" xmlns="" id="{70112899-0854-40CE-948D-FF54779BDDDA}"/>
              </a:ext>
            </a:extLst>
          </p:cNvPr>
          <p:cNvSpPr>
            <a:spLocks noGrp="1" noChangeArrowheads="1"/>
          </p:cNvSpPr>
          <p:nvPr>
            <p:ph sz="half" idx="1"/>
          </p:nvPr>
        </p:nvSpPr>
        <p:spPr>
          <a:xfrm>
            <a:off x="685800" y="2667000"/>
            <a:ext cx="3810000" cy="3429000"/>
          </a:xfrm>
        </p:spPr>
        <p:txBody>
          <a:bodyPr/>
          <a:lstStyle/>
          <a:p>
            <a:pPr eaLnBrk="1" hangingPunct="1">
              <a:lnSpc>
                <a:spcPct val="150000"/>
              </a:lnSpc>
            </a:pPr>
            <a:r>
              <a:rPr lang="en-US" altLang="en-US" sz="3600" b="1"/>
              <a:t>Walmart Inc </a:t>
            </a:r>
          </a:p>
          <a:p>
            <a:pPr eaLnBrk="1" hangingPunct="1">
              <a:lnSpc>
                <a:spcPct val="150000"/>
              </a:lnSpc>
            </a:pPr>
            <a:r>
              <a:rPr lang="en-US" altLang="en-US" sz="3600" b="1"/>
              <a:t>WMT in NYSE</a:t>
            </a:r>
            <a:r>
              <a:rPr lang="en-US" altLang="en-US" sz="3200" b="1"/>
              <a:t>.</a:t>
            </a:r>
          </a:p>
        </p:txBody>
      </p:sp>
      <p:pic>
        <p:nvPicPr>
          <p:cNvPr id="27652" name="Picture 5">
            <a:extLst>
              <a:ext uri="{FF2B5EF4-FFF2-40B4-BE49-F238E27FC236}">
                <a16:creationId xmlns:a16="http://schemas.microsoft.com/office/drawing/2014/main" xmlns="" id="{F2D505A7-A22A-4F64-88BE-3A66B3DBBCE8}"/>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4572000" y="2209800"/>
            <a:ext cx="4114800" cy="1158875"/>
          </a:xfrm>
          <a:noFill/>
        </p:spPr>
      </p:pic>
      <p:sp>
        <p:nvSpPr>
          <p:cNvPr id="27653" name="Slide Number Placeholder 4">
            <a:extLst>
              <a:ext uri="{FF2B5EF4-FFF2-40B4-BE49-F238E27FC236}">
                <a16:creationId xmlns:a16="http://schemas.microsoft.com/office/drawing/2014/main" xmlns="" id="{2FE5812D-AB0B-4E68-9B32-F9C67E92016F}"/>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9762B3D-46E8-408C-B96A-CDA0B3B1D9D0}"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5</a:t>
            </a:fld>
            <a:endParaRPr lang="en-US" altLang="en-US" sz="1400">
              <a:solidFill>
                <a:schemeClr val="tx1"/>
              </a:solidFill>
              <a:latin typeface="Times New Roman" panose="02020603050405020304" pitchFamily="18" charset="0"/>
              <a:cs typeface="Arial" panose="020B0604020202020204" pitchFamily="34" charset="0"/>
            </a:endParaRPr>
          </a:p>
        </p:txBody>
      </p:sp>
      <p:pic>
        <p:nvPicPr>
          <p:cNvPr id="27654" name="Picture 6">
            <a:extLst>
              <a:ext uri="{FF2B5EF4-FFF2-40B4-BE49-F238E27FC236}">
                <a16:creationId xmlns:a16="http://schemas.microsoft.com/office/drawing/2014/main" xmlns="" id="{A1546E2B-9207-45CF-A877-5FC12D9E92A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3486150"/>
            <a:ext cx="4114800" cy="230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D84EB1-9235-43A9-911A-5B10BC374D94}"/>
              </a:ext>
            </a:extLst>
          </p:cNvPr>
          <p:cNvSpPr>
            <a:spLocks noGrp="1"/>
          </p:cNvSpPr>
          <p:nvPr>
            <p:ph type="title"/>
          </p:nvPr>
        </p:nvSpPr>
        <p:spPr>
          <a:xfrm>
            <a:off x="533400" y="304800"/>
            <a:ext cx="8077200" cy="1143000"/>
          </a:xfrm>
        </p:spPr>
        <p:txBody>
          <a:bodyPr rtlCol="0">
            <a:normAutofit/>
          </a:bodyPr>
          <a:lstStyle/>
          <a:p>
            <a:pPr lvl="3" algn="r" defTabSz="914400" eaLnBrk="1" fontAlgn="auto" hangingPunct="1">
              <a:spcBef>
                <a:spcPts val="0"/>
              </a:spcBef>
              <a:spcAft>
                <a:spcPts val="0"/>
              </a:spcAft>
              <a:defRPr/>
            </a:pPr>
            <a:r>
              <a:rPr lang="en-US" b="1" kern="1200" dirty="0">
                <a:solidFill>
                  <a:schemeClr val="tx2"/>
                </a:solidFill>
                <a:latin typeface="+mj-lt"/>
                <a:ea typeface="+mj-ea"/>
                <a:cs typeface="+mj-cs"/>
              </a:rPr>
              <a:t>Walmart Inc. Cash flow</a:t>
            </a:r>
          </a:p>
        </p:txBody>
      </p:sp>
      <p:sp>
        <p:nvSpPr>
          <p:cNvPr id="8195" name="Content Placeholder 2">
            <a:extLst>
              <a:ext uri="{FF2B5EF4-FFF2-40B4-BE49-F238E27FC236}">
                <a16:creationId xmlns:a16="http://schemas.microsoft.com/office/drawing/2014/main" xmlns="" id="{39D187C1-0243-4CAE-8426-B7EB1053AB43}"/>
              </a:ext>
            </a:extLst>
          </p:cNvPr>
          <p:cNvSpPr>
            <a:spLocks noGrp="1"/>
          </p:cNvSpPr>
          <p:nvPr>
            <p:ph idx="1"/>
          </p:nvPr>
        </p:nvSpPr>
        <p:spPr>
          <a:xfrm>
            <a:off x="685800" y="1219200"/>
            <a:ext cx="8001000" cy="5105400"/>
          </a:xfrm>
        </p:spPr>
        <p:txBody>
          <a:bodyPr rtlCol="0">
            <a:normAutofit fontScale="92500"/>
          </a:bodyPr>
          <a:lstStyle/>
          <a:p>
            <a:pPr eaLnBrk="1" fontAlgn="auto" hangingPunct="1">
              <a:spcAft>
                <a:spcPts val="0"/>
              </a:spcAft>
              <a:buSzPct val="119000"/>
              <a:buFont typeface="Wingdings 3" charset="2"/>
              <a:buChar char=""/>
              <a:defRPr/>
            </a:pPr>
            <a:r>
              <a:rPr lang="en-US" altLang="en-US" sz="3000">
                <a:solidFill>
                  <a:schemeClr val="tx1">
                    <a:lumMod val="75000"/>
                    <a:lumOff val="25000"/>
                  </a:schemeClr>
                </a:solidFill>
              </a:rPr>
              <a:t>Uncertain management for the past five years</a:t>
            </a:r>
          </a:p>
          <a:p>
            <a:pPr eaLnBrk="1" fontAlgn="auto" hangingPunct="1">
              <a:spcAft>
                <a:spcPts val="0"/>
              </a:spcAft>
              <a:buSzPct val="119000"/>
              <a:buFont typeface="Wingdings 3" charset="2"/>
              <a:buChar char=""/>
              <a:defRPr/>
            </a:pPr>
            <a:r>
              <a:rPr lang="en-US" altLang="en-US" sz="3000">
                <a:solidFill>
                  <a:schemeClr val="tx1">
                    <a:lumMod val="75000"/>
                    <a:lumOff val="25000"/>
                  </a:schemeClr>
                </a:solidFill>
              </a:rPr>
              <a:t>Variable product demands experiences</a:t>
            </a:r>
          </a:p>
          <a:p>
            <a:pPr eaLnBrk="1" fontAlgn="auto" hangingPunct="1">
              <a:spcAft>
                <a:spcPts val="0"/>
              </a:spcAft>
              <a:buSzPct val="119000"/>
              <a:buFont typeface="Wingdings 3" charset="2"/>
              <a:buChar char=""/>
              <a:defRPr/>
            </a:pPr>
            <a:r>
              <a:rPr lang="en-US" altLang="en-US" sz="3000">
                <a:solidFill>
                  <a:schemeClr val="tx1">
                    <a:lumMod val="75000"/>
                    <a:lumOff val="25000"/>
                  </a:schemeClr>
                </a:solidFill>
              </a:rPr>
              <a:t>Declining cash flow due to massive  competition and sales slowdown</a:t>
            </a:r>
            <a:endParaRPr lang="en-US" altLang="en-US" sz="3000" i="1">
              <a:solidFill>
                <a:schemeClr val="tx1">
                  <a:lumMod val="75000"/>
                  <a:lumOff val="25000"/>
                </a:schemeClr>
              </a:solidFill>
            </a:endParaRPr>
          </a:p>
          <a:p>
            <a:pPr eaLnBrk="1" fontAlgn="auto" hangingPunct="1">
              <a:spcAft>
                <a:spcPts val="0"/>
              </a:spcAft>
              <a:buSzPct val="119000"/>
              <a:buFont typeface="Wingdings 3" charset="2"/>
              <a:buChar char=""/>
              <a:defRPr/>
            </a:pPr>
            <a:r>
              <a:rPr lang="en-US" altLang="en-US" sz="3000">
                <a:solidFill>
                  <a:schemeClr val="tx1">
                    <a:lumMod val="75000"/>
                    <a:lumOff val="25000"/>
                  </a:schemeClr>
                </a:solidFill>
              </a:rPr>
              <a:t>Cash flow grew in the last two years after the Covid-19 pandemic</a:t>
            </a:r>
          </a:p>
          <a:p>
            <a:pPr eaLnBrk="1" fontAlgn="auto" hangingPunct="1">
              <a:spcAft>
                <a:spcPts val="0"/>
              </a:spcAft>
              <a:buSzPct val="119000"/>
              <a:buFont typeface="Wingdings 3" charset="2"/>
              <a:buChar char=""/>
              <a:defRPr/>
            </a:pPr>
            <a:r>
              <a:rPr lang="en-US" altLang="en-US" sz="3000">
                <a:solidFill>
                  <a:schemeClr val="tx1">
                    <a:lumMod val="75000"/>
                    <a:lumOff val="25000"/>
                  </a:schemeClr>
                </a:solidFill>
              </a:rPr>
              <a:t>Walmart’s U.S. sales increased due to the Covid-19 pandemic-driven consumer stockpiling and online shopping</a:t>
            </a:r>
          </a:p>
        </p:txBody>
      </p:sp>
      <p:sp>
        <p:nvSpPr>
          <p:cNvPr id="29700" name="Slide Number Placeholder 4">
            <a:extLst>
              <a:ext uri="{FF2B5EF4-FFF2-40B4-BE49-F238E27FC236}">
                <a16:creationId xmlns:a16="http://schemas.microsoft.com/office/drawing/2014/main" xmlns="" id="{A200574E-CF28-444F-8142-A361B26B413B}"/>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81983F7F-5274-4B16-928E-AC2A159E09E7}"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6</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xmlns="" id="{4B88ADBF-8331-465B-B4D7-461528D47D7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4234" t="10686" r="19859" b="15524"/>
          <a:stretch>
            <a:fillRect/>
          </a:stretch>
        </p:blipFill>
        <p:spPr bwMode="auto">
          <a:xfrm>
            <a:off x="0" y="23813"/>
            <a:ext cx="9163050" cy="683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41007-3319-4FD8-9B01-5E59DC9D8E32}"/>
              </a:ext>
            </a:extLst>
          </p:cNvPr>
          <p:cNvSpPr>
            <a:spLocks noGrp="1"/>
          </p:cNvSpPr>
          <p:nvPr>
            <p:ph type="title"/>
          </p:nvPr>
        </p:nvSpPr>
        <p:spPr>
          <a:xfrm>
            <a:off x="838200" y="228600"/>
            <a:ext cx="7772400" cy="1143000"/>
          </a:xfrm>
        </p:spPr>
        <p:txBody>
          <a:bodyPr rtlCol="0">
            <a:normAutofit/>
          </a:bodyPr>
          <a:lstStyle/>
          <a:p>
            <a:pPr lvl="3" algn="r" defTabSz="914400" eaLnBrk="1" fontAlgn="auto" hangingPunct="1">
              <a:spcBef>
                <a:spcPts val="0"/>
              </a:spcBef>
              <a:spcAft>
                <a:spcPts val="0"/>
              </a:spcAft>
              <a:defRPr/>
            </a:pPr>
            <a:r>
              <a:rPr lang="en-US" sz="3200" dirty="0">
                <a:solidFill>
                  <a:schemeClr val="tx2"/>
                </a:solidFill>
              </a:rPr>
              <a:t>Price-to-earnings ratio</a:t>
            </a:r>
            <a:endParaRPr lang="en-US" sz="3200" b="1" kern="1200" dirty="0">
              <a:solidFill>
                <a:schemeClr val="tx2"/>
              </a:solidFill>
              <a:latin typeface="+mj-lt"/>
              <a:ea typeface="+mj-ea"/>
              <a:cs typeface="+mj-cs"/>
            </a:endParaRPr>
          </a:p>
        </p:txBody>
      </p:sp>
      <p:pic>
        <p:nvPicPr>
          <p:cNvPr id="33795" name="Picture 6">
            <a:extLst>
              <a:ext uri="{FF2B5EF4-FFF2-40B4-BE49-F238E27FC236}">
                <a16:creationId xmlns:a16="http://schemas.microsoft.com/office/drawing/2014/main" xmlns="" id="{A97439A2-473C-4619-90EF-3CA8FCAE5DE8}"/>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l="6989" t="31779" r="41129" b="30943"/>
          <a:stretch>
            <a:fillRect/>
          </a:stretch>
        </p:blipFill>
        <p:spPr>
          <a:xfrm>
            <a:off x="304800" y="1066800"/>
            <a:ext cx="8626475" cy="5105400"/>
          </a:xfrm>
          <a:noFill/>
        </p:spPr>
      </p:pic>
      <p:sp>
        <p:nvSpPr>
          <p:cNvPr id="33796" name="Slide Number Placeholder 4">
            <a:extLst>
              <a:ext uri="{FF2B5EF4-FFF2-40B4-BE49-F238E27FC236}">
                <a16:creationId xmlns:a16="http://schemas.microsoft.com/office/drawing/2014/main" xmlns="" id="{7FFF306A-4928-4257-AC11-2C3B97530D14}"/>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852674F6-A5EB-4C21-B47D-87CCF0C47B6D}"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8</a:t>
            </a:fld>
            <a:endParaRPr lang="en-US" altLang="en-US" sz="1400">
              <a:solidFill>
                <a:schemeClr val="tx1"/>
              </a:solidFill>
              <a:latin typeface="Times New Roman" panose="02020603050405020304" pitchFamily="18"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36201-5ACC-4BB8-A4CD-CD6BE3A31BF8}"/>
              </a:ext>
            </a:extLst>
          </p:cNvPr>
          <p:cNvSpPr>
            <a:spLocks noGrp="1"/>
          </p:cNvSpPr>
          <p:nvPr>
            <p:ph type="title"/>
          </p:nvPr>
        </p:nvSpPr>
        <p:spPr>
          <a:xfrm>
            <a:off x="457200" y="293688"/>
            <a:ext cx="8077200" cy="849312"/>
          </a:xfrm>
        </p:spPr>
        <p:txBody>
          <a:bodyPr rtlCol="0">
            <a:noAutofit/>
          </a:bodyPr>
          <a:lstStyle/>
          <a:p>
            <a:pPr lvl="3" algn="r" defTabSz="914400" eaLnBrk="1" fontAlgn="auto" hangingPunct="1">
              <a:spcBef>
                <a:spcPts val="0"/>
              </a:spcBef>
              <a:spcAft>
                <a:spcPts val="0"/>
              </a:spcAft>
              <a:defRPr/>
            </a:pPr>
            <a:r>
              <a:rPr lang="en-US" sz="3200" b="1" dirty="0">
                <a:solidFill>
                  <a:schemeClr val="tx2"/>
                </a:solidFill>
              </a:rPr>
              <a:t>Walmart Stock dividends and the yield</a:t>
            </a:r>
            <a:endParaRPr lang="en-US" sz="3200" b="1" kern="1200" dirty="0">
              <a:solidFill>
                <a:schemeClr val="tx2"/>
              </a:solidFill>
              <a:latin typeface="+mj-lt"/>
              <a:ea typeface="+mj-ea"/>
              <a:cs typeface="+mj-cs"/>
            </a:endParaRPr>
          </a:p>
        </p:txBody>
      </p:sp>
      <p:sp>
        <p:nvSpPr>
          <p:cNvPr id="35843" name="Slide Number Placeholder 4">
            <a:extLst>
              <a:ext uri="{FF2B5EF4-FFF2-40B4-BE49-F238E27FC236}">
                <a16:creationId xmlns:a16="http://schemas.microsoft.com/office/drawing/2014/main" xmlns="" id="{8AA6A801-98B6-470D-A183-DC965D16E5FE}"/>
              </a:ext>
            </a:extLst>
          </p:cNvPr>
          <p:cNvSpPr>
            <a:spLocks noGrp="1" noChangeArrowheads="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4585D835-75FB-4CD3-AC93-DA90D1714687}" type="slidenum">
              <a:rPr lang="en-US" altLang="en-US" sz="1400" smtClean="0">
                <a:solidFill>
                  <a:schemeClr val="tx1"/>
                </a:solidFill>
                <a:latin typeface="Times New Roman" panose="02020603050405020304" pitchFamily="18" charset="0"/>
                <a:cs typeface="Arial" panose="020B0604020202020204" pitchFamily="34" charset="0"/>
              </a:rPr>
              <a:pPr fontAlgn="base">
                <a:spcBef>
                  <a:spcPct val="0"/>
                </a:spcBef>
                <a:spcAft>
                  <a:spcPct val="0"/>
                </a:spcAft>
                <a:buClrTx/>
                <a:buFontTx/>
                <a:buNone/>
              </a:pPr>
              <a:t>9</a:t>
            </a:fld>
            <a:endParaRPr lang="en-US" altLang="en-US" sz="1400">
              <a:solidFill>
                <a:schemeClr val="tx1"/>
              </a:solidFill>
              <a:latin typeface="Times New Roman" panose="02020603050405020304" pitchFamily="18" charset="0"/>
              <a:cs typeface="Arial" panose="020B0604020202020204" pitchFamily="34" charset="0"/>
            </a:endParaRPr>
          </a:p>
        </p:txBody>
      </p:sp>
      <p:pic>
        <p:nvPicPr>
          <p:cNvPr id="35844" name="Picture 5">
            <a:extLst>
              <a:ext uri="{FF2B5EF4-FFF2-40B4-BE49-F238E27FC236}">
                <a16:creationId xmlns:a16="http://schemas.microsoft.com/office/drawing/2014/main" xmlns="" id="{B9EF32A8-95E3-40C9-A9F3-AC861F6A5CE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3780" t="35081" r="51613" b="16531"/>
          <a:stretch>
            <a:fillRect/>
          </a:stretch>
        </p:blipFill>
        <p:spPr bwMode="auto">
          <a:xfrm>
            <a:off x="1993900" y="1066800"/>
            <a:ext cx="6402388" cy="5208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845" name="Picture 6">
            <a:extLst>
              <a:ext uri="{FF2B5EF4-FFF2-40B4-BE49-F238E27FC236}">
                <a16:creationId xmlns:a16="http://schemas.microsoft.com/office/drawing/2014/main" xmlns="" id="{9A6988E7-9817-4E54-9F17-B64A5B36ADB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8938" y="1066800"/>
            <a:ext cx="1466850" cy="5208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22179441</TotalTime>
  <Words>1526</Words>
  <Application>Microsoft Office PowerPoint</Application>
  <PresentationFormat>On-screen Show (4:3)</PresentationFormat>
  <Paragraphs>141</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Wisp</vt:lpstr>
      <vt:lpstr>Walmart Inc. Financial Information  &amp; Key Performance Indicators </vt:lpstr>
      <vt:lpstr>Company Background</vt:lpstr>
      <vt:lpstr>Background Information Cont’…nd</vt:lpstr>
      <vt:lpstr>Background Information Cont’…nd</vt:lpstr>
      <vt:lpstr>Company Name &amp; Ticker symbol</vt:lpstr>
      <vt:lpstr>Walmart Inc. Cash flow</vt:lpstr>
      <vt:lpstr>Slide 7</vt:lpstr>
      <vt:lpstr>Price-to-earnings ratio</vt:lpstr>
      <vt:lpstr>Walmart Stock dividends and the yield</vt:lpstr>
      <vt:lpstr>Walmart Inc. Revenue Estimates</vt:lpstr>
      <vt:lpstr>Walmart Inc. Revenue Estimates</vt:lpstr>
      <vt:lpstr>Statement of Cash Flows </vt:lpstr>
      <vt:lpstr>Average trade volume</vt:lpstr>
      <vt:lpstr>Analysts’ recommendations </vt:lpstr>
      <vt:lpstr>Market capitalization </vt:lpstr>
      <vt:lpstr>Market capitalization Cont’..nd</vt:lpstr>
      <vt:lpstr>References</vt:lpstr>
      <vt:lpstr>References Cont’..nd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Walmart PPT Wk 2</dc:title>
  <dc:creator>Joseph Ruiz</dc:creator>
  <cp:lastModifiedBy>Windows User</cp:lastModifiedBy>
  <cp:revision>439</cp:revision>
  <cp:lastPrinted>2015-10-17T18:04:21Z</cp:lastPrinted>
  <dcterms:created xsi:type="dcterms:W3CDTF">2002-03-06T03:04:12Z</dcterms:created>
  <dcterms:modified xsi:type="dcterms:W3CDTF">2022-03-15T11:40:16Z</dcterms:modified>
</cp:coreProperties>
</file>