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9"/>
  </p:notesMasterIdLst>
  <p:handoutMasterIdLst>
    <p:handoutMasterId r:id="rId30"/>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itra" initials="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252A"/>
    <a:srgbClr val="BB2429"/>
    <a:srgbClr val="82B3EB"/>
    <a:srgbClr val="2E37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86" autoAdjust="0"/>
    <p:restoredTop sz="86502" autoAdjust="0"/>
  </p:normalViewPr>
  <p:slideViewPr>
    <p:cSldViewPr>
      <p:cViewPr varScale="1">
        <p:scale>
          <a:sx n="93" d="100"/>
          <a:sy n="93" d="100"/>
        </p:scale>
        <p:origin x="-474" y="-108"/>
      </p:cViewPr>
      <p:guideLst>
        <p:guide orient="horz" pos="2160"/>
        <p:guide pos="2880"/>
      </p:guideLst>
    </p:cSldViewPr>
  </p:slideViewPr>
  <p:outlineViewPr>
    <p:cViewPr>
      <p:scale>
        <a:sx n="33" d="100"/>
        <a:sy n="33" d="100"/>
      </p:scale>
      <p:origin x="0" y="-5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3C6233-1BC3-4FFF-B9D5-9CC8554A5344}" type="datetimeFigureOut">
              <a:rPr lang="en-US" smtClean="0"/>
              <a:pPr/>
              <a:t>2/16/2022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4CFEAF-AB13-4835-852D-77F59E918801}" type="slidenum">
              <a:rPr lang="en-US" smtClean="0"/>
              <a:pPr/>
              <a:t>‹#›</a:t>
            </a:fld>
            <a:endParaRPr lang="en-US" dirty="0"/>
          </a:p>
        </p:txBody>
      </p:sp>
    </p:spTree>
    <p:extLst>
      <p:ext uri="{BB962C8B-B14F-4D97-AF65-F5344CB8AC3E}">
        <p14:creationId xmlns:p14="http://schemas.microsoft.com/office/powerpoint/2010/main" xmlns="" val="9129332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36CCF-B16D-4D44-B699-3B162842EA86}" type="datetimeFigureOut">
              <a:rPr lang="en-US" smtClean="0"/>
              <a:pPr/>
              <a:t>2/16/2022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F4F01-CA1C-46C1-8901-F186FD31AE95}" type="slidenum">
              <a:rPr lang="en-US" smtClean="0"/>
              <a:pPr/>
              <a:t>‹#›</a:t>
            </a:fld>
            <a:endParaRPr lang="en-US" dirty="0"/>
          </a:p>
        </p:txBody>
      </p:sp>
    </p:spTree>
    <p:extLst>
      <p:ext uri="{BB962C8B-B14F-4D97-AF65-F5344CB8AC3E}">
        <p14:creationId xmlns:p14="http://schemas.microsoft.com/office/powerpoint/2010/main" xmlns="" val="19333210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2F4F01-CA1C-46C1-8901-F186FD31AE9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Tree>
    <p:extLst>
      <p:ext uri="{BB962C8B-B14F-4D97-AF65-F5344CB8AC3E}">
        <p14:creationId xmlns:p14="http://schemas.microsoft.com/office/powerpoint/2010/main" xmlns="" val="35682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Assessment team members investigating clandestine drug laboratories wear fire- and chemical-resistant suits, gloves, and boots and use self-contained breathing devices for protection. The team determines what safety equipment and clothing the processing team (who will identify and collect evidence) will need. Here, a member of the Southwest Virginia Clandestine Lab Team piles up methamphetamine-making ingredients and cooking devices on the lawn of a Damascus, Virginia, home.</a:t>
            </a:r>
          </a:p>
          <a:p>
            <a:r>
              <a:rPr lang="en-US" sz="1200" b="0" i="0" u="none" strike="noStrike" kern="1200" baseline="0" dirty="0" smtClean="0">
                <a:solidFill>
                  <a:schemeClr val="tx1"/>
                </a:solidFill>
                <a:latin typeface="+mn-lt"/>
                <a:ea typeface="+mn-ea"/>
                <a:cs typeface="+mn-cs"/>
              </a:rPr>
              <a:t>© AP Images/Smith, R.</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Identify the agency responsible for providing unified leadership in combating illegal drug activities and what its primary emphasis is.</a:t>
            </a:r>
          </a:p>
          <a:p>
            <a:r>
              <a:rPr lang="en-US" sz="1200" b="0" i="0" u="none" strike="noStrike" kern="1200" baseline="0" dirty="0" smtClean="0">
                <a:solidFill>
                  <a:schemeClr val="tx1"/>
                </a:solidFill>
                <a:latin typeface="+mn-lt"/>
                <a:ea typeface="+mn-ea"/>
                <a:cs typeface="+mn-cs"/>
              </a:rPr>
              <a:t>The federal DEA provides unified leadership in attacking narcotics trafficking and drug abuse. The DEA’s emphasis is on the source and distribution of illicit drugs rather than on arresting abusers.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18.2 Overview of drug-control strategies.</a:t>
            </a:r>
          </a:p>
          <a:p>
            <a:r>
              <a:rPr lang="en-US" sz="1200" b="0" i="0" u="none" strike="noStrike" kern="1200" baseline="0" dirty="0" smtClean="0">
                <a:solidFill>
                  <a:schemeClr val="tx1"/>
                </a:solidFill>
                <a:latin typeface="+mn-lt"/>
                <a:ea typeface="+mn-ea"/>
                <a:cs typeface="+mn-cs"/>
              </a:rPr>
              <a:t>Source: From Hess, K. M. (2009). </a:t>
            </a:r>
            <a:r>
              <a:rPr lang="en-US" sz="1200" b="0" i="1" u="none" strike="noStrike" kern="1200" baseline="0" dirty="0" smtClean="0">
                <a:solidFill>
                  <a:schemeClr val="tx1"/>
                </a:solidFill>
                <a:latin typeface="+mn-lt"/>
                <a:ea typeface="+mn-ea"/>
                <a:cs typeface="+mn-cs"/>
              </a:rPr>
              <a:t>Introduction to law enforcement and criminal justice</a:t>
            </a:r>
            <a:r>
              <a:rPr lang="en-US" sz="1200" b="0" i="0" u="none" strike="noStrike" kern="1200" baseline="0" dirty="0" smtClean="0">
                <a:solidFill>
                  <a:schemeClr val="tx1"/>
                </a:solidFill>
                <a:latin typeface="+mn-lt"/>
                <a:ea typeface="+mn-ea"/>
                <a:cs typeface="+mn-cs"/>
              </a:rPr>
              <a:t>, 9th ed. © 2009 Wadsworth, a part of Cengage Learning, Inc.</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Learning</a:t>
            </a:r>
            <a:r>
              <a:rPr lang="en-US" b="0" baseline="0" dirty="0" smtClean="0"/>
              <a:t> Objective:</a:t>
            </a:r>
          </a:p>
          <a:p>
            <a:r>
              <a:rPr lang="en-US" sz="1200" kern="1200" dirty="0" smtClean="0">
                <a:solidFill>
                  <a:schemeClr val="tx1"/>
                </a:solidFill>
                <a:effectLst/>
                <a:latin typeface="+mn-lt"/>
                <a:ea typeface="+mn-ea"/>
                <a:cs typeface="+mn-cs"/>
              </a:rPr>
              <a:t>Recognize the distinctive characteristics of organized crime.</a:t>
            </a:r>
          </a:p>
          <a:p>
            <a:r>
              <a:rPr lang="en-US" sz="1200" b="0" kern="1200" dirty="0" smtClean="0">
                <a:solidFill>
                  <a:schemeClr val="tx1"/>
                </a:solidFill>
                <a:effectLst/>
                <a:latin typeface="+mn-lt"/>
                <a:ea typeface="+mn-ea"/>
                <a:cs typeface="+mn-cs"/>
              </a:rPr>
              <a:t>The characteristics of organized crime are:</a:t>
            </a:r>
          </a:p>
          <a:p>
            <a:pPr lvl="0"/>
            <a:r>
              <a:rPr lang="en-US" sz="1200" b="0" kern="1200" dirty="0" smtClean="0">
                <a:solidFill>
                  <a:schemeClr val="tx1"/>
                </a:solidFill>
                <a:effectLst/>
                <a:latin typeface="+mn-lt"/>
                <a:ea typeface="+mn-ea"/>
                <a:cs typeface="+mn-cs"/>
              </a:rPr>
              <a:t>Definite organization and control.</a:t>
            </a:r>
          </a:p>
          <a:p>
            <a:pPr lvl="0"/>
            <a:r>
              <a:rPr lang="en-US" sz="1200" b="0" kern="1200" dirty="0" smtClean="0">
                <a:solidFill>
                  <a:schemeClr val="tx1"/>
                </a:solidFill>
                <a:effectLst/>
                <a:latin typeface="+mn-lt"/>
                <a:ea typeface="+mn-ea"/>
                <a:cs typeface="+mn-cs"/>
              </a:rPr>
              <a:t>High-profit and continued-profit crimes.</a:t>
            </a:r>
          </a:p>
          <a:p>
            <a:pPr lvl="0"/>
            <a:r>
              <a:rPr lang="en-US" sz="1200" b="0" kern="1200" dirty="0" smtClean="0">
                <a:solidFill>
                  <a:schemeClr val="tx1"/>
                </a:solidFill>
                <a:effectLst/>
                <a:latin typeface="+mn-lt"/>
                <a:ea typeface="+mn-ea"/>
                <a:cs typeface="+mn-cs"/>
              </a:rPr>
              <a:t>Singular control through force and threats.</a:t>
            </a:r>
          </a:p>
          <a:p>
            <a:r>
              <a:rPr lang="en-US" sz="1200" b="0" kern="1200" dirty="0" smtClean="0">
                <a:solidFill>
                  <a:schemeClr val="tx1"/>
                </a:solidFill>
                <a:effectLst/>
                <a:latin typeface="+mn-lt"/>
                <a:ea typeface="+mn-ea"/>
                <a:cs typeface="+mn-cs"/>
              </a:rPr>
              <a:t>Protection through corruption.</a:t>
            </a:r>
            <a:endParaRPr lang="en-US" b="0"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List the three activities that can be prosecuted under Title 18 of the U.S. Code, Section 1962, as they relate to organized crime.</a:t>
            </a:r>
          </a:p>
          <a:p>
            <a:r>
              <a:rPr lang="en-US" sz="1200" b="0" i="0" u="none" strike="noStrike" kern="1200" baseline="0" dirty="0" smtClean="0">
                <a:solidFill>
                  <a:schemeClr val="tx1"/>
                </a:solidFill>
                <a:latin typeface="+mn-lt"/>
                <a:ea typeface="+mn-ea"/>
                <a:cs typeface="+mn-cs"/>
              </a:rPr>
              <a:t>It is a prosecutable conspiracy to</a:t>
            </a:r>
          </a:p>
          <a:p>
            <a:r>
              <a:rPr lang="en-US" sz="1200" b="0" i="0" u="none" strike="noStrike" kern="1200" baseline="0" dirty="0" smtClean="0">
                <a:solidFill>
                  <a:schemeClr val="tx1"/>
                </a:solidFill>
                <a:latin typeface="+mn-lt"/>
                <a:ea typeface="+mn-ea"/>
                <a:cs typeface="+mn-cs"/>
              </a:rPr>
              <a:t>Acquire any enterprise with money obtained from</a:t>
            </a:r>
          </a:p>
          <a:p>
            <a:r>
              <a:rPr lang="en-US" sz="1200" b="0" i="0" u="none" strike="noStrike" kern="1200" baseline="0" dirty="0" smtClean="0">
                <a:solidFill>
                  <a:schemeClr val="tx1"/>
                </a:solidFill>
                <a:latin typeface="+mn-lt"/>
                <a:ea typeface="+mn-ea"/>
                <a:cs typeface="+mn-cs"/>
              </a:rPr>
              <a:t>illegal activity.</a:t>
            </a:r>
          </a:p>
          <a:p>
            <a:r>
              <a:rPr lang="en-US" sz="1200" b="0" i="0" u="none" strike="noStrike" kern="1200" baseline="0" dirty="0" smtClean="0">
                <a:solidFill>
                  <a:schemeClr val="tx1"/>
                </a:solidFill>
                <a:latin typeface="+mn-lt"/>
                <a:ea typeface="+mn-ea"/>
                <a:cs typeface="+mn-cs"/>
              </a:rPr>
              <a:t>Acquire, maintain or control any enterprise by</a:t>
            </a:r>
          </a:p>
          <a:p>
            <a:r>
              <a:rPr lang="en-US" sz="1200" b="0" i="0" u="none" strike="noStrike" kern="1200" baseline="0" dirty="0" smtClean="0">
                <a:solidFill>
                  <a:schemeClr val="tx1"/>
                </a:solidFill>
                <a:latin typeface="+mn-lt"/>
                <a:ea typeface="+mn-ea"/>
                <a:cs typeface="+mn-cs"/>
              </a:rPr>
              <a:t>illegal means.</a:t>
            </a:r>
          </a:p>
          <a:p>
            <a:r>
              <a:rPr lang="en-US" sz="1200" b="0" i="0" u="none" strike="noStrike" kern="1200" baseline="0" dirty="0" smtClean="0">
                <a:solidFill>
                  <a:schemeClr val="tx1"/>
                </a:solidFill>
                <a:latin typeface="+mn-lt"/>
                <a:ea typeface="+mn-ea"/>
                <a:cs typeface="+mn-cs"/>
              </a:rPr>
              <a:t>Use any enterprise to conduct illegal activity.</a:t>
            </a:r>
            <a:endParaRPr lang="en-US" b="0"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Understand the crimes organized crime is typically involved in.</a:t>
            </a:r>
          </a:p>
          <a:p>
            <a:r>
              <a:rPr lang="en-US" sz="1200" b="0" i="0" u="none" strike="noStrike" kern="1200" baseline="0" dirty="0" smtClean="0">
                <a:solidFill>
                  <a:schemeClr val="tx1"/>
                </a:solidFill>
                <a:latin typeface="+mn-lt"/>
                <a:ea typeface="+mn-ea"/>
                <a:cs typeface="+mn-cs"/>
              </a:rPr>
              <a:t>Organized crime is heavily involved in the so-called victimless crimes of gambling, drugs, pornography, and prostitution, as well as fraud, loan-sharking, money laundering, human trafficking, and infiltration of legitimate businesses.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a:t>
            </a:fld>
            <a:endParaRPr lang="en-US" dirty="0"/>
          </a:p>
        </p:txBody>
      </p:sp>
    </p:spTree>
    <p:extLst>
      <p:ext uri="{BB962C8B-B14F-4D97-AF65-F5344CB8AC3E}">
        <p14:creationId xmlns:p14="http://schemas.microsoft.com/office/powerpoint/2010/main" xmlns="" val="316032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Gang member Pedro Espinoza sits in a courtroom on November 2, 2012, as he is sentenced to death for the 2008 murder of Jamiel Shaw II. Prosecutors argued that Shaw, a star Los Angeles High School athlete, was targeted because he was carrying a red Spiderman backpack, a color Espinoza thought linked Shaw to a rival gang.</a:t>
            </a:r>
          </a:p>
          <a:p>
            <a:r>
              <a:rPr lang="en-US" sz="1200" b="0" i="0" u="none" strike="noStrike" kern="1200" baseline="0" dirty="0" smtClean="0">
                <a:solidFill>
                  <a:schemeClr val="tx1"/>
                </a:solidFill>
                <a:latin typeface="+mn-lt"/>
                <a:ea typeface="+mn-ea"/>
                <a:cs typeface="+mn-cs"/>
              </a:rPr>
              <a:t>© AP Images/Ut, N.</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Explain what the investigator’s primary role is in dealing with the organized crime problem.</a:t>
            </a:r>
          </a:p>
          <a:p>
            <a:r>
              <a:rPr lang="en-US" dirty="0" smtClean="0"/>
              <a:t>The daily observations of local law enforcement officers provide vital information for investigating organized crime. Report all suspicious activities and persons possibly associated with organized crime to the appropriate person or agency.</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International arms dealer Viktor Bout arrives in New York, flanked by DEA agents, to stand trial on terrorism charges. Arrested in Bangkok in 2008 during a foreign sting operation, it took more than two years of legal proceedings to get Bout extradited to the United States. In November 2011 he was convicted of conspiring to kill American citizens, officers, and employees by agreeing to sell weapons to drug enforcement informants whom he believed to be members of the Revolutionary Armed Forces of Colombia, a terrorist organization known as FARC. Bout was also found guilty of conspiring to acquire and export surface-to-air antiaircraft missiles and of conspiring to provide material support or resources in the form of weapons to a foreign terrorist organization.</a:t>
            </a:r>
          </a:p>
          <a:p>
            <a:r>
              <a:rPr lang="en-US" sz="1200" b="0" i="0" u="none" strike="noStrike" kern="1200" baseline="0" dirty="0" smtClean="0">
                <a:solidFill>
                  <a:schemeClr val="tx1"/>
                </a:solidFill>
                <a:latin typeface="+mn-lt"/>
                <a:ea typeface="+mn-ea"/>
                <a:cs typeface="+mn-cs"/>
              </a:rPr>
              <a:t>Source: DEA Photo</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26</a:t>
            </a:fld>
            <a:endParaRPr lang="en-US" dirty="0"/>
          </a:p>
        </p:txBody>
      </p:sp>
    </p:spTree>
    <p:extLst>
      <p:ext uri="{BB962C8B-B14F-4D97-AF65-F5344CB8AC3E}">
        <p14:creationId xmlns:p14="http://schemas.microsoft.com/office/powerpoint/2010/main" xmlns="" val="390759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Name the act that made it illegal to sell or use certain narcotics and dangerous drugs and the year it was passed.</a:t>
            </a:r>
          </a:p>
          <a:p>
            <a:r>
              <a:rPr lang="en-US" dirty="0" smtClean="0"/>
              <a:t>In 1914, the federal government passed the Harrison Narcotics Act, which made the sale or use of certain drugs illegal.</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Explain when it is illegal to use or sell narcotics or dangerous drugs.</a:t>
            </a:r>
          </a:p>
          <a:p>
            <a:r>
              <a:rPr lang="en-US" dirty="0" smtClean="0"/>
              <a:t>It is illegal to possess or use narcotics or dangerous drugs without a prescription and to sell or distribute them without a license.</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List the classes of drugs that are regulated by the CSA and provide at least two examples of each group.</a:t>
            </a:r>
          </a:p>
          <a:p>
            <a:r>
              <a:rPr lang="en-US" sz="1200" b="0" i="0" u="none" strike="noStrike" kern="1200" baseline="0" dirty="0" smtClean="0">
                <a:solidFill>
                  <a:schemeClr val="tx1"/>
                </a:solidFill>
                <a:latin typeface="+mn-lt"/>
                <a:ea typeface="+mn-ea"/>
                <a:cs typeface="+mn-cs"/>
              </a:rPr>
              <a:t>The main drug classes regulated by the CSA are depressants, stimulants, narcotics, hallucinogens, and anabolic steroids.</a:t>
            </a:r>
          </a:p>
          <a:p>
            <a:endParaRPr lang="en-US" sz="1200" b="0" i="0" u="none" strike="noStrike" kern="1200" baseline="0" dirty="0" smtClean="0">
              <a:solidFill>
                <a:schemeClr val="tx1"/>
              </a:solidFill>
              <a:latin typeface="+mn-lt"/>
              <a:ea typeface="+mn-ea"/>
              <a:cs typeface="+mn-cs"/>
            </a:endParaRPr>
          </a:p>
          <a:p>
            <a:r>
              <a:rPr lang="en-US" dirty="0" smtClean="0"/>
              <a:t>Learning Objective:</a:t>
            </a:r>
          </a:p>
          <a:p>
            <a:r>
              <a:rPr lang="en-US" sz="1200" kern="1200" dirty="0" smtClean="0">
                <a:solidFill>
                  <a:schemeClr val="tx1"/>
                </a:solidFill>
                <a:effectLst/>
                <a:latin typeface="+mn-lt"/>
                <a:ea typeface="+mn-ea"/>
                <a:cs typeface="+mn-cs"/>
              </a:rPr>
              <a:t>Understand what drugs are most commonly observed on the street, in the possession of users, and seized in drug raids, and what the most frequent drug arrest is.</a:t>
            </a:r>
          </a:p>
          <a:p>
            <a:r>
              <a:rPr lang="en-US" dirty="0" smtClean="0"/>
              <a:t>The most commonly observed drugs on the street, in possession of users and seized in drug raids are cocaine, codeine, crack, heroin, marijuana, morphine and opium. Arrest for possession or use of marijuana is the most frequent drug arrest.</a:t>
            </a:r>
          </a:p>
          <a:p>
            <a:r>
              <a:rPr lang="en-US" dirty="0" smtClean="0"/>
              <a:t>---</a:t>
            </a:r>
          </a:p>
          <a:p>
            <a:r>
              <a:rPr lang="en-US" sz="1200" b="0" i="0" u="none" strike="noStrike" kern="1200" baseline="0" dirty="0" smtClean="0">
                <a:solidFill>
                  <a:schemeClr val="tx1"/>
                </a:solidFill>
                <a:latin typeface="+mn-lt"/>
                <a:ea typeface="+mn-ea"/>
                <a:cs typeface="+mn-cs"/>
              </a:rPr>
              <a:t>Once a person is addicted, it can be extremely difficult for him or her to quit using drugs without special intervention and treatment. Here, a heroin addict suffers an overdose after getting his fix through a</a:t>
            </a:r>
          </a:p>
          <a:p>
            <a:r>
              <a:rPr lang="en-US" sz="1200" b="0" i="0" u="none" strike="noStrike" kern="1200" baseline="0" dirty="0" smtClean="0">
                <a:solidFill>
                  <a:schemeClr val="tx1"/>
                </a:solidFill>
                <a:latin typeface="+mn-lt"/>
                <a:ea typeface="+mn-ea"/>
                <a:cs typeface="+mn-cs"/>
              </a:rPr>
              <a:t>hypodermic needle.</a:t>
            </a:r>
          </a:p>
          <a:p>
            <a:r>
              <a:rPr lang="en-US" sz="1200" b="0" i="0" u="none" strike="noStrike" kern="1200" baseline="0" dirty="0" smtClean="0">
                <a:solidFill>
                  <a:schemeClr val="tx1"/>
                </a:solidFill>
                <a:latin typeface="+mn-lt"/>
                <a:ea typeface="+mn-ea"/>
                <a:cs typeface="+mn-cs"/>
              </a:rPr>
              <a:t>© Turner, A./Alamy</a:t>
            </a:r>
          </a:p>
          <a:p>
            <a:endParaRPr lang="en-US" dirty="0" smtClean="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Summarize the major legal evidence to seek in prosecuting drug use and possession.</a:t>
            </a:r>
          </a:p>
          <a:p>
            <a:r>
              <a:rPr lang="en-US" dirty="0" smtClean="0"/>
              <a:t>Physical evidence of possession or use of controlled substances includes the actual drugs, apparatus associated with their use, the suspect’s appearance and behavior and urine and blood tests.</a:t>
            </a:r>
          </a:p>
          <a:p>
            <a:r>
              <a:rPr lang="en-US" dirty="0" smtClean="0"/>
              <a:t>---</a:t>
            </a:r>
          </a:p>
          <a:p>
            <a:r>
              <a:rPr lang="en-US" sz="1200" b="0" i="0" u="none" strike="noStrike" kern="1200" baseline="0" dirty="0" smtClean="0">
                <a:solidFill>
                  <a:schemeClr val="tx1"/>
                </a:solidFill>
                <a:latin typeface="+mn-lt"/>
                <a:ea typeface="+mn-ea"/>
                <a:cs typeface="+mn-cs"/>
              </a:rPr>
              <a:t>A collection of drug paraphernalia.</a:t>
            </a:r>
          </a:p>
          <a:p>
            <a:r>
              <a:rPr lang="en-US" sz="1200" b="0" i="0" u="none" strike="noStrike" kern="1200" baseline="0" dirty="0" smtClean="0">
                <a:solidFill>
                  <a:schemeClr val="tx1"/>
                </a:solidFill>
                <a:latin typeface="+mn-lt"/>
                <a:ea typeface="+mn-ea"/>
                <a:cs typeface="+mn-cs"/>
              </a:rPr>
              <a:t>© Treacy, P./Alamy</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Identify the major legal evidence in prosecuting drug sale and distribution.</a:t>
            </a:r>
          </a:p>
          <a:p>
            <a:r>
              <a:rPr lang="en-US" baseline="0" dirty="0" smtClean="0"/>
              <a:t>The actual transfer of drugs from the seller to the buyer is the major legal evidence in prosecuting drug-sale cases.</a:t>
            </a:r>
          </a:p>
          <a:p>
            <a:endParaRPr lang="en-US" baseline="0" dirty="0" smtClean="0"/>
          </a:p>
          <a:p>
            <a:r>
              <a:rPr lang="en-US" baseline="0" dirty="0" smtClean="0"/>
              <a:t>Learning Objective:</a:t>
            </a:r>
          </a:p>
          <a:p>
            <a:r>
              <a:rPr lang="en-US" sz="1200" kern="1200" dirty="0" smtClean="0">
                <a:solidFill>
                  <a:schemeClr val="tx1"/>
                </a:solidFill>
                <a:effectLst/>
                <a:latin typeface="+mn-lt"/>
                <a:ea typeface="+mn-ea"/>
                <a:cs typeface="+mn-cs"/>
              </a:rPr>
              <a:t>Discuss the circumstances under which an on-sight arrest can be made for a drug buy.</a:t>
            </a:r>
          </a:p>
          <a:p>
            <a:r>
              <a:rPr lang="en-US" baseline="0" dirty="0" smtClean="0"/>
              <a:t>If you observe what appears to be a drug buy, you can make a warrantless arrest if you have probable cause. Often, however, it is better to simply observe and gather information.</a:t>
            </a:r>
          </a:p>
          <a:p>
            <a:endParaRPr lang="en-US" baseline="0" dirty="0" smtClean="0"/>
          </a:p>
          <a:p>
            <a:r>
              <a:rPr lang="en-US" baseline="0" dirty="0" smtClean="0"/>
              <a:t>Learning Objective:</a:t>
            </a:r>
          </a:p>
          <a:p>
            <a:r>
              <a:rPr lang="en-US" sz="1200" kern="1200" dirty="0" smtClean="0">
                <a:solidFill>
                  <a:schemeClr val="tx1"/>
                </a:solidFill>
                <a:effectLst/>
                <a:latin typeface="+mn-lt"/>
                <a:ea typeface="+mn-ea"/>
                <a:cs typeface="+mn-cs"/>
              </a:rPr>
              <a:t>Describe the precautions to take in undercover drug buys, including how to avoid a charge of entrapment.</a:t>
            </a:r>
          </a:p>
          <a:p>
            <a:r>
              <a:rPr lang="en-US" sz="1200" kern="1200" dirty="0" smtClean="0">
                <a:solidFill>
                  <a:schemeClr val="tx1"/>
                </a:solidFill>
                <a:effectLst/>
                <a:latin typeface="+mn-lt"/>
                <a:ea typeface="+mn-ea"/>
                <a:cs typeface="+mn-cs"/>
              </a:rPr>
              <a:t>Undercover drug buys are carefully planned, witnessed and conducted so that no charge of entrapment can be made.</a:t>
            </a:r>
          </a:p>
          <a:p>
            <a:r>
              <a:rPr lang="en-US" dirty="0" smtClean="0"/>
              <a:t>Make two or more buys to avoid the charge of entrapment.</a:t>
            </a:r>
          </a:p>
          <a:p>
            <a:r>
              <a:rPr lang="en-US" dirty="0" smtClean="0"/>
              <a:t>---</a:t>
            </a:r>
          </a:p>
          <a:p>
            <a:r>
              <a:rPr lang="en-US" sz="1200" b="0" i="0" u="none" strike="noStrike" kern="1200" baseline="0" dirty="0" smtClean="0">
                <a:solidFill>
                  <a:schemeClr val="tx1"/>
                </a:solidFill>
                <a:latin typeface="+mn-lt"/>
                <a:ea typeface="+mn-ea"/>
                <a:cs typeface="+mn-cs"/>
              </a:rPr>
              <a:t>Drugs are commonly bought and sold at raves and other events where young people congregate.</a:t>
            </a:r>
          </a:p>
          <a:p>
            <a:r>
              <a:rPr lang="en-US" sz="1200" b="0" i="0" u="none" strike="noStrike" kern="1200" baseline="0" dirty="0" smtClean="0">
                <a:solidFill>
                  <a:schemeClr val="tx1"/>
                </a:solidFill>
                <a:latin typeface="+mn-lt"/>
                <a:ea typeface="+mn-ea"/>
                <a:cs typeface="+mn-cs"/>
              </a:rPr>
              <a:t>© Bragg, D./Everynight Images/Alamy</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105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600450"/>
            <a:ext cx="5105400" cy="194134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791200" y="1524000"/>
            <a:ext cx="3022398" cy="4042389"/>
          </a:xfrm>
          <a:prstGeom prst="rect">
            <a:avLst/>
          </a:prstGeom>
        </p:spPr>
      </p:pic>
      <p:sp>
        <p:nvSpPr>
          <p:cNvPr id="11"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5034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1955931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0138"/>
            <a:ext cx="1864710" cy="41467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7406" y="1410138"/>
            <a:ext cx="5809593" cy="41467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85630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025DAC-F444-425F-AE13-FFE498B1EF4C}" type="datetime1">
              <a:rPr lang="en-US" smtClean="0"/>
              <a:pPr/>
              <a:t>2/16/2022</a:t>
            </a:fld>
            <a:endParaRPr lang="en-US" dirty="0"/>
          </a:p>
        </p:txBody>
      </p:sp>
      <p:sp>
        <p:nvSpPr>
          <p:cNvPr id="6" name="Slide Number Placeholder 5"/>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13" name="Footer Placeholder 3"/>
          <p:cNvSpPr>
            <a:spLocks noGrp="1"/>
          </p:cNvSpPr>
          <p:nvPr>
            <p:ph type="ftr" sz="quarter" idx="3"/>
          </p:nvPr>
        </p:nvSpPr>
        <p:spPr>
          <a:xfrm>
            <a:off x="569626" y="6019800"/>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534988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14378"/>
            <a:ext cx="6595534" cy="1822514"/>
          </a:xfrm>
        </p:spPr>
        <p:txBody>
          <a:bodyPr anchor="ctr">
            <a:normAutofit/>
          </a:bodyP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0" y="2463733"/>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B661A14-549C-43FC-861F-9539BF6E7831}" type="datetime1">
              <a:rPr lang="en-US" smtClean="0"/>
              <a:pPr/>
              <a:t>2/16/2022</a:t>
            </a:fld>
            <a:endParaRPr lang="en-US" dirty="0"/>
          </a:p>
        </p:txBody>
      </p:sp>
      <p:cxnSp>
        <p:nvCxnSpPr>
          <p:cNvPr id="31" name="Straight Connector 30"/>
          <p:cNvCxnSpPr/>
          <p:nvPr/>
        </p:nvCxnSpPr>
        <p:spPr>
          <a:xfrm>
            <a:off x="1278466" y="3599392"/>
            <a:ext cx="6595533"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xmlns="" val="0"/>
              </a:ext>
            </a:extLst>
          </a:blip>
          <a:srcRect b="45455"/>
          <a:stretch/>
        </p:blipFill>
        <p:spPr>
          <a:xfrm>
            <a:off x="3048000" y="3731011"/>
            <a:ext cx="3008168" cy="2194560"/>
          </a:xfrm>
          <a:prstGeom prst="rect">
            <a:avLst/>
          </a:prstGeom>
        </p:spPr>
      </p:pic>
      <p:sp>
        <p:nvSpPr>
          <p:cNvPr id="14"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282257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3599881-4DC8-4B9F-83B2-DA8BEF8DDCD8}" type="datetime1">
              <a:rPr lang="en-US" smtClean="0"/>
              <a:pPr/>
              <a:t>2/16/2022</a:t>
            </a:fld>
            <a:endParaRPr lang="en-US" dirty="0"/>
          </a:p>
        </p:txBody>
      </p:sp>
      <p:sp>
        <p:nvSpPr>
          <p:cNvPr id="7" name="Slide Number Placeholder 6"/>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9"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651882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E6CFA6B-B8A2-46FE-B476-000414038058}" type="datetime1">
              <a:rPr lang="en-US" smtClean="0"/>
              <a:pPr/>
              <a:t>2/16/2022</a:t>
            </a:fld>
            <a:endParaRPr lang="en-US" dirty="0"/>
          </a:p>
        </p:txBody>
      </p:sp>
      <p:sp>
        <p:nvSpPr>
          <p:cNvPr id="9" name="Slide Number Placeholder 8"/>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10" name="Footer Placeholder 3"/>
          <p:cNvSpPr>
            <a:spLocks noGrp="1"/>
          </p:cNvSpPr>
          <p:nvPr>
            <p:ph type="ftr" sz="quarter" idx="1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92419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F57A46-419F-45D5-8E37-87DB73C1A830}" type="datetime1">
              <a:rPr lang="en-US" smtClean="0"/>
              <a:pPr/>
              <a:t>2/16/2022</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cxnSp>
        <p:nvCxnSpPr>
          <p:cNvPr id="14" name="Straight Connector 13"/>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202937" y="5975654"/>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4427419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6FF70-3DE5-472F-8E81-34F1E7F286B2}" type="datetime1">
              <a:rPr lang="en-US" smtClean="0"/>
              <a:pPr/>
              <a:t>2/16/2022</a:t>
            </a:fld>
            <a:endParaRPr lang="en-US" dirty="0"/>
          </a:p>
        </p:txBody>
      </p:sp>
      <p:sp>
        <p:nvSpPr>
          <p:cNvPr id="5" name="Slide Number Placeholder 5"/>
          <p:cNvSpPr>
            <a:spLocks noGrp="1"/>
          </p:cNvSpPr>
          <p:nvPr>
            <p:ph type="sldNum" sz="quarter" idx="4"/>
          </p:nvPr>
        </p:nvSpPr>
        <p:spPr>
          <a:xfrm>
            <a:off x="8180109" y="6019800"/>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489786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11338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6054"/>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00586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7724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7406" y="2145862"/>
            <a:ext cx="3828393"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45861"/>
            <a:ext cx="3845911"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72468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7407" y="1394483"/>
            <a:ext cx="7826704" cy="75137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405" y="2185988"/>
            <a:ext cx="38299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7406" y="2825749"/>
            <a:ext cx="3829981" cy="2731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188342"/>
            <a:ext cx="38490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825749"/>
            <a:ext cx="3849086" cy="27311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A6B385BB-DE28-4C8B-94C6-52DBAF4678FB}" type="slidenum">
              <a:rPr lang="en-US" smtClean="0"/>
              <a:pPr/>
              <a:t>‹#›</a:t>
            </a:fld>
            <a:endParaRPr lang="en-US" dirty="0"/>
          </a:p>
        </p:txBody>
      </p:sp>
      <p:sp>
        <p:nvSpPr>
          <p:cNvPr id="10" name="Footer Placeholder 4"/>
          <p:cNvSpPr>
            <a:spLocks noGrp="1"/>
          </p:cNvSpPr>
          <p:nvPr>
            <p:ph type="ftr" sz="quarter" idx="1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21342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6B385BB-DE28-4C8B-94C6-52DBAF4678FB}" type="slidenum">
              <a:rPr lang="en-US" smtClean="0"/>
              <a:pPr/>
              <a:t>‹#›</a:t>
            </a:fld>
            <a:endParaRPr lang="en-US" dirty="0"/>
          </a:p>
        </p:txBody>
      </p:sp>
      <p:sp>
        <p:nvSpPr>
          <p:cNvPr id="6"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1087808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B385BB-DE28-4C8B-94C6-52DBAF4678FB}" type="slidenum">
              <a:rPr lang="en-US" smtClean="0"/>
              <a:pPr/>
              <a:t>‹#›</a:t>
            </a:fld>
            <a:endParaRPr lang="en-US" dirty="0"/>
          </a:p>
        </p:txBody>
      </p:sp>
      <p:sp>
        <p:nvSpPr>
          <p:cNvPr id="5"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060130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407" y="1435100"/>
            <a:ext cx="2798106" cy="708134"/>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4919060" cy="41218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7407" y="2143234"/>
            <a:ext cx="2798106" cy="34136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393147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06574"/>
            <a:ext cx="5486400" cy="31443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6291"/>
            <a:ext cx="5486400" cy="30572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860450"/>
            <a:ext cx="5486400" cy="6509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577680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407" y="1394483"/>
            <a:ext cx="7826704" cy="7513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7406" y="2145862"/>
            <a:ext cx="7826703" cy="32844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
        <p:nvSpPr>
          <p:cNvPr id="6" name="Slide Number Placeholder 5"/>
          <p:cNvSpPr>
            <a:spLocks noGrp="1"/>
          </p:cNvSpPr>
          <p:nvPr>
            <p:ph type="sldNum" sz="quarter" idx="4"/>
          </p:nvPr>
        </p:nvSpPr>
        <p:spPr>
          <a:xfrm>
            <a:off x="8212804" y="6457250"/>
            <a:ext cx="9133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a:t>
            </a:r>
            <a:fld id="{A6B385BB-DE28-4C8B-94C6-52DBAF4678FB}"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95592"/>
          </a:xfrm>
          <a:prstGeom prst="rect">
            <a:avLst/>
          </a:prstGeom>
        </p:spPr>
      </p:pic>
      <p:sp>
        <p:nvSpPr>
          <p:cNvPr id="9" name="Rectangle 8"/>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3708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solidFill>
                <a:srgbClr val="BE252A"/>
              </a:solidFill>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ADAF24-4434-497D-8332-2DB8289D7616}" type="datetime1">
              <a:rPr lang="en-US" smtClean="0"/>
              <a:pPr/>
              <a:t>2/16/2022</a:t>
            </a:fld>
            <a:endParaRPr lang="en-US" dirty="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43030"/>
            <a:ext cx="9144000" cy="695592"/>
          </a:xfrm>
          <a:prstGeom prst="rect">
            <a:avLst/>
          </a:prstGeom>
        </p:spPr>
      </p:pic>
      <p:sp>
        <p:nvSpPr>
          <p:cNvPr id="14" name="Rectangle 13"/>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
        <p:nvSpPr>
          <p:cNvPr id="16" name="Slide Number Placeholder 5"/>
          <p:cNvSpPr>
            <a:spLocks noGrp="1"/>
          </p:cNvSpPr>
          <p:nvPr>
            <p:ph type="sldNum" sz="quarter" idx="4"/>
          </p:nvPr>
        </p:nvSpPr>
        <p:spPr>
          <a:xfrm>
            <a:off x="8198154" y="5988287"/>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13385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iming>
    <p:tnLst>
      <p:par>
        <p:cTn id="1" dur="indefinite" restart="never" nodeType="tmRoot"/>
      </p:par>
    </p:tnLst>
  </p:timing>
  <p:hf hdr="0" dt="0"/>
  <p:txStyles>
    <p:titleStyle>
      <a:lvl1pPr algn="ctr" defTabSz="457200" rtl="0" eaLnBrk="1" latinLnBrk="0" hangingPunct="1">
        <a:spcBef>
          <a:spcPct val="0"/>
        </a:spcBef>
        <a:buNone/>
        <a:defRPr sz="3600" kern="1200" cap="none">
          <a:ln w="3175" cmpd="sng">
            <a:noFill/>
          </a:ln>
          <a:solidFill>
            <a:schemeClr val="tx1">
              <a:lumMod val="65000"/>
              <a:lumOff val="35000"/>
            </a:schemeClr>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BE252A"/>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mn-cs"/>
        </a:defRPr>
      </a:lvl1pPr>
      <a:lvl2pPr marL="742950" indent="-285750" algn="l" defTabSz="457200" rtl="0" eaLnBrk="1" latinLnBrk="0" hangingPunct="1">
        <a:spcBef>
          <a:spcPct val="20000"/>
        </a:spcBef>
        <a:spcAft>
          <a:spcPts val="600"/>
        </a:spcAft>
        <a:buClr>
          <a:srgbClr val="BE252A"/>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mn-cs"/>
        </a:defRPr>
      </a:lvl2pPr>
      <a:lvl3pPr marL="1200150" indent="-285750" algn="l" defTabSz="457200" rtl="0" eaLnBrk="1" latinLnBrk="0" hangingPunct="1">
        <a:spcBef>
          <a:spcPct val="20000"/>
        </a:spcBef>
        <a:spcAft>
          <a:spcPts val="600"/>
        </a:spcAft>
        <a:buClr>
          <a:srgbClr val="BE252A"/>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mn-cs"/>
        </a:defRPr>
      </a:lvl3pPr>
      <a:lvl4pPr marL="1543050" indent="-171450" algn="l" defTabSz="457200" rtl="0" eaLnBrk="1" latinLnBrk="0" hangingPunct="1">
        <a:spcBef>
          <a:spcPct val="20000"/>
        </a:spcBef>
        <a:spcAft>
          <a:spcPts val="600"/>
        </a:spcAft>
        <a:buClr>
          <a:srgbClr val="BE252A"/>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mn-cs"/>
        </a:defRPr>
      </a:lvl4pPr>
      <a:lvl5pPr marL="2000250" indent="-171450" algn="l" defTabSz="457200" rtl="0" eaLnBrk="1" latinLnBrk="0" hangingPunct="1">
        <a:spcBef>
          <a:spcPct val="20000"/>
        </a:spcBef>
        <a:spcAft>
          <a:spcPts val="600"/>
        </a:spcAft>
        <a:buClr>
          <a:srgbClr val="BE252A"/>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a:t>
            </a:r>
            <a:endParaRPr lang="en-US" dirty="0"/>
          </a:p>
        </p:txBody>
      </p:sp>
      <p:sp>
        <p:nvSpPr>
          <p:cNvPr id="7" name="Subtitle 6"/>
          <p:cNvSpPr>
            <a:spLocks noGrp="1"/>
          </p:cNvSpPr>
          <p:nvPr>
            <p:ph type="body" idx="1"/>
          </p:nvPr>
        </p:nvSpPr>
        <p:spPr/>
        <p:txBody>
          <a:bodyPr/>
          <a:lstStyle/>
          <a:p>
            <a:r>
              <a:rPr lang="en-US" dirty="0"/>
              <a:t>A Dual Threat: Drug-Related </a:t>
            </a:r>
            <a:r>
              <a:rPr lang="en-US" dirty="0" smtClean="0"/>
              <a:t>Crime, </a:t>
            </a:r>
            <a:r>
              <a:rPr lang="en-US" dirty="0"/>
              <a:t/>
            </a:r>
            <a:br>
              <a:rPr lang="en-US" dirty="0"/>
            </a:br>
            <a:r>
              <a:rPr lang="en-US" dirty="0"/>
              <a:t>and Organized Crime</a:t>
            </a:r>
          </a:p>
        </p:txBody>
      </p:sp>
      <p:sp>
        <p:nvSpPr>
          <p:cNvPr id="3" name="Footer Placeholder 2"/>
          <p:cNvSpPr>
            <a:spLocks noGrp="1"/>
          </p:cNvSpPr>
          <p:nvPr>
            <p:ph type="ftr" sz="quarter" idx="3"/>
          </p:nvPr>
        </p:nvSpPr>
        <p:spPr/>
        <p:txBody>
          <a:bodyPr/>
          <a:lstStyle/>
          <a:p>
            <a:r>
              <a:rPr lang="en-US" dirty="0" smtClean="0"/>
              <a:t>©2017 Cengage Learning.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CHALLENGES</a:t>
            </a:r>
            <a:endParaRPr lang="en-US" sz="2400" dirty="0" smtClean="0">
              <a:latin typeface="+mj-lt"/>
            </a:endParaRPr>
          </a:p>
          <a:p>
            <a:pPr marL="452438" lvl="1" indent="-342900">
              <a:spcAft>
                <a:spcPts val="600"/>
              </a:spcAft>
              <a:buFont typeface="Arial" pitchFamily="34" charset="0"/>
              <a:buChar char="•"/>
            </a:pPr>
            <a:r>
              <a:rPr lang="en-US" sz="2200" dirty="0" smtClean="0"/>
              <a:t>Identifying </a:t>
            </a:r>
          </a:p>
          <a:p>
            <a:pPr marL="452438" lvl="1" indent="-342900">
              <a:spcAft>
                <a:spcPts val="600"/>
              </a:spcAft>
              <a:buFont typeface="Arial" pitchFamily="34" charset="0"/>
              <a:buChar char="•"/>
            </a:pPr>
            <a:r>
              <a:rPr lang="en-US" sz="2200" dirty="0" smtClean="0"/>
              <a:t>Entering</a:t>
            </a:r>
          </a:p>
          <a:p>
            <a:pPr marL="452438" lvl="1" indent="-342900">
              <a:spcAft>
                <a:spcPts val="600"/>
              </a:spcAft>
              <a:buFont typeface="Arial" pitchFamily="34" charset="0"/>
              <a:buChar char="•"/>
            </a:pPr>
            <a:r>
              <a:rPr lang="en-US" sz="2200" dirty="0" smtClean="0"/>
              <a:t>Processing</a:t>
            </a:r>
          </a:p>
          <a:p>
            <a:pPr marL="452438" lvl="1" indent="-342900">
              <a:spcAft>
                <a:spcPts val="600"/>
              </a:spcAft>
              <a:buFont typeface="Arial" pitchFamily="34" charset="0"/>
              <a:buChar char="•"/>
            </a:pPr>
            <a:r>
              <a:rPr lang="en-US" sz="2200" dirty="0" smtClean="0"/>
              <a:t>Cleanup of labs</a:t>
            </a:r>
          </a:p>
          <a:p>
            <a:pPr marL="452438" lvl="1" indent="-342900">
              <a:buFont typeface="Arial" pitchFamily="34" charset="0"/>
              <a:buChar char="•"/>
            </a:pPr>
            <a:r>
              <a:rPr lang="en-US" sz="2200" dirty="0" smtClean="0"/>
              <a:t>Physical, chemical</a:t>
            </a:r>
          </a:p>
          <a:p>
            <a:pPr marL="452438" lvl="1" indent="11113"/>
            <a:r>
              <a:rPr lang="en-US" sz="2200" dirty="0" smtClean="0"/>
              <a:t>and </a:t>
            </a:r>
            <a:r>
              <a:rPr lang="en-US" sz="2200" dirty="0"/>
              <a:t>toxic hazards</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Clandestine Drug Laboratories</a:t>
            </a:r>
            <a:endParaRPr lang="en-US" sz="3200" dirty="0" smtClean="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3771" y="2057400"/>
            <a:ext cx="2647950" cy="3141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10</a:t>
            </a:fld>
            <a:endParaRPr lang="en-US" dirty="0"/>
          </a:p>
        </p:txBody>
      </p:sp>
    </p:spTree>
    <p:extLst>
      <p:ext uri="{BB962C8B-B14F-4D97-AF65-F5344CB8AC3E}">
        <p14:creationId xmlns:p14="http://schemas.microsoft.com/office/powerpoint/2010/main" xmlns="" val="3399142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Sinsemilla</a:t>
            </a:r>
          </a:p>
          <a:p>
            <a:pPr marL="452438" lvl="1" indent="-342900">
              <a:spcAft>
                <a:spcPts val="600"/>
              </a:spcAft>
              <a:buFont typeface="Arial" pitchFamily="34" charset="0"/>
              <a:buChar char="•"/>
            </a:pPr>
            <a:r>
              <a:rPr lang="en-US" sz="2200" dirty="0" smtClean="0"/>
              <a:t>Excessive use of electricity</a:t>
            </a:r>
          </a:p>
          <a:p>
            <a:pPr marL="452438" lvl="1" indent="-342900">
              <a:spcAft>
                <a:spcPts val="600"/>
              </a:spcAft>
              <a:buFont typeface="Arial" pitchFamily="34" charset="0"/>
              <a:buChar char="•"/>
            </a:pPr>
            <a:r>
              <a:rPr lang="en-US" sz="2200" dirty="0" smtClean="0"/>
              <a:t>Type and amount of traffic </a:t>
            </a:r>
          </a:p>
          <a:p>
            <a:pPr marL="452438" lvl="1" indent="-342900">
              <a:spcAft>
                <a:spcPts val="600"/>
              </a:spcAft>
              <a:buFont typeface="Arial" pitchFamily="34" charset="0"/>
              <a:buChar char="•"/>
            </a:pPr>
            <a:r>
              <a:rPr lang="en-US" sz="2200" dirty="0" smtClean="0"/>
              <a:t>Inherent dangers with high energy needs</a:t>
            </a:r>
          </a:p>
          <a:p>
            <a:pPr marL="452438" lvl="1" indent="-342900">
              <a:spcAft>
                <a:spcPts val="600"/>
              </a:spcAft>
              <a:buFont typeface="Arial" pitchFamily="34" charset="0"/>
              <a:buChar char="•"/>
            </a:pPr>
            <a:r>
              <a:rPr lang="en-US" sz="2200" dirty="0" smtClean="0"/>
              <a:t>High-humidity environment</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Indoor Marijuana Growing Operations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11</a:t>
            </a:fld>
            <a:endParaRPr lang="en-US" dirty="0"/>
          </a:p>
        </p:txBody>
      </p:sp>
    </p:spTree>
    <p:extLst>
      <p:ext uri="{BB962C8B-B14F-4D97-AF65-F5344CB8AC3E}">
        <p14:creationId xmlns:p14="http://schemas.microsoft.com/office/powerpoint/2010/main" xmlns="" val="268883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TOOLS</a:t>
            </a:r>
            <a:endParaRPr lang="en-US" sz="2400" dirty="0" smtClean="0">
              <a:latin typeface="+mj-lt"/>
            </a:endParaRPr>
          </a:p>
          <a:p>
            <a:pPr marL="452438" lvl="1" indent="-342900">
              <a:spcAft>
                <a:spcPts val="600"/>
              </a:spcAft>
              <a:buFont typeface="Arial" pitchFamily="34" charset="0"/>
              <a:buChar char="•"/>
            </a:pPr>
            <a:r>
              <a:rPr lang="en-US" sz="2200" dirty="0" smtClean="0"/>
              <a:t>DEA’s </a:t>
            </a:r>
            <a:r>
              <a:rPr lang="en-US" sz="2200" dirty="0"/>
              <a:t>National Drug Pointer Index (NDPIX</a:t>
            </a:r>
            <a:r>
              <a:rPr lang="en-US" sz="2200" dirty="0" smtClean="0"/>
              <a:t>)</a:t>
            </a:r>
          </a:p>
          <a:p>
            <a:pPr marL="452438" lvl="1" indent="-342900">
              <a:spcAft>
                <a:spcPts val="600"/>
              </a:spcAft>
              <a:buFont typeface="Arial" pitchFamily="34" charset="0"/>
              <a:buChar char="•"/>
            </a:pPr>
            <a:r>
              <a:rPr lang="en-US" sz="2200" dirty="0"/>
              <a:t>K-9s and handlers </a:t>
            </a:r>
            <a:endParaRPr lang="en-US" sz="2200" dirty="0" smtClean="0"/>
          </a:p>
          <a:p>
            <a:pPr marL="452438" lvl="1" indent="-342900">
              <a:spcAft>
                <a:spcPts val="600"/>
              </a:spcAft>
              <a:buFont typeface="Arial" pitchFamily="34" charset="0"/>
              <a:buChar char="•"/>
            </a:pPr>
            <a:r>
              <a:rPr lang="en-US" sz="2200" dirty="0"/>
              <a:t>H</a:t>
            </a:r>
            <a:r>
              <a:rPr lang="en-US" sz="2200" dirty="0" smtClean="0"/>
              <a:t>igh-accuracy </a:t>
            </a:r>
            <a:r>
              <a:rPr lang="en-US" sz="2200" dirty="0"/>
              <a:t>laser rangefinder </a:t>
            </a:r>
            <a:endParaRPr lang="en-US" sz="2200" dirty="0" smtClean="0"/>
          </a:p>
          <a:p>
            <a:pPr marL="452438" lvl="1" indent="-342900">
              <a:spcAft>
                <a:spcPts val="600"/>
              </a:spcAft>
              <a:buFont typeface="Arial" pitchFamily="34" charset="0"/>
              <a:buChar char="•"/>
            </a:pPr>
            <a:r>
              <a:rPr lang="en-US" sz="2200" dirty="0" smtClean="0"/>
              <a:t>Flying drones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Investigative Aids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12</a:t>
            </a:fld>
            <a:endParaRPr lang="en-US" dirty="0"/>
          </a:p>
        </p:txBody>
      </p:sp>
    </p:spTree>
    <p:extLst>
      <p:ext uri="{BB962C8B-B14F-4D97-AF65-F5344CB8AC3E}">
        <p14:creationId xmlns:p14="http://schemas.microsoft.com/office/powerpoint/2010/main" xmlns="" val="3039563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PRIMARY EMPHASIS</a:t>
            </a:r>
            <a:endParaRPr lang="en-US" sz="2400" dirty="0" smtClean="0">
              <a:latin typeface="+mj-lt"/>
            </a:endParaRPr>
          </a:p>
          <a:p>
            <a:pPr marL="452438" lvl="1" indent="-342900">
              <a:spcAft>
                <a:spcPts val="600"/>
              </a:spcAft>
              <a:buFont typeface="Arial" pitchFamily="34" charset="0"/>
              <a:buChar char="•"/>
            </a:pPr>
            <a:r>
              <a:rPr lang="en-US" sz="2200" dirty="0" smtClean="0"/>
              <a:t>Requires cooperation at all levels</a:t>
            </a:r>
          </a:p>
          <a:p>
            <a:pPr marL="452438" lvl="1" indent="-342900">
              <a:spcAft>
                <a:spcPts val="600"/>
              </a:spcAft>
              <a:buFont typeface="Arial" pitchFamily="34" charset="0"/>
              <a:buChar char="•"/>
            </a:pPr>
            <a:r>
              <a:rPr lang="en-US" sz="2200" dirty="0"/>
              <a:t>Federal Drug Enforcement Administration (FDEA</a:t>
            </a:r>
            <a:r>
              <a:rPr lang="en-US" sz="2200" dirty="0" smtClean="0"/>
              <a:t>)</a:t>
            </a:r>
          </a:p>
          <a:p>
            <a:pPr marL="909638" lvl="2" indent="-342900">
              <a:spcAft>
                <a:spcPts val="600"/>
              </a:spcAft>
              <a:buSzPct val="50000"/>
              <a:buFont typeface="Wingdings" pitchFamily="2" charset="2"/>
              <a:buChar char="v"/>
            </a:pPr>
            <a:r>
              <a:rPr lang="en-US" sz="2000" dirty="0" smtClean="0"/>
              <a:t>Unified leadership </a:t>
            </a:r>
          </a:p>
          <a:p>
            <a:pPr marL="909638" lvl="2" indent="-342900">
              <a:spcAft>
                <a:spcPts val="600"/>
              </a:spcAft>
              <a:buSzPct val="50000"/>
              <a:buFont typeface="Wingdings" pitchFamily="2" charset="2"/>
              <a:buChar char="v"/>
            </a:pPr>
            <a:r>
              <a:rPr lang="en-US" sz="2000" dirty="0" smtClean="0"/>
              <a:t>Narcotics trafficking and drug abuse</a:t>
            </a:r>
          </a:p>
          <a:p>
            <a:pPr marL="909638" lvl="2" indent="-342900">
              <a:spcAft>
                <a:spcPts val="600"/>
              </a:spcAft>
              <a:buSzPct val="50000"/>
              <a:buFont typeface="Wingdings" pitchFamily="2" charset="2"/>
              <a:buChar char="v"/>
            </a:pPr>
            <a:r>
              <a:rPr lang="en-US" sz="2000" dirty="0" smtClean="0"/>
              <a:t>Emphasis on source and distribution</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Agency Cooperation</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13</a:t>
            </a:fld>
            <a:endParaRPr lang="en-US" dirty="0"/>
          </a:p>
        </p:txBody>
      </p:sp>
    </p:spTree>
    <p:extLst>
      <p:ext uri="{BB962C8B-B14F-4D97-AF65-F5344CB8AC3E}">
        <p14:creationId xmlns:p14="http://schemas.microsoft.com/office/powerpoint/2010/main" xmlns="" val="3058323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BENEFITS</a:t>
            </a:r>
            <a:endParaRPr lang="en-US" sz="2400" dirty="0" smtClean="0">
              <a:latin typeface="+mj-lt"/>
            </a:endParaRPr>
          </a:p>
          <a:p>
            <a:pPr marL="452438" lvl="1" indent="-342900">
              <a:spcAft>
                <a:spcPts val="600"/>
              </a:spcAft>
              <a:buFont typeface="Arial" pitchFamily="34" charset="0"/>
              <a:buChar char="•"/>
            </a:pPr>
            <a:r>
              <a:rPr lang="en-US" sz="2200" dirty="0" smtClean="0"/>
              <a:t>Seize items used in that crime</a:t>
            </a:r>
          </a:p>
          <a:p>
            <a:pPr marL="452438" lvl="1" indent="-342900">
              <a:spcAft>
                <a:spcPts val="600"/>
              </a:spcAft>
              <a:buFont typeface="Arial" pitchFamily="34" charset="0"/>
              <a:buChar char="•"/>
            </a:pPr>
            <a:r>
              <a:rPr lang="en-US" sz="2200" dirty="0" smtClean="0"/>
              <a:t>Provides assets needed</a:t>
            </a:r>
          </a:p>
          <a:p>
            <a:pPr marL="909638" lvl="2" indent="-342900">
              <a:spcAft>
                <a:spcPts val="600"/>
              </a:spcAft>
              <a:buSzPct val="50000"/>
              <a:buFont typeface="Wingdings" pitchFamily="2" charset="2"/>
              <a:buChar char="v"/>
            </a:pPr>
            <a:r>
              <a:rPr lang="en-US" sz="2000" dirty="0" smtClean="0"/>
              <a:t>Cash and </a:t>
            </a:r>
            <a:r>
              <a:rPr lang="en-US" sz="2000" dirty="0"/>
              <a:t>property </a:t>
            </a:r>
            <a:endParaRPr lang="en-US" sz="2000" dirty="0" smtClean="0"/>
          </a:p>
          <a:p>
            <a:pPr marL="452438" lvl="1" indent="-342900">
              <a:spcAft>
                <a:spcPts val="600"/>
              </a:spcAft>
              <a:buSzPct val="100000"/>
              <a:buFont typeface="Arial" pitchFamily="34" charset="0"/>
              <a:buChar char="•"/>
            </a:pPr>
            <a:r>
              <a:rPr lang="en-US" sz="2200" dirty="0" smtClean="0"/>
              <a:t>Precise recording necessary</a:t>
            </a:r>
          </a:p>
          <a:p>
            <a:pPr marL="452438" lvl="1" indent="-342900">
              <a:spcAft>
                <a:spcPts val="600"/>
              </a:spcAft>
              <a:buSzPct val="100000"/>
              <a:buFont typeface="Arial" pitchFamily="34" charset="0"/>
              <a:buChar char="•"/>
            </a:pPr>
            <a:r>
              <a:rPr lang="en-US" sz="2200" dirty="0" smtClean="0"/>
              <a:t>Forfeiture program</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Drug Asset Forfeitures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14</a:t>
            </a:fld>
            <a:endParaRPr lang="en-US" dirty="0"/>
          </a:p>
        </p:txBody>
      </p:sp>
    </p:spTree>
    <p:extLst>
      <p:ext uri="{BB962C8B-B14F-4D97-AF65-F5344CB8AC3E}">
        <p14:creationId xmlns:p14="http://schemas.microsoft.com/office/powerpoint/2010/main" xmlns="" val="3103515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33172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GROUPS AND AGENCIES</a:t>
            </a:r>
            <a:endParaRPr lang="en-US" sz="2400" dirty="0" smtClean="0">
              <a:latin typeface="+mj-lt"/>
            </a:endParaRPr>
          </a:p>
          <a:p>
            <a:pPr marL="452438" lvl="1" indent="-342900">
              <a:spcAft>
                <a:spcPts val="300"/>
              </a:spcAft>
              <a:buFont typeface="Arial" pitchFamily="34" charset="0"/>
              <a:buChar char="•"/>
            </a:pPr>
            <a:r>
              <a:rPr lang="en-US" sz="2200" dirty="0" smtClean="0"/>
              <a:t>Federal funding</a:t>
            </a:r>
          </a:p>
          <a:p>
            <a:pPr marL="452438" lvl="1" indent="-342900">
              <a:spcAft>
                <a:spcPts val="300"/>
              </a:spcAft>
              <a:buFont typeface="Arial" pitchFamily="34" charset="0"/>
              <a:buChar char="•"/>
            </a:pPr>
            <a:r>
              <a:rPr lang="en-US" sz="2200" dirty="0" smtClean="0"/>
              <a:t>Businesses</a:t>
            </a:r>
          </a:p>
          <a:p>
            <a:pPr marL="452438" lvl="1" indent="-342900">
              <a:spcAft>
                <a:spcPts val="300"/>
              </a:spcAft>
              <a:buFont typeface="Arial" pitchFamily="34" charset="0"/>
              <a:buChar char="•"/>
            </a:pPr>
            <a:r>
              <a:rPr lang="en-US" sz="2200" dirty="0" smtClean="0"/>
              <a:t>Schools</a:t>
            </a:r>
          </a:p>
          <a:p>
            <a:pPr marL="452438" lvl="1" indent="-342900">
              <a:spcAft>
                <a:spcPts val="300"/>
              </a:spcAft>
              <a:buFont typeface="Arial" pitchFamily="34" charset="0"/>
              <a:buChar char="•"/>
            </a:pPr>
            <a:r>
              <a:rPr lang="en-US" sz="2200" dirty="0" smtClean="0"/>
              <a:t>Public health departments</a:t>
            </a:r>
          </a:p>
          <a:p>
            <a:pPr marL="452438" lvl="1" indent="-342900">
              <a:spcAft>
                <a:spcPts val="300"/>
              </a:spcAft>
              <a:buFont typeface="Arial" pitchFamily="34" charset="0"/>
              <a:buChar char="•"/>
            </a:pPr>
            <a:r>
              <a:rPr lang="en-US" sz="2200" dirty="0" smtClean="0"/>
              <a:t>Individual citizens </a:t>
            </a:r>
          </a:p>
          <a:p>
            <a:pPr marL="452438" lvl="1" indent="-342900">
              <a:spcAft>
                <a:spcPts val="300"/>
              </a:spcAft>
              <a:buFont typeface="Arial" pitchFamily="34" charset="0"/>
              <a:buChar char="•"/>
            </a:pPr>
            <a:r>
              <a:rPr lang="en-US" sz="2200" dirty="0" smtClean="0"/>
              <a:t>Operation </a:t>
            </a:r>
            <a:r>
              <a:rPr lang="en-US" sz="2200" dirty="0"/>
              <a:t>Weed and Seed </a:t>
            </a:r>
            <a:endParaRPr lang="en-US" sz="2200" dirty="0" smtClean="0"/>
          </a:p>
          <a:p>
            <a:pPr marL="452438" lvl="1" indent="-342900">
              <a:spcAft>
                <a:spcPts val="300"/>
              </a:spcAft>
              <a:buFont typeface="Arial" pitchFamily="34" charset="0"/>
              <a:buChar char="•"/>
            </a:pPr>
            <a:r>
              <a:rPr lang="en-US" sz="2200" dirty="0"/>
              <a:t>OTC drugs</a:t>
            </a:r>
            <a:endParaRPr lang="en-US" sz="2200" dirty="0" smtClean="0"/>
          </a:p>
        </p:txBody>
      </p:sp>
      <p:sp>
        <p:nvSpPr>
          <p:cNvPr id="6" name="TextBox 5"/>
          <p:cNvSpPr txBox="1"/>
          <p:nvPr/>
        </p:nvSpPr>
        <p:spPr>
          <a:xfrm>
            <a:off x="381000" y="1188720"/>
            <a:ext cx="8305800" cy="1077218"/>
          </a:xfrm>
          <a:prstGeom prst="rect">
            <a:avLst/>
          </a:prstGeom>
          <a:noFill/>
        </p:spPr>
        <p:txBody>
          <a:bodyPr wrap="square" numCol="1" rtlCol="0">
            <a:spAutoFit/>
          </a:bodyPr>
          <a:lstStyle/>
          <a:p>
            <a:pPr lvl="0" algn="ctr"/>
            <a:r>
              <a:rPr lang="en-US" sz="3200" dirty="0"/>
              <a:t>Preventing Problems with Illegal Drugs: Community Partnerships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15</a:t>
            </a:fld>
            <a:endParaRPr lang="en-US" dirty="0"/>
          </a:p>
        </p:txBody>
      </p:sp>
    </p:spTree>
    <p:extLst>
      <p:ext uri="{BB962C8B-B14F-4D97-AF65-F5344CB8AC3E}">
        <p14:creationId xmlns:p14="http://schemas.microsoft.com/office/powerpoint/2010/main" xmlns="" val="2976014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84631" y="2109350"/>
            <a:ext cx="4090988" cy="26561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990599" y="1956375"/>
            <a:ext cx="3657601"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APPROACH</a:t>
            </a:r>
            <a:endParaRPr lang="en-US" sz="2400" dirty="0" smtClean="0">
              <a:latin typeface="+mj-lt"/>
            </a:endParaRPr>
          </a:p>
          <a:p>
            <a:pPr marL="452438" lvl="1" indent="-342900">
              <a:spcAft>
                <a:spcPts val="600"/>
              </a:spcAft>
              <a:buFont typeface="Arial" pitchFamily="34" charset="0"/>
              <a:buChar char="•"/>
            </a:pPr>
            <a:r>
              <a:rPr lang="en-US" sz="2200" dirty="0" smtClean="0"/>
              <a:t>Addressing our nation’s drug problem </a:t>
            </a:r>
          </a:p>
          <a:p>
            <a:pPr marL="452438" lvl="1" indent="-342900">
              <a:spcAft>
                <a:spcPts val="600"/>
              </a:spcAft>
              <a:buFont typeface="Arial" pitchFamily="34" charset="0"/>
              <a:buChar char="•"/>
            </a:pPr>
            <a:r>
              <a:rPr lang="en-US" sz="2200" dirty="0" smtClean="0"/>
              <a:t>Three-pronged approach </a:t>
            </a:r>
          </a:p>
          <a:p>
            <a:pPr marL="909638" lvl="2" indent="-342900">
              <a:spcAft>
                <a:spcPts val="600"/>
              </a:spcAft>
              <a:buSzPct val="50000"/>
              <a:buFont typeface="Wingdings" pitchFamily="2" charset="2"/>
              <a:buChar char="v"/>
            </a:pPr>
            <a:r>
              <a:rPr lang="en-US" sz="2000" dirty="0" smtClean="0"/>
              <a:t>Prevention</a:t>
            </a:r>
          </a:p>
          <a:p>
            <a:pPr marL="909638" lvl="2" indent="-342900">
              <a:spcAft>
                <a:spcPts val="600"/>
              </a:spcAft>
              <a:buSzPct val="50000"/>
              <a:buFont typeface="Wingdings" pitchFamily="2" charset="2"/>
              <a:buChar char="v"/>
            </a:pPr>
            <a:r>
              <a:rPr lang="en-US" sz="2000" dirty="0" smtClean="0"/>
              <a:t>Treatment</a:t>
            </a:r>
          </a:p>
          <a:p>
            <a:pPr marL="909638" lvl="2" indent="-342900">
              <a:spcAft>
                <a:spcPts val="600"/>
              </a:spcAft>
              <a:buSzPct val="50000"/>
              <a:buFont typeface="Wingdings" pitchFamily="2" charset="2"/>
              <a:buChar char="v"/>
            </a:pPr>
            <a:r>
              <a:rPr lang="en-US" sz="2000" dirty="0" smtClean="0"/>
              <a:t>Law enforcement</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National </a:t>
            </a:r>
            <a:r>
              <a:rPr lang="en-US" sz="3200" dirty="0"/>
              <a:t>Drug Control Strategy</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16</a:t>
            </a:fld>
            <a:endParaRPr lang="en-US" dirty="0"/>
          </a:p>
        </p:txBody>
      </p:sp>
    </p:spTree>
    <p:extLst>
      <p:ext uri="{BB962C8B-B14F-4D97-AF65-F5344CB8AC3E}">
        <p14:creationId xmlns:p14="http://schemas.microsoft.com/office/powerpoint/2010/main" xmlns="" val="3035464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CHARACTERISTICS</a:t>
            </a:r>
            <a:endParaRPr lang="en-US" sz="2400" dirty="0" smtClean="0">
              <a:latin typeface="+mj-lt"/>
            </a:endParaRPr>
          </a:p>
          <a:p>
            <a:pPr marL="452438" lvl="1" indent="-342900">
              <a:spcAft>
                <a:spcPts val="600"/>
              </a:spcAft>
              <a:buFont typeface="Arial" pitchFamily="34" charset="0"/>
              <a:buChar char="•"/>
            </a:pPr>
            <a:r>
              <a:rPr lang="en-US" sz="2200" dirty="0" smtClean="0"/>
              <a:t>Definite organization and control</a:t>
            </a:r>
          </a:p>
          <a:p>
            <a:pPr marL="452438" lvl="1" indent="-342900">
              <a:spcAft>
                <a:spcPts val="600"/>
              </a:spcAft>
              <a:buFont typeface="Arial" pitchFamily="34" charset="0"/>
              <a:buChar char="•"/>
            </a:pPr>
            <a:r>
              <a:rPr lang="en-US" sz="2200" dirty="0" smtClean="0"/>
              <a:t>High-profit and continued-profit crimes</a:t>
            </a:r>
          </a:p>
          <a:p>
            <a:pPr marL="452438" lvl="1" indent="-342900">
              <a:spcAft>
                <a:spcPts val="600"/>
              </a:spcAft>
              <a:buFont typeface="Arial" pitchFamily="34" charset="0"/>
              <a:buChar char="•"/>
            </a:pPr>
            <a:r>
              <a:rPr lang="en-US" sz="2200" dirty="0" smtClean="0"/>
              <a:t>Singular control through force and threats</a:t>
            </a:r>
          </a:p>
          <a:p>
            <a:pPr marL="452438" lvl="1" indent="-342900">
              <a:spcAft>
                <a:spcPts val="600"/>
              </a:spcAft>
              <a:buFont typeface="Arial" pitchFamily="34" charset="0"/>
              <a:buChar char="•"/>
            </a:pPr>
            <a:r>
              <a:rPr lang="en-US" sz="2200" dirty="0" smtClean="0"/>
              <a:t>Protection through corruption</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Organized Crime: An Overview</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17</a:t>
            </a:fld>
            <a:endParaRPr lang="en-US" dirty="0"/>
          </a:p>
        </p:txBody>
      </p:sp>
    </p:spTree>
    <p:extLst>
      <p:ext uri="{BB962C8B-B14F-4D97-AF65-F5344CB8AC3E}">
        <p14:creationId xmlns:p14="http://schemas.microsoft.com/office/powerpoint/2010/main" xmlns="" val="205383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AREAS OF PROSECUTION</a:t>
            </a:r>
            <a:endParaRPr lang="en-US" sz="2400" dirty="0" smtClean="0">
              <a:latin typeface="+mj-lt"/>
            </a:endParaRPr>
          </a:p>
          <a:p>
            <a:pPr marL="452438" lvl="1" indent="-342900">
              <a:spcAft>
                <a:spcPts val="600"/>
              </a:spcAft>
              <a:buFont typeface="Arial" pitchFamily="34" charset="0"/>
              <a:buChar char="•"/>
            </a:pPr>
            <a:r>
              <a:rPr lang="en-US" sz="2200" dirty="0" smtClean="0"/>
              <a:t>It is a prosecutable conspiracy to:</a:t>
            </a:r>
          </a:p>
          <a:p>
            <a:pPr marL="909638" lvl="2" indent="-342900">
              <a:spcAft>
                <a:spcPts val="600"/>
              </a:spcAft>
              <a:buSzPct val="50000"/>
              <a:buFont typeface="Wingdings" pitchFamily="2" charset="2"/>
              <a:buChar char="v"/>
            </a:pPr>
            <a:r>
              <a:rPr lang="en-US" sz="2000" dirty="0" smtClean="0"/>
              <a:t>Acquire any enterprise with money obtained from illegal activity</a:t>
            </a:r>
          </a:p>
          <a:p>
            <a:pPr marL="909638" lvl="2" indent="-342900">
              <a:spcAft>
                <a:spcPts val="600"/>
              </a:spcAft>
              <a:buSzPct val="50000"/>
              <a:buFont typeface="Wingdings" pitchFamily="2" charset="2"/>
              <a:buChar char="v"/>
            </a:pPr>
            <a:r>
              <a:rPr lang="en-US" sz="2000" dirty="0" smtClean="0"/>
              <a:t>Acquire, maintain, or control any enterprise by illegal means</a:t>
            </a:r>
          </a:p>
          <a:p>
            <a:pPr marL="909638" lvl="2" indent="-342900">
              <a:spcAft>
                <a:spcPts val="600"/>
              </a:spcAft>
              <a:buSzPct val="50000"/>
              <a:buFont typeface="Wingdings" pitchFamily="2" charset="2"/>
              <a:buChar char="v"/>
            </a:pPr>
            <a:r>
              <a:rPr lang="en-US" sz="2000" dirty="0" smtClean="0"/>
              <a:t>Use any enterprise to conduct illegal activity</a:t>
            </a:r>
          </a:p>
          <a:p>
            <a:pPr marL="909638" lvl="2"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Applicable Laws against Organized Crime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18</a:t>
            </a:fld>
            <a:endParaRPr lang="en-US" dirty="0"/>
          </a:p>
        </p:txBody>
      </p:sp>
    </p:spTree>
    <p:extLst>
      <p:ext uri="{BB962C8B-B14F-4D97-AF65-F5344CB8AC3E}">
        <p14:creationId xmlns:p14="http://schemas.microsoft.com/office/powerpoint/2010/main" xmlns="" val="2837111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CRIMINAL ACTIVITIES</a:t>
            </a:r>
            <a:endParaRPr lang="en-US" sz="2400" dirty="0" smtClean="0">
              <a:latin typeface="+mj-lt"/>
            </a:endParaRPr>
          </a:p>
          <a:p>
            <a:pPr marL="452438" lvl="1" indent="-342900">
              <a:spcAft>
                <a:spcPts val="300"/>
              </a:spcAft>
              <a:buFont typeface="Arial" pitchFamily="34" charset="0"/>
              <a:buChar char="•"/>
            </a:pPr>
            <a:r>
              <a:rPr lang="en-US" sz="2200" dirty="0" smtClean="0"/>
              <a:t>Gambling and drugs</a:t>
            </a:r>
          </a:p>
          <a:p>
            <a:pPr marL="452438" lvl="1" indent="-342900">
              <a:spcAft>
                <a:spcPts val="300"/>
              </a:spcAft>
              <a:buFont typeface="Arial" pitchFamily="34" charset="0"/>
              <a:buChar char="•"/>
            </a:pPr>
            <a:r>
              <a:rPr lang="en-US" sz="2200" dirty="0" smtClean="0"/>
              <a:t>Pornography and prostitution</a:t>
            </a:r>
          </a:p>
          <a:p>
            <a:pPr marL="452438" lvl="1" indent="-342900">
              <a:spcAft>
                <a:spcPts val="300"/>
              </a:spcAft>
              <a:buFont typeface="Arial" pitchFamily="34" charset="0"/>
              <a:buChar char="•"/>
            </a:pPr>
            <a:r>
              <a:rPr lang="en-US" sz="2200" dirty="0" smtClean="0"/>
              <a:t>Fraud</a:t>
            </a:r>
          </a:p>
          <a:p>
            <a:pPr marL="452438" lvl="1" indent="-342900">
              <a:spcAft>
                <a:spcPts val="300"/>
              </a:spcAft>
              <a:buFont typeface="Arial" pitchFamily="34" charset="0"/>
              <a:buChar char="•"/>
            </a:pPr>
            <a:r>
              <a:rPr lang="en-US" sz="2200" dirty="0" smtClean="0"/>
              <a:t>Loan-sharking</a:t>
            </a:r>
          </a:p>
          <a:p>
            <a:pPr marL="452438" lvl="1" indent="-342900">
              <a:spcAft>
                <a:spcPts val="300"/>
              </a:spcAft>
              <a:buFont typeface="Arial" pitchFamily="34" charset="0"/>
              <a:buChar char="•"/>
            </a:pPr>
            <a:r>
              <a:rPr lang="en-US" sz="2200" dirty="0" smtClean="0"/>
              <a:t>Money laundering </a:t>
            </a:r>
          </a:p>
          <a:p>
            <a:pPr marL="452438" lvl="1" indent="-342900">
              <a:spcAft>
                <a:spcPts val="300"/>
              </a:spcAft>
              <a:buFont typeface="Arial" pitchFamily="34" charset="0"/>
              <a:buChar char="•"/>
            </a:pPr>
            <a:r>
              <a:rPr lang="en-US" sz="2200" dirty="0" smtClean="0"/>
              <a:t>Human trafficking</a:t>
            </a:r>
          </a:p>
          <a:p>
            <a:pPr marL="452438" lvl="1" indent="-342900">
              <a:spcAft>
                <a:spcPts val="300"/>
              </a:spcAft>
              <a:buFont typeface="Arial" pitchFamily="34" charset="0"/>
              <a:buChar char="•"/>
            </a:pPr>
            <a:r>
              <a:rPr lang="en-US" sz="2200" dirty="0" smtClean="0"/>
              <a:t>Infiltration of legitimate businesses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Major Activities of Organized Crime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19</a:t>
            </a:fld>
            <a:endParaRPr lang="en-US" dirty="0"/>
          </a:p>
        </p:txBody>
      </p:sp>
    </p:spTree>
    <p:extLst>
      <p:ext uri="{BB962C8B-B14F-4D97-AF65-F5344CB8AC3E}">
        <p14:creationId xmlns:p14="http://schemas.microsoft.com/office/powerpoint/2010/main" xmlns="" val="1994520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Introduction</a:t>
            </a:r>
          </a:p>
        </p:txBody>
      </p:sp>
      <p:sp>
        <p:nvSpPr>
          <p:cNvPr id="3" name="Content Placeholder 2"/>
          <p:cNvSpPr txBox="1">
            <a:spLocks/>
          </p:cNvSpPr>
          <p:nvPr/>
        </p:nvSpPr>
        <p:spPr>
          <a:xfrm>
            <a:off x="1295400" y="2057400"/>
            <a:ext cx="6858000" cy="3505200"/>
          </a:xfrm>
          <a:prstGeom prst="rect">
            <a:avLst/>
          </a:prstGeom>
        </p:spPr>
        <p:txBody>
          <a:bodyPr vert="horz" lIns="91440" tIns="45720" rIns="91440" bIns="45720" rtlCol="0">
            <a:noAutofit/>
          </a:bodyPr>
          <a:lstStyle/>
          <a:p>
            <a:pPr marL="341313" indent="-231775">
              <a:spcAft>
                <a:spcPts val="600"/>
              </a:spcAft>
              <a:buFont typeface="Arial" pitchFamily="34" charset="0"/>
              <a:buChar char="•"/>
            </a:pPr>
            <a:r>
              <a:rPr lang="en-US" sz="2200" dirty="0"/>
              <a:t>Drug gangs have turned many communities into virtual war </a:t>
            </a:r>
            <a:r>
              <a:rPr lang="en-US" sz="2200" dirty="0" smtClean="0"/>
              <a:t>zones</a:t>
            </a:r>
          </a:p>
          <a:p>
            <a:pPr marL="341313" indent="-231775">
              <a:spcAft>
                <a:spcPts val="600"/>
              </a:spcAft>
              <a:buFont typeface="Arial" pitchFamily="34" charset="0"/>
              <a:buChar char="•"/>
            </a:pPr>
            <a:r>
              <a:rPr lang="en-US" sz="2200" dirty="0"/>
              <a:t>Organized crime is heavily involved in the drug </a:t>
            </a:r>
            <a:r>
              <a:rPr lang="en-US" sz="2200" dirty="0" smtClean="0"/>
              <a:t>trade</a:t>
            </a:r>
          </a:p>
          <a:p>
            <a:pPr marL="341313" indent="-231775">
              <a:spcAft>
                <a:spcPts val="600"/>
              </a:spcAft>
              <a:buFont typeface="Arial" pitchFamily="34" charset="0"/>
              <a:buChar char="•"/>
            </a:pPr>
            <a:r>
              <a:rPr lang="en-US" sz="2200" dirty="0" smtClean="0"/>
              <a:t>Be aware </a:t>
            </a:r>
            <a:r>
              <a:rPr lang="en-US" sz="2200" dirty="0"/>
              <a:t>of </a:t>
            </a:r>
            <a:r>
              <a:rPr lang="en-US" sz="2200" dirty="0" smtClean="0"/>
              <a:t>the </a:t>
            </a:r>
            <a:r>
              <a:rPr lang="en-US" sz="2200" dirty="0"/>
              <a:t>response and involvement of different jurisdictional </a:t>
            </a:r>
            <a:r>
              <a:rPr lang="en-US" sz="2200" dirty="0" smtClean="0"/>
              <a:t>levels</a:t>
            </a:r>
          </a:p>
          <a:p>
            <a:pPr marL="341313" indent="-231775">
              <a:spcAft>
                <a:spcPts val="600"/>
              </a:spcAft>
              <a:buFont typeface="Arial" pitchFamily="34" charset="0"/>
              <a:buChar char="•"/>
            </a:pPr>
            <a:r>
              <a:rPr lang="en-US" sz="2200" dirty="0"/>
              <a:t>In most </a:t>
            </a:r>
            <a:r>
              <a:rPr lang="en-US" sz="2200" dirty="0" smtClean="0"/>
              <a:t>cases, local </a:t>
            </a:r>
            <a:r>
              <a:rPr lang="en-US" sz="2200" dirty="0"/>
              <a:t>law enforcement </a:t>
            </a:r>
            <a:r>
              <a:rPr lang="en-US" sz="2200" dirty="0" smtClean="0"/>
              <a:t>detects </a:t>
            </a:r>
            <a:r>
              <a:rPr lang="en-US" sz="2200" dirty="0"/>
              <a:t>these problems and opens the cases</a:t>
            </a:r>
            <a:endParaRPr kumimoji="0" lang="en-US" sz="2200" b="0" i="0" u="none" strike="noStrike" kern="1200" cap="none" spc="0" normalizeH="0" baseline="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a:t>
            </a:fld>
            <a:endParaRPr lang="en-US" dirty="0"/>
          </a:p>
        </p:txBody>
      </p:sp>
    </p:spTree>
    <p:extLst>
      <p:ext uri="{BB962C8B-B14F-4D97-AF65-F5344CB8AC3E}">
        <p14:creationId xmlns:p14="http://schemas.microsoft.com/office/powerpoint/2010/main" xmlns="" val="3493771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INTERNATIONAL CRIME GROUPS</a:t>
            </a:r>
            <a:endParaRPr lang="en-US" sz="2400" dirty="0" smtClean="0">
              <a:latin typeface="+mj-lt"/>
            </a:endParaRPr>
          </a:p>
          <a:p>
            <a:pPr marL="452438" lvl="1" indent="-342900">
              <a:spcAft>
                <a:spcPts val="600"/>
              </a:spcAft>
              <a:buFont typeface="Arial" pitchFamily="34" charset="0"/>
              <a:buChar char="•"/>
            </a:pPr>
            <a:r>
              <a:rPr lang="en-US" sz="2200" dirty="0" smtClean="0"/>
              <a:t>Italian</a:t>
            </a:r>
          </a:p>
          <a:p>
            <a:pPr marL="452438" lvl="1" indent="-342900">
              <a:spcAft>
                <a:spcPts val="600"/>
              </a:spcAft>
              <a:buFont typeface="Arial" pitchFamily="34" charset="0"/>
              <a:buChar char="•"/>
            </a:pPr>
            <a:r>
              <a:rPr lang="en-US" sz="2200" dirty="0" smtClean="0"/>
              <a:t>Asian</a:t>
            </a:r>
          </a:p>
          <a:p>
            <a:pPr marL="452438" lvl="1" indent="-342900">
              <a:spcAft>
                <a:spcPts val="600"/>
              </a:spcAft>
              <a:buFont typeface="Arial" pitchFamily="34" charset="0"/>
              <a:buChar char="•"/>
            </a:pPr>
            <a:r>
              <a:rPr lang="en-US" sz="2200" dirty="0" smtClean="0"/>
              <a:t>Latino</a:t>
            </a:r>
          </a:p>
          <a:p>
            <a:pPr marL="452438" lvl="1" indent="-342900">
              <a:spcAft>
                <a:spcPts val="600"/>
              </a:spcAft>
              <a:buFont typeface="Arial" pitchFamily="34" charset="0"/>
              <a:buChar char="•"/>
            </a:pPr>
            <a:r>
              <a:rPr lang="en-US" sz="2200" dirty="0" smtClean="0"/>
              <a:t>African</a:t>
            </a:r>
          </a:p>
          <a:p>
            <a:pPr marL="452438" lvl="1" indent="-342900">
              <a:spcAft>
                <a:spcPts val="600"/>
              </a:spcAft>
              <a:buFont typeface="Arial" pitchFamily="34" charset="0"/>
              <a:buChar char="•"/>
            </a:pPr>
            <a:r>
              <a:rPr lang="en-US" sz="2200" dirty="0" smtClean="0"/>
              <a:t>Russian</a:t>
            </a: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Threat </a:t>
            </a:r>
            <a:r>
              <a:rPr lang="en-US" sz="3200" dirty="0"/>
              <a:t>of Specific Organized Crime Groups</a:t>
            </a:r>
            <a:endParaRPr lang="en-US" sz="3200" dirty="0" smtClean="0">
              <a:latin typeface="+mj-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2614612"/>
            <a:ext cx="3248025" cy="261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20</a:t>
            </a:fld>
            <a:endParaRPr lang="en-US" dirty="0"/>
          </a:p>
        </p:txBody>
      </p:sp>
    </p:spTree>
    <p:extLst>
      <p:ext uri="{BB962C8B-B14F-4D97-AF65-F5344CB8AC3E}">
        <p14:creationId xmlns:p14="http://schemas.microsoft.com/office/powerpoint/2010/main" xmlns="" val="3864638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A GREAT THREAT</a:t>
            </a:r>
            <a:endParaRPr lang="en-US" sz="2400" dirty="0" smtClean="0">
              <a:latin typeface="+mj-lt"/>
            </a:endParaRPr>
          </a:p>
          <a:p>
            <a:pPr marL="452438" lvl="1" indent="-342900">
              <a:spcAft>
                <a:spcPts val="600"/>
              </a:spcAft>
              <a:buFont typeface="Arial" pitchFamily="34" charset="0"/>
              <a:buChar char="•"/>
            </a:pPr>
            <a:r>
              <a:rPr lang="en-US" sz="2200" dirty="0" smtClean="0"/>
              <a:t>Entire legal system</a:t>
            </a:r>
          </a:p>
          <a:p>
            <a:pPr marL="452438" lvl="1" indent="-342900">
              <a:spcAft>
                <a:spcPts val="600"/>
              </a:spcAft>
              <a:buFont typeface="Arial" pitchFamily="34" charset="0"/>
              <a:buChar char="•"/>
            </a:pPr>
            <a:r>
              <a:rPr lang="en-US" sz="2200" dirty="0" smtClean="0"/>
              <a:t>Public officials</a:t>
            </a:r>
          </a:p>
          <a:p>
            <a:pPr marL="452438" lvl="1" indent="-342900">
              <a:spcAft>
                <a:spcPts val="600"/>
              </a:spcAft>
              <a:buFont typeface="Arial" pitchFamily="34" charset="0"/>
              <a:buChar char="•"/>
            </a:pPr>
            <a:r>
              <a:rPr lang="en-US" sz="2200" dirty="0" smtClean="0"/>
              <a:t>Police officers </a:t>
            </a:r>
          </a:p>
          <a:p>
            <a:pPr marL="452438" lvl="1" indent="-342900">
              <a:spcAft>
                <a:spcPts val="600"/>
              </a:spcAft>
              <a:buFont typeface="Arial" pitchFamily="34" charset="0"/>
              <a:buChar char="•"/>
            </a:pPr>
            <a:r>
              <a:rPr lang="en-US" sz="2200" dirty="0" smtClean="0"/>
              <a:t>Report bribes immediately</a:t>
            </a:r>
          </a:p>
          <a:p>
            <a:pPr marL="452438" lvl="1" indent="-342900">
              <a:spcAft>
                <a:spcPts val="600"/>
              </a:spcAft>
              <a:buFont typeface="Arial" pitchFamily="34" charset="0"/>
              <a:buChar char="•"/>
            </a:pPr>
            <a:r>
              <a:rPr lang="en-US" sz="2200" dirty="0" smtClean="0"/>
              <a:t>Attempt to make arrest</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Organized Crime and Corruption</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21</a:t>
            </a:fld>
            <a:endParaRPr lang="en-US" dirty="0"/>
          </a:p>
        </p:txBody>
      </p:sp>
    </p:spTree>
    <p:extLst>
      <p:ext uri="{BB962C8B-B14F-4D97-AF65-F5344CB8AC3E}">
        <p14:creationId xmlns:p14="http://schemas.microsoft.com/office/powerpoint/2010/main" xmlns="" val="755048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EYES AND EARS </a:t>
            </a:r>
            <a:endParaRPr lang="en-US" sz="2400" dirty="0" smtClean="0">
              <a:latin typeface="+mj-lt"/>
            </a:endParaRPr>
          </a:p>
          <a:p>
            <a:pPr marL="452438" lvl="1" indent="-342900">
              <a:spcAft>
                <a:spcPts val="600"/>
              </a:spcAft>
              <a:buFont typeface="Arial" pitchFamily="34" charset="0"/>
              <a:buChar char="•"/>
            </a:pPr>
            <a:r>
              <a:rPr lang="en-US" sz="2200" dirty="0" smtClean="0"/>
              <a:t>Daily observations </a:t>
            </a:r>
          </a:p>
          <a:p>
            <a:pPr marL="452438" lvl="1" indent="-342900">
              <a:spcAft>
                <a:spcPts val="600"/>
              </a:spcAft>
              <a:buFont typeface="Arial" pitchFamily="34" charset="0"/>
              <a:buChar char="•"/>
            </a:pPr>
            <a:r>
              <a:rPr lang="en-US" sz="2200" dirty="0" smtClean="0"/>
              <a:t>Report all suspicious activities</a:t>
            </a:r>
          </a:p>
          <a:p>
            <a:pPr marL="452438" lvl="1" indent="-342900">
              <a:spcAft>
                <a:spcPts val="600"/>
              </a:spcAft>
              <a:buFont typeface="Arial" pitchFamily="34" charset="0"/>
              <a:buChar char="•"/>
            </a:pPr>
            <a:r>
              <a:rPr lang="en-US" sz="2200" dirty="0" smtClean="0"/>
              <a:t>Be the first line of defense in controlling all crime</a:t>
            </a:r>
          </a:p>
          <a:p>
            <a:pPr marL="909638" lvl="2" indent="-342900">
              <a:spcAft>
                <a:spcPts val="600"/>
              </a:spcAft>
              <a:buFont typeface="Arial" pitchFamily="34" charset="0"/>
              <a:buChar char="•"/>
            </a:pPr>
            <a:r>
              <a:rPr lang="en-US" sz="2200" dirty="0" smtClean="0"/>
              <a:t>Law enforcement officers seldom break into these hierarchies </a:t>
            </a:r>
          </a:p>
          <a:p>
            <a:pPr marL="452438" lvl="1" indent="-342900">
              <a:spcAft>
                <a:spcPts val="600"/>
              </a:spcAft>
              <a:buFont typeface="Arial" pitchFamily="34" charset="0"/>
              <a:buChar char="•"/>
            </a:pPr>
            <a:r>
              <a:rPr lang="en-US" sz="2200" dirty="0" smtClean="0"/>
              <a:t>Check out new businesses in the area</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Police Response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22</a:t>
            </a:fld>
            <a:endParaRPr lang="en-US" dirty="0"/>
          </a:p>
        </p:txBody>
      </p:sp>
    </p:spTree>
    <p:extLst>
      <p:ext uri="{BB962C8B-B14F-4D97-AF65-F5344CB8AC3E}">
        <p14:creationId xmlns:p14="http://schemas.microsoft.com/office/powerpoint/2010/main" xmlns="" val="2498587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286000"/>
            <a:ext cx="6858000" cy="35052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MAJOR ORGANIZATIONS</a:t>
            </a:r>
            <a:endParaRPr lang="en-US" sz="2400" dirty="0" smtClean="0">
              <a:latin typeface="+mj-lt"/>
            </a:endParaRPr>
          </a:p>
          <a:p>
            <a:pPr marL="452438" lvl="1" indent="-342900">
              <a:spcAft>
                <a:spcPts val="300"/>
              </a:spcAft>
              <a:buFont typeface="Arial" pitchFamily="34" charset="0"/>
              <a:buChar char="•"/>
            </a:pPr>
            <a:r>
              <a:rPr lang="en-US" sz="2200" dirty="0" smtClean="0"/>
              <a:t>FBI</a:t>
            </a:r>
          </a:p>
          <a:p>
            <a:pPr marL="452438" lvl="1" indent="-342900">
              <a:spcAft>
                <a:spcPts val="300"/>
              </a:spcAft>
              <a:buFont typeface="Arial" pitchFamily="34" charset="0"/>
              <a:buChar char="•"/>
            </a:pPr>
            <a:r>
              <a:rPr lang="en-US" sz="2200" dirty="0"/>
              <a:t>Postal Inspection </a:t>
            </a:r>
            <a:r>
              <a:rPr lang="en-US" sz="2200" dirty="0" smtClean="0"/>
              <a:t>Service</a:t>
            </a:r>
          </a:p>
          <a:p>
            <a:pPr marL="452438" lvl="1" indent="-342900">
              <a:spcAft>
                <a:spcPts val="300"/>
              </a:spcAft>
              <a:buFont typeface="Arial" pitchFamily="34" charset="0"/>
              <a:buChar char="•"/>
            </a:pPr>
            <a:r>
              <a:rPr lang="en-US" sz="2200" dirty="0"/>
              <a:t>U.S. Secret </a:t>
            </a:r>
            <a:r>
              <a:rPr lang="en-US" sz="2200" dirty="0" smtClean="0"/>
              <a:t>Service</a:t>
            </a:r>
          </a:p>
          <a:p>
            <a:pPr marL="452438" lvl="1" indent="-342900">
              <a:spcAft>
                <a:spcPts val="300"/>
              </a:spcAft>
              <a:buFont typeface="Arial" pitchFamily="34" charset="0"/>
              <a:buChar char="•"/>
            </a:pPr>
            <a:r>
              <a:rPr lang="en-US" sz="2200" dirty="0"/>
              <a:t>Department of </a:t>
            </a:r>
            <a:r>
              <a:rPr lang="en-US" sz="2200" dirty="0" smtClean="0"/>
              <a:t>Labor</a:t>
            </a:r>
          </a:p>
          <a:p>
            <a:pPr marL="452438" lvl="1" indent="-342900">
              <a:spcAft>
                <a:spcPts val="300"/>
              </a:spcAft>
              <a:buFont typeface="Arial" pitchFamily="34" charset="0"/>
              <a:buChar char="•"/>
            </a:pPr>
            <a:r>
              <a:rPr lang="en-US" sz="2200" dirty="0"/>
              <a:t>Securities and Exchange </a:t>
            </a:r>
            <a:r>
              <a:rPr lang="en-US" sz="2200" dirty="0" smtClean="0"/>
              <a:t>Commission</a:t>
            </a:r>
          </a:p>
          <a:p>
            <a:pPr marL="452438" lvl="1" indent="-342900">
              <a:spcAft>
                <a:spcPts val="300"/>
              </a:spcAft>
              <a:buFont typeface="Arial" pitchFamily="34" charset="0"/>
              <a:buChar char="•"/>
            </a:pPr>
            <a:r>
              <a:rPr lang="en-US" sz="2200" dirty="0"/>
              <a:t>Internal </a:t>
            </a:r>
            <a:r>
              <a:rPr lang="en-US" sz="2200" dirty="0" smtClean="0"/>
              <a:t>Revenue Service</a:t>
            </a:r>
          </a:p>
        </p:txBody>
      </p:sp>
      <p:sp>
        <p:nvSpPr>
          <p:cNvPr id="6" name="TextBox 5"/>
          <p:cNvSpPr txBox="1"/>
          <p:nvPr/>
        </p:nvSpPr>
        <p:spPr>
          <a:xfrm>
            <a:off x="381000" y="1188720"/>
            <a:ext cx="8305800" cy="1077218"/>
          </a:xfrm>
          <a:prstGeom prst="rect">
            <a:avLst/>
          </a:prstGeom>
          <a:noFill/>
        </p:spPr>
        <p:txBody>
          <a:bodyPr wrap="square" numCol="1" rtlCol="0">
            <a:spAutoFit/>
          </a:bodyPr>
          <a:lstStyle/>
          <a:p>
            <a:pPr lvl="0" algn="ctr"/>
            <a:r>
              <a:rPr lang="en-US" sz="3200" dirty="0"/>
              <a:t>Agencies Cooperating in</a:t>
            </a:r>
            <a:r>
              <a:rPr lang="en-US" sz="3200" dirty="0" smtClean="0"/>
              <a:t> </a:t>
            </a:r>
            <a:br>
              <a:rPr lang="en-US" sz="3200" dirty="0" smtClean="0"/>
            </a:br>
            <a:r>
              <a:rPr lang="en-US" sz="3200" dirty="0" smtClean="0"/>
              <a:t>Investigating Organized </a:t>
            </a:r>
            <a:r>
              <a:rPr lang="en-US" sz="3200" dirty="0"/>
              <a:t>Crime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23</a:t>
            </a:fld>
            <a:endParaRPr lang="en-US" dirty="0"/>
          </a:p>
        </p:txBody>
      </p:sp>
    </p:spTree>
    <p:extLst>
      <p:ext uri="{BB962C8B-B14F-4D97-AF65-F5344CB8AC3E}">
        <p14:creationId xmlns:p14="http://schemas.microsoft.com/office/powerpoint/2010/main" xmlns="" val="3082806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40587"/>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INVESTIGATIVE AIDS</a:t>
            </a:r>
            <a:endParaRPr lang="en-US" sz="2400" dirty="0" smtClean="0">
              <a:latin typeface="+mj-lt"/>
            </a:endParaRPr>
          </a:p>
          <a:p>
            <a:pPr marL="452438" lvl="1" indent="-342900">
              <a:spcAft>
                <a:spcPts val="600"/>
              </a:spcAft>
              <a:buFont typeface="Arial" pitchFamily="34" charset="0"/>
              <a:buChar char="•"/>
            </a:pPr>
            <a:r>
              <a:rPr lang="en-US" sz="2200" dirty="0" smtClean="0"/>
              <a:t>Electronic </a:t>
            </a:r>
            <a:r>
              <a:rPr lang="en-US" sz="2200" dirty="0"/>
              <a:t>surveillance </a:t>
            </a:r>
            <a:endParaRPr lang="en-US" sz="2200" dirty="0" smtClean="0"/>
          </a:p>
          <a:p>
            <a:pPr marL="452438" lvl="1" indent="-342900">
              <a:spcAft>
                <a:spcPts val="600"/>
              </a:spcAft>
              <a:buFont typeface="Arial" pitchFamily="34" charset="0"/>
              <a:buChar char="•"/>
            </a:pPr>
            <a:r>
              <a:rPr lang="en-US" sz="2200" dirty="0"/>
              <a:t>Pen registers </a:t>
            </a:r>
            <a:endParaRPr lang="en-US" sz="2200" dirty="0" smtClean="0"/>
          </a:p>
          <a:p>
            <a:pPr marL="452438" lvl="1" indent="-342900">
              <a:spcAft>
                <a:spcPts val="600"/>
              </a:spcAft>
              <a:buFont typeface="Arial" pitchFamily="34" charset="0"/>
              <a:buChar char="•"/>
            </a:pPr>
            <a:r>
              <a:rPr lang="en-US" sz="2200" dirty="0"/>
              <a:t>Regional Information Sharing </a:t>
            </a:r>
            <a:endParaRPr lang="en-US" sz="2200" dirty="0" smtClean="0"/>
          </a:p>
          <a:p>
            <a:pPr marL="109538" lvl="1">
              <a:spcAft>
                <a:spcPts val="600"/>
              </a:spcAft>
            </a:pPr>
            <a:r>
              <a:rPr lang="en-US" sz="2200" dirty="0"/>
              <a:t> </a:t>
            </a:r>
            <a:r>
              <a:rPr lang="en-US" sz="2200" dirty="0" smtClean="0"/>
              <a:t>     System </a:t>
            </a:r>
            <a:r>
              <a:rPr lang="en-US" sz="2200" dirty="0"/>
              <a:t>(RISS)</a:t>
            </a:r>
            <a:endParaRPr lang="en-US" sz="2200" dirty="0" smtClean="0"/>
          </a:p>
          <a:p>
            <a:pPr marL="109538" lvl="1" indent="-109538">
              <a:spcBef>
                <a:spcPts val="600"/>
              </a:spcBef>
              <a:spcAft>
                <a:spcPts val="600"/>
              </a:spcAft>
            </a:pPr>
            <a:r>
              <a:rPr lang="en-US" sz="2400" dirty="0" smtClean="0"/>
              <a:t>ASSET FORFEITURE</a:t>
            </a:r>
          </a:p>
          <a:p>
            <a:pPr marL="452438" lvl="1" indent="-342900">
              <a:spcAft>
                <a:spcPts val="600"/>
              </a:spcAft>
              <a:buFont typeface="Arial" pitchFamily="34" charset="0"/>
              <a:buChar char="•"/>
            </a:pPr>
            <a:r>
              <a:rPr lang="en-US" sz="2200" dirty="0" smtClean="0"/>
              <a:t>Seize funds and property </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algn="ctr"/>
            <a:r>
              <a:rPr lang="en-US" sz="3200" dirty="0"/>
              <a:t>Methods to Combat Organized </a:t>
            </a:r>
            <a:r>
              <a:rPr lang="en-US" sz="3200" dirty="0" smtClean="0"/>
              <a:t>Crime</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26951" y="2362200"/>
            <a:ext cx="3514227" cy="2310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24</a:t>
            </a:fld>
            <a:endParaRPr lang="en-US" dirty="0"/>
          </a:p>
        </p:txBody>
      </p:sp>
    </p:spTree>
    <p:extLst>
      <p:ext uri="{BB962C8B-B14F-4D97-AF65-F5344CB8AC3E}">
        <p14:creationId xmlns:p14="http://schemas.microsoft.com/office/powerpoint/2010/main" xmlns="" val="2718524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050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TRUE DECLINE OR NOT</a:t>
            </a:r>
            <a:endParaRPr lang="en-US" sz="2400" dirty="0" smtClean="0">
              <a:latin typeface="+mj-lt"/>
            </a:endParaRPr>
          </a:p>
          <a:p>
            <a:pPr marL="452438" lvl="1" indent="-342900">
              <a:spcAft>
                <a:spcPts val="600"/>
              </a:spcAft>
              <a:buFont typeface="Arial" pitchFamily="34" charset="0"/>
              <a:buChar char="•"/>
            </a:pPr>
            <a:r>
              <a:rPr lang="en-US" sz="2200" dirty="0" smtClean="0"/>
              <a:t>Tougher legislation</a:t>
            </a:r>
          </a:p>
          <a:p>
            <a:pPr marL="452438" lvl="1" indent="-342900">
              <a:spcAft>
                <a:spcPts val="600"/>
              </a:spcAft>
              <a:buFont typeface="Arial" pitchFamily="34" charset="0"/>
              <a:buChar char="•"/>
            </a:pPr>
            <a:r>
              <a:rPr lang="en-US" sz="2200" dirty="0" smtClean="0"/>
              <a:t>Improved investigative techniques </a:t>
            </a:r>
          </a:p>
          <a:p>
            <a:pPr marL="452438" lvl="1" indent="-342900">
              <a:spcAft>
                <a:spcPts val="600"/>
              </a:spcAft>
              <a:buFont typeface="Arial" pitchFamily="34" charset="0"/>
              <a:buChar char="•"/>
            </a:pPr>
            <a:r>
              <a:rPr lang="en-US" sz="2200" dirty="0" smtClean="0"/>
              <a:t>Increased use of tools </a:t>
            </a:r>
          </a:p>
          <a:p>
            <a:pPr marL="452438" lvl="1" indent="-342900">
              <a:spcAft>
                <a:spcPts val="600"/>
              </a:spcAft>
              <a:buFont typeface="Arial" pitchFamily="34" charset="0"/>
              <a:buChar char="•"/>
            </a:pPr>
            <a:r>
              <a:rPr lang="en-US" sz="2200" dirty="0" smtClean="0"/>
              <a:t>Decline of </a:t>
            </a:r>
            <a:r>
              <a:rPr lang="en-US" sz="2200" i="1" dirty="0" smtClean="0"/>
              <a:t>traditional</a:t>
            </a:r>
            <a:r>
              <a:rPr lang="en-US" sz="2200" dirty="0" smtClean="0"/>
              <a:t> organized crime</a:t>
            </a:r>
          </a:p>
          <a:p>
            <a:pPr marL="452438" lvl="1" indent="-342900">
              <a:spcAft>
                <a:spcPts val="600"/>
              </a:spcAft>
              <a:buFont typeface="Arial" pitchFamily="34" charset="0"/>
              <a:buChar char="•"/>
            </a:pPr>
            <a:r>
              <a:rPr lang="en-US" sz="2200" dirty="0" smtClean="0"/>
              <a:t>New criminal enterprises emerging</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Decline of Organized Crime?</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25</a:t>
            </a:fld>
            <a:endParaRPr lang="en-US" dirty="0"/>
          </a:p>
        </p:txBody>
      </p:sp>
    </p:spTree>
    <p:extLst>
      <p:ext uri="{BB962C8B-B14F-4D97-AF65-F5344CB8AC3E}">
        <p14:creationId xmlns:p14="http://schemas.microsoft.com/office/powerpoint/2010/main" xmlns="" val="123993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Summary</a:t>
            </a:r>
          </a:p>
        </p:txBody>
      </p:sp>
      <p:sp>
        <p:nvSpPr>
          <p:cNvPr id="3" name="Content Placeholder 2"/>
          <p:cNvSpPr txBox="1">
            <a:spLocks/>
          </p:cNvSpPr>
          <p:nvPr/>
        </p:nvSpPr>
        <p:spPr>
          <a:xfrm>
            <a:off x="1295400" y="2057400"/>
            <a:ext cx="6858000" cy="3657600"/>
          </a:xfrm>
          <a:prstGeom prst="rect">
            <a:avLst/>
          </a:prstGeom>
        </p:spPr>
        <p:txBody>
          <a:bodyPr vert="horz" lIns="91440" tIns="45720" rIns="91440" bIns="45720" rtlCol="0">
            <a:noAutofit/>
          </a:bodyPr>
          <a:lstStyle/>
          <a:p>
            <a:pPr marL="342900" lvl="0" indent="-233363">
              <a:spcBef>
                <a:spcPct val="20000"/>
              </a:spcBef>
              <a:buFont typeface="Arial" pitchFamily="34" charset="0"/>
              <a:buChar char="•"/>
              <a:defRPr/>
            </a:pPr>
            <a:r>
              <a:rPr lang="en-US" sz="2200" dirty="0" smtClean="0"/>
              <a:t>Harrison Narcotics Act (1914) made the sale or use of certain drugs illegal</a:t>
            </a:r>
          </a:p>
          <a:p>
            <a:pPr marL="342900" lvl="0" indent="-233363">
              <a:spcBef>
                <a:spcPct val="20000"/>
              </a:spcBef>
              <a:buFont typeface="Arial" pitchFamily="34" charset="0"/>
              <a:buChar char="•"/>
              <a:defRPr/>
            </a:pPr>
            <a:r>
              <a:rPr lang="en-US" sz="2200" dirty="0" smtClean="0"/>
              <a:t>The Drug Enforcement Administration (DEA) provides unified leadership in attacking narcotics trafficking and drug abuse</a:t>
            </a:r>
          </a:p>
          <a:p>
            <a:pPr marL="342900" lvl="0" indent="-233363">
              <a:spcBef>
                <a:spcPct val="20000"/>
              </a:spcBef>
              <a:buFont typeface="Arial" pitchFamily="34" charset="0"/>
              <a:buChar char="•"/>
              <a:defRPr/>
            </a:pPr>
            <a:r>
              <a:rPr lang="en-US" sz="2200" dirty="0" smtClean="0"/>
              <a:t>Distinctive characteristics of organized crime include definite organization and control</a:t>
            </a:r>
          </a:p>
          <a:p>
            <a:pPr marL="342900" lvl="0" indent="-233363">
              <a:spcBef>
                <a:spcPct val="20000"/>
              </a:spcBef>
              <a:buFont typeface="Arial" pitchFamily="34" charset="0"/>
              <a:buChar char="•"/>
              <a:defRPr/>
            </a:pPr>
            <a:r>
              <a:rPr lang="en-US" sz="2200" dirty="0" smtClean="0"/>
              <a:t>Daily observations of local law enforcement officers provide vital information </a:t>
            </a:r>
            <a:endParaRPr kumimoji="0" lang="en-US" sz="2200" b="0" i="0" u="none" strike="noStrike" kern="1200" cap="none" spc="0" normalizeH="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26</a:t>
            </a:fld>
            <a:endParaRPr lang="en-US" dirty="0"/>
          </a:p>
        </p:txBody>
      </p:sp>
    </p:spTree>
    <p:extLst>
      <p:ext uri="{BB962C8B-B14F-4D97-AF65-F5344CB8AC3E}">
        <p14:creationId xmlns:p14="http://schemas.microsoft.com/office/powerpoint/2010/main" xmlns="" val="3322279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HISTORY</a:t>
            </a:r>
            <a:endParaRPr lang="en-US" sz="2400" dirty="0" smtClean="0">
              <a:latin typeface="+mj-lt"/>
            </a:endParaRPr>
          </a:p>
          <a:p>
            <a:pPr marL="452438" lvl="1" indent="-342900">
              <a:spcAft>
                <a:spcPts val="600"/>
              </a:spcAft>
              <a:buFont typeface="Arial" pitchFamily="34" charset="0"/>
              <a:buChar char="•"/>
            </a:pPr>
            <a:r>
              <a:rPr lang="en-US" sz="2200" dirty="0" smtClean="0"/>
              <a:t>Cocaine </a:t>
            </a:r>
            <a:r>
              <a:rPr lang="en-US" sz="2200" dirty="0"/>
              <a:t>use was </a:t>
            </a:r>
            <a:r>
              <a:rPr lang="en-US" sz="2200" dirty="0" smtClean="0"/>
              <a:t>common </a:t>
            </a:r>
            <a:r>
              <a:rPr lang="en-US" sz="2200" dirty="0"/>
              <a:t>by the </a:t>
            </a:r>
            <a:r>
              <a:rPr lang="en-US" sz="2200" dirty="0" smtClean="0"/>
              <a:t>1880s</a:t>
            </a:r>
          </a:p>
          <a:p>
            <a:pPr marL="452438" lvl="1" indent="-342900">
              <a:spcAft>
                <a:spcPts val="600"/>
              </a:spcAft>
              <a:buFont typeface="Arial" pitchFamily="34" charset="0"/>
              <a:buChar char="•"/>
            </a:pPr>
            <a:r>
              <a:rPr lang="en-US" sz="2200" dirty="0" smtClean="0"/>
              <a:t>Harrison </a:t>
            </a:r>
            <a:r>
              <a:rPr lang="en-US" sz="2200" dirty="0"/>
              <a:t>Narcotics </a:t>
            </a:r>
            <a:r>
              <a:rPr lang="en-US" sz="2200" dirty="0" smtClean="0"/>
              <a:t>Act (1914)</a:t>
            </a:r>
          </a:p>
          <a:p>
            <a:pPr marL="452438" lvl="1" indent="-342900">
              <a:spcAft>
                <a:spcPts val="600"/>
              </a:spcAft>
              <a:buFont typeface="Arial" pitchFamily="34" charset="0"/>
              <a:buChar char="•"/>
            </a:pPr>
            <a:r>
              <a:rPr lang="en-US" sz="2200" dirty="0" smtClean="0"/>
              <a:t>1970s </a:t>
            </a:r>
            <a:r>
              <a:rPr lang="en-US" sz="2200" dirty="0"/>
              <a:t>marijuana </a:t>
            </a:r>
            <a:r>
              <a:rPr lang="en-US" sz="2200" dirty="0" smtClean="0"/>
              <a:t>usage</a:t>
            </a:r>
          </a:p>
          <a:p>
            <a:pPr marL="452438" lvl="1" indent="-342900">
              <a:spcAft>
                <a:spcPts val="600"/>
              </a:spcAft>
              <a:buFont typeface="Arial" pitchFamily="34" charset="0"/>
              <a:buChar char="•"/>
            </a:pPr>
            <a:r>
              <a:rPr lang="en-US" sz="2200" dirty="0" smtClean="0"/>
              <a:t>1980s “Just say no to drugs”</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Threat of Drugs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3</a:t>
            </a:fld>
            <a:endParaRPr lang="en-US" dirty="0"/>
          </a:p>
        </p:txBody>
      </p:sp>
    </p:spTree>
    <p:extLst>
      <p:ext uri="{BB962C8B-B14F-4D97-AF65-F5344CB8AC3E}">
        <p14:creationId xmlns:p14="http://schemas.microsoft.com/office/powerpoint/2010/main" xmlns="" val="465896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DRUG TRAFFICKING ORGANIZATIONS (DTOs)</a:t>
            </a:r>
            <a:endParaRPr lang="en-US" sz="2400" dirty="0" smtClean="0">
              <a:latin typeface="+mj-lt"/>
            </a:endParaRPr>
          </a:p>
          <a:p>
            <a:pPr marL="452438" lvl="1" indent="-342900">
              <a:spcAft>
                <a:spcPts val="300"/>
              </a:spcAft>
              <a:buFont typeface="Arial" pitchFamily="34" charset="0"/>
              <a:buChar char="•"/>
            </a:pPr>
            <a:r>
              <a:rPr lang="en-US" sz="2200" dirty="0" smtClean="0"/>
              <a:t>Complex entities </a:t>
            </a:r>
          </a:p>
          <a:p>
            <a:pPr marL="452438" lvl="1" indent="-342900">
              <a:spcAft>
                <a:spcPts val="300"/>
              </a:spcAft>
              <a:buFont typeface="Arial" pitchFamily="34" charset="0"/>
              <a:buChar char="•"/>
            </a:pPr>
            <a:r>
              <a:rPr lang="en-US" sz="2200" dirty="0" smtClean="0"/>
              <a:t>Highly defined command-and-control structures </a:t>
            </a:r>
          </a:p>
          <a:p>
            <a:pPr marL="452438" lvl="1" indent="-342900">
              <a:spcAft>
                <a:spcPts val="300"/>
              </a:spcAft>
              <a:buFont typeface="Arial" pitchFamily="34" charset="0"/>
              <a:buChar char="•"/>
            </a:pPr>
            <a:r>
              <a:rPr lang="en-US" sz="2200" dirty="0" smtClean="0"/>
              <a:t>Produce, transport, and </a:t>
            </a:r>
            <a:r>
              <a:rPr lang="en-US" sz="2200" dirty="0"/>
              <a:t>distribute </a:t>
            </a:r>
            <a:endParaRPr lang="en-US" sz="2200" dirty="0" smtClean="0"/>
          </a:p>
          <a:p>
            <a:pPr marL="452438" lvl="1" indent="-342900">
              <a:spcAft>
                <a:spcPts val="300"/>
              </a:spcAft>
              <a:buFont typeface="Arial" pitchFamily="34" charset="0"/>
              <a:buChar char="•"/>
            </a:pPr>
            <a:r>
              <a:rPr lang="en-US" sz="2200" dirty="0"/>
              <a:t>Monitoring the Future (MTF</a:t>
            </a:r>
            <a:r>
              <a:rPr lang="en-US" sz="2200" dirty="0" smtClean="0"/>
              <a:t>)</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Seriousness and Extent of the Drug Problem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4</a:t>
            </a:fld>
            <a:endParaRPr lang="en-US" dirty="0"/>
          </a:p>
        </p:txBody>
      </p:sp>
    </p:spTree>
    <p:extLst>
      <p:ext uri="{BB962C8B-B14F-4D97-AF65-F5344CB8AC3E}">
        <p14:creationId xmlns:p14="http://schemas.microsoft.com/office/powerpoint/2010/main" xmlns="" val="149913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TERMS AND LEGALITIES</a:t>
            </a:r>
            <a:endParaRPr lang="en-US" sz="2400" dirty="0" smtClean="0">
              <a:latin typeface="+mj-lt"/>
            </a:endParaRPr>
          </a:p>
          <a:p>
            <a:pPr marL="452438" lvl="1" indent="-342900">
              <a:spcAft>
                <a:spcPts val="600"/>
              </a:spcAft>
              <a:buFont typeface="Arial" pitchFamily="34" charset="0"/>
              <a:buChar char="•"/>
            </a:pPr>
            <a:r>
              <a:rPr lang="en-US" sz="2200" dirty="0" smtClean="0"/>
              <a:t>Narcotics </a:t>
            </a:r>
          </a:p>
          <a:p>
            <a:pPr marL="452438" lvl="1" indent="-342900">
              <a:spcAft>
                <a:spcPts val="600"/>
              </a:spcAft>
              <a:buFont typeface="Arial" pitchFamily="34" charset="0"/>
              <a:buChar char="•"/>
            </a:pPr>
            <a:r>
              <a:rPr lang="en-US" sz="2200" dirty="0" smtClean="0"/>
              <a:t>Controlled substances </a:t>
            </a:r>
          </a:p>
          <a:p>
            <a:pPr marL="452438" lvl="1" indent="-342900">
              <a:spcAft>
                <a:spcPts val="600"/>
              </a:spcAft>
              <a:buFont typeface="Arial" pitchFamily="34" charset="0"/>
              <a:buChar char="•"/>
            </a:pPr>
            <a:r>
              <a:rPr lang="en-US" sz="2200" dirty="0" smtClean="0"/>
              <a:t>Five schedules of controlled substances</a:t>
            </a:r>
          </a:p>
          <a:p>
            <a:pPr marL="452438" lvl="1" indent="-342900">
              <a:spcAft>
                <a:spcPts val="600"/>
              </a:spcAft>
              <a:buFont typeface="Arial" pitchFamily="34" charset="0"/>
              <a:buChar char="•"/>
            </a:pPr>
            <a:r>
              <a:rPr lang="en-US" sz="2200" dirty="0" smtClean="0"/>
              <a:t>Illegal to sell or distribute without a license</a:t>
            </a:r>
          </a:p>
          <a:p>
            <a:pPr marL="452438" lvl="1" indent="-342900">
              <a:spcAft>
                <a:spcPts val="600"/>
              </a:spcAft>
              <a:buFont typeface="Arial" pitchFamily="34" charset="0"/>
              <a:buChar char="•"/>
            </a:pPr>
            <a:r>
              <a:rPr lang="en-US" sz="2200" dirty="0" smtClean="0"/>
              <a:t>Illegal to possess or use without a prescription</a:t>
            </a:r>
            <a:endParaRPr lang="en-US" sz="2200" dirty="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Legal Definitions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5</a:t>
            </a:fld>
            <a:endParaRPr lang="en-US" dirty="0"/>
          </a:p>
        </p:txBody>
      </p:sp>
    </p:spTree>
    <p:extLst>
      <p:ext uri="{BB962C8B-B14F-4D97-AF65-F5344CB8AC3E}">
        <p14:creationId xmlns:p14="http://schemas.microsoft.com/office/powerpoint/2010/main" xmlns="" val="3472726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CLASSES</a:t>
            </a:r>
            <a:endParaRPr lang="en-US" sz="2400" dirty="0" smtClean="0">
              <a:latin typeface="+mj-lt"/>
            </a:endParaRPr>
          </a:p>
          <a:p>
            <a:pPr marL="452438" lvl="1" indent="-342900">
              <a:spcAft>
                <a:spcPts val="600"/>
              </a:spcAft>
              <a:buFont typeface="Arial" pitchFamily="34" charset="0"/>
              <a:buChar char="•"/>
            </a:pPr>
            <a:r>
              <a:rPr lang="en-US" sz="2200" dirty="0" smtClean="0"/>
              <a:t>Depressants</a:t>
            </a:r>
          </a:p>
          <a:p>
            <a:pPr marL="452438" lvl="1" indent="-342900">
              <a:spcAft>
                <a:spcPts val="600"/>
              </a:spcAft>
              <a:buFont typeface="Arial" pitchFamily="34" charset="0"/>
              <a:buChar char="•"/>
            </a:pPr>
            <a:r>
              <a:rPr lang="en-US" sz="2200" dirty="0" smtClean="0"/>
              <a:t>Stimulants</a:t>
            </a:r>
          </a:p>
          <a:p>
            <a:pPr marL="452438" lvl="1" indent="-342900">
              <a:spcAft>
                <a:spcPts val="600"/>
              </a:spcAft>
              <a:buFont typeface="Arial" pitchFamily="34" charset="0"/>
              <a:buChar char="•"/>
            </a:pPr>
            <a:r>
              <a:rPr lang="en-US" sz="2200" dirty="0" smtClean="0"/>
              <a:t>Narcotics</a:t>
            </a:r>
          </a:p>
          <a:p>
            <a:pPr marL="452438" lvl="1" indent="-342900">
              <a:spcAft>
                <a:spcPts val="600"/>
              </a:spcAft>
              <a:buFont typeface="Arial" pitchFamily="34" charset="0"/>
              <a:buChar char="•"/>
            </a:pPr>
            <a:r>
              <a:rPr lang="en-US" sz="2200" dirty="0" smtClean="0"/>
              <a:t>Hallucinogens</a:t>
            </a:r>
          </a:p>
          <a:p>
            <a:pPr marL="452438" lvl="1" indent="-342900">
              <a:spcAft>
                <a:spcPts val="600"/>
              </a:spcAft>
              <a:buFont typeface="Arial" pitchFamily="34" charset="0"/>
              <a:buChar char="•"/>
            </a:pPr>
            <a:r>
              <a:rPr lang="en-US" sz="2200" dirty="0" smtClean="0"/>
              <a:t>Inhalants</a:t>
            </a:r>
          </a:p>
        </p:txBody>
      </p:sp>
      <p:sp>
        <p:nvSpPr>
          <p:cNvPr id="6" name="TextBox 5"/>
          <p:cNvSpPr txBox="1"/>
          <p:nvPr/>
        </p:nvSpPr>
        <p:spPr>
          <a:xfrm>
            <a:off x="381000" y="1188720"/>
            <a:ext cx="8305800" cy="584775"/>
          </a:xfrm>
          <a:prstGeom prst="rect">
            <a:avLst/>
          </a:prstGeom>
          <a:noFill/>
        </p:spPr>
        <p:txBody>
          <a:bodyPr wrap="square" numCol="1" rtlCol="0">
            <a:spAutoFit/>
          </a:bodyPr>
          <a:lstStyle/>
          <a:p>
            <a:pPr lvl="0" algn="ctr"/>
            <a:r>
              <a:rPr lang="en-US" sz="3200" dirty="0" smtClean="0"/>
              <a:t>Classification of Controlled </a:t>
            </a:r>
            <a:r>
              <a:rPr lang="en-US" sz="3200" dirty="0"/>
              <a:t>Drugs</a:t>
            </a:r>
            <a:endParaRPr lang="en-US" sz="3200" dirty="0" smtClean="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2266950"/>
            <a:ext cx="2061576" cy="3162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6</a:t>
            </a:fld>
            <a:endParaRPr lang="en-US" dirty="0"/>
          </a:p>
        </p:txBody>
      </p:sp>
    </p:spTree>
    <p:extLst>
      <p:ext uri="{BB962C8B-B14F-4D97-AF65-F5344CB8AC3E}">
        <p14:creationId xmlns:p14="http://schemas.microsoft.com/office/powerpoint/2010/main" xmlns="" val="414418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5052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Sale of prescription drugs</a:t>
            </a:r>
          </a:p>
          <a:p>
            <a:pPr marL="452438" lvl="1" indent="-342900">
              <a:spcAft>
                <a:spcPts val="600"/>
              </a:spcAft>
              <a:buFont typeface="Arial" pitchFamily="34" charset="0"/>
              <a:buChar char="•"/>
            </a:pPr>
            <a:r>
              <a:rPr lang="en-US" sz="2400" dirty="0" smtClean="0"/>
              <a:t>Physicians</a:t>
            </a:r>
            <a:r>
              <a:rPr lang="en-US" sz="2400" dirty="0"/>
              <a:t>’ Desk Reference (PDR</a:t>
            </a:r>
            <a:r>
              <a:rPr lang="en-US" sz="2400" dirty="0" smtClean="0"/>
              <a:t>)</a:t>
            </a:r>
          </a:p>
          <a:p>
            <a:pPr marL="452438" lvl="1" indent="-342900">
              <a:spcAft>
                <a:spcPts val="600"/>
              </a:spcAft>
              <a:buFont typeface="Arial" pitchFamily="34" charset="0"/>
              <a:buChar char="•"/>
            </a:pPr>
            <a:r>
              <a:rPr lang="en-US" sz="2400" dirty="0"/>
              <a:t>N</a:t>
            </a:r>
            <a:r>
              <a:rPr lang="en-US" sz="2400" dirty="0" smtClean="0"/>
              <a:t>arcotic </a:t>
            </a:r>
            <a:r>
              <a:rPr lang="en-US" sz="2400" dirty="0"/>
              <a:t>field-test kit</a:t>
            </a:r>
          </a:p>
          <a:p>
            <a:pPr marL="452438" lvl="1" indent="-342900">
              <a:spcAft>
                <a:spcPts val="600"/>
              </a:spcAft>
              <a:buFont typeface="Arial" pitchFamily="34" charset="0"/>
              <a:buChar char="•"/>
            </a:pPr>
            <a:r>
              <a:rPr lang="en-US" sz="2400" dirty="0"/>
              <a:t>F</a:t>
            </a:r>
            <a:r>
              <a:rPr lang="en-US" sz="2400" dirty="0" smtClean="0"/>
              <a:t>ield </a:t>
            </a:r>
            <a:r>
              <a:rPr lang="en-US" sz="2400" dirty="0"/>
              <a:t>testing cannot be used to establish probable cause, only confirm </a:t>
            </a:r>
            <a:r>
              <a:rPr lang="en-US" sz="2400" dirty="0" smtClean="0"/>
              <a:t>it</a:t>
            </a:r>
            <a:endParaRPr lang="en-US" sz="2400" dirty="0"/>
          </a:p>
        </p:txBody>
      </p:sp>
      <p:sp>
        <p:nvSpPr>
          <p:cNvPr id="6" name="TextBox 5"/>
          <p:cNvSpPr txBox="1"/>
          <p:nvPr/>
        </p:nvSpPr>
        <p:spPr>
          <a:xfrm>
            <a:off x="381000" y="1188720"/>
            <a:ext cx="8305800" cy="584775"/>
          </a:xfrm>
          <a:prstGeom prst="rect">
            <a:avLst/>
          </a:prstGeom>
          <a:noFill/>
        </p:spPr>
        <p:txBody>
          <a:bodyPr wrap="square" numCol="1" rtlCol="0">
            <a:spAutoFit/>
          </a:bodyPr>
          <a:lstStyle/>
          <a:p>
            <a:pPr lvl="0" algn="ctr"/>
            <a:r>
              <a:rPr lang="en-US" sz="3200" dirty="0" smtClean="0"/>
              <a:t>Identification of Controlled Substances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7</a:t>
            </a:fld>
            <a:endParaRPr lang="en-US" dirty="0"/>
          </a:p>
        </p:txBody>
      </p:sp>
    </p:spTree>
    <p:extLst>
      <p:ext uri="{BB962C8B-B14F-4D97-AF65-F5344CB8AC3E}">
        <p14:creationId xmlns:p14="http://schemas.microsoft.com/office/powerpoint/2010/main" xmlns="" val="243193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066800" y="2240756"/>
            <a:ext cx="4571267" cy="3505200"/>
          </a:xfrm>
          <a:prstGeom prst="rect">
            <a:avLst/>
          </a:prstGeom>
        </p:spPr>
        <p:txBody>
          <a:bodyPr vert="horz" lIns="91440" tIns="45720" rIns="91440" bIns="45720" rtlCol="0">
            <a:normAutofit lnSpcReduction="10000"/>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MAJOR LEGAL EVIDENCE</a:t>
            </a:r>
            <a:endParaRPr lang="en-US" sz="2400" dirty="0" smtClean="0">
              <a:latin typeface="+mj-lt"/>
            </a:endParaRPr>
          </a:p>
          <a:p>
            <a:pPr marL="452438" lvl="1" indent="-342900">
              <a:spcAft>
                <a:spcPts val="600"/>
              </a:spcAft>
              <a:buFont typeface="Arial" pitchFamily="34" charset="0"/>
              <a:buChar char="•"/>
            </a:pPr>
            <a:r>
              <a:rPr lang="en-US" sz="2200" dirty="0" smtClean="0"/>
              <a:t>Physical </a:t>
            </a:r>
            <a:r>
              <a:rPr lang="en-US" sz="2200" dirty="0"/>
              <a:t>evidence of possession or use of controlled substances </a:t>
            </a:r>
            <a:r>
              <a:rPr lang="en-US" sz="2200" dirty="0" smtClean="0"/>
              <a:t>includes: </a:t>
            </a:r>
          </a:p>
          <a:p>
            <a:pPr marL="909638" lvl="2" indent="-342900">
              <a:spcAft>
                <a:spcPts val="600"/>
              </a:spcAft>
              <a:buSzPct val="50000"/>
              <a:buFont typeface="Wingdings" pitchFamily="2" charset="2"/>
              <a:buChar char="v"/>
            </a:pPr>
            <a:r>
              <a:rPr lang="en-US" sz="2000" dirty="0" smtClean="0"/>
              <a:t>The actual drugs</a:t>
            </a:r>
          </a:p>
          <a:p>
            <a:pPr marL="909638" lvl="2" indent="-342900">
              <a:spcAft>
                <a:spcPts val="600"/>
              </a:spcAft>
              <a:buSzPct val="50000"/>
              <a:buFont typeface="Wingdings" pitchFamily="2" charset="2"/>
              <a:buChar char="v"/>
            </a:pPr>
            <a:r>
              <a:rPr lang="en-US" sz="2000" dirty="0" smtClean="0"/>
              <a:t>Apparatus associated with their use</a:t>
            </a:r>
          </a:p>
          <a:p>
            <a:pPr marL="909638" lvl="2" indent="-342900">
              <a:spcAft>
                <a:spcPts val="600"/>
              </a:spcAft>
              <a:buSzPct val="50000"/>
              <a:buFont typeface="Wingdings" pitchFamily="2" charset="2"/>
              <a:buChar char="v"/>
            </a:pPr>
            <a:r>
              <a:rPr lang="en-US" sz="2000" dirty="0"/>
              <a:t>S</a:t>
            </a:r>
            <a:r>
              <a:rPr lang="en-US" sz="2000" dirty="0" smtClean="0"/>
              <a:t>uspect’s appearance and behavior</a:t>
            </a:r>
          </a:p>
          <a:p>
            <a:pPr marL="909638" lvl="2" indent="-342900">
              <a:spcAft>
                <a:spcPts val="600"/>
              </a:spcAft>
              <a:buSzPct val="50000"/>
              <a:buFont typeface="Wingdings" pitchFamily="2" charset="2"/>
              <a:buChar char="v"/>
            </a:pPr>
            <a:r>
              <a:rPr lang="en-US" sz="2000" dirty="0" smtClean="0"/>
              <a:t>Urine and blood tests</a:t>
            </a:r>
          </a:p>
        </p:txBody>
      </p:sp>
      <p:sp>
        <p:nvSpPr>
          <p:cNvPr id="6" name="TextBox 5"/>
          <p:cNvSpPr txBox="1"/>
          <p:nvPr/>
        </p:nvSpPr>
        <p:spPr>
          <a:xfrm>
            <a:off x="419100" y="1188720"/>
            <a:ext cx="8305800" cy="1077218"/>
          </a:xfrm>
          <a:prstGeom prst="rect">
            <a:avLst/>
          </a:prstGeom>
          <a:noFill/>
        </p:spPr>
        <p:txBody>
          <a:bodyPr wrap="square" numCol="1" rtlCol="0">
            <a:spAutoFit/>
          </a:bodyPr>
          <a:lstStyle/>
          <a:p>
            <a:pPr lvl="0" algn="ctr"/>
            <a:r>
              <a:rPr lang="en-US" sz="3200" dirty="0"/>
              <a:t>Investigating Illegal Possession</a:t>
            </a:r>
            <a:r>
              <a:rPr lang="en-US" sz="3200" dirty="0" smtClean="0"/>
              <a:t> </a:t>
            </a:r>
            <a:br>
              <a:rPr lang="en-US" sz="3200" dirty="0" smtClean="0"/>
            </a:br>
            <a:r>
              <a:rPr lang="en-US" sz="3200" dirty="0" smtClean="0"/>
              <a:t>or </a:t>
            </a:r>
            <a:r>
              <a:rPr lang="en-US" sz="3200" dirty="0"/>
              <a:t>Use of Controlled Substances</a:t>
            </a:r>
            <a:endParaRPr lang="en-US" sz="3200" dirty="0" smtClean="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800" y="3276600"/>
            <a:ext cx="2729943" cy="1814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8</a:t>
            </a:fld>
            <a:endParaRPr lang="en-US" dirty="0"/>
          </a:p>
        </p:txBody>
      </p:sp>
    </p:spTree>
    <p:extLst>
      <p:ext uri="{BB962C8B-B14F-4D97-AF65-F5344CB8AC3E}">
        <p14:creationId xmlns:p14="http://schemas.microsoft.com/office/powerpoint/2010/main" xmlns="" val="135045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237051"/>
            <a:ext cx="6400800" cy="35052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INVESTIGATIVE ACTIONS</a:t>
            </a:r>
            <a:endParaRPr lang="en-US" sz="2400" dirty="0" smtClean="0">
              <a:latin typeface="+mj-lt"/>
            </a:endParaRPr>
          </a:p>
          <a:p>
            <a:pPr marL="452438" lvl="1" indent="-342900">
              <a:spcAft>
                <a:spcPts val="600"/>
              </a:spcAft>
              <a:buFont typeface="Arial" pitchFamily="34" charset="0"/>
              <a:buChar char="•"/>
            </a:pPr>
            <a:r>
              <a:rPr lang="en-US" sz="2200" dirty="0" smtClean="0"/>
              <a:t>Actual transfer of drugs is major legal evidence </a:t>
            </a:r>
          </a:p>
          <a:p>
            <a:pPr marL="452438" lvl="1" indent="-342900">
              <a:spcAft>
                <a:spcPts val="600"/>
              </a:spcAft>
              <a:buFont typeface="Arial" pitchFamily="34" charset="0"/>
              <a:buChar char="•"/>
            </a:pPr>
            <a:r>
              <a:rPr lang="en-US" sz="2200" dirty="0" smtClean="0"/>
              <a:t>Warrantless arrest</a:t>
            </a:r>
          </a:p>
          <a:p>
            <a:pPr marL="909638" lvl="2" indent="-342900">
              <a:spcAft>
                <a:spcPts val="600"/>
              </a:spcAft>
              <a:buSzPct val="50000"/>
              <a:buFont typeface="Wingdings" pitchFamily="2" charset="2"/>
              <a:buChar char="v"/>
            </a:pPr>
            <a:r>
              <a:rPr lang="en-US" sz="2000" dirty="0" smtClean="0"/>
              <a:t>Observing what appears to be a drug buy</a:t>
            </a:r>
          </a:p>
          <a:p>
            <a:pPr marL="452438" lvl="1" indent="-342900">
              <a:spcAft>
                <a:spcPts val="600"/>
              </a:spcAft>
              <a:buFont typeface="Arial" pitchFamily="34" charset="0"/>
              <a:buChar char="•"/>
            </a:pPr>
            <a:r>
              <a:rPr lang="en-US" sz="2200" dirty="0" smtClean="0"/>
              <a:t>Undercover drug buys</a:t>
            </a:r>
          </a:p>
          <a:p>
            <a:pPr marL="909638" lvl="2" indent="-342900">
              <a:spcAft>
                <a:spcPts val="600"/>
              </a:spcAft>
              <a:buSzPct val="50000"/>
              <a:buFont typeface="Wingdings" pitchFamily="2" charset="2"/>
              <a:buChar char="v"/>
            </a:pPr>
            <a:r>
              <a:rPr lang="en-US" sz="2000" dirty="0" smtClean="0"/>
              <a:t>Make two or more buys</a:t>
            </a:r>
          </a:p>
          <a:p>
            <a:pPr marL="909638" lvl="2" indent="-342900">
              <a:spcAft>
                <a:spcPts val="600"/>
              </a:spcAft>
              <a:buSzPct val="50000"/>
              <a:buFont typeface="Wingdings" pitchFamily="2" charset="2"/>
              <a:buChar char="v"/>
            </a:pPr>
            <a:r>
              <a:rPr lang="en-US" sz="2000" dirty="0" smtClean="0"/>
              <a:t>Avoid entrapment</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188720"/>
            <a:ext cx="8305800" cy="1077218"/>
          </a:xfrm>
          <a:prstGeom prst="rect">
            <a:avLst/>
          </a:prstGeom>
          <a:noFill/>
        </p:spPr>
        <p:txBody>
          <a:bodyPr wrap="square" numCol="1" rtlCol="0">
            <a:spAutoFit/>
          </a:bodyPr>
          <a:lstStyle/>
          <a:p>
            <a:pPr lvl="0" algn="ctr"/>
            <a:r>
              <a:rPr lang="en-US" sz="3200" dirty="0"/>
              <a:t>Investigating Illegal Sale and</a:t>
            </a:r>
            <a:r>
              <a:rPr lang="en-US" sz="3200" dirty="0" smtClean="0"/>
              <a:t> </a:t>
            </a:r>
            <a:br>
              <a:rPr lang="en-US" sz="3200" dirty="0" smtClean="0"/>
            </a:br>
            <a:r>
              <a:rPr lang="en-US" sz="3200" dirty="0" smtClean="0"/>
              <a:t>Distribution </a:t>
            </a:r>
            <a:r>
              <a:rPr lang="en-US" sz="3200" dirty="0"/>
              <a:t>of Controlled Substances</a:t>
            </a:r>
            <a:endParaRPr lang="en-US" sz="3200" dirty="0" smtClean="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94144" y="4097034"/>
            <a:ext cx="2394156" cy="1977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9</a:t>
            </a:fld>
            <a:endParaRPr lang="en-US" dirty="0"/>
          </a:p>
        </p:txBody>
      </p:sp>
    </p:spTree>
    <p:extLst>
      <p:ext uri="{BB962C8B-B14F-4D97-AF65-F5344CB8AC3E}">
        <p14:creationId xmlns:p14="http://schemas.microsoft.com/office/powerpoint/2010/main" xmlns="" val="160529922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HESSS_CRIMINAL_10_POWERPOINT.PPTX</Template>
  <TotalTime>5345</TotalTime>
  <Words>2091</Words>
  <Application>Microsoft Office PowerPoint</Application>
  <PresentationFormat>On-screen Show (4:3)</PresentationFormat>
  <Paragraphs>394</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Design</vt:lpstr>
      <vt:lpstr>Organic</vt:lpstr>
      <vt:lpstr>Chapter 18</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Safety Issues</dc:title>
  <dc:creator>Cindy Pickering</dc:creator>
  <cp:lastModifiedBy>Windows User</cp:lastModifiedBy>
  <cp:revision>698</cp:revision>
  <dcterms:created xsi:type="dcterms:W3CDTF">2012-02-29T16:54:38Z</dcterms:created>
  <dcterms:modified xsi:type="dcterms:W3CDTF">2022-02-16T15:22:13Z</dcterms:modified>
</cp:coreProperties>
</file>