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Lst>
  <p:notesMasterIdLst>
    <p:notesMasterId r:id="rId32"/>
  </p:notesMasterIdLst>
  <p:handoutMasterIdLst>
    <p:handoutMasterId r:id="rId33"/>
  </p:handout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mitra" initials="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E252A"/>
    <a:srgbClr val="BB2429"/>
    <a:srgbClr val="82B3EB"/>
    <a:srgbClr val="2E373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86" autoAdjust="0"/>
    <p:restoredTop sz="86502" autoAdjust="0"/>
  </p:normalViewPr>
  <p:slideViewPr>
    <p:cSldViewPr>
      <p:cViewPr varScale="1">
        <p:scale>
          <a:sx n="93" d="100"/>
          <a:sy n="93" d="100"/>
        </p:scale>
        <p:origin x="-474" y="-108"/>
      </p:cViewPr>
      <p:guideLst>
        <p:guide orient="horz" pos="2160"/>
        <p:guide pos="2880"/>
      </p:guideLst>
    </p:cSldViewPr>
  </p:slideViewPr>
  <p:outlineViewPr>
    <p:cViewPr>
      <p:scale>
        <a:sx n="33" d="100"/>
        <a:sy n="33" d="100"/>
      </p:scale>
      <p:origin x="0" y="-58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3C6233-1BC3-4FFF-B9D5-9CC8554A5344}" type="datetimeFigureOut">
              <a:rPr lang="en-US" smtClean="0"/>
              <a:pPr/>
              <a:t>2/16/2022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1-</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4CFEAF-AB13-4835-852D-77F59E918801}" type="slidenum">
              <a:rPr lang="en-US" smtClean="0"/>
              <a:pPr/>
              <a:t>‹#›</a:t>
            </a:fld>
            <a:endParaRPr lang="en-US" dirty="0"/>
          </a:p>
        </p:txBody>
      </p:sp>
    </p:spTree>
    <p:extLst>
      <p:ext uri="{BB962C8B-B14F-4D97-AF65-F5344CB8AC3E}">
        <p14:creationId xmlns:p14="http://schemas.microsoft.com/office/powerpoint/2010/main" xmlns="" val="9129332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D36CCF-B16D-4D44-B699-3B162842EA86}" type="datetimeFigureOut">
              <a:rPr lang="en-US" smtClean="0"/>
              <a:pPr/>
              <a:t>2/16/2022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1-</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2F4F01-CA1C-46C1-8901-F186FD31AE95}" type="slidenum">
              <a:rPr lang="en-US" smtClean="0"/>
              <a:pPr/>
              <a:t>‹#›</a:t>
            </a:fld>
            <a:endParaRPr lang="en-US" dirty="0"/>
          </a:p>
        </p:txBody>
      </p:sp>
    </p:spTree>
    <p:extLst>
      <p:ext uri="{BB962C8B-B14F-4D97-AF65-F5344CB8AC3E}">
        <p14:creationId xmlns:p14="http://schemas.microsoft.com/office/powerpoint/2010/main" xmlns="" val="193332106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2F4F01-CA1C-46C1-8901-F186FD31AE95}" type="slidenum">
              <a:rPr lang="en-US" smtClean="0"/>
              <a:pPr/>
              <a:t>1</a:t>
            </a:fld>
            <a:endParaRPr lang="en-US" dirty="0"/>
          </a:p>
        </p:txBody>
      </p:sp>
      <p:sp>
        <p:nvSpPr>
          <p:cNvPr id="5" name="Footer Placeholder 4"/>
          <p:cNvSpPr>
            <a:spLocks noGrp="1"/>
          </p:cNvSpPr>
          <p:nvPr>
            <p:ph type="ftr" sz="quarter" idx="11"/>
          </p:nvPr>
        </p:nvSpPr>
        <p:spPr/>
        <p:txBody>
          <a:bodyPr/>
          <a:lstStyle/>
          <a:p>
            <a:r>
              <a:rPr lang="en-US" dirty="0" smtClean="0"/>
              <a:t>1-</a:t>
            </a:r>
            <a:endParaRPr lang="en-US" dirty="0"/>
          </a:p>
        </p:txBody>
      </p:sp>
    </p:spTree>
    <p:extLst>
      <p:ext uri="{BB962C8B-B14F-4D97-AF65-F5344CB8AC3E}">
        <p14:creationId xmlns:p14="http://schemas.microsoft.com/office/powerpoint/2010/main" xmlns="" val="356826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Objective:</a:t>
            </a:r>
          </a:p>
          <a:p>
            <a:r>
              <a:rPr lang="en-US" sz="1200" kern="1200" dirty="0" smtClean="0">
                <a:solidFill>
                  <a:schemeClr val="tx1"/>
                </a:solidFill>
                <a:effectLst/>
                <a:latin typeface="+mn-lt"/>
                <a:ea typeface="+mn-ea"/>
                <a:cs typeface="+mn-cs"/>
              </a:rPr>
              <a:t>Outline the first step in dealing with a gang problem.</a:t>
            </a:r>
          </a:p>
          <a:p>
            <a:r>
              <a:rPr lang="en-US" dirty="0" smtClean="0"/>
              <a:t>The first step in dealing with a gang problem is to recognize it.</a:t>
            </a:r>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10</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Objective:</a:t>
            </a:r>
          </a:p>
          <a:p>
            <a:r>
              <a:rPr lang="en-US" sz="1200" kern="1200" dirty="0" smtClean="0">
                <a:solidFill>
                  <a:schemeClr val="tx1"/>
                </a:solidFill>
                <a:effectLst/>
                <a:latin typeface="+mn-lt"/>
                <a:ea typeface="+mn-ea"/>
                <a:cs typeface="+mn-cs"/>
              </a:rPr>
              <a:t>Understand the criteria or characteristics used to identify gang members.</a:t>
            </a:r>
          </a:p>
          <a:p>
            <a:r>
              <a:rPr lang="en-US" dirty="0" smtClean="0"/>
              <a:t>Gang members may be identified by their names, symbols (clothing and tattoos) and communication styles, including graffiti and sign language.</a:t>
            </a:r>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11</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Objective:</a:t>
            </a:r>
          </a:p>
          <a:p>
            <a:r>
              <a:rPr lang="en-US" sz="1200" kern="1200" dirty="0" smtClean="0">
                <a:solidFill>
                  <a:schemeClr val="tx1"/>
                </a:solidFill>
                <a:effectLst/>
                <a:latin typeface="+mn-lt"/>
                <a:ea typeface="+mn-ea"/>
                <a:cs typeface="+mn-cs"/>
              </a:rPr>
              <a:t>Describe the types of records to keep on gangs.</a:t>
            </a:r>
          </a:p>
          <a:p>
            <a:r>
              <a:rPr lang="en-US" dirty="0" smtClean="0"/>
              <a:t>Maintain records on gangs, gang members, monikers, photographs, vehicles and illegal activities. Cross-reference the records.</a:t>
            </a:r>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12</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a:t>
            </a:r>
            <a:r>
              <a:rPr lang="en-US" baseline="0" dirty="0" smtClean="0"/>
              <a:t> Objective:</a:t>
            </a:r>
          </a:p>
          <a:p>
            <a:r>
              <a:rPr lang="en-US" sz="1200" kern="1200" dirty="0" smtClean="0">
                <a:solidFill>
                  <a:schemeClr val="tx1"/>
                </a:solidFill>
                <a:effectLst/>
                <a:latin typeface="+mn-lt"/>
                <a:ea typeface="+mn-ea"/>
                <a:cs typeface="+mn-cs"/>
              </a:rPr>
              <a:t>Explain the special challenges that may be involved in investigating illegal activities of gangs.</a:t>
            </a:r>
          </a:p>
          <a:p>
            <a:r>
              <a:rPr lang="en-US" dirty="0" smtClean="0"/>
              <a:t>Special challenges in investigating the illegal activities of gangs include the multitude of suspects, </a:t>
            </a:r>
            <a:r>
              <a:rPr lang="en-US" sz="1200" b="0" i="0" u="none" strike="noStrike" kern="1200" baseline="0" dirty="0" smtClean="0">
                <a:solidFill>
                  <a:schemeClr val="tx1"/>
                </a:solidFill>
                <a:latin typeface="+mn-lt"/>
                <a:ea typeface="+mn-ea"/>
                <a:cs typeface="+mn-cs"/>
              </a:rPr>
              <a:t>the potential mobility of the members,</a:t>
            </a:r>
          </a:p>
          <a:p>
            <a:r>
              <a:rPr lang="en-US" sz="1200" b="0" i="0" u="none" strike="noStrike" kern="1200" baseline="0" dirty="0" smtClean="0">
                <a:solidFill>
                  <a:schemeClr val="tx1"/>
                </a:solidFill>
                <a:latin typeface="+mn-lt"/>
                <a:ea typeface="+mn-ea"/>
                <a:cs typeface="+mn-cs"/>
              </a:rPr>
              <a:t>and the unreliability or fear of witnesses.</a:t>
            </a:r>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13</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Objective:</a:t>
            </a:r>
          </a:p>
          <a:p>
            <a:r>
              <a:rPr lang="en-US" sz="1200" kern="1200" dirty="0" smtClean="0">
                <a:solidFill>
                  <a:schemeClr val="tx1"/>
                </a:solidFill>
                <a:effectLst/>
                <a:latin typeface="+mn-lt"/>
                <a:ea typeface="+mn-ea"/>
                <a:cs typeface="+mn-cs"/>
              </a:rPr>
              <a:t>Summarize what strategies have been used to combat a gang problem.</a:t>
            </a:r>
          </a:p>
          <a:p>
            <a:r>
              <a:rPr lang="en-US" dirty="0" smtClean="0"/>
              <a:t>A three-pronged approach to address the gang problem uses a balance of prevention, intervention and suppression strategies.</a:t>
            </a:r>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14</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15</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Objective:</a:t>
            </a:r>
          </a:p>
          <a:p>
            <a:r>
              <a:rPr lang="en-US" sz="1200" kern="1200" dirty="0" smtClean="0">
                <a:solidFill>
                  <a:schemeClr val="tx1"/>
                </a:solidFill>
                <a:effectLst/>
                <a:latin typeface="+mn-lt"/>
                <a:ea typeface="+mn-ea"/>
                <a:cs typeface="+mn-cs"/>
              </a:rPr>
              <a:t>Explain what two defense strategies are commonly used by gang members’ lawyers in court.</a:t>
            </a:r>
          </a:p>
          <a:p>
            <a:r>
              <a:rPr lang="en-US" dirty="0" smtClean="0"/>
              <a:t>The two most often used defense strategies are pleas of diminished capacity and self-defense.</a:t>
            </a:r>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16</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17</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18</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Objective:</a:t>
            </a:r>
          </a:p>
          <a:p>
            <a:r>
              <a:rPr lang="en-US" sz="1200" kern="1200" dirty="0" smtClean="0">
                <a:solidFill>
                  <a:schemeClr val="tx1"/>
                </a:solidFill>
                <a:effectLst/>
                <a:latin typeface="+mn-lt"/>
                <a:ea typeface="+mn-ea"/>
                <a:cs typeface="+mn-cs"/>
              </a:rPr>
              <a:t>Recognize what the primary motivation for bias or hate crimes is and who is most frequently targeted.</a:t>
            </a:r>
          </a:p>
          <a:p>
            <a:r>
              <a:rPr lang="en-US" dirty="0" smtClean="0"/>
              <a:t>Bias or hate crimes are motivated by bigotry and hatred against a specific group of people. Race is usually the primary motivation for hate crimes, and African Americans are most often the victims.</a:t>
            </a:r>
          </a:p>
          <a:p>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Figure 19.3</a:t>
            </a:r>
          </a:p>
          <a:p>
            <a:r>
              <a:rPr lang="en-US" sz="1200" b="0" i="0" u="none" strike="noStrike" kern="1200" baseline="0" dirty="0" smtClean="0">
                <a:solidFill>
                  <a:schemeClr val="tx1"/>
                </a:solidFill>
                <a:latin typeface="+mn-lt"/>
                <a:ea typeface="+mn-ea"/>
                <a:cs typeface="+mn-cs"/>
              </a:rPr>
              <a:t>Source: Adapted from Federal Bureau of Investigation. (2013). </a:t>
            </a:r>
            <a:r>
              <a:rPr lang="en-US" sz="1200" b="0" i="1" u="none" strike="noStrike" kern="1200" baseline="0" dirty="0" smtClean="0">
                <a:solidFill>
                  <a:schemeClr val="tx1"/>
                </a:solidFill>
                <a:latin typeface="+mn-lt"/>
                <a:ea typeface="+mn-ea"/>
                <a:cs typeface="+mn-cs"/>
              </a:rPr>
              <a:t>Hate crime statistics, 2013</a:t>
            </a:r>
            <a:r>
              <a:rPr lang="en-US" sz="1200" b="0" i="0" u="none" strike="noStrike" kern="1200" baseline="0" dirty="0" smtClean="0">
                <a:solidFill>
                  <a:schemeClr val="tx1"/>
                </a:solidFill>
                <a:latin typeface="+mn-lt"/>
                <a:ea typeface="+mn-ea"/>
                <a:cs typeface="+mn-cs"/>
              </a:rPr>
              <a:t>. Washington, DC: Author. Retrieved May 30, 2015, from http://www.fbi.gov/about-us/cjis/ucr/hate-crime/2013/topic-pages/incidents-and-offenses/incidentsandoffenses_final.</a:t>
            </a:r>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19</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a:t>
            </a:fld>
            <a:endParaRPr lang="en-US" dirty="0"/>
          </a:p>
        </p:txBody>
      </p:sp>
    </p:spTree>
    <p:extLst>
      <p:ext uri="{BB962C8B-B14F-4D97-AF65-F5344CB8AC3E}">
        <p14:creationId xmlns:p14="http://schemas.microsoft.com/office/powerpoint/2010/main" xmlns="" val="1577004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20</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21</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Graves scribbled with swastikas and other anti-Semitic graffiti in a Jewish cemetery. One of the results of increased awareness of hate crimes is the creation of laws that exact higher penalties from convicted hate-crime offenders.</a:t>
            </a:r>
          </a:p>
          <a:p>
            <a:r>
              <a:rPr lang="en-US" sz="1200" b="0" i="0" u="none" strike="noStrike" kern="1200" baseline="0" dirty="0" smtClean="0">
                <a:solidFill>
                  <a:schemeClr val="tx1"/>
                </a:solidFill>
                <a:latin typeface="+mn-lt"/>
                <a:ea typeface="+mn-ea"/>
                <a:cs typeface="+mn-cs"/>
              </a:rPr>
              <a:t>© Kessler, V./Reuters/CORBIS</a:t>
            </a:r>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22</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23</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Figure 19.5 Common satanic and occult symbols.</a:t>
            </a:r>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24</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Objective:</a:t>
            </a:r>
          </a:p>
          <a:p>
            <a:r>
              <a:rPr lang="en-US" sz="1200" kern="1200" dirty="0" smtClean="0">
                <a:solidFill>
                  <a:schemeClr val="tx1"/>
                </a:solidFill>
                <a:effectLst/>
                <a:latin typeface="+mn-lt"/>
                <a:ea typeface="+mn-ea"/>
                <a:cs typeface="+mn-cs"/>
              </a:rPr>
              <a:t>Define what a ritualistic crime is and identify what to investigate.</a:t>
            </a:r>
          </a:p>
          <a:p>
            <a:r>
              <a:rPr lang="en-US" dirty="0" smtClean="0"/>
              <a:t>A ritualistic crime is an unlawful act committed within the context of a ceremony. Investigate the crime, not the belief system.</a:t>
            </a:r>
          </a:p>
          <a:p>
            <a:endParaRPr lang="en-US" dirty="0" smtClean="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25</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26</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a:t>
            </a:r>
            <a:r>
              <a:rPr lang="en-US" baseline="0" dirty="0" smtClean="0"/>
              <a:t> Objective:</a:t>
            </a:r>
          </a:p>
          <a:p>
            <a:r>
              <a:rPr lang="en-US" sz="1200" kern="1200" dirty="0" smtClean="0">
                <a:solidFill>
                  <a:schemeClr val="tx1"/>
                </a:solidFill>
                <a:effectLst/>
                <a:latin typeface="+mn-lt"/>
                <a:ea typeface="+mn-ea"/>
                <a:cs typeface="+mn-cs"/>
              </a:rPr>
              <a:t>List the indicators of ritualistic crimes.</a:t>
            </a:r>
          </a:p>
          <a:p>
            <a:r>
              <a:rPr lang="en-US" dirty="0" smtClean="0"/>
              <a:t>Indicators that criminal activity may be cult related include symbols, candles, makeshift altars, bones, cult-related books, swords, daggers and chalices.</a:t>
            </a:r>
          </a:p>
          <a:p>
            <a:r>
              <a:rPr lang="en-US" dirty="0" smtClean="0"/>
              <a:t>---</a:t>
            </a:r>
          </a:p>
          <a:p>
            <a:r>
              <a:rPr lang="en-US" sz="1200" b="0" i="0" u="none" strike="noStrike" kern="1200" baseline="0" dirty="0" smtClean="0">
                <a:solidFill>
                  <a:schemeClr val="tx1"/>
                </a:solidFill>
                <a:latin typeface="+mn-lt"/>
                <a:ea typeface="+mn-ea"/>
                <a:cs typeface="+mn-cs"/>
              </a:rPr>
              <a:t>Scott Dyleski, 16 at the time of this photo, appears behind a protective glass barrier in Judge David Flinn’s courtroom in Martinez, California, Thursday, October 27, 2005. Dyleski was convicted of first-degree murder as an adult in the death of Pamela Vitale, the wife of prominent defense attorney and television commentator Daniel Horowitz. The 16-year-old suspect was reported to have been involved in some kind of self-styled Satanism, including the reading of Anton LeVey’s Satanic Bible and use of occult symbols at the crime scene. Vitale was killed on October 15, 2005, having been hit 39 times with a piece of crown molding and stabbed in the abdomen. A Lorraine Cross (a cross with two horizontal lines, the lower one larger than the upper one, which is associated with Satanism and suggests fire and brimstone) was carved into her back.</a:t>
            </a:r>
          </a:p>
          <a:p>
            <a:r>
              <a:rPr lang="en-US" sz="1200" b="0" i="0" u="none" strike="noStrike" kern="1200" baseline="0" dirty="0" smtClean="0">
                <a:solidFill>
                  <a:schemeClr val="tx1"/>
                </a:solidFill>
                <a:latin typeface="+mn-lt"/>
                <a:ea typeface="+mn-ea"/>
                <a:cs typeface="+mn-cs"/>
              </a:rPr>
              <a:t>Dyleski was a juvenile at the time of the murder and, as such, was not eligible for the death penalty. Shortly after his 18th birthday on October 30, 2006, he was transferred from the juvenile facility where he was being held to a state prison, where he will serve his sentence of life without parole.</a:t>
            </a:r>
          </a:p>
          <a:p>
            <a:r>
              <a:rPr lang="en-US" sz="1200" b="0" i="0" u="none" strike="noStrike" kern="1200" baseline="0" dirty="0" smtClean="0">
                <a:solidFill>
                  <a:schemeClr val="tx1"/>
                </a:solidFill>
                <a:latin typeface="+mn-lt"/>
                <a:ea typeface="+mn-ea"/>
                <a:cs typeface="+mn-cs"/>
              </a:rPr>
              <a:t>© AP Images/Larson, B.</a:t>
            </a:r>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27</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Objective:</a:t>
            </a:r>
          </a:p>
          <a:p>
            <a:r>
              <a:rPr lang="en-US" sz="1200" kern="1200" dirty="0" smtClean="0">
                <a:solidFill>
                  <a:schemeClr val="tx1"/>
                </a:solidFill>
                <a:effectLst/>
                <a:latin typeface="+mn-lt"/>
                <a:ea typeface="+mn-ea"/>
                <a:cs typeface="+mn-cs"/>
              </a:rPr>
              <a:t>Identify what special challenges are involved in investigating ritualistic crimes.</a:t>
            </a:r>
          </a:p>
          <a:p>
            <a:r>
              <a:rPr lang="en-US" dirty="0" smtClean="0"/>
              <a:t>Special challenges involved in investigating ritualistic or cult-related crimes include separating the belief system from the illegal acts, the sensationalism that frequently accompanies such crimes and the “abnormal” personalities of some victims and suspects.</a:t>
            </a:r>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28</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29</a:t>
            </a:fld>
            <a:endParaRPr lang="en-US" dirty="0"/>
          </a:p>
        </p:txBody>
      </p:sp>
    </p:spTree>
    <p:extLst>
      <p:ext uri="{BB962C8B-B14F-4D97-AF65-F5344CB8AC3E}">
        <p14:creationId xmlns:p14="http://schemas.microsoft.com/office/powerpoint/2010/main" xmlns="" val="3698209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3</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4</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5</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6</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a:t>
            </a:r>
            <a:r>
              <a:rPr lang="en-US" baseline="0" dirty="0" smtClean="0"/>
              <a:t> Objective:</a:t>
            </a:r>
          </a:p>
          <a:p>
            <a:r>
              <a:rPr lang="en-US" sz="1200" kern="1200" dirty="0" smtClean="0">
                <a:solidFill>
                  <a:schemeClr val="tx1"/>
                </a:solidFill>
                <a:effectLst/>
                <a:latin typeface="+mn-lt"/>
                <a:ea typeface="+mn-ea"/>
                <a:cs typeface="+mn-cs"/>
              </a:rPr>
              <a:t>List the types of gangs identified by the National Gang Intelligence Center.</a:t>
            </a:r>
          </a:p>
          <a:p>
            <a:r>
              <a:rPr lang="en-US" sz="1200" kern="1200" dirty="0" smtClean="0">
                <a:solidFill>
                  <a:schemeClr val="tx1"/>
                </a:solidFill>
                <a:effectLst/>
                <a:latin typeface="+mn-lt"/>
                <a:ea typeface="+mn-ea"/>
                <a:cs typeface="+mn-cs"/>
              </a:rPr>
              <a:t>The National Gang Intelligence Center has identified three general types of gangs: street gangs, prison gangs and outlaw motorcycle gangs (OMGs).</a:t>
            </a:r>
          </a:p>
          <a:p>
            <a:r>
              <a:rPr lang="en-US" sz="1200" kern="1200" dirty="0" smtClean="0">
                <a:solidFill>
                  <a:schemeClr val="tx1"/>
                </a:solidFill>
                <a:effectLst/>
                <a:latin typeface="+mn-lt"/>
                <a:ea typeface="+mn-ea"/>
                <a:cs typeface="+mn-cs"/>
              </a:rPr>
              <a:t>---</a:t>
            </a:r>
          </a:p>
          <a:p>
            <a:r>
              <a:rPr lang="en-US" sz="1200" kern="1200" dirty="0" smtClean="0">
                <a:solidFill>
                  <a:schemeClr val="tx1"/>
                </a:solidFill>
                <a:latin typeface="+mn-lt"/>
                <a:ea typeface="+mn-ea"/>
                <a:cs typeface="+mn-cs"/>
              </a:rPr>
              <a:t>Gang members flash their signs.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Carter, T. / PhotoEdit</a:t>
            </a:r>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7</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8</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a:t>
            </a:r>
            <a:r>
              <a:rPr lang="en-US" baseline="0" dirty="0" smtClean="0"/>
              <a:t> Objective:</a:t>
            </a:r>
          </a:p>
          <a:p>
            <a:r>
              <a:rPr lang="en-US" sz="1200" kern="1200" dirty="0" smtClean="0">
                <a:solidFill>
                  <a:schemeClr val="tx1"/>
                </a:solidFill>
                <a:effectLst/>
                <a:latin typeface="+mn-lt"/>
                <a:ea typeface="+mn-ea"/>
                <a:cs typeface="+mn-cs"/>
              </a:rPr>
              <a:t>Identify the types of crimes gangs typically engage in.</a:t>
            </a:r>
          </a:p>
          <a:p>
            <a:r>
              <a:rPr lang="en-US" dirty="0" smtClean="0"/>
              <a:t>In addition to drug dealing, gang members often engage in vandalism, arson, auto theft, shoplifting, shootings, stabbings, intimidation and other forms of violence.</a:t>
            </a:r>
          </a:p>
          <a:p>
            <a:r>
              <a:rPr lang="en-US" dirty="0" smtClean="0"/>
              <a:t>---</a:t>
            </a:r>
          </a:p>
          <a:p>
            <a:r>
              <a:rPr lang="en-US" sz="1200" b="0" i="0" u="none" strike="noStrike" kern="1200" baseline="0" dirty="0" smtClean="0">
                <a:solidFill>
                  <a:schemeClr val="tx1"/>
                </a:solidFill>
                <a:latin typeface="+mn-lt"/>
                <a:ea typeface="+mn-ea"/>
                <a:cs typeface="+mn-cs"/>
              </a:rPr>
              <a:t>Figure 19.2 Simple slope of gang membership and drug selling on violence by neighborhood disadvantage.</a:t>
            </a:r>
          </a:p>
          <a:p>
            <a:r>
              <a:rPr lang="en-US" sz="1200" b="0" i="0" u="none" strike="noStrike" kern="1200" baseline="0" dirty="0" smtClean="0">
                <a:solidFill>
                  <a:schemeClr val="tx1"/>
                </a:solidFill>
                <a:latin typeface="+mn-lt"/>
                <a:ea typeface="+mn-ea"/>
                <a:cs typeface="+mn-cs"/>
              </a:rPr>
              <a:t>Source: Bellair, P. E., &amp; McNulty, T. L. (2009, December). Gang membership, drug selling, and violence in neighborhood context. </a:t>
            </a:r>
            <a:r>
              <a:rPr lang="en-US" sz="1200" b="0" i="1" u="none" strike="noStrike" kern="1200" baseline="0" dirty="0" smtClean="0">
                <a:solidFill>
                  <a:schemeClr val="tx1"/>
                </a:solidFill>
                <a:latin typeface="+mn-lt"/>
                <a:ea typeface="+mn-ea"/>
                <a:cs typeface="+mn-cs"/>
              </a:rPr>
              <a:t>Justice Quarterly, 26</a:t>
            </a:r>
            <a:r>
              <a:rPr lang="en-US" sz="1200" b="0" i="0" u="none" strike="noStrike" kern="1200" baseline="0" dirty="0" smtClean="0">
                <a:solidFill>
                  <a:schemeClr val="tx1"/>
                </a:solidFill>
                <a:latin typeface="+mn-lt"/>
                <a:ea typeface="+mn-ea"/>
                <a:cs typeface="+mn-cs"/>
              </a:rPr>
              <a:t>(4), 661.</a:t>
            </a:r>
          </a:p>
          <a:p>
            <a:r>
              <a:rPr lang="en-US" sz="1200" b="0" i="0" u="none" strike="noStrike" kern="1200" baseline="0" dirty="0" smtClean="0">
                <a:solidFill>
                  <a:schemeClr val="tx1"/>
                </a:solidFill>
                <a:latin typeface="+mn-lt"/>
                <a:ea typeface="+mn-ea"/>
                <a:cs typeface="+mn-cs"/>
              </a:rPr>
              <a:t>© Academy of Criminal Justice Sciences, reprinted by permission of Taylor &amp; Francis Ltd, www.tandfonline.com on behalf of Academy of Criminal Justice Sciences.</a:t>
            </a:r>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9</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5105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85800" y="3600450"/>
            <a:ext cx="5105400" cy="194134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5791200" y="1524000"/>
            <a:ext cx="3022398" cy="4042389"/>
          </a:xfrm>
          <a:prstGeom prst="rect">
            <a:avLst/>
          </a:prstGeom>
        </p:spPr>
      </p:pic>
      <p:sp>
        <p:nvSpPr>
          <p:cNvPr id="11"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3650343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A6B385BB-DE28-4C8B-94C6-52DBAF4678FB}" type="slidenum">
              <a:rPr lang="en-US" smtClean="0"/>
              <a:pPr/>
              <a:t>‹#›</a:t>
            </a:fld>
            <a:endParaRPr lang="en-US" dirty="0"/>
          </a:p>
        </p:txBody>
      </p:sp>
      <p:sp>
        <p:nvSpPr>
          <p:cNvPr id="7"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41955931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10138"/>
            <a:ext cx="1864710" cy="41467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67406" y="1410138"/>
            <a:ext cx="5809593" cy="41467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A6B385BB-DE28-4C8B-94C6-52DBAF4678FB}" type="slidenum">
              <a:rPr lang="en-US" smtClean="0"/>
              <a:pPr/>
              <a:t>‹#›</a:t>
            </a:fld>
            <a:endParaRPr lang="en-US" dirty="0"/>
          </a:p>
        </p:txBody>
      </p:sp>
      <p:sp>
        <p:nvSpPr>
          <p:cNvPr id="7"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24856301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a:solidFill>
              <a:srgbClr val="BE252A"/>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BE252A"/>
              </a:buClr>
              <a:defRPr/>
            </a:lvl1pPr>
            <a:lvl2pPr>
              <a:buClr>
                <a:srgbClr val="BE252A"/>
              </a:buClr>
              <a:defRPr/>
            </a:lvl2pPr>
            <a:lvl3pPr>
              <a:buClr>
                <a:srgbClr val="BE252A"/>
              </a:buClr>
              <a:defRPr/>
            </a:lvl3pPr>
            <a:lvl4pPr>
              <a:buClr>
                <a:srgbClr val="BE252A"/>
              </a:buClr>
              <a:defRPr/>
            </a:lvl4pPr>
            <a:lvl5pPr>
              <a:buClr>
                <a:srgbClr val="BE252A"/>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5FE38C3-1C69-440E-956F-BA9915A97296}" type="datetime1">
              <a:rPr lang="en-US" smtClean="0"/>
              <a:pPr/>
              <a:t>2/16/2022</a:t>
            </a:fld>
            <a:endParaRPr lang="en-US" dirty="0"/>
          </a:p>
        </p:txBody>
      </p:sp>
      <p:sp>
        <p:nvSpPr>
          <p:cNvPr id="6" name="Slide Number Placeholder 5"/>
          <p:cNvSpPr>
            <a:spLocks noGrp="1"/>
          </p:cNvSpPr>
          <p:nvPr>
            <p:ph type="sldNum" sz="quarter" idx="12"/>
          </p:nvPr>
        </p:nvSpPr>
        <p:spPr>
          <a:xfrm>
            <a:off x="8180109" y="5981252"/>
            <a:ext cx="395510" cy="270554"/>
          </a:xfrm>
          <a:prstGeom prst="rect">
            <a:avLst/>
          </a:prstGeom>
        </p:spPr>
        <p:txBody>
          <a:bodyPr/>
          <a:lstStyle/>
          <a:p>
            <a:fld id="{A6B385BB-DE28-4C8B-94C6-52DBAF4678FB}" type="slidenum">
              <a:rPr lang="en-US" smtClean="0"/>
              <a:pPr/>
              <a:t>‹#›</a:t>
            </a:fld>
            <a:endParaRPr lang="en-US" dirty="0"/>
          </a:p>
        </p:txBody>
      </p:sp>
      <p:sp>
        <p:nvSpPr>
          <p:cNvPr id="13" name="Footer Placeholder 3"/>
          <p:cNvSpPr>
            <a:spLocks noGrp="1"/>
          </p:cNvSpPr>
          <p:nvPr>
            <p:ph type="ftr" sz="quarter" idx="3"/>
          </p:nvPr>
        </p:nvSpPr>
        <p:spPr>
          <a:xfrm>
            <a:off x="569626" y="6019800"/>
            <a:ext cx="5104667" cy="279400"/>
          </a:xfrm>
          <a:prstGeom prst="rect">
            <a:avLst/>
          </a:prstGeom>
        </p:spPr>
        <p:txBody>
          <a:bodyPr/>
          <a:lstStyle>
            <a:lvl1pPr>
              <a:defRPr sz="1200"/>
            </a:lvl1pPr>
          </a:lstStyle>
          <a:p>
            <a:r>
              <a:rPr lang="en-US" dirty="0" smtClean="0"/>
              <a:t>©2017 Cengage Learning. All rights reserved.</a:t>
            </a:r>
            <a:endParaRPr lang="en-US" dirty="0"/>
          </a:p>
        </p:txBody>
      </p:sp>
    </p:spTree>
    <p:extLst>
      <p:ext uri="{BB962C8B-B14F-4D97-AF65-F5344CB8AC3E}">
        <p14:creationId xmlns:p14="http://schemas.microsoft.com/office/powerpoint/2010/main" xmlns="" val="35349884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00" y="614378"/>
            <a:ext cx="6595534" cy="1822514"/>
          </a:xfrm>
        </p:spPr>
        <p:txBody>
          <a:bodyPr anchor="ctr">
            <a:normAutofit/>
          </a:bodyPr>
          <a:lstStyle>
            <a:lvl1pPr algn="ctr">
              <a:defRPr sz="40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1371600" y="2463733"/>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7809279-3648-4C9F-A2E0-8E7304BB5559}" type="datetime1">
              <a:rPr lang="en-US" smtClean="0"/>
              <a:pPr/>
              <a:t>2/16/2022</a:t>
            </a:fld>
            <a:endParaRPr lang="en-US" dirty="0"/>
          </a:p>
        </p:txBody>
      </p:sp>
      <p:cxnSp>
        <p:nvCxnSpPr>
          <p:cNvPr id="31" name="Straight Connector 30"/>
          <p:cNvCxnSpPr/>
          <p:nvPr/>
        </p:nvCxnSpPr>
        <p:spPr>
          <a:xfrm>
            <a:off x="1278466" y="3599392"/>
            <a:ext cx="6595533" cy="0"/>
          </a:xfrm>
          <a:prstGeom prst="line">
            <a:avLst/>
          </a:prstGeom>
          <a:ln w="15875">
            <a:solidFill>
              <a:srgbClr val="BE252A"/>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2">
            <a:extLst>
              <a:ext uri="{28A0092B-C50C-407E-A947-70E740481C1C}">
                <a14:useLocalDpi xmlns:a14="http://schemas.microsoft.com/office/drawing/2010/main" xmlns="" val="0"/>
              </a:ext>
            </a:extLst>
          </a:blip>
          <a:srcRect b="45455"/>
          <a:stretch/>
        </p:blipFill>
        <p:spPr>
          <a:xfrm>
            <a:off x="3048000" y="3731011"/>
            <a:ext cx="3008168" cy="2194560"/>
          </a:xfrm>
          <a:prstGeom prst="rect">
            <a:avLst/>
          </a:prstGeom>
        </p:spPr>
      </p:pic>
      <p:sp>
        <p:nvSpPr>
          <p:cNvPr id="14" name="Footer Placeholder 3"/>
          <p:cNvSpPr>
            <a:spLocks noGrp="1"/>
          </p:cNvSpPr>
          <p:nvPr>
            <p:ph type="ftr" sz="quarter" idx="3"/>
          </p:nvPr>
        </p:nvSpPr>
        <p:spPr>
          <a:xfrm>
            <a:off x="569626" y="5994681"/>
            <a:ext cx="5104667" cy="279400"/>
          </a:xfrm>
          <a:prstGeom prst="rect">
            <a:avLst/>
          </a:prstGeom>
        </p:spPr>
        <p:txBody>
          <a:bodyPr/>
          <a:lstStyle>
            <a:lvl1pPr>
              <a:defRPr sz="1200"/>
            </a:lvl1pPr>
          </a:lstStyle>
          <a:p>
            <a:r>
              <a:rPr lang="en-US" dirty="0" smtClean="0"/>
              <a:t>©2017 Cengage Learning. All rights reserved.</a:t>
            </a:r>
            <a:endParaRPr lang="en-US" dirty="0"/>
          </a:p>
        </p:txBody>
      </p:sp>
    </p:spTree>
    <p:extLst>
      <p:ext uri="{BB962C8B-B14F-4D97-AF65-F5344CB8AC3E}">
        <p14:creationId xmlns:p14="http://schemas.microsoft.com/office/powerpoint/2010/main" xmlns="" val="282257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rgbClr val="BE252A"/>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lvl1pPr>
              <a:buClr>
                <a:srgbClr val="BE252A"/>
              </a:buClr>
              <a:defRPr/>
            </a:lvl1pPr>
            <a:lvl2pPr>
              <a:buClr>
                <a:srgbClr val="BE252A"/>
              </a:buClr>
              <a:defRPr/>
            </a:lvl2pPr>
            <a:lvl3pPr>
              <a:buClr>
                <a:srgbClr val="BE252A"/>
              </a:buClr>
              <a:defRPr/>
            </a:lvl3pPr>
            <a:lvl4pPr>
              <a:buClr>
                <a:srgbClr val="BE252A"/>
              </a:buClr>
              <a:defRPr/>
            </a:lvl4pPr>
            <a:lvl5pPr>
              <a:buClr>
                <a:srgbClr val="BE252A"/>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lvl1pPr>
              <a:buClr>
                <a:srgbClr val="BE252A"/>
              </a:buClr>
              <a:defRPr/>
            </a:lvl1pPr>
            <a:lvl2pPr>
              <a:buClr>
                <a:srgbClr val="BE252A"/>
              </a:buClr>
              <a:defRPr/>
            </a:lvl2pPr>
            <a:lvl3pPr>
              <a:buClr>
                <a:srgbClr val="BE252A"/>
              </a:buClr>
              <a:defRPr/>
            </a:lvl3pPr>
            <a:lvl4pPr>
              <a:buClr>
                <a:srgbClr val="BE252A"/>
              </a:buClr>
              <a:defRPr/>
            </a:lvl4pPr>
            <a:lvl5pPr>
              <a:buClr>
                <a:srgbClr val="BE252A"/>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4D3EA0C-AB61-4D84-BAE5-E7A13333CB8F}" type="datetime1">
              <a:rPr lang="en-US" smtClean="0"/>
              <a:pPr/>
              <a:t>2/16/2022</a:t>
            </a:fld>
            <a:endParaRPr lang="en-US" dirty="0"/>
          </a:p>
        </p:txBody>
      </p:sp>
      <p:sp>
        <p:nvSpPr>
          <p:cNvPr id="7" name="Slide Number Placeholder 6"/>
          <p:cNvSpPr>
            <a:spLocks noGrp="1"/>
          </p:cNvSpPr>
          <p:nvPr>
            <p:ph type="sldNum" sz="quarter" idx="12"/>
          </p:nvPr>
        </p:nvSpPr>
        <p:spPr>
          <a:xfrm>
            <a:off x="8180109" y="5981252"/>
            <a:ext cx="395510" cy="270554"/>
          </a:xfrm>
          <a:prstGeom prst="rect">
            <a:avLst/>
          </a:prstGeom>
        </p:spPr>
        <p:txBody>
          <a:bodyPr/>
          <a:lstStyle/>
          <a:p>
            <a:fld id="{A6B385BB-DE28-4C8B-94C6-52DBAF4678FB}" type="slidenum">
              <a:rPr lang="en-US" smtClean="0"/>
              <a:pPr/>
              <a:t>‹#›</a:t>
            </a:fld>
            <a:endParaRPr lang="en-US" dirty="0"/>
          </a:p>
        </p:txBody>
      </p:sp>
      <p:sp>
        <p:nvSpPr>
          <p:cNvPr id="9" name="Footer Placeholder 3"/>
          <p:cNvSpPr>
            <a:spLocks noGrp="1"/>
          </p:cNvSpPr>
          <p:nvPr>
            <p:ph type="ftr" sz="quarter" idx="3"/>
          </p:nvPr>
        </p:nvSpPr>
        <p:spPr>
          <a:xfrm>
            <a:off x="569626" y="5994681"/>
            <a:ext cx="5104667" cy="279400"/>
          </a:xfrm>
          <a:prstGeom prst="rect">
            <a:avLst/>
          </a:prstGeom>
        </p:spPr>
        <p:txBody>
          <a:bodyPr/>
          <a:lstStyle>
            <a:lvl1pPr>
              <a:defRPr sz="1200"/>
            </a:lvl1pPr>
          </a:lstStyle>
          <a:p>
            <a:r>
              <a:rPr lang="en-US" dirty="0" smtClean="0"/>
              <a:t>©2017 Cengage Learning. All rights reserved.</a:t>
            </a:r>
            <a:endParaRPr lang="en-US" dirty="0"/>
          </a:p>
        </p:txBody>
      </p:sp>
    </p:spTree>
    <p:extLst>
      <p:ext uri="{BB962C8B-B14F-4D97-AF65-F5344CB8AC3E}">
        <p14:creationId xmlns:p14="http://schemas.microsoft.com/office/powerpoint/2010/main" xmlns="" val="36518823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lvl1pPr>
              <a:buClr>
                <a:srgbClr val="BE252A"/>
              </a:buClr>
              <a:defRPr/>
            </a:lvl1pPr>
            <a:lvl2pPr>
              <a:buClr>
                <a:srgbClr val="BE252A"/>
              </a:buClr>
              <a:defRPr/>
            </a:lvl2pPr>
            <a:lvl3pPr>
              <a:buClr>
                <a:srgbClr val="BE252A"/>
              </a:buClr>
              <a:defRPr/>
            </a:lvl3pPr>
            <a:lvl4pPr>
              <a:buClr>
                <a:srgbClr val="BE252A"/>
              </a:buClr>
              <a:defRPr/>
            </a:lvl4pPr>
            <a:lvl5pPr>
              <a:buClr>
                <a:srgbClr val="BE252A"/>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lvl1pPr>
              <a:buClr>
                <a:srgbClr val="BE252A"/>
              </a:buClr>
              <a:defRPr/>
            </a:lvl1pPr>
            <a:lvl2pPr>
              <a:buClr>
                <a:srgbClr val="BE252A"/>
              </a:buClr>
              <a:defRPr/>
            </a:lvl2pPr>
            <a:lvl3pPr>
              <a:buClr>
                <a:srgbClr val="BE252A"/>
              </a:buClr>
              <a:defRPr/>
            </a:lvl3pPr>
            <a:lvl4pPr>
              <a:buClr>
                <a:srgbClr val="BE252A"/>
              </a:buClr>
              <a:defRPr/>
            </a:lvl4pPr>
            <a:lvl5pPr>
              <a:buClr>
                <a:srgbClr val="BE252A"/>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0CF18F0-FE23-431E-AC23-D0E6B6CF6FF9}" type="datetime1">
              <a:rPr lang="en-US" smtClean="0"/>
              <a:pPr/>
              <a:t>2/16/2022</a:t>
            </a:fld>
            <a:endParaRPr lang="en-US" dirty="0"/>
          </a:p>
        </p:txBody>
      </p:sp>
      <p:sp>
        <p:nvSpPr>
          <p:cNvPr id="9" name="Slide Number Placeholder 8"/>
          <p:cNvSpPr>
            <a:spLocks noGrp="1"/>
          </p:cNvSpPr>
          <p:nvPr>
            <p:ph type="sldNum" sz="quarter" idx="12"/>
          </p:nvPr>
        </p:nvSpPr>
        <p:spPr>
          <a:xfrm>
            <a:off x="8180109" y="5981252"/>
            <a:ext cx="395510" cy="270554"/>
          </a:xfrm>
          <a:prstGeom prst="rect">
            <a:avLst/>
          </a:prstGeom>
        </p:spPr>
        <p:txBody>
          <a:bodyPr/>
          <a:lstStyle/>
          <a:p>
            <a:fld id="{A6B385BB-DE28-4C8B-94C6-52DBAF4678FB}"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a:solidFill>
              <a:srgbClr val="BE252A"/>
            </a:solidFill>
          </a:ln>
        </p:spPr>
        <p:style>
          <a:lnRef idx="2">
            <a:schemeClr val="accent1"/>
          </a:lnRef>
          <a:fillRef idx="0">
            <a:schemeClr val="accent1"/>
          </a:fillRef>
          <a:effectRef idx="1">
            <a:schemeClr val="accent1"/>
          </a:effectRef>
          <a:fontRef idx="minor">
            <a:schemeClr val="tx1"/>
          </a:fontRef>
        </p:style>
      </p:cxnSp>
      <p:sp>
        <p:nvSpPr>
          <p:cNvPr id="10" name="Footer Placeholder 3"/>
          <p:cNvSpPr>
            <a:spLocks noGrp="1"/>
          </p:cNvSpPr>
          <p:nvPr>
            <p:ph type="ftr" sz="quarter" idx="13"/>
          </p:nvPr>
        </p:nvSpPr>
        <p:spPr>
          <a:xfrm>
            <a:off x="569626" y="5994681"/>
            <a:ext cx="5104667" cy="279400"/>
          </a:xfrm>
          <a:prstGeom prst="rect">
            <a:avLst/>
          </a:prstGeom>
        </p:spPr>
        <p:txBody>
          <a:bodyPr/>
          <a:lstStyle>
            <a:lvl1pPr>
              <a:defRPr sz="1200"/>
            </a:lvl1pPr>
          </a:lstStyle>
          <a:p>
            <a:r>
              <a:rPr lang="en-US" dirty="0" smtClean="0"/>
              <a:t>©2017 Cengage Learning. All rights reserved.</a:t>
            </a:r>
            <a:endParaRPr lang="en-US" dirty="0"/>
          </a:p>
        </p:txBody>
      </p:sp>
    </p:spTree>
    <p:extLst>
      <p:ext uri="{BB962C8B-B14F-4D97-AF65-F5344CB8AC3E}">
        <p14:creationId xmlns:p14="http://schemas.microsoft.com/office/powerpoint/2010/main" xmlns="" val="3924195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6E4616-8400-4884-A7B4-6A4A51F98F9E}" type="datetime1">
              <a:rPr lang="en-US" smtClean="0"/>
              <a:pPr/>
              <a:t>2/16/2022</a:t>
            </a:fld>
            <a:endParaRPr lang="en-US" dirty="0"/>
          </a:p>
        </p:txBody>
      </p:sp>
      <p:sp>
        <p:nvSpPr>
          <p:cNvPr id="4" name="Footer Placeholder 3"/>
          <p:cNvSpPr>
            <a:spLocks noGrp="1"/>
          </p:cNvSpPr>
          <p:nvPr>
            <p:ph type="ftr" sz="quarter" idx="11"/>
          </p:nvPr>
        </p:nvSpPr>
        <p:spPr>
          <a:xfrm>
            <a:off x="533400" y="5960533"/>
            <a:ext cx="5104667" cy="279400"/>
          </a:xfrm>
          <a:prstGeom prst="rect">
            <a:avLst/>
          </a:prstGeom>
        </p:spPr>
        <p:txBody>
          <a:bodyPr/>
          <a:lstStyle>
            <a:lvl1pPr>
              <a:defRPr sz="1200"/>
            </a:lvl1pPr>
          </a:lstStyle>
          <a:p>
            <a:r>
              <a:rPr lang="en-US" dirty="0" smtClean="0"/>
              <a:t>©2017 Cengage Learning. All rights reserved.</a:t>
            </a:r>
            <a:endParaRPr lang="en-US" dirty="0"/>
          </a:p>
        </p:txBody>
      </p:sp>
      <p:cxnSp>
        <p:nvCxnSpPr>
          <p:cNvPr id="14" name="Straight Connector 13"/>
          <p:cNvCxnSpPr/>
          <p:nvPr/>
        </p:nvCxnSpPr>
        <p:spPr>
          <a:xfrm>
            <a:off x="1278466" y="2354670"/>
            <a:ext cx="6595534" cy="0"/>
          </a:xfrm>
          <a:prstGeom prst="line">
            <a:avLst/>
          </a:prstGeom>
          <a:ln w="15875">
            <a:solidFill>
              <a:srgbClr val="BE252A"/>
            </a:solidFill>
          </a:ln>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202937" y="5975654"/>
            <a:ext cx="395510" cy="270554"/>
          </a:xfrm>
          <a:prstGeom prst="rect">
            <a:avLst/>
          </a:prstGeom>
        </p:spPr>
        <p:txBody>
          <a:bodyPr/>
          <a:lstStyle>
            <a:lvl1pPr>
              <a:defRPr sz="1200"/>
            </a:lvl1pPr>
          </a:lstStyle>
          <a:p>
            <a:fld id="{A6B385BB-DE28-4C8B-94C6-52DBAF4678FB}" type="slidenum">
              <a:rPr lang="en-US" smtClean="0"/>
              <a:pPr/>
              <a:t>‹#›</a:t>
            </a:fld>
            <a:endParaRPr lang="en-US" dirty="0"/>
          </a:p>
        </p:txBody>
      </p:sp>
    </p:spTree>
    <p:extLst>
      <p:ext uri="{BB962C8B-B14F-4D97-AF65-F5344CB8AC3E}">
        <p14:creationId xmlns:p14="http://schemas.microsoft.com/office/powerpoint/2010/main" xmlns="" val="144274196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FBA78F-B060-471B-B3BF-DFFE7F6BA7E1}" type="datetime1">
              <a:rPr lang="en-US" smtClean="0"/>
              <a:pPr/>
              <a:t>2/16/2022</a:t>
            </a:fld>
            <a:endParaRPr lang="en-US" dirty="0"/>
          </a:p>
        </p:txBody>
      </p:sp>
      <p:sp>
        <p:nvSpPr>
          <p:cNvPr id="5" name="Slide Number Placeholder 5"/>
          <p:cNvSpPr>
            <a:spLocks noGrp="1"/>
          </p:cNvSpPr>
          <p:nvPr>
            <p:ph type="sldNum" sz="quarter" idx="4"/>
          </p:nvPr>
        </p:nvSpPr>
        <p:spPr>
          <a:xfrm>
            <a:off x="8180109" y="6019800"/>
            <a:ext cx="395510" cy="270554"/>
          </a:xfrm>
          <a:prstGeom prst="rect">
            <a:avLst/>
          </a:prstGeom>
        </p:spPr>
        <p:txBody>
          <a:bodyPr/>
          <a:lstStyle>
            <a:lvl1pPr>
              <a:defRPr sz="1200"/>
            </a:lvl1pPr>
          </a:lstStyle>
          <a:p>
            <a:fld id="{A6B385BB-DE28-4C8B-94C6-52DBAF4678FB}" type="slidenum">
              <a:rPr lang="en-US" smtClean="0"/>
              <a:pPr/>
              <a:t>‹#›</a:t>
            </a:fld>
            <a:endParaRPr lang="en-US" dirty="0"/>
          </a:p>
        </p:txBody>
      </p:sp>
      <p:sp>
        <p:nvSpPr>
          <p:cNvPr id="4" name="Footer Placeholder 3"/>
          <p:cNvSpPr>
            <a:spLocks noGrp="1"/>
          </p:cNvSpPr>
          <p:nvPr>
            <p:ph type="ftr" sz="quarter" idx="11"/>
          </p:nvPr>
        </p:nvSpPr>
        <p:spPr>
          <a:xfrm>
            <a:off x="533400" y="5960533"/>
            <a:ext cx="5104667" cy="279400"/>
          </a:xfrm>
          <a:prstGeom prst="rect">
            <a:avLst/>
          </a:prstGeom>
        </p:spPr>
        <p:txBody>
          <a:bodyPr/>
          <a:lstStyle>
            <a:lvl1pPr>
              <a:defRPr sz="1200"/>
            </a:lvl1pPr>
          </a:lstStyle>
          <a:p>
            <a:r>
              <a:rPr lang="en-US" dirty="0" smtClean="0"/>
              <a:t>©2017 Cengage Learning. All rights reserved.</a:t>
            </a:r>
            <a:endParaRPr lang="en-US" dirty="0"/>
          </a:p>
        </p:txBody>
      </p:sp>
    </p:spTree>
    <p:extLst>
      <p:ext uri="{BB962C8B-B14F-4D97-AF65-F5344CB8AC3E}">
        <p14:creationId xmlns:p14="http://schemas.microsoft.com/office/powerpoint/2010/main" xmlns="" val="34897867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A6B385BB-DE28-4C8B-94C6-52DBAF4678FB}" type="slidenum">
              <a:rPr lang="en-US" smtClean="0"/>
              <a:pPr/>
              <a:t>‹#›</a:t>
            </a:fld>
            <a:endParaRPr lang="en-US" dirty="0"/>
          </a:p>
        </p:txBody>
      </p:sp>
      <p:sp>
        <p:nvSpPr>
          <p:cNvPr id="7"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1133843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506054"/>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00586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A6B385BB-DE28-4C8B-94C6-52DBAF4678FB}" type="slidenum">
              <a:rPr lang="en-US" smtClean="0"/>
              <a:pPr/>
              <a:t>‹#›</a:t>
            </a:fld>
            <a:endParaRPr lang="en-US" dirty="0"/>
          </a:p>
        </p:txBody>
      </p:sp>
      <p:sp>
        <p:nvSpPr>
          <p:cNvPr id="7"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2477247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7406" y="2145862"/>
            <a:ext cx="3828393" cy="32494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45861"/>
            <a:ext cx="3845911" cy="32494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A6B385BB-DE28-4C8B-94C6-52DBAF4678FB}" type="slidenum">
              <a:rPr lang="en-US" smtClean="0"/>
              <a:pPr/>
              <a:t>‹#›</a:t>
            </a:fld>
            <a:endParaRPr lang="en-US" dirty="0"/>
          </a:p>
        </p:txBody>
      </p:sp>
      <p:sp>
        <p:nvSpPr>
          <p:cNvPr id="8"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724689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7407" y="1394483"/>
            <a:ext cx="7826704" cy="75137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405" y="2185988"/>
            <a:ext cx="382998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7406" y="2825749"/>
            <a:ext cx="3829981" cy="27311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2188342"/>
            <a:ext cx="38490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825749"/>
            <a:ext cx="3849086" cy="27311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A6B385BB-DE28-4C8B-94C6-52DBAF4678FB}" type="slidenum">
              <a:rPr lang="en-US" smtClean="0"/>
              <a:pPr/>
              <a:t>‹#›</a:t>
            </a:fld>
            <a:endParaRPr lang="en-US" dirty="0"/>
          </a:p>
        </p:txBody>
      </p:sp>
      <p:sp>
        <p:nvSpPr>
          <p:cNvPr id="10" name="Footer Placeholder 4"/>
          <p:cNvSpPr>
            <a:spLocks noGrp="1"/>
          </p:cNvSpPr>
          <p:nvPr>
            <p:ph type="ftr" sz="quarter" idx="1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36213428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A6B385BB-DE28-4C8B-94C6-52DBAF4678FB}" type="slidenum">
              <a:rPr lang="en-US" smtClean="0"/>
              <a:pPr/>
              <a:t>‹#›</a:t>
            </a:fld>
            <a:endParaRPr lang="en-US" dirty="0"/>
          </a:p>
        </p:txBody>
      </p:sp>
      <p:sp>
        <p:nvSpPr>
          <p:cNvPr id="6"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21087808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B385BB-DE28-4C8B-94C6-52DBAF4678FB}" type="slidenum">
              <a:rPr lang="en-US" smtClean="0"/>
              <a:pPr/>
              <a:t>‹#›</a:t>
            </a:fld>
            <a:endParaRPr lang="en-US" dirty="0"/>
          </a:p>
        </p:txBody>
      </p:sp>
      <p:sp>
        <p:nvSpPr>
          <p:cNvPr id="5"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40601303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7407" y="1435100"/>
            <a:ext cx="2798106" cy="708134"/>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435100"/>
            <a:ext cx="4919060" cy="41218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67407" y="2143234"/>
            <a:ext cx="2798106" cy="34136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6B385BB-DE28-4C8B-94C6-52DBAF4678FB}" type="slidenum">
              <a:rPr lang="en-US" smtClean="0"/>
              <a:pPr/>
              <a:t>‹#›</a:t>
            </a:fld>
            <a:endParaRPr lang="en-US" dirty="0"/>
          </a:p>
        </p:txBody>
      </p:sp>
      <p:sp>
        <p:nvSpPr>
          <p:cNvPr id="8"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33931478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06574"/>
            <a:ext cx="5486400" cy="314434"/>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376291"/>
            <a:ext cx="5486400" cy="30572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860450"/>
            <a:ext cx="5486400" cy="6509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6B385BB-DE28-4C8B-94C6-52DBAF4678FB}" type="slidenum">
              <a:rPr lang="en-US" smtClean="0"/>
              <a:pPr/>
              <a:t>‹#›</a:t>
            </a:fld>
            <a:endParaRPr lang="en-US" dirty="0"/>
          </a:p>
        </p:txBody>
      </p:sp>
      <p:sp>
        <p:nvSpPr>
          <p:cNvPr id="8"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5776804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7407" y="1394483"/>
            <a:ext cx="7826704" cy="75137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67406" y="2145862"/>
            <a:ext cx="7826703" cy="328448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
        <p:nvSpPr>
          <p:cNvPr id="6" name="Slide Number Placeholder 5"/>
          <p:cNvSpPr>
            <a:spLocks noGrp="1"/>
          </p:cNvSpPr>
          <p:nvPr>
            <p:ph type="sldNum" sz="quarter" idx="4"/>
          </p:nvPr>
        </p:nvSpPr>
        <p:spPr>
          <a:xfrm>
            <a:off x="8212804" y="6457250"/>
            <a:ext cx="9133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 </a:t>
            </a:r>
            <a:fld id="{A6B385BB-DE28-4C8B-94C6-52DBAF4678FB}" type="slidenum">
              <a:rPr lang="en-US" smtClean="0"/>
              <a:pPr/>
              <a:t>‹#›</a:t>
            </a:fld>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95592"/>
          </a:xfrm>
          <a:prstGeom prst="rect">
            <a:avLst/>
          </a:prstGeom>
        </p:spPr>
      </p:pic>
      <p:sp>
        <p:nvSpPr>
          <p:cNvPr id="9" name="Rectangle 8"/>
          <p:cNvSpPr/>
          <p:nvPr userDrawn="1"/>
        </p:nvSpPr>
        <p:spPr>
          <a:xfrm>
            <a:off x="0" y="6772022"/>
            <a:ext cx="9144000" cy="36576"/>
          </a:xfrm>
          <a:prstGeom prst="rect">
            <a:avLst/>
          </a:prstGeom>
          <a:solidFill>
            <a:srgbClr val="BB24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803136"/>
            <a:ext cx="9144000" cy="54864"/>
          </a:xfrm>
          <a:prstGeom prst="rect">
            <a:avLst/>
          </a:prstGeom>
          <a:solidFill>
            <a:srgbClr val="2E37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883708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solidFill>
                <a:srgbClr val="BE252A"/>
              </a:solidFill>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9">
              <a:extLst>
                <a:ext uri="{28A0092B-C50C-407E-A947-70E740481C1C}">
                  <a14:useLocalDpi xmlns:a14="http://schemas.microsoft.com/office/drawing/2010/main" xmlns=""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9">
              <a:extLst>
                <a:ext uri="{28A0092B-C50C-407E-A947-70E740481C1C}">
                  <a14:useLocalDpi xmlns:a14="http://schemas.microsoft.com/office/drawing/2010/main" xmlns=""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9593B34-A3E8-484F-B804-AA4F1A13FB0E}" type="datetime1">
              <a:rPr lang="en-US" smtClean="0"/>
              <a:pPr/>
              <a:t>2/16/2022</a:t>
            </a:fld>
            <a:endParaRPr lang="en-US" dirty="0"/>
          </a:p>
        </p:txBody>
      </p:sp>
      <p:pic>
        <p:nvPicPr>
          <p:cNvPr id="12" name="Picture 11"/>
          <p:cNvPicPr>
            <a:picLocks noChangeAspect="1"/>
          </p:cNvPicPr>
          <p:nvPr userDrawn="1"/>
        </p:nvPicPr>
        <p:blipFill>
          <a:blip r:embed="rId10" cstate="print">
            <a:extLst>
              <a:ext uri="{28A0092B-C50C-407E-A947-70E740481C1C}">
                <a14:useLocalDpi xmlns:a14="http://schemas.microsoft.com/office/drawing/2010/main" xmlns="" val="0"/>
              </a:ext>
            </a:extLst>
          </a:blip>
          <a:stretch>
            <a:fillRect/>
          </a:stretch>
        </p:blipFill>
        <p:spPr>
          <a:xfrm>
            <a:off x="0" y="-43030"/>
            <a:ext cx="9144000" cy="695592"/>
          </a:xfrm>
          <a:prstGeom prst="rect">
            <a:avLst/>
          </a:prstGeom>
        </p:spPr>
      </p:pic>
      <p:sp>
        <p:nvSpPr>
          <p:cNvPr id="14" name="Rectangle 13"/>
          <p:cNvSpPr/>
          <p:nvPr userDrawn="1"/>
        </p:nvSpPr>
        <p:spPr>
          <a:xfrm>
            <a:off x="0" y="6772022"/>
            <a:ext cx="9144000" cy="36576"/>
          </a:xfrm>
          <a:prstGeom prst="rect">
            <a:avLst/>
          </a:prstGeom>
          <a:solidFill>
            <a:srgbClr val="BB24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6803136"/>
            <a:ext cx="9144000" cy="54864"/>
          </a:xfrm>
          <a:prstGeom prst="rect">
            <a:avLst/>
          </a:prstGeom>
          <a:solidFill>
            <a:srgbClr val="2E37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Footer Placeholder 3"/>
          <p:cNvSpPr>
            <a:spLocks noGrp="1"/>
          </p:cNvSpPr>
          <p:nvPr>
            <p:ph type="ftr" sz="quarter" idx="3"/>
          </p:nvPr>
        </p:nvSpPr>
        <p:spPr>
          <a:xfrm>
            <a:off x="569626" y="5994681"/>
            <a:ext cx="5104667" cy="279400"/>
          </a:xfrm>
          <a:prstGeom prst="rect">
            <a:avLst/>
          </a:prstGeom>
        </p:spPr>
        <p:txBody>
          <a:bodyPr/>
          <a:lstStyle>
            <a:lvl1pPr>
              <a:defRPr sz="1200"/>
            </a:lvl1pPr>
          </a:lstStyle>
          <a:p>
            <a:r>
              <a:rPr lang="en-US" dirty="0" smtClean="0"/>
              <a:t>©2017 Cengage Learning. All rights reserved.</a:t>
            </a:r>
            <a:endParaRPr lang="en-US" dirty="0"/>
          </a:p>
        </p:txBody>
      </p:sp>
      <p:sp>
        <p:nvSpPr>
          <p:cNvPr id="16" name="Slide Number Placeholder 5"/>
          <p:cNvSpPr>
            <a:spLocks noGrp="1"/>
          </p:cNvSpPr>
          <p:nvPr>
            <p:ph type="sldNum" sz="quarter" idx="4"/>
          </p:nvPr>
        </p:nvSpPr>
        <p:spPr>
          <a:xfrm>
            <a:off x="8198154" y="5988287"/>
            <a:ext cx="395510" cy="270554"/>
          </a:xfrm>
          <a:prstGeom prst="rect">
            <a:avLst/>
          </a:prstGeom>
        </p:spPr>
        <p:txBody>
          <a:bodyPr/>
          <a:lstStyle>
            <a:lvl1pPr>
              <a:defRPr sz="1200"/>
            </a:lvl1pPr>
          </a:lstStyle>
          <a:p>
            <a:fld id="{A6B385BB-DE28-4C8B-94C6-52DBAF4678FB}" type="slidenum">
              <a:rPr lang="en-US" smtClean="0"/>
              <a:pPr/>
              <a:t>‹#›</a:t>
            </a:fld>
            <a:endParaRPr lang="en-US" dirty="0"/>
          </a:p>
        </p:txBody>
      </p:sp>
    </p:spTree>
    <p:extLst>
      <p:ext uri="{BB962C8B-B14F-4D97-AF65-F5344CB8AC3E}">
        <p14:creationId xmlns:p14="http://schemas.microsoft.com/office/powerpoint/2010/main" xmlns="" val="1133852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timing>
    <p:tnLst>
      <p:par>
        <p:cTn id="1" dur="indefinite" restart="never" nodeType="tmRoot"/>
      </p:par>
    </p:tnLst>
  </p:timing>
  <p:hf hdr="0" dt="0"/>
  <p:txStyles>
    <p:titleStyle>
      <a:lvl1pPr algn="ctr" defTabSz="457200" rtl="0" eaLnBrk="1" latinLnBrk="0" hangingPunct="1">
        <a:spcBef>
          <a:spcPct val="0"/>
        </a:spcBef>
        <a:buNone/>
        <a:defRPr sz="3600" kern="1200" cap="none">
          <a:ln w="3175" cmpd="sng">
            <a:noFill/>
          </a:ln>
          <a:solidFill>
            <a:schemeClr val="tx1">
              <a:lumMod val="65000"/>
              <a:lumOff val="35000"/>
            </a:schemeClr>
          </a:solidFill>
          <a:effectLst/>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rgbClr val="BE252A"/>
        </a:buClr>
        <a:buSzPct val="115000"/>
        <a:buFont typeface="Arial"/>
        <a:buChar char="•"/>
        <a:defRPr sz="2400" kern="1200" cap="none">
          <a:solidFill>
            <a:schemeClr val="tx1">
              <a:lumMod val="85000"/>
              <a:lumOff val="15000"/>
            </a:schemeClr>
          </a:solidFill>
          <a:effectLst/>
          <a:latin typeface="Calibri" panose="020F0502020204030204" pitchFamily="34" charset="0"/>
          <a:ea typeface="+mn-ea"/>
          <a:cs typeface="+mn-cs"/>
        </a:defRPr>
      </a:lvl1pPr>
      <a:lvl2pPr marL="742950" indent="-285750" algn="l" defTabSz="457200" rtl="0" eaLnBrk="1" latinLnBrk="0" hangingPunct="1">
        <a:spcBef>
          <a:spcPct val="20000"/>
        </a:spcBef>
        <a:spcAft>
          <a:spcPts val="600"/>
        </a:spcAft>
        <a:buClr>
          <a:srgbClr val="BE252A"/>
        </a:buClr>
        <a:buSzPct val="115000"/>
        <a:buFont typeface="Arial"/>
        <a:buChar char="•"/>
        <a:defRPr sz="2000" kern="1200" cap="none">
          <a:solidFill>
            <a:schemeClr val="tx1">
              <a:lumMod val="85000"/>
              <a:lumOff val="15000"/>
            </a:schemeClr>
          </a:solidFill>
          <a:effectLst/>
          <a:latin typeface="Calibri" panose="020F0502020204030204" pitchFamily="34" charset="0"/>
          <a:ea typeface="+mn-ea"/>
          <a:cs typeface="+mn-cs"/>
        </a:defRPr>
      </a:lvl2pPr>
      <a:lvl3pPr marL="1200150" indent="-285750" algn="l" defTabSz="457200" rtl="0" eaLnBrk="1" latinLnBrk="0" hangingPunct="1">
        <a:spcBef>
          <a:spcPct val="20000"/>
        </a:spcBef>
        <a:spcAft>
          <a:spcPts val="600"/>
        </a:spcAft>
        <a:buClr>
          <a:srgbClr val="BE252A"/>
        </a:buClr>
        <a:buSzPct val="115000"/>
        <a:buFont typeface="Arial"/>
        <a:buChar char="•"/>
        <a:defRPr sz="1800" kern="1200" cap="none">
          <a:solidFill>
            <a:schemeClr val="tx1">
              <a:lumMod val="85000"/>
              <a:lumOff val="15000"/>
            </a:schemeClr>
          </a:solidFill>
          <a:effectLst/>
          <a:latin typeface="Calibri" panose="020F0502020204030204" pitchFamily="34" charset="0"/>
          <a:ea typeface="+mn-ea"/>
          <a:cs typeface="+mn-cs"/>
        </a:defRPr>
      </a:lvl3pPr>
      <a:lvl4pPr marL="1543050" indent="-171450" algn="l" defTabSz="457200" rtl="0" eaLnBrk="1" latinLnBrk="0" hangingPunct="1">
        <a:spcBef>
          <a:spcPct val="20000"/>
        </a:spcBef>
        <a:spcAft>
          <a:spcPts val="600"/>
        </a:spcAft>
        <a:buClr>
          <a:srgbClr val="BE252A"/>
        </a:buClr>
        <a:buSzPct val="115000"/>
        <a:buFont typeface="Arial"/>
        <a:buChar char="•"/>
        <a:defRPr sz="1600" kern="1200" cap="none">
          <a:solidFill>
            <a:schemeClr val="tx1">
              <a:lumMod val="85000"/>
              <a:lumOff val="15000"/>
            </a:schemeClr>
          </a:solidFill>
          <a:effectLst/>
          <a:latin typeface="Calibri" panose="020F0502020204030204" pitchFamily="34" charset="0"/>
          <a:ea typeface="+mn-ea"/>
          <a:cs typeface="+mn-cs"/>
        </a:defRPr>
      </a:lvl4pPr>
      <a:lvl5pPr marL="2000250" indent="-171450" algn="l" defTabSz="457200" rtl="0" eaLnBrk="1" latinLnBrk="0" hangingPunct="1">
        <a:spcBef>
          <a:spcPct val="20000"/>
        </a:spcBef>
        <a:spcAft>
          <a:spcPts val="600"/>
        </a:spcAft>
        <a:buClr>
          <a:srgbClr val="BE252A"/>
        </a:buClr>
        <a:buSzPct val="115000"/>
        <a:buFont typeface="Arial"/>
        <a:buChar char="•"/>
        <a:defRPr sz="1400" kern="1200" cap="none">
          <a:solidFill>
            <a:schemeClr val="tx1">
              <a:lumMod val="85000"/>
              <a:lumOff val="15000"/>
            </a:schemeClr>
          </a:solidFill>
          <a:effectLst/>
          <a:latin typeface="Calibri" panose="020F0502020204030204" pitchFamily="34" charset="0"/>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19</a:t>
            </a:r>
            <a:endParaRPr lang="en-US" dirty="0"/>
          </a:p>
        </p:txBody>
      </p:sp>
      <p:sp>
        <p:nvSpPr>
          <p:cNvPr id="7" name="Subtitle 6"/>
          <p:cNvSpPr>
            <a:spLocks noGrp="1"/>
          </p:cNvSpPr>
          <p:nvPr>
            <p:ph type="body" idx="1"/>
          </p:nvPr>
        </p:nvSpPr>
        <p:spPr/>
        <p:txBody>
          <a:bodyPr/>
          <a:lstStyle/>
          <a:p>
            <a:r>
              <a:rPr lang="en-US" dirty="0"/>
              <a:t>Criminal Activities of Gangs </a:t>
            </a:r>
            <a:br>
              <a:rPr lang="en-US" dirty="0"/>
            </a:br>
            <a:r>
              <a:rPr lang="en-US" dirty="0"/>
              <a:t>and Other Dangerous Groups</a:t>
            </a:r>
          </a:p>
        </p:txBody>
      </p:sp>
      <p:sp>
        <p:nvSpPr>
          <p:cNvPr id="3" name="Footer Placeholder 2"/>
          <p:cNvSpPr>
            <a:spLocks noGrp="1"/>
          </p:cNvSpPr>
          <p:nvPr>
            <p:ph type="ftr" sz="quarter" idx="3"/>
          </p:nvPr>
        </p:nvSpPr>
        <p:spPr/>
        <p:txBody>
          <a:bodyPr/>
          <a:lstStyle/>
          <a:p>
            <a:r>
              <a:rPr lang="en-US" dirty="0" smtClean="0"/>
              <a:t>©2017 Cengage Learning. All rights reserved.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ACKNOWLEDGMENT</a:t>
            </a:r>
            <a:endParaRPr lang="en-US" sz="2400" dirty="0" smtClean="0">
              <a:latin typeface="+mj-lt"/>
            </a:endParaRPr>
          </a:p>
          <a:p>
            <a:pPr marL="452438" lvl="1" indent="-342900">
              <a:spcAft>
                <a:spcPts val="600"/>
              </a:spcAft>
              <a:buFont typeface="Arial" pitchFamily="34" charset="0"/>
              <a:buChar char="•"/>
            </a:pPr>
            <a:r>
              <a:rPr lang="en-US" sz="2200" dirty="0" smtClean="0"/>
              <a:t>Graffiti</a:t>
            </a:r>
          </a:p>
          <a:p>
            <a:pPr marL="452438" lvl="1" indent="-342900">
              <a:spcAft>
                <a:spcPts val="600"/>
              </a:spcAft>
              <a:buFont typeface="Arial" pitchFamily="34" charset="0"/>
              <a:buChar char="•"/>
            </a:pPr>
            <a:r>
              <a:rPr lang="en-US" sz="2200" dirty="0" smtClean="0"/>
              <a:t>Obvious colors of clothing</a:t>
            </a:r>
          </a:p>
          <a:p>
            <a:pPr marL="452438" lvl="1" indent="-342900">
              <a:spcAft>
                <a:spcPts val="600"/>
              </a:spcAft>
              <a:buFont typeface="Arial" pitchFamily="34" charset="0"/>
              <a:buChar char="•"/>
            </a:pPr>
            <a:r>
              <a:rPr lang="en-US" sz="2200" dirty="0" smtClean="0"/>
              <a:t>Tattoos</a:t>
            </a:r>
          </a:p>
          <a:p>
            <a:pPr marL="452438" lvl="1" indent="-342900">
              <a:spcAft>
                <a:spcPts val="600"/>
              </a:spcAft>
              <a:buFont typeface="Arial" pitchFamily="34" charset="0"/>
              <a:buChar char="•"/>
            </a:pPr>
            <a:r>
              <a:rPr lang="en-US" sz="2200" dirty="0" smtClean="0"/>
              <a:t>Initiations</a:t>
            </a:r>
          </a:p>
          <a:p>
            <a:pPr marL="452438" lvl="1" indent="-342900">
              <a:spcAft>
                <a:spcPts val="600"/>
              </a:spcAft>
              <a:buFont typeface="Arial" pitchFamily="34" charset="0"/>
              <a:buChar char="•"/>
            </a:pPr>
            <a:r>
              <a:rPr lang="en-US" sz="2200" dirty="0" smtClean="0"/>
              <a:t>Hand signals or handshakes</a:t>
            </a:r>
          </a:p>
          <a:p>
            <a:pPr marL="452438" lvl="1" indent="-342900">
              <a:spcAft>
                <a:spcPts val="600"/>
              </a:spcAft>
              <a:buFont typeface="Arial" pitchFamily="34" charset="0"/>
              <a:buChar char="•"/>
            </a:pPr>
            <a:r>
              <a:rPr lang="en-US" sz="2200" dirty="0" smtClean="0"/>
              <a:t>Uncommon terms or phrases </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Recognizing a Gang Problem</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10</a:t>
            </a:fld>
            <a:endParaRPr lang="en-US" dirty="0"/>
          </a:p>
        </p:txBody>
      </p:sp>
    </p:spTree>
    <p:extLst>
      <p:ext uri="{BB962C8B-B14F-4D97-AF65-F5344CB8AC3E}">
        <p14:creationId xmlns:p14="http://schemas.microsoft.com/office/powerpoint/2010/main" xmlns="" val="3748682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CRITERIA</a:t>
            </a:r>
            <a:endParaRPr lang="en-US" sz="2400" dirty="0" smtClean="0">
              <a:latin typeface="+mj-lt"/>
            </a:endParaRPr>
          </a:p>
          <a:p>
            <a:pPr marL="452438" lvl="1" indent="-342900">
              <a:spcAft>
                <a:spcPts val="600"/>
              </a:spcAft>
              <a:buFont typeface="Arial" pitchFamily="34" charset="0"/>
              <a:buChar char="•"/>
            </a:pPr>
            <a:r>
              <a:rPr lang="en-US" sz="2200" dirty="0" smtClean="0"/>
              <a:t>Names</a:t>
            </a:r>
          </a:p>
          <a:p>
            <a:pPr marL="452438" lvl="1" indent="-342900">
              <a:spcAft>
                <a:spcPts val="600"/>
              </a:spcAft>
              <a:buFont typeface="Arial" pitchFamily="34" charset="0"/>
              <a:buChar char="•"/>
            </a:pPr>
            <a:r>
              <a:rPr lang="en-US" sz="2200" dirty="0" smtClean="0"/>
              <a:t>Symbols (clothing and tattoos)</a:t>
            </a:r>
          </a:p>
          <a:p>
            <a:pPr marL="452438" lvl="1" indent="-342900">
              <a:spcAft>
                <a:spcPts val="600"/>
              </a:spcAft>
              <a:buFont typeface="Arial" pitchFamily="34" charset="0"/>
              <a:buChar char="•"/>
            </a:pPr>
            <a:r>
              <a:rPr lang="en-US" sz="2200" dirty="0" smtClean="0"/>
              <a:t>Communication styles</a:t>
            </a:r>
          </a:p>
          <a:p>
            <a:pPr marL="452438" lvl="1" indent="-342900">
              <a:spcAft>
                <a:spcPts val="600"/>
              </a:spcAft>
              <a:buFont typeface="Arial" pitchFamily="34" charset="0"/>
              <a:buChar char="•"/>
            </a:pPr>
            <a:r>
              <a:rPr lang="en-US" sz="2200" dirty="0" smtClean="0"/>
              <a:t>Graffiti</a:t>
            </a:r>
          </a:p>
          <a:p>
            <a:pPr marL="452438" lvl="1" indent="-342900">
              <a:spcAft>
                <a:spcPts val="600"/>
              </a:spcAft>
              <a:buFont typeface="Arial" pitchFamily="34" charset="0"/>
              <a:buChar char="•"/>
            </a:pPr>
            <a:r>
              <a:rPr lang="en-US" sz="2200" dirty="0" smtClean="0"/>
              <a:t>Sign language</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Identifying Gang Members</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11</a:t>
            </a:fld>
            <a:endParaRPr lang="en-US" dirty="0"/>
          </a:p>
        </p:txBody>
      </p:sp>
    </p:spTree>
    <p:extLst>
      <p:ext uri="{BB962C8B-B14F-4D97-AF65-F5344CB8AC3E}">
        <p14:creationId xmlns:p14="http://schemas.microsoft.com/office/powerpoint/2010/main" xmlns="" val="67368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FILES TO KEEP ON RECORD</a:t>
            </a:r>
            <a:endParaRPr lang="en-US" sz="2400" dirty="0" smtClean="0">
              <a:latin typeface="+mj-lt"/>
            </a:endParaRPr>
          </a:p>
          <a:p>
            <a:pPr marL="452438" lvl="1" indent="-342900">
              <a:spcAft>
                <a:spcPts val="600"/>
              </a:spcAft>
              <a:buFont typeface="Arial" pitchFamily="34" charset="0"/>
              <a:buChar char="•"/>
            </a:pPr>
            <a:r>
              <a:rPr lang="en-US" sz="2200" dirty="0" smtClean="0"/>
              <a:t>Gangs</a:t>
            </a:r>
          </a:p>
          <a:p>
            <a:pPr marL="452438" lvl="1" indent="-342900">
              <a:spcAft>
                <a:spcPts val="600"/>
              </a:spcAft>
              <a:buFont typeface="Arial" pitchFamily="34" charset="0"/>
              <a:buChar char="•"/>
            </a:pPr>
            <a:r>
              <a:rPr lang="en-US" sz="2200" dirty="0" smtClean="0"/>
              <a:t>Gang members</a:t>
            </a:r>
          </a:p>
          <a:p>
            <a:pPr marL="452438" lvl="1" indent="-342900">
              <a:spcAft>
                <a:spcPts val="600"/>
              </a:spcAft>
              <a:buFont typeface="Arial" pitchFamily="34" charset="0"/>
              <a:buChar char="•"/>
            </a:pPr>
            <a:r>
              <a:rPr lang="en-US" sz="2200" dirty="0" smtClean="0"/>
              <a:t>Monikers</a:t>
            </a:r>
          </a:p>
          <a:p>
            <a:pPr marL="452438" lvl="1" indent="-342900">
              <a:spcAft>
                <a:spcPts val="600"/>
              </a:spcAft>
              <a:buFont typeface="Arial" pitchFamily="34" charset="0"/>
              <a:buChar char="•"/>
            </a:pPr>
            <a:r>
              <a:rPr lang="en-US" sz="2200" dirty="0" smtClean="0"/>
              <a:t>Photographs</a:t>
            </a:r>
          </a:p>
          <a:p>
            <a:pPr marL="452438" lvl="1" indent="-342900">
              <a:spcAft>
                <a:spcPts val="600"/>
              </a:spcAft>
              <a:buFont typeface="Arial" pitchFamily="34" charset="0"/>
              <a:buChar char="•"/>
            </a:pPr>
            <a:r>
              <a:rPr lang="en-US" sz="2200" dirty="0" smtClean="0"/>
              <a:t>Vehicles and illegal activities</a:t>
            </a:r>
          </a:p>
          <a:p>
            <a:pPr marL="452438" lvl="1" indent="-342900">
              <a:spcAft>
                <a:spcPts val="600"/>
              </a:spcAft>
              <a:buFont typeface="Arial" pitchFamily="34" charset="0"/>
              <a:buChar char="•"/>
            </a:pPr>
            <a:r>
              <a:rPr lang="en-US" sz="2200" dirty="0" smtClean="0"/>
              <a:t>Be able to cross-reference the records</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Records to Keep</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12</a:t>
            </a:fld>
            <a:endParaRPr lang="en-US" dirty="0"/>
          </a:p>
        </p:txBody>
      </p:sp>
    </p:spTree>
    <p:extLst>
      <p:ext uri="{BB962C8B-B14F-4D97-AF65-F5344CB8AC3E}">
        <p14:creationId xmlns:p14="http://schemas.microsoft.com/office/powerpoint/2010/main" xmlns="" val="3149682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CHALLENGES</a:t>
            </a:r>
            <a:endParaRPr lang="en-US" sz="2400" dirty="0" smtClean="0">
              <a:latin typeface="+mj-lt"/>
            </a:endParaRPr>
          </a:p>
          <a:p>
            <a:pPr marL="452438" lvl="1" indent="-342900">
              <a:spcAft>
                <a:spcPts val="600"/>
              </a:spcAft>
              <a:buFont typeface="Arial" pitchFamily="34" charset="0"/>
              <a:buChar char="•"/>
            </a:pPr>
            <a:r>
              <a:rPr lang="en-US" sz="2200" dirty="0" smtClean="0"/>
              <a:t>Multitude of suspects</a:t>
            </a:r>
          </a:p>
          <a:p>
            <a:pPr marL="452438" lvl="1" indent="-342900">
              <a:spcAft>
                <a:spcPts val="600"/>
              </a:spcAft>
              <a:buFont typeface="Arial" pitchFamily="34" charset="0"/>
              <a:buChar char="•"/>
            </a:pPr>
            <a:r>
              <a:rPr lang="en-US" sz="2200" dirty="0" smtClean="0"/>
              <a:t>Unreliability of witnesses</a:t>
            </a:r>
          </a:p>
          <a:p>
            <a:pPr marL="452438" lvl="1" indent="-342900">
              <a:spcAft>
                <a:spcPts val="600"/>
              </a:spcAft>
              <a:buFont typeface="Arial" pitchFamily="34" charset="0"/>
              <a:buChar char="•"/>
            </a:pPr>
            <a:r>
              <a:rPr lang="en-US" sz="2200" dirty="0" smtClean="0"/>
              <a:t>Fear of witnesses</a:t>
            </a:r>
          </a:p>
          <a:p>
            <a:pPr marL="452438" lvl="1" indent="-342900">
              <a:spcAft>
                <a:spcPts val="600"/>
              </a:spcAft>
              <a:buFont typeface="Arial" pitchFamily="34" charset="0"/>
              <a:buChar char="•"/>
            </a:pPr>
            <a:r>
              <a:rPr lang="en-US" sz="2200" dirty="0" smtClean="0"/>
              <a:t>Reading and responding to graffiti</a:t>
            </a:r>
          </a:p>
          <a:p>
            <a:pPr marL="909638" lvl="2" indent="-342900">
              <a:spcAft>
                <a:spcPts val="600"/>
              </a:spcAft>
              <a:buSzPct val="50000"/>
              <a:buFont typeface="Wingdings" pitchFamily="2" charset="2"/>
              <a:buChar char="v"/>
            </a:pPr>
            <a:r>
              <a:rPr lang="en-US" sz="2000" dirty="0" smtClean="0"/>
              <a:t>Documenting graffiti</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Investigating Illegal Gang Activity</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13</a:t>
            </a:fld>
            <a:endParaRPr lang="en-US" dirty="0"/>
          </a:p>
        </p:txBody>
      </p:sp>
    </p:spTree>
    <p:extLst>
      <p:ext uri="{BB962C8B-B14F-4D97-AF65-F5344CB8AC3E}">
        <p14:creationId xmlns:p14="http://schemas.microsoft.com/office/powerpoint/2010/main" xmlns="" val="2545431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STRATEGIES</a:t>
            </a:r>
            <a:endParaRPr lang="en-US" sz="2400" dirty="0" smtClean="0">
              <a:latin typeface="+mj-lt"/>
            </a:endParaRPr>
          </a:p>
          <a:p>
            <a:pPr marL="452438" lvl="1" indent="-342900">
              <a:spcAft>
                <a:spcPts val="600"/>
              </a:spcAft>
              <a:buFont typeface="Arial" pitchFamily="34" charset="0"/>
              <a:buChar char="•"/>
            </a:pPr>
            <a:r>
              <a:rPr lang="en-US" sz="2200" dirty="0" smtClean="0"/>
              <a:t>Three-pronged strategy</a:t>
            </a:r>
          </a:p>
          <a:p>
            <a:pPr marL="909638" lvl="2" indent="-342900">
              <a:spcAft>
                <a:spcPts val="600"/>
              </a:spcAft>
              <a:buSzPct val="50000"/>
              <a:buFont typeface="Wingdings" pitchFamily="2" charset="2"/>
              <a:buChar char="v"/>
            </a:pPr>
            <a:r>
              <a:rPr lang="en-US" sz="2000" dirty="0" smtClean="0"/>
              <a:t>Prevention</a:t>
            </a:r>
          </a:p>
          <a:p>
            <a:pPr marL="909638" lvl="2" indent="-342900">
              <a:spcAft>
                <a:spcPts val="600"/>
              </a:spcAft>
              <a:buSzPct val="50000"/>
              <a:buFont typeface="Wingdings" pitchFamily="2" charset="2"/>
              <a:buChar char="v"/>
            </a:pPr>
            <a:r>
              <a:rPr lang="en-US" sz="2000" dirty="0" smtClean="0"/>
              <a:t>Intervention</a:t>
            </a:r>
          </a:p>
          <a:p>
            <a:pPr marL="909638" lvl="2" indent="-342900">
              <a:spcAft>
                <a:spcPts val="600"/>
              </a:spcAft>
              <a:buSzPct val="50000"/>
              <a:buFont typeface="Wingdings" pitchFamily="2" charset="2"/>
              <a:buChar char="v"/>
            </a:pPr>
            <a:r>
              <a:rPr lang="en-US" sz="2000" dirty="0" smtClean="0"/>
              <a:t>Suppression</a:t>
            </a:r>
          </a:p>
          <a:p>
            <a:pPr marL="452438" lvl="1" indent="-342900">
              <a:spcAft>
                <a:spcPts val="600"/>
              </a:spcAft>
              <a:buFont typeface="Arial" pitchFamily="34" charset="0"/>
              <a:buChar char="•"/>
            </a:pPr>
            <a:r>
              <a:rPr lang="en-US" sz="2200" dirty="0"/>
              <a:t>Civil gang injunctions (CGIs) and </a:t>
            </a:r>
            <a:r>
              <a:rPr lang="en-US" sz="2200" dirty="0" smtClean="0"/>
              <a:t>ordinances</a:t>
            </a:r>
          </a:p>
          <a:p>
            <a:pPr marL="909638" lvl="2" indent="-342900">
              <a:spcAft>
                <a:spcPts val="600"/>
              </a:spcAft>
              <a:buSzPct val="50000"/>
              <a:buFont typeface="Wingdings" pitchFamily="2" charset="2"/>
              <a:buChar char="v"/>
            </a:pPr>
            <a:r>
              <a:rPr lang="en-US" sz="2000" dirty="0" smtClean="0"/>
              <a:t>Legal tools </a:t>
            </a:r>
            <a:r>
              <a:rPr lang="en-US" sz="2000" dirty="0"/>
              <a:t>used with urban gangs</a:t>
            </a:r>
            <a:endParaRPr lang="en-US" sz="2000" dirty="0" smtClean="0"/>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Approaches to the Gang Problem</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14</a:t>
            </a:fld>
            <a:endParaRPr lang="en-US" dirty="0"/>
          </a:p>
        </p:txBody>
      </p:sp>
    </p:spTree>
    <p:extLst>
      <p:ext uri="{BB962C8B-B14F-4D97-AF65-F5344CB8AC3E}">
        <p14:creationId xmlns:p14="http://schemas.microsoft.com/office/powerpoint/2010/main" xmlns="" val="643622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COLLABORATION</a:t>
            </a:r>
            <a:endParaRPr lang="en-US" sz="2400" dirty="0" smtClean="0">
              <a:latin typeface="+mj-lt"/>
            </a:endParaRPr>
          </a:p>
          <a:p>
            <a:pPr marL="452438" lvl="1" indent="-342900">
              <a:spcAft>
                <a:spcPts val="600"/>
              </a:spcAft>
              <a:buFont typeface="Arial" pitchFamily="34" charset="0"/>
              <a:buChar char="•"/>
            </a:pPr>
            <a:r>
              <a:rPr lang="en-US" sz="2200" dirty="0" smtClean="0"/>
              <a:t>Enhances efforts to cope with the gang problem</a:t>
            </a:r>
          </a:p>
          <a:p>
            <a:pPr marL="452438" lvl="1" indent="-342900">
              <a:spcAft>
                <a:spcPts val="600"/>
              </a:spcAft>
              <a:buFont typeface="Arial" pitchFamily="34" charset="0"/>
              <a:buChar char="•"/>
            </a:pPr>
            <a:r>
              <a:rPr lang="en-US" sz="2200" dirty="0" smtClean="0"/>
              <a:t>Partnerships with the community</a:t>
            </a:r>
          </a:p>
          <a:p>
            <a:pPr marL="452438" lvl="1" indent="-342900">
              <a:spcAft>
                <a:spcPts val="600"/>
              </a:spcAft>
              <a:buFont typeface="Arial" pitchFamily="34" charset="0"/>
              <a:buChar char="•"/>
            </a:pPr>
            <a:r>
              <a:rPr lang="en-US" sz="2200" dirty="0" smtClean="0"/>
              <a:t>Parents and schools</a:t>
            </a:r>
          </a:p>
          <a:p>
            <a:pPr marL="452438" lvl="1" indent="-342900">
              <a:spcAft>
                <a:spcPts val="600"/>
              </a:spcAft>
              <a:buFont typeface="Arial" pitchFamily="34" charset="0"/>
              <a:buChar char="•"/>
            </a:pPr>
            <a:r>
              <a:rPr lang="en-US" sz="2200" dirty="0" smtClean="0"/>
              <a:t>OJJDP’s Comprehensive Gang Model</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Collaborative Efforts: Gang Task Forces</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15</a:t>
            </a:fld>
            <a:endParaRPr lang="en-US" dirty="0"/>
          </a:p>
        </p:txBody>
      </p:sp>
    </p:spTree>
    <p:extLst>
      <p:ext uri="{BB962C8B-B14F-4D97-AF65-F5344CB8AC3E}">
        <p14:creationId xmlns:p14="http://schemas.microsoft.com/office/powerpoint/2010/main" xmlns="" val="1442045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TACTICS</a:t>
            </a:r>
            <a:endParaRPr lang="en-US" sz="2400" dirty="0" smtClean="0">
              <a:latin typeface="+mj-lt"/>
            </a:endParaRPr>
          </a:p>
          <a:p>
            <a:pPr marL="452438" lvl="1" indent="-342900">
              <a:spcAft>
                <a:spcPts val="600"/>
              </a:spcAft>
              <a:buFont typeface="Arial" pitchFamily="34" charset="0"/>
              <a:buChar char="•"/>
            </a:pPr>
            <a:r>
              <a:rPr lang="en-US" sz="2200" dirty="0" smtClean="0"/>
              <a:t>Defense strategies</a:t>
            </a:r>
          </a:p>
          <a:p>
            <a:pPr marL="909638" lvl="2" indent="-342900">
              <a:spcAft>
                <a:spcPts val="600"/>
              </a:spcAft>
              <a:buSzPct val="50000"/>
              <a:buFont typeface="Wingdings" pitchFamily="2" charset="2"/>
              <a:buChar char="v"/>
            </a:pPr>
            <a:r>
              <a:rPr lang="en-US" sz="2000" dirty="0" smtClean="0"/>
              <a:t>Diminished capacity</a:t>
            </a:r>
          </a:p>
          <a:p>
            <a:pPr marL="909638" lvl="2" indent="-342900">
              <a:spcAft>
                <a:spcPts val="600"/>
              </a:spcAft>
              <a:buSzPct val="50000"/>
              <a:buFont typeface="Wingdings" pitchFamily="2" charset="2"/>
              <a:buChar char="v"/>
            </a:pPr>
            <a:r>
              <a:rPr lang="en-US" sz="2000" dirty="0" smtClean="0"/>
              <a:t>Self-defense</a:t>
            </a:r>
          </a:p>
          <a:p>
            <a:pPr marL="452438" lvl="1" indent="-342900">
              <a:spcAft>
                <a:spcPts val="600"/>
              </a:spcAft>
              <a:buSzPct val="100000"/>
              <a:buFont typeface="Arial" pitchFamily="34" charset="0"/>
              <a:buChar char="•"/>
            </a:pPr>
            <a:r>
              <a:rPr lang="en-US" sz="2200" dirty="0" smtClean="0"/>
              <a:t>Prosecution</a:t>
            </a:r>
          </a:p>
          <a:p>
            <a:pPr marL="909638" lvl="2" indent="-342900">
              <a:spcAft>
                <a:spcPts val="600"/>
              </a:spcAft>
              <a:buSzPct val="50000"/>
              <a:buFont typeface="Wingdings" pitchFamily="2" charset="2"/>
              <a:buChar char="v"/>
            </a:pPr>
            <a:r>
              <a:rPr lang="en-US" sz="2000" dirty="0" smtClean="0"/>
              <a:t>Apply federal charges</a:t>
            </a:r>
          </a:p>
          <a:p>
            <a:pPr marL="909638" lvl="2" indent="-342900">
              <a:spcAft>
                <a:spcPts val="600"/>
              </a:spcAft>
              <a:buSzPct val="50000"/>
              <a:buFont typeface="Wingdings" pitchFamily="2" charset="2"/>
              <a:buChar char="v"/>
            </a:pPr>
            <a:r>
              <a:rPr lang="en-US" sz="2000" dirty="0" smtClean="0"/>
              <a:t>No parole offered</a:t>
            </a:r>
          </a:p>
          <a:p>
            <a:pPr marL="452438" lvl="1" indent="-342900">
              <a:spcAft>
                <a:spcPts val="600"/>
              </a:spcAft>
              <a:buFont typeface="Arial" pitchFamily="34" charset="0"/>
              <a:buChar char="•"/>
            </a:pPr>
            <a:endParaRPr lang="en-US" sz="2000" dirty="0" smtClean="0"/>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Prosecuting Gang-Related Crimes</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16</a:t>
            </a:fld>
            <a:endParaRPr lang="en-US" dirty="0"/>
          </a:p>
        </p:txBody>
      </p:sp>
    </p:spTree>
    <p:extLst>
      <p:ext uri="{BB962C8B-B14F-4D97-AF65-F5344CB8AC3E}">
        <p14:creationId xmlns:p14="http://schemas.microsoft.com/office/powerpoint/2010/main" xmlns="" val="4085515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RESOURCES</a:t>
            </a:r>
            <a:endParaRPr lang="en-US" sz="2400" dirty="0" smtClean="0">
              <a:latin typeface="+mj-lt"/>
            </a:endParaRPr>
          </a:p>
          <a:p>
            <a:pPr marL="452438" lvl="1" indent="-342900">
              <a:spcAft>
                <a:spcPts val="600"/>
              </a:spcAft>
              <a:buFont typeface="Arial" pitchFamily="34" charset="0"/>
              <a:buChar char="•"/>
            </a:pPr>
            <a:r>
              <a:rPr lang="en-US" sz="2200" dirty="0" smtClean="0"/>
              <a:t>National </a:t>
            </a:r>
            <a:r>
              <a:rPr lang="en-US" sz="2200" dirty="0"/>
              <a:t>Gang Intelligence Center (NGIC</a:t>
            </a:r>
            <a:r>
              <a:rPr lang="en-US" sz="2200" dirty="0" smtClean="0"/>
              <a:t>)</a:t>
            </a:r>
          </a:p>
          <a:p>
            <a:pPr marL="452438" lvl="1" indent="-342900">
              <a:spcAft>
                <a:spcPts val="600"/>
              </a:spcAft>
              <a:buFont typeface="Arial" pitchFamily="34" charset="0"/>
              <a:buChar char="•"/>
            </a:pPr>
            <a:r>
              <a:rPr lang="en-US" sz="2200" dirty="0"/>
              <a:t>National Gang Targeting, </a:t>
            </a:r>
            <a:r>
              <a:rPr lang="en-US" sz="2200" dirty="0" smtClean="0"/>
              <a:t>Enforcement, </a:t>
            </a:r>
            <a:r>
              <a:rPr lang="en-US" sz="2200" dirty="0"/>
              <a:t>and Coordination Center (GangTECC</a:t>
            </a:r>
            <a:r>
              <a:rPr lang="en-US" sz="2200" dirty="0" smtClean="0"/>
              <a:t>)</a:t>
            </a:r>
          </a:p>
          <a:p>
            <a:pPr marL="452438" lvl="1" indent="-342900">
              <a:spcAft>
                <a:spcPts val="600"/>
              </a:spcAft>
              <a:buFont typeface="Arial" pitchFamily="34" charset="0"/>
              <a:buChar char="•"/>
            </a:pPr>
            <a:r>
              <a:rPr lang="en-US" sz="2200" dirty="0"/>
              <a:t>National Youth Gang Center (NYGC</a:t>
            </a:r>
            <a:r>
              <a:rPr lang="en-US" sz="2200" dirty="0" smtClean="0"/>
              <a:t>)</a:t>
            </a:r>
          </a:p>
          <a:p>
            <a:pPr marL="452438" lvl="1" indent="-342900">
              <a:spcAft>
                <a:spcPts val="600"/>
              </a:spcAft>
              <a:buFont typeface="Arial" pitchFamily="34" charset="0"/>
              <a:buChar char="•"/>
            </a:pPr>
            <a:r>
              <a:rPr lang="en-US" sz="2200" dirty="0"/>
              <a:t>GANGINFO</a:t>
            </a:r>
            <a:endParaRPr lang="en-US" sz="2200" dirty="0" smtClean="0"/>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Federal Efforts to Combat the Gang Problem</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17</a:t>
            </a:fld>
            <a:endParaRPr lang="en-US" dirty="0"/>
          </a:p>
        </p:txBody>
      </p:sp>
    </p:spTree>
    <p:extLst>
      <p:ext uri="{BB962C8B-B14F-4D97-AF65-F5344CB8AC3E}">
        <p14:creationId xmlns:p14="http://schemas.microsoft.com/office/powerpoint/2010/main" xmlns="" val="1244782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COMPLEX SUBJECT</a:t>
            </a:r>
            <a:endParaRPr lang="en-US" sz="2400" dirty="0" smtClean="0">
              <a:latin typeface="+mj-lt"/>
            </a:endParaRPr>
          </a:p>
          <a:p>
            <a:pPr marL="452438" lvl="1" indent="-342900">
              <a:spcAft>
                <a:spcPts val="600"/>
              </a:spcAft>
              <a:buFont typeface="Arial" pitchFamily="34" charset="0"/>
              <a:buChar char="•"/>
            </a:pPr>
            <a:r>
              <a:rPr lang="en-US" sz="2200" dirty="0" smtClean="0"/>
              <a:t>Divided into two categories</a:t>
            </a:r>
          </a:p>
          <a:p>
            <a:pPr marL="909638" lvl="2" indent="-342900">
              <a:spcAft>
                <a:spcPts val="600"/>
              </a:spcAft>
              <a:buSzPct val="50000"/>
              <a:buFont typeface="Wingdings" pitchFamily="2" charset="2"/>
              <a:buChar char="v"/>
            </a:pPr>
            <a:r>
              <a:rPr lang="en-US" sz="2000" dirty="0" smtClean="0"/>
              <a:t>Rational and irrational</a:t>
            </a:r>
          </a:p>
          <a:p>
            <a:pPr marL="452438" lvl="1" indent="-342900">
              <a:spcAft>
                <a:spcPts val="600"/>
              </a:spcAft>
              <a:buFont typeface="Arial" pitchFamily="34" charset="0"/>
              <a:buChar char="•"/>
            </a:pPr>
            <a:r>
              <a:rPr lang="en-US" sz="2200" dirty="0" smtClean="0"/>
              <a:t>Bias or hate crime</a:t>
            </a:r>
          </a:p>
          <a:p>
            <a:pPr marL="909638" lvl="2" indent="-342900">
              <a:spcAft>
                <a:spcPts val="600"/>
              </a:spcAft>
              <a:buSzPct val="50000"/>
              <a:buFont typeface="Wingdings" pitchFamily="2" charset="2"/>
              <a:buChar char="v"/>
            </a:pPr>
            <a:r>
              <a:rPr lang="en-US" sz="2000" dirty="0" smtClean="0"/>
              <a:t>Due to someone’s </a:t>
            </a:r>
            <a:r>
              <a:rPr lang="en-US" sz="2000" dirty="0"/>
              <a:t>actual or perceived </a:t>
            </a:r>
            <a:endParaRPr lang="en-US" sz="2000" dirty="0" smtClean="0"/>
          </a:p>
          <a:p>
            <a:pPr marL="909638" lvl="2" indent="4763">
              <a:spcAft>
                <a:spcPts val="600"/>
              </a:spcAft>
            </a:pPr>
            <a:r>
              <a:rPr lang="en-US" sz="2000" dirty="0" smtClean="0"/>
              <a:t>membership </a:t>
            </a:r>
            <a:r>
              <a:rPr lang="en-US" sz="2000" dirty="0"/>
              <a:t>in a particular group</a:t>
            </a:r>
            <a:endParaRPr lang="en-US" sz="2000" dirty="0" smtClean="0"/>
          </a:p>
          <a:p>
            <a:pPr marL="452438" lvl="1" indent="-342900">
              <a:spcAft>
                <a:spcPts val="600"/>
              </a:spcAft>
              <a:buFont typeface="Arial" pitchFamily="34" charset="0"/>
              <a:buChar char="•"/>
            </a:pPr>
            <a:endParaRPr lang="en-US" sz="2000" dirty="0" smtClean="0"/>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Bias and Hate Crime: An Overview</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18</a:t>
            </a:fld>
            <a:endParaRPr lang="en-US" dirty="0"/>
          </a:p>
        </p:txBody>
      </p:sp>
    </p:spTree>
    <p:extLst>
      <p:ext uri="{BB962C8B-B14F-4D97-AF65-F5344CB8AC3E}">
        <p14:creationId xmlns:p14="http://schemas.microsoft.com/office/powerpoint/2010/main" xmlns="" val="3806584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15000" y="2057400"/>
            <a:ext cx="2811093" cy="31396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91554"/>
            <a:ext cx="51054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REASONS</a:t>
            </a:r>
            <a:endParaRPr lang="en-US" sz="2400" dirty="0" smtClean="0">
              <a:latin typeface="+mj-lt"/>
            </a:endParaRPr>
          </a:p>
          <a:p>
            <a:pPr marL="452438" lvl="1" indent="-342900">
              <a:spcAft>
                <a:spcPts val="600"/>
              </a:spcAft>
              <a:buFont typeface="Arial" pitchFamily="34" charset="0"/>
              <a:buChar char="•"/>
            </a:pPr>
            <a:r>
              <a:rPr lang="en-US" sz="2200" dirty="0" smtClean="0"/>
              <a:t>Motivated by bigotry</a:t>
            </a:r>
          </a:p>
          <a:p>
            <a:pPr marL="452438" lvl="1" indent="-342900">
              <a:spcAft>
                <a:spcPts val="600"/>
              </a:spcAft>
              <a:buFont typeface="Arial" pitchFamily="34" charset="0"/>
              <a:buChar char="•"/>
            </a:pPr>
            <a:r>
              <a:rPr lang="en-US" sz="2200" dirty="0" smtClean="0"/>
              <a:t>Hatred against a specific group of people</a:t>
            </a:r>
          </a:p>
          <a:p>
            <a:pPr marL="452438" lvl="1" indent="-342900">
              <a:spcAft>
                <a:spcPts val="600"/>
              </a:spcAft>
              <a:buFont typeface="Arial" pitchFamily="34" charset="0"/>
              <a:buChar char="•"/>
            </a:pPr>
            <a:r>
              <a:rPr lang="en-US" sz="2200" dirty="0" smtClean="0"/>
              <a:t>Race is usually the primary motivation</a:t>
            </a:r>
          </a:p>
          <a:p>
            <a:pPr marL="452438" lvl="1" indent="-342900">
              <a:spcAft>
                <a:spcPts val="600"/>
              </a:spcAft>
              <a:buFont typeface="Arial" pitchFamily="34" charset="0"/>
              <a:buChar char="•"/>
            </a:pPr>
            <a:r>
              <a:rPr lang="en-US" sz="2200" dirty="0" smtClean="0"/>
              <a:t>African Americans are most often                  the victims</a:t>
            </a:r>
          </a:p>
          <a:p>
            <a:pPr marL="452438" lvl="1" indent="-342900">
              <a:spcAft>
                <a:spcPts val="600"/>
              </a:spcAft>
              <a:buFont typeface="Arial" pitchFamily="34" charset="0"/>
              <a:buChar char="•"/>
            </a:pPr>
            <a:endParaRPr lang="en-US" sz="2000" dirty="0" smtClean="0"/>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Motivation for Hate Crime</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19</a:t>
            </a:fld>
            <a:endParaRPr lang="en-US" dirty="0"/>
          </a:p>
        </p:txBody>
      </p:sp>
    </p:spTree>
    <p:extLst>
      <p:ext uri="{BB962C8B-B14F-4D97-AF65-F5344CB8AC3E}">
        <p14:creationId xmlns:p14="http://schemas.microsoft.com/office/powerpoint/2010/main" xmlns="" val="395661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371600"/>
            <a:ext cx="8229600" cy="58521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Introduction</a:t>
            </a:r>
          </a:p>
        </p:txBody>
      </p:sp>
      <p:sp>
        <p:nvSpPr>
          <p:cNvPr id="3" name="Content Placeholder 2"/>
          <p:cNvSpPr txBox="1">
            <a:spLocks/>
          </p:cNvSpPr>
          <p:nvPr/>
        </p:nvSpPr>
        <p:spPr>
          <a:xfrm>
            <a:off x="1295400" y="2057400"/>
            <a:ext cx="6858000" cy="3505200"/>
          </a:xfrm>
          <a:prstGeom prst="rect">
            <a:avLst/>
          </a:prstGeom>
        </p:spPr>
        <p:txBody>
          <a:bodyPr vert="horz" lIns="91440" tIns="45720" rIns="91440" bIns="45720" rtlCol="0">
            <a:noAutofit/>
          </a:bodyPr>
          <a:lstStyle/>
          <a:p>
            <a:pPr marL="341313" indent="-231775">
              <a:spcAft>
                <a:spcPts val="600"/>
              </a:spcAft>
              <a:buFont typeface="Arial" pitchFamily="34" charset="0"/>
              <a:buChar char="•"/>
            </a:pPr>
            <a:r>
              <a:rPr lang="en-US" sz="2200" dirty="0" smtClean="0"/>
              <a:t>Actual events reflecting reality of gangs, hate crime, and ritualistic crimes in the United States</a:t>
            </a:r>
          </a:p>
          <a:p>
            <a:pPr marL="909638" lvl="1" indent="-342900">
              <a:spcAft>
                <a:spcPts val="600"/>
              </a:spcAft>
              <a:buSzPct val="50000"/>
              <a:buFont typeface="Wingdings" pitchFamily="2" charset="2"/>
              <a:buChar char="v"/>
            </a:pPr>
            <a:r>
              <a:rPr lang="en-US" sz="2000" dirty="0" smtClean="0"/>
              <a:t>Minneapolis</a:t>
            </a:r>
          </a:p>
          <a:p>
            <a:pPr marL="909638" lvl="1" indent="-342900">
              <a:spcAft>
                <a:spcPts val="600"/>
              </a:spcAft>
              <a:buSzPct val="50000"/>
              <a:buFont typeface="Wingdings" pitchFamily="2" charset="2"/>
              <a:buChar char="v"/>
            </a:pPr>
            <a:r>
              <a:rPr lang="en-US" sz="2000" dirty="0"/>
              <a:t>Jasper, </a:t>
            </a:r>
            <a:r>
              <a:rPr lang="en-US" sz="2000" dirty="0" smtClean="0"/>
              <a:t>Texas</a:t>
            </a:r>
          </a:p>
          <a:p>
            <a:pPr marL="909638" lvl="1" indent="-342900">
              <a:spcAft>
                <a:spcPts val="600"/>
              </a:spcAft>
              <a:buSzPct val="50000"/>
              <a:buFont typeface="Wingdings" pitchFamily="2" charset="2"/>
              <a:buChar char="v"/>
            </a:pPr>
            <a:r>
              <a:rPr lang="en-US" sz="2000" dirty="0" smtClean="0"/>
              <a:t>Wisconsin</a:t>
            </a:r>
          </a:p>
          <a:p>
            <a:pPr marL="909638" lvl="1" indent="-342900">
              <a:spcAft>
                <a:spcPts val="600"/>
              </a:spcAft>
              <a:buSzPct val="50000"/>
              <a:buFont typeface="Wingdings" pitchFamily="2" charset="2"/>
              <a:buChar char="v"/>
            </a:pPr>
            <a:r>
              <a:rPr lang="en-US" sz="2000" dirty="0"/>
              <a:t>Rancho Santa Fe, </a:t>
            </a:r>
            <a:r>
              <a:rPr lang="en-US" sz="2000" dirty="0" smtClean="0"/>
              <a:t>California</a:t>
            </a:r>
          </a:p>
          <a:p>
            <a:pPr marL="909638" lvl="1" indent="-342900">
              <a:spcAft>
                <a:spcPts val="600"/>
              </a:spcAft>
              <a:buSzPct val="50000"/>
              <a:buFont typeface="Wingdings" pitchFamily="2" charset="2"/>
              <a:buChar char="v"/>
            </a:pPr>
            <a:r>
              <a:rPr lang="en-US" sz="2000" dirty="0"/>
              <a:t>Tavares, Florida</a:t>
            </a:r>
            <a:endParaRPr kumimoji="0" lang="en-US" sz="2000" b="0" i="0" u="none" strike="noStrike" kern="1200" cap="none" spc="0" normalizeH="0" baseline="0" noProof="0" dirty="0" smtClean="0">
              <a:ln>
                <a:noFill/>
              </a:ln>
              <a:solidFill>
                <a:schemeClr val="tx1"/>
              </a:solidFill>
              <a:effectLst/>
              <a:uLnTx/>
              <a:uFillTx/>
            </a:endParaRPr>
          </a:p>
        </p:txBody>
      </p:sp>
      <p:sp>
        <p:nvSpPr>
          <p:cNvPr id="4" name="Footer Placeholder 3"/>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a:t>
            </a:fld>
            <a:endParaRPr lang="en-US" dirty="0"/>
          </a:p>
        </p:txBody>
      </p:sp>
    </p:spTree>
    <p:extLst>
      <p:ext uri="{BB962C8B-B14F-4D97-AF65-F5344CB8AC3E}">
        <p14:creationId xmlns:p14="http://schemas.microsoft.com/office/powerpoint/2010/main" xmlns="" val="1871928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MAIN GROUPS</a:t>
            </a:r>
            <a:endParaRPr lang="en-US" sz="2400" dirty="0" smtClean="0">
              <a:latin typeface="+mj-lt"/>
            </a:endParaRPr>
          </a:p>
          <a:p>
            <a:pPr marL="452438" lvl="1" indent="-342900">
              <a:spcAft>
                <a:spcPts val="600"/>
              </a:spcAft>
              <a:buFont typeface="Arial" pitchFamily="34" charset="0"/>
              <a:buChar char="•"/>
            </a:pPr>
            <a:r>
              <a:rPr lang="en-US" sz="2200" dirty="0" smtClean="0"/>
              <a:t>Skinheads</a:t>
            </a:r>
          </a:p>
          <a:p>
            <a:pPr marL="452438" lvl="1" indent="-342900">
              <a:spcAft>
                <a:spcPts val="600"/>
              </a:spcAft>
              <a:buFont typeface="Arial" pitchFamily="34" charset="0"/>
              <a:buChar char="•"/>
            </a:pPr>
            <a:r>
              <a:rPr lang="en-US" sz="2200" dirty="0" smtClean="0"/>
              <a:t>Christian identity groups</a:t>
            </a:r>
          </a:p>
          <a:p>
            <a:pPr marL="452438" lvl="1" indent="-342900">
              <a:spcAft>
                <a:spcPts val="600"/>
              </a:spcAft>
              <a:buFont typeface="Arial" pitchFamily="34" charset="0"/>
              <a:buChar char="•"/>
            </a:pPr>
            <a:r>
              <a:rPr lang="en-US" sz="2200" dirty="0" smtClean="0"/>
              <a:t>Ku Klux Klan (KKK)</a:t>
            </a:r>
          </a:p>
          <a:p>
            <a:pPr marL="452438" lvl="1" indent="-342900">
              <a:spcAft>
                <a:spcPts val="600"/>
              </a:spcAft>
              <a:buFont typeface="Arial" pitchFamily="34" charset="0"/>
              <a:buChar char="•"/>
            </a:pPr>
            <a:r>
              <a:rPr lang="en-US" sz="2200" dirty="0" smtClean="0"/>
              <a:t>Black separatists</a:t>
            </a:r>
          </a:p>
          <a:p>
            <a:pPr marL="452438" lvl="1" indent="-342900">
              <a:spcAft>
                <a:spcPts val="600"/>
              </a:spcAft>
              <a:buFont typeface="Arial" pitchFamily="34" charset="0"/>
              <a:buChar char="•"/>
            </a:pPr>
            <a:r>
              <a:rPr lang="en-US" sz="2200" dirty="0" smtClean="0"/>
              <a:t>White supremacists</a:t>
            </a:r>
          </a:p>
          <a:p>
            <a:pPr marL="452438" lvl="1" indent="-342900">
              <a:spcAft>
                <a:spcPts val="600"/>
              </a:spcAft>
              <a:buFont typeface="Arial" pitchFamily="34" charset="0"/>
              <a:buChar char="•"/>
            </a:pPr>
            <a:r>
              <a:rPr lang="en-US" sz="2200" dirty="0" smtClean="0"/>
              <a:t>Neo-Nazis</a:t>
            </a:r>
          </a:p>
          <a:p>
            <a:pPr marL="452438" lvl="1" indent="-342900">
              <a:spcAft>
                <a:spcPts val="600"/>
              </a:spcAft>
              <a:buFont typeface="Arial" pitchFamily="34" charset="0"/>
              <a:buChar char="•"/>
            </a:pPr>
            <a:endParaRPr lang="en-US" sz="2000" dirty="0" smtClean="0"/>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Hate Groups</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20</a:t>
            </a:fld>
            <a:endParaRPr lang="en-US" dirty="0"/>
          </a:p>
        </p:txBody>
      </p:sp>
    </p:spTree>
    <p:extLst>
      <p:ext uri="{BB962C8B-B14F-4D97-AF65-F5344CB8AC3E}">
        <p14:creationId xmlns:p14="http://schemas.microsoft.com/office/powerpoint/2010/main" xmlns="" val="3465624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OVERVIEW</a:t>
            </a:r>
            <a:endParaRPr lang="en-US" sz="2400" dirty="0" smtClean="0">
              <a:latin typeface="+mj-lt"/>
            </a:endParaRPr>
          </a:p>
          <a:p>
            <a:pPr marL="452438" lvl="1" indent="-342900">
              <a:spcAft>
                <a:spcPts val="600"/>
              </a:spcAft>
              <a:buFont typeface="Arial" pitchFamily="34" charset="0"/>
              <a:buChar char="•"/>
            </a:pPr>
            <a:r>
              <a:rPr lang="en-US" sz="2200" dirty="0" smtClean="0"/>
              <a:t>Respond promptly</a:t>
            </a:r>
          </a:p>
          <a:p>
            <a:pPr marL="452438" lvl="1" indent="-342900">
              <a:spcAft>
                <a:spcPts val="600"/>
              </a:spcAft>
              <a:buFont typeface="Arial" pitchFamily="34" charset="0"/>
              <a:buChar char="•"/>
            </a:pPr>
            <a:r>
              <a:rPr lang="en-US" sz="2200" dirty="0" smtClean="0"/>
              <a:t>Reduce the victims’ fears</a:t>
            </a:r>
          </a:p>
          <a:p>
            <a:pPr marL="452438" lvl="1" indent="-342900">
              <a:spcAft>
                <a:spcPts val="600"/>
              </a:spcAft>
              <a:buFont typeface="Arial" pitchFamily="34" charset="0"/>
              <a:buChar char="•"/>
            </a:pPr>
            <a:r>
              <a:rPr lang="en-US" sz="2200" dirty="0" smtClean="0"/>
              <a:t>Determine the exact type of prejudice involved</a:t>
            </a:r>
          </a:p>
          <a:p>
            <a:pPr marL="452438" lvl="1" indent="-342900">
              <a:spcAft>
                <a:spcPts val="600"/>
              </a:spcAft>
              <a:buFont typeface="Arial" pitchFamily="34" charset="0"/>
              <a:buChar char="•"/>
            </a:pPr>
            <a:r>
              <a:rPr lang="en-US" sz="2200" dirty="0" smtClean="0"/>
              <a:t>Determine if hate or bias motivated</a:t>
            </a:r>
          </a:p>
          <a:p>
            <a:pPr marL="452438" lvl="1" indent="-342900">
              <a:spcAft>
                <a:spcPts val="600"/>
              </a:spcAft>
              <a:buFont typeface="Arial" pitchFamily="34" charset="0"/>
              <a:buChar char="•"/>
            </a:pPr>
            <a:r>
              <a:rPr lang="en-US" sz="2200" dirty="0" smtClean="0"/>
              <a:t>Always provide follow-up information</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The Police Response</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21</a:t>
            </a:fld>
            <a:endParaRPr lang="en-US" dirty="0"/>
          </a:p>
        </p:txBody>
      </p:sp>
    </p:spTree>
    <p:extLst>
      <p:ext uri="{BB962C8B-B14F-4D97-AF65-F5344CB8AC3E}">
        <p14:creationId xmlns:p14="http://schemas.microsoft.com/office/powerpoint/2010/main" xmlns="" val="2813200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ENDEAVORS</a:t>
            </a:r>
            <a:endParaRPr lang="en-US" sz="2400" dirty="0" smtClean="0">
              <a:latin typeface="+mj-lt"/>
            </a:endParaRPr>
          </a:p>
          <a:p>
            <a:pPr marL="452438" lvl="1" indent="-342900">
              <a:spcAft>
                <a:spcPts val="600"/>
              </a:spcAft>
              <a:buFont typeface="Arial" pitchFamily="34" charset="0"/>
              <a:buChar char="•"/>
            </a:pPr>
            <a:r>
              <a:rPr lang="en-US" sz="2200" dirty="0" smtClean="0"/>
              <a:t>Celebrating diversity</a:t>
            </a:r>
          </a:p>
          <a:p>
            <a:pPr marL="452438" lvl="1" indent="-342900">
              <a:spcAft>
                <a:spcPts val="600"/>
              </a:spcAft>
              <a:buFont typeface="Arial" pitchFamily="34" charset="0"/>
              <a:buChar char="•"/>
            </a:pPr>
            <a:r>
              <a:rPr lang="en-US" sz="2200" dirty="0" smtClean="0"/>
              <a:t>Legislation</a:t>
            </a:r>
          </a:p>
          <a:p>
            <a:pPr marL="909638" lvl="2" indent="-342900">
              <a:spcAft>
                <a:spcPts val="600"/>
              </a:spcAft>
              <a:buSzPct val="50000"/>
              <a:buFont typeface="Wingdings" pitchFamily="2" charset="2"/>
              <a:buChar char="v"/>
            </a:pPr>
            <a:r>
              <a:rPr lang="en-US" sz="2000" dirty="0" smtClean="0"/>
              <a:t>Enhanced penalties</a:t>
            </a:r>
          </a:p>
          <a:p>
            <a:pPr marL="909638" lvl="2" indent="-342900">
              <a:spcAft>
                <a:spcPts val="600"/>
              </a:spcAft>
              <a:buSzPct val="50000"/>
              <a:buFont typeface="Wingdings" pitchFamily="2" charset="2"/>
              <a:buChar char="v"/>
            </a:pPr>
            <a:r>
              <a:rPr lang="en-US" sz="2000" dirty="0"/>
              <a:t>Criminal penalties for </a:t>
            </a:r>
            <a:r>
              <a:rPr lang="en-US" sz="2000" dirty="0" smtClean="0"/>
              <a:t>vandalism </a:t>
            </a:r>
          </a:p>
          <a:p>
            <a:pPr marL="566738" lvl="2">
              <a:spcAft>
                <a:spcPts val="600"/>
              </a:spcAft>
              <a:buSzPct val="50000"/>
            </a:pPr>
            <a:r>
              <a:rPr lang="en-US" sz="2000" dirty="0"/>
              <a:t> </a:t>
            </a:r>
            <a:r>
              <a:rPr lang="en-US" sz="2000" dirty="0" smtClean="0"/>
              <a:t>      of </a:t>
            </a:r>
            <a:r>
              <a:rPr lang="en-US" sz="2000" dirty="0"/>
              <a:t>religious </a:t>
            </a:r>
            <a:r>
              <a:rPr lang="en-US" sz="2000" dirty="0" smtClean="0"/>
              <a:t>institutions</a:t>
            </a:r>
          </a:p>
          <a:p>
            <a:pPr marL="909638" lvl="2" indent="-342900">
              <a:spcAft>
                <a:spcPts val="600"/>
              </a:spcAft>
              <a:buSzPct val="50000"/>
              <a:buFont typeface="Wingdings" pitchFamily="2" charset="2"/>
              <a:buChar char="v"/>
            </a:pPr>
            <a:r>
              <a:rPr lang="en-US" sz="2000" dirty="0"/>
              <a:t>Collection of data</a:t>
            </a:r>
            <a:endParaRPr lang="en-US" sz="2000" dirty="0" smtClean="0"/>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Efforts to Combat Bias and Hate Crimes</a:t>
            </a:r>
            <a:endParaRPr lang="en-US" sz="3200" dirty="0" smtClean="0">
              <a:latin typeface="+mj-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61192" y="2667000"/>
            <a:ext cx="2773615" cy="1952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22</a:t>
            </a:fld>
            <a:endParaRPr lang="en-US" dirty="0"/>
          </a:p>
        </p:txBody>
      </p:sp>
    </p:spTree>
    <p:extLst>
      <p:ext uri="{BB962C8B-B14F-4D97-AF65-F5344CB8AC3E}">
        <p14:creationId xmlns:p14="http://schemas.microsoft.com/office/powerpoint/2010/main" xmlns="" val="822887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CULT GROUPS</a:t>
            </a:r>
            <a:endParaRPr lang="en-US" sz="2400" dirty="0" smtClean="0">
              <a:latin typeface="+mj-lt"/>
            </a:endParaRPr>
          </a:p>
          <a:p>
            <a:pPr marL="452438" lvl="1" indent="-342900">
              <a:spcAft>
                <a:spcPts val="600"/>
              </a:spcAft>
              <a:buFont typeface="Arial" pitchFamily="34" charset="0"/>
              <a:buChar char="•"/>
            </a:pPr>
            <a:r>
              <a:rPr lang="en-US" sz="2200" dirty="0" smtClean="0"/>
              <a:t>Refers to those who practice such beliefs</a:t>
            </a:r>
          </a:p>
          <a:p>
            <a:pPr marL="452438" lvl="1" indent="-342900">
              <a:spcAft>
                <a:spcPts val="600"/>
              </a:spcAft>
              <a:buFont typeface="Arial" pitchFamily="34" charset="0"/>
              <a:buChar char="•"/>
            </a:pPr>
            <a:r>
              <a:rPr lang="en-US" sz="2200" dirty="0" smtClean="0"/>
              <a:t>System of religious beliefs and rituals</a:t>
            </a:r>
          </a:p>
          <a:p>
            <a:pPr marL="452438" lvl="1" indent="-342900">
              <a:spcAft>
                <a:spcPts val="600"/>
              </a:spcAft>
              <a:buFont typeface="Arial" pitchFamily="34" charset="0"/>
              <a:buChar char="•"/>
            </a:pPr>
            <a:r>
              <a:rPr lang="en-US" sz="2200" dirty="0" smtClean="0"/>
              <a:t>Less negative term is </a:t>
            </a:r>
            <a:r>
              <a:rPr lang="en-US" sz="2200" i="1" dirty="0" smtClean="0"/>
              <a:t>new religious movement</a:t>
            </a:r>
            <a:r>
              <a:rPr lang="en-US" sz="2200" dirty="0" smtClean="0"/>
              <a:t> (NRM)</a:t>
            </a:r>
          </a:p>
          <a:p>
            <a:pPr marL="452438" lvl="1" indent="-342900">
              <a:spcAft>
                <a:spcPts val="600"/>
              </a:spcAft>
              <a:buFont typeface="Arial" pitchFamily="34" charset="0"/>
              <a:buChar char="•"/>
            </a:pPr>
            <a:r>
              <a:rPr lang="en-US" sz="2200" dirty="0" smtClean="0"/>
              <a:t>NRMs normally have a charismatic leader</a:t>
            </a:r>
          </a:p>
          <a:p>
            <a:pPr marL="452438" lvl="1" indent="-342900">
              <a:spcAft>
                <a:spcPts val="600"/>
              </a:spcAft>
              <a:buFont typeface="Arial" pitchFamily="34" charset="0"/>
              <a:buChar char="•"/>
            </a:pPr>
            <a:r>
              <a:rPr lang="en-US" sz="2200" dirty="0" smtClean="0"/>
              <a:t>Leaders use fear and mysticism</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Ritualistic Crime: An Overview</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23</a:t>
            </a:fld>
            <a:endParaRPr lang="en-US" dirty="0"/>
          </a:p>
        </p:txBody>
      </p:sp>
    </p:spTree>
    <p:extLst>
      <p:ext uri="{BB962C8B-B14F-4D97-AF65-F5344CB8AC3E}">
        <p14:creationId xmlns:p14="http://schemas.microsoft.com/office/powerpoint/2010/main" xmlns="" val="4203039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COMMON  TERMS</a:t>
            </a:r>
            <a:endParaRPr lang="en-US" sz="2400" dirty="0" smtClean="0">
              <a:latin typeface="+mj-lt"/>
            </a:endParaRPr>
          </a:p>
          <a:p>
            <a:pPr marL="452438" lvl="1" indent="-342900">
              <a:spcAft>
                <a:spcPts val="600"/>
              </a:spcAft>
              <a:buFont typeface="Arial" pitchFamily="34" charset="0"/>
              <a:buChar char="•"/>
            </a:pPr>
            <a:r>
              <a:rPr lang="en-US" sz="2200" dirty="0" smtClean="0"/>
              <a:t>Antichrist and Beelzebub</a:t>
            </a:r>
          </a:p>
          <a:p>
            <a:pPr marL="452438" lvl="1" indent="-342900">
              <a:spcAft>
                <a:spcPts val="600"/>
              </a:spcAft>
              <a:buFont typeface="Arial" pitchFamily="34" charset="0"/>
              <a:buChar char="•"/>
            </a:pPr>
            <a:r>
              <a:rPr lang="en-US" sz="2200" dirty="0" smtClean="0"/>
              <a:t>Coven and hand of glory</a:t>
            </a:r>
          </a:p>
          <a:p>
            <a:pPr marL="452438" lvl="1" indent="-342900">
              <a:spcAft>
                <a:spcPts val="600"/>
              </a:spcAft>
              <a:buFont typeface="Arial" pitchFamily="34" charset="0"/>
              <a:buChar char="•"/>
            </a:pPr>
            <a:r>
              <a:rPr lang="en-US" sz="2200" dirty="0" smtClean="0"/>
              <a:t>Incantation and magick</a:t>
            </a:r>
          </a:p>
          <a:p>
            <a:pPr marL="452438" lvl="1" indent="-342900">
              <a:spcAft>
                <a:spcPts val="600"/>
              </a:spcAft>
              <a:buFont typeface="Arial" pitchFamily="34" charset="0"/>
              <a:buChar char="•"/>
            </a:pPr>
            <a:r>
              <a:rPr lang="en-US" sz="2200" dirty="0" smtClean="0"/>
              <a:t>Occult and ritual</a:t>
            </a:r>
          </a:p>
          <a:p>
            <a:pPr marL="452438" lvl="1" indent="-342900">
              <a:spcAft>
                <a:spcPts val="600"/>
              </a:spcAft>
              <a:buFont typeface="Arial" pitchFamily="34" charset="0"/>
              <a:buChar char="•"/>
            </a:pPr>
            <a:r>
              <a:rPr lang="en-US" sz="2200" dirty="0" smtClean="0"/>
              <a:t>Sabbat</a:t>
            </a:r>
          </a:p>
          <a:p>
            <a:pPr marL="452438" lvl="1" indent="-342900">
              <a:spcAft>
                <a:spcPts val="600"/>
              </a:spcAft>
              <a:buFont typeface="Arial" pitchFamily="34" charset="0"/>
              <a:buChar char="•"/>
            </a:pPr>
            <a:endParaRPr lang="en-US" sz="2000" b="1" dirty="0" smtClean="0"/>
          </a:p>
          <a:p>
            <a:pPr marL="452438" lvl="1" indent="-342900">
              <a:spcAft>
                <a:spcPts val="600"/>
              </a:spcAft>
              <a:buFont typeface="Arial" pitchFamily="34" charset="0"/>
              <a:buChar char="•"/>
            </a:pPr>
            <a:endParaRPr lang="en-US" sz="2000" b="1" dirty="0" smtClean="0"/>
          </a:p>
          <a:p>
            <a:pPr marL="452438" lvl="1" indent="-342900">
              <a:spcAft>
                <a:spcPts val="600"/>
              </a:spcAft>
              <a:buFont typeface="Arial" pitchFamily="34" charset="0"/>
              <a:buChar char="•"/>
            </a:pPr>
            <a:endParaRPr lang="en-US" sz="2000" dirty="0" smtClean="0"/>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Terminology and Symbols of Cults</a:t>
            </a:r>
            <a:endParaRPr lang="en-US" sz="3200" dirty="0" smtClean="0">
              <a:latin typeface="+mj-l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76800" y="2115741"/>
            <a:ext cx="2895600" cy="38796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24</a:t>
            </a:fld>
            <a:endParaRPr lang="en-US" dirty="0"/>
          </a:p>
        </p:txBody>
      </p:sp>
    </p:spTree>
    <p:extLst>
      <p:ext uri="{BB962C8B-B14F-4D97-AF65-F5344CB8AC3E}">
        <p14:creationId xmlns:p14="http://schemas.microsoft.com/office/powerpoint/2010/main" xmlns="" val="3335708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OVERVIEW</a:t>
            </a:r>
            <a:endParaRPr lang="en-US" sz="2400" dirty="0" smtClean="0">
              <a:latin typeface="+mj-lt"/>
            </a:endParaRPr>
          </a:p>
          <a:p>
            <a:pPr marL="452438" lvl="1" indent="-342900">
              <a:spcAft>
                <a:spcPts val="600"/>
              </a:spcAft>
              <a:buFont typeface="Arial" pitchFamily="34" charset="0"/>
              <a:buChar char="•"/>
            </a:pPr>
            <a:r>
              <a:rPr lang="en-US" sz="2200" dirty="0" smtClean="0"/>
              <a:t>Unlawful act committed within the context of a ceremony</a:t>
            </a:r>
          </a:p>
          <a:p>
            <a:pPr marL="452438" lvl="1" indent="-342900">
              <a:spcAft>
                <a:spcPts val="600"/>
              </a:spcAft>
              <a:buFont typeface="Arial" pitchFamily="34" charset="0"/>
              <a:buChar char="•"/>
            </a:pPr>
            <a:r>
              <a:rPr lang="en-US" sz="2200" dirty="0" smtClean="0"/>
              <a:t>Three levels of activity</a:t>
            </a:r>
          </a:p>
          <a:p>
            <a:pPr marL="909638" lvl="2" indent="-342900">
              <a:spcAft>
                <a:spcPts val="600"/>
              </a:spcAft>
              <a:buFont typeface="Arial" pitchFamily="34" charset="0"/>
              <a:buChar char="•"/>
            </a:pPr>
            <a:r>
              <a:rPr lang="en-US" sz="2000" dirty="0" smtClean="0"/>
              <a:t>Dabbling</a:t>
            </a:r>
          </a:p>
          <a:p>
            <a:pPr marL="909638" lvl="2" indent="-342900">
              <a:spcAft>
                <a:spcPts val="600"/>
              </a:spcAft>
              <a:buFont typeface="Arial" pitchFamily="34" charset="0"/>
              <a:buChar char="•"/>
            </a:pPr>
            <a:r>
              <a:rPr lang="en-US" sz="2000" dirty="0" smtClean="0"/>
              <a:t>Serious involvement</a:t>
            </a:r>
          </a:p>
          <a:p>
            <a:pPr marL="909638" lvl="2" indent="-342900">
              <a:spcAft>
                <a:spcPts val="600"/>
              </a:spcAft>
              <a:buFont typeface="Arial" pitchFamily="34" charset="0"/>
              <a:buChar char="•"/>
            </a:pPr>
            <a:r>
              <a:rPr lang="en-US" sz="2000" dirty="0" smtClean="0"/>
              <a:t>Criminal involvement</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smtClean="0"/>
              <a:t>Nature </a:t>
            </a:r>
            <a:r>
              <a:rPr lang="en-US" sz="3200" dirty="0"/>
              <a:t>of Ritualistic Crimes</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25</a:t>
            </a:fld>
            <a:endParaRPr lang="en-US" dirty="0"/>
          </a:p>
        </p:txBody>
      </p:sp>
    </p:spTree>
    <p:extLst>
      <p:ext uri="{BB962C8B-B14F-4D97-AF65-F5344CB8AC3E}">
        <p14:creationId xmlns:p14="http://schemas.microsoft.com/office/powerpoint/2010/main" xmlns="" val="827981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PROFILE</a:t>
            </a:r>
            <a:endParaRPr lang="en-US" sz="2400" dirty="0" smtClean="0">
              <a:latin typeface="+mj-lt"/>
            </a:endParaRPr>
          </a:p>
          <a:p>
            <a:pPr marL="452438" lvl="1" indent="-342900">
              <a:spcAft>
                <a:spcPts val="300"/>
              </a:spcAft>
              <a:buFont typeface="Arial" pitchFamily="34" charset="0"/>
              <a:buChar char="•"/>
            </a:pPr>
            <a:r>
              <a:rPr lang="en-US" sz="2200" dirty="0" smtClean="0"/>
              <a:t>Creative</a:t>
            </a:r>
          </a:p>
          <a:p>
            <a:pPr marL="452438" lvl="1" indent="-342900">
              <a:spcAft>
                <a:spcPts val="300"/>
              </a:spcAft>
              <a:buFont typeface="Arial" pitchFamily="34" charset="0"/>
              <a:buChar char="•"/>
            </a:pPr>
            <a:r>
              <a:rPr lang="en-US" sz="2200" dirty="0" smtClean="0"/>
              <a:t>Imaginative</a:t>
            </a:r>
          </a:p>
          <a:p>
            <a:pPr marL="452438" lvl="1" indent="-342900">
              <a:spcAft>
                <a:spcPts val="300"/>
              </a:spcAft>
              <a:buFont typeface="Arial" pitchFamily="34" charset="0"/>
              <a:buChar char="•"/>
            </a:pPr>
            <a:r>
              <a:rPr lang="en-US" sz="2200" dirty="0" smtClean="0"/>
              <a:t>Curious</a:t>
            </a:r>
          </a:p>
          <a:p>
            <a:pPr marL="452438" lvl="1" indent="-342900">
              <a:spcAft>
                <a:spcPts val="300"/>
              </a:spcAft>
              <a:buFont typeface="Arial" pitchFamily="34" charset="0"/>
              <a:buChar char="•"/>
            </a:pPr>
            <a:r>
              <a:rPr lang="en-US" sz="2200" dirty="0" smtClean="0"/>
              <a:t>Daring</a:t>
            </a:r>
          </a:p>
          <a:p>
            <a:pPr marL="452438" lvl="1" indent="-342900">
              <a:spcAft>
                <a:spcPts val="300"/>
              </a:spcAft>
              <a:buFont typeface="Arial" pitchFamily="34" charset="0"/>
              <a:buChar char="•"/>
            </a:pPr>
            <a:r>
              <a:rPr lang="en-US" sz="2200" dirty="0" smtClean="0"/>
              <a:t>Intelligent and well educated</a:t>
            </a:r>
          </a:p>
          <a:p>
            <a:pPr marL="452438" lvl="1" indent="-342900">
              <a:spcAft>
                <a:spcPts val="300"/>
              </a:spcAft>
              <a:buFont typeface="Arial" pitchFamily="34" charset="0"/>
              <a:buChar char="•"/>
            </a:pPr>
            <a:r>
              <a:rPr lang="en-US" sz="2200" dirty="0" smtClean="0"/>
              <a:t>Frequently underachievers</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Who Commits Ritualistic Crime?</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26</a:t>
            </a:fld>
            <a:endParaRPr lang="en-US" dirty="0"/>
          </a:p>
        </p:txBody>
      </p:sp>
    </p:spTree>
    <p:extLst>
      <p:ext uri="{BB962C8B-B14F-4D97-AF65-F5344CB8AC3E}">
        <p14:creationId xmlns:p14="http://schemas.microsoft.com/office/powerpoint/2010/main" xmlns="" val="40161088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OVERVIEW</a:t>
            </a:r>
            <a:endParaRPr lang="en-US" sz="2400" dirty="0" smtClean="0">
              <a:latin typeface="+mj-lt"/>
            </a:endParaRPr>
          </a:p>
          <a:p>
            <a:pPr marL="452438" lvl="1" indent="-342900">
              <a:spcAft>
                <a:spcPts val="300"/>
              </a:spcAft>
              <a:buFont typeface="Arial" pitchFamily="34" charset="0"/>
              <a:buChar char="•"/>
            </a:pPr>
            <a:r>
              <a:rPr lang="en-US" sz="2200" dirty="0" smtClean="0"/>
              <a:t>Signs of cult-related activity</a:t>
            </a:r>
          </a:p>
          <a:p>
            <a:pPr marL="452438" lvl="1" indent="-342900">
              <a:spcAft>
                <a:spcPts val="300"/>
              </a:spcAft>
              <a:buFont typeface="Arial" pitchFamily="34" charset="0"/>
              <a:buChar char="•"/>
            </a:pPr>
            <a:r>
              <a:rPr lang="en-US" sz="2200" dirty="0" smtClean="0"/>
              <a:t>Indicators of ritualistic crimes</a:t>
            </a:r>
          </a:p>
          <a:p>
            <a:pPr marL="452438" lvl="1" indent="-342900">
              <a:spcAft>
                <a:spcPts val="300"/>
              </a:spcAft>
              <a:buFont typeface="Arial" pitchFamily="34" charset="0"/>
              <a:buChar char="•"/>
            </a:pPr>
            <a:r>
              <a:rPr lang="en-US" sz="2200" dirty="0" smtClean="0"/>
              <a:t>Investigating animal deaths</a:t>
            </a:r>
          </a:p>
          <a:p>
            <a:pPr marL="452438" lvl="1" indent="-342900">
              <a:spcAft>
                <a:spcPts val="300"/>
              </a:spcAft>
              <a:buFont typeface="Arial" pitchFamily="34" charset="0"/>
              <a:buChar char="•"/>
            </a:pPr>
            <a:r>
              <a:rPr lang="en-US" sz="2200" dirty="0" smtClean="0"/>
              <a:t>Investigating homicides</a:t>
            </a:r>
          </a:p>
          <a:p>
            <a:pPr marL="452438" lvl="1" indent="-342900">
              <a:spcAft>
                <a:spcPts val="300"/>
              </a:spcAft>
              <a:buFont typeface="Arial" pitchFamily="34" charset="0"/>
              <a:buChar char="•"/>
            </a:pPr>
            <a:r>
              <a:rPr lang="en-US" sz="2200" dirty="0" smtClean="0"/>
              <a:t>Investigating satanic serial killings</a:t>
            </a:r>
          </a:p>
          <a:p>
            <a:pPr marL="452438" lvl="1" indent="-342900">
              <a:spcAft>
                <a:spcPts val="300"/>
              </a:spcAft>
              <a:buFont typeface="Arial" pitchFamily="34" charset="0"/>
              <a:buChar char="•"/>
            </a:pPr>
            <a:r>
              <a:rPr lang="en-US" sz="2200" dirty="0" smtClean="0"/>
              <a:t>Investigating youth suicides</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Investigating Ritualistic Crimes</a:t>
            </a:r>
            <a:endParaRPr lang="en-US" sz="3200" dirty="0" smtClean="0">
              <a:latin typeface="+mj-lt"/>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38800" y="1956375"/>
            <a:ext cx="2514600" cy="32213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27</a:t>
            </a:fld>
            <a:endParaRPr lang="en-US" dirty="0"/>
          </a:p>
        </p:txBody>
      </p:sp>
    </p:spTree>
    <p:extLst>
      <p:ext uri="{BB962C8B-B14F-4D97-AF65-F5344CB8AC3E}">
        <p14:creationId xmlns:p14="http://schemas.microsoft.com/office/powerpoint/2010/main" xmlns="" val="36154807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331720"/>
            <a:ext cx="6858000" cy="35052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DIFFICULTIES</a:t>
            </a:r>
            <a:endParaRPr lang="en-US" sz="2400" dirty="0" smtClean="0">
              <a:latin typeface="+mj-lt"/>
            </a:endParaRPr>
          </a:p>
          <a:p>
            <a:pPr marL="452438" lvl="1" indent="-342900">
              <a:spcAft>
                <a:spcPts val="600"/>
              </a:spcAft>
              <a:buFont typeface="Arial" pitchFamily="34" charset="0"/>
              <a:buChar char="•"/>
            </a:pPr>
            <a:r>
              <a:rPr lang="en-US" sz="2200" dirty="0" smtClean="0"/>
              <a:t>Separating the belief system from the illegal acts</a:t>
            </a:r>
          </a:p>
          <a:p>
            <a:pPr marL="452438" lvl="1" indent="-342900">
              <a:spcAft>
                <a:spcPts val="600"/>
              </a:spcAft>
              <a:buFont typeface="Arial" pitchFamily="34" charset="0"/>
              <a:buChar char="•"/>
            </a:pPr>
            <a:r>
              <a:rPr lang="en-US" sz="2200" dirty="0" smtClean="0"/>
              <a:t>Sensationalism</a:t>
            </a:r>
          </a:p>
          <a:p>
            <a:pPr marL="452438" lvl="1" indent="-342900">
              <a:spcAft>
                <a:spcPts val="600"/>
              </a:spcAft>
              <a:buFont typeface="Arial" pitchFamily="34" charset="0"/>
              <a:buChar char="•"/>
            </a:pPr>
            <a:r>
              <a:rPr lang="en-US" sz="2200" dirty="0" smtClean="0"/>
              <a:t>Abnormal personalities</a:t>
            </a:r>
          </a:p>
          <a:p>
            <a:pPr marL="452438" lvl="1" indent="-342900">
              <a:spcAft>
                <a:spcPts val="600"/>
              </a:spcAft>
              <a:buFont typeface="Arial" pitchFamily="34" charset="0"/>
              <a:buChar char="•"/>
            </a:pPr>
            <a:r>
              <a:rPr lang="en-US" sz="2200" dirty="0" smtClean="0"/>
              <a:t>Less than credible testimony to some</a:t>
            </a:r>
          </a:p>
          <a:p>
            <a:pPr marL="452438" lvl="1" indent="-342900">
              <a:spcAft>
                <a:spcPts val="600"/>
              </a:spcAft>
              <a:buFont typeface="Arial" pitchFamily="34" charset="0"/>
              <a:buChar char="•"/>
            </a:pPr>
            <a:r>
              <a:rPr lang="en-US" sz="2200" dirty="0" smtClean="0"/>
              <a:t>Appearance not norma</a:t>
            </a:r>
            <a:r>
              <a:rPr lang="en-US" sz="2200" dirty="0"/>
              <a:t>l</a:t>
            </a:r>
            <a:endParaRPr lang="en-US" sz="2200" dirty="0" smtClean="0"/>
          </a:p>
        </p:txBody>
      </p:sp>
      <p:sp>
        <p:nvSpPr>
          <p:cNvPr id="6" name="TextBox 5"/>
          <p:cNvSpPr txBox="1"/>
          <p:nvPr/>
        </p:nvSpPr>
        <p:spPr>
          <a:xfrm>
            <a:off x="381000" y="1188720"/>
            <a:ext cx="8305800" cy="1077218"/>
          </a:xfrm>
          <a:prstGeom prst="rect">
            <a:avLst/>
          </a:prstGeom>
          <a:noFill/>
        </p:spPr>
        <p:txBody>
          <a:bodyPr wrap="square" numCol="1" rtlCol="0">
            <a:spAutoFit/>
          </a:bodyPr>
          <a:lstStyle/>
          <a:p>
            <a:pPr lvl="0" algn="ctr"/>
            <a:r>
              <a:rPr lang="en-US" sz="3200" dirty="0" smtClean="0"/>
              <a:t>Special </a:t>
            </a:r>
            <a:r>
              <a:rPr lang="en-US" sz="3200" dirty="0"/>
              <a:t>Challenges in</a:t>
            </a:r>
            <a:r>
              <a:rPr lang="en-US" sz="3200" dirty="0" smtClean="0"/>
              <a:t> </a:t>
            </a:r>
            <a:br>
              <a:rPr lang="en-US" sz="3200" dirty="0" smtClean="0"/>
            </a:br>
            <a:r>
              <a:rPr lang="en-US" sz="3200" dirty="0" smtClean="0"/>
              <a:t>Ritualistic </a:t>
            </a:r>
            <a:r>
              <a:rPr lang="en-US" sz="3200" dirty="0"/>
              <a:t>Crime Investigations</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28</a:t>
            </a:fld>
            <a:endParaRPr lang="en-US" dirty="0"/>
          </a:p>
        </p:txBody>
      </p:sp>
    </p:spTree>
    <p:extLst>
      <p:ext uri="{BB962C8B-B14F-4D97-AF65-F5344CB8AC3E}">
        <p14:creationId xmlns:p14="http://schemas.microsoft.com/office/powerpoint/2010/main" xmlns="" val="7663379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371600"/>
            <a:ext cx="8229600" cy="58521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Summary</a:t>
            </a:r>
          </a:p>
        </p:txBody>
      </p:sp>
      <p:sp>
        <p:nvSpPr>
          <p:cNvPr id="3" name="Content Placeholder 2"/>
          <p:cNvSpPr txBox="1">
            <a:spLocks/>
          </p:cNvSpPr>
          <p:nvPr/>
        </p:nvSpPr>
        <p:spPr>
          <a:xfrm>
            <a:off x="1295400" y="2057400"/>
            <a:ext cx="6858000" cy="3657600"/>
          </a:xfrm>
          <a:prstGeom prst="rect">
            <a:avLst/>
          </a:prstGeom>
        </p:spPr>
        <p:txBody>
          <a:bodyPr vert="horz" lIns="91440" tIns="45720" rIns="91440" bIns="45720" rtlCol="0">
            <a:noAutofit/>
          </a:bodyPr>
          <a:lstStyle/>
          <a:p>
            <a:pPr marL="342900" lvl="0" indent="-233363">
              <a:spcBef>
                <a:spcPct val="20000"/>
              </a:spcBef>
              <a:buFont typeface="Arial" pitchFamily="34" charset="0"/>
              <a:buChar char="•"/>
              <a:defRPr/>
            </a:pPr>
            <a:r>
              <a:rPr lang="en-US" sz="2200" dirty="0" smtClean="0"/>
              <a:t>Belonging to a gang is not illegal in this country</a:t>
            </a:r>
          </a:p>
          <a:p>
            <a:pPr marL="342900" lvl="0" indent="-233363">
              <a:spcBef>
                <a:spcPct val="20000"/>
              </a:spcBef>
              <a:buFont typeface="Arial" pitchFamily="34" charset="0"/>
              <a:buChar char="•"/>
              <a:defRPr/>
            </a:pPr>
            <a:r>
              <a:rPr lang="en-US" sz="2200" dirty="0" smtClean="0"/>
              <a:t>Activities of gang members frequently </a:t>
            </a:r>
            <a:r>
              <a:rPr lang="en-US" sz="2200" i="1" dirty="0" smtClean="0"/>
              <a:t>are</a:t>
            </a:r>
            <a:r>
              <a:rPr lang="en-US" sz="2200" dirty="0" smtClean="0"/>
              <a:t> illegal</a:t>
            </a:r>
          </a:p>
          <a:p>
            <a:pPr marL="342900" lvl="0" indent="-233363">
              <a:spcBef>
                <a:spcPct val="20000"/>
              </a:spcBef>
              <a:buFont typeface="Arial" pitchFamily="34" charset="0"/>
              <a:buChar char="•"/>
              <a:defRPr/>
            </a:pPr>
            <a:r>
              <a:rPr lang="en-US" sz="2200" dirty="0" smtClean="0"/>
              <a:t>Investigating bias or hate crimes and ritualistic crimes is challenging</a:t>
            </a:r>
          </a:p>
          <a:p>
            <a:pPr marL="342900" lvl="0" indent="-233363">
              <a:spcBef>
                <a:spcPct val="20000"/>
              </a:spcBef>
              <a:buFont typeface="Arial" pitchFamily="34" charset="0"/>
              <a:buChar char="•"/>
              <a:defRPr/>
            </a:pPr>
            <a:r>
              <a:rPr lang="en-US" sz="2200" dirty="0" smtClean="0"/>
              <a:t>Ritualistic crimes are often associated with the occult</a:t>
            </a:r>
          </a:p>
          <a:p>
            <a:pPr marL="342900" lvl="0" indent="-233363">
              <a:spcBef>
                <a:spcPct val="20000"/>
              </a:spcBef>
              <a:buFont typeface="Arial" pitchFamily="34" charset="0"/>
              <a:buChar char="•"/>
              <a:defRPr/>
            </a:pPr>
            <a:r>
              <a:rPr lang="en-US" sz="2200" dirty="0" smtClean="0"/>
              <a:t>Investigate the crime—not the belief system</a:t>
            </a:r>
            <a:endParaRPr kumimoji="0" lang="en-US" sz="2200" b="0" i="0" u="none" strike="noStrike" kern="1200" cap="none" spc="0" normalizeH="0" noProof="0" dirty="0" smtClean="0">
              <a:ln>
                <a:noFill/>
              </a:ln>
              <a:solidFill>
                <a:schemeClr val="tx1"/>
              </a:solidFill>
              <a:effectLst/>
              <a:uLnTx/>
              <a:uFillTx/>
            </a:endParaRPr>
          </a:p>
        </p:txBody>
      </p:sp>
      <p:sp>
        <p:nvSpPr>
          <p:cNvPr id="4" name="Footer Placeholder 3"/>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29</a:t>
            </a:fld>
            <a:endParaRPr lang="en-US" dirty="0"/>
          </a:p>
        </p:txBody>
      </p:sp>
    </p:spTree>
    <p:extLst>
      <p:ext uri="{BB962C8B-B14F-4D97-AF65-F5344CB8AC3E}">
        <p14:creationId xmlns:p14="http://schemas.microsoft.com/office/powerpoint/2010/main" xmlns="" val="487951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INTEREST AND CONCERN</a:t>
            </a:r>
            <a:endParaRPr lang="en-US" sz="2400" dirty="0" smtClean="0">
              <a:latin typeface="+mj-lt"/>
            </a:endParaRPr>
          </a:p>
          <a:p>
            <a:pPr marL="452438" lvl="1" indent="-342900">
              <a:spcAft>
                <a:spcPts val="600"/>
              </a:spcAft>
              <a:buFont typeface="Arial" pitchFamily="34" charset="0"/>
              <a:buChar char="•"/>
            </a:pPr>
            <a:r>
              <a:rPr lang="en-US" sz="2200" dirty="0" smtClean="0"/>
              <a:t>Existed for most of the country’s history</a:t>
            </a:r>
          </a:p>
          <a:p>
            <a:pPr marL="452438" lvl="1" indent="-342900">
              <a:spcAft>
                <a:spcPts val="600"/>
              </a:spcAft>
              <a:buFont typeface="Arial" pitchFamily="34" charset="0"/>
              <a:buChar char="•"/>
            </a:pPr>
            <a:r>
              <a:rPr lang="en-US" sz="2200" dirty="0"/>
              <a:t>Belonging to a gang is </a:t>
            </a:r>
            <a:r>
              <a:rPr lang="en-US" sz="2200" i="1" dirty="0"/>
              <a:t>not</a:t>
            </a:r>
            <a:r>
              <a:rPr lang="en-US" sz="2200" dirty="0"/>
              <a:t> </a:t>
            </a:r>
            <a:r>
              <a:rPr lang="en-US" sz="2200" dirty="0" smtClean="0"/>
              <a:t>illegal</a:t>
            </a:r>
          </a:p>
          <a:p>
            <a:pPr marL="452438" lvl="1" indent="-342900">
              <a:spcAft>
                <a:spcPts val="600"/>
              </a:spcAft>
              <a:buFont typeface="Arial" pitchFamily="34" charset="0"/>
              <a:buChar char="•"/>
            </a:pPr>
            <a:r>
              <a:rPr lang="en-US" sz="2200" dirty="0" smtClean="0"/>
              <a:t>Many activities </a:t>
            </a:r>
            <a:r>
              <a:rPr lang="en-US" sz="2200" dirty="0"/>
              <a:t>that gangs engage in are </a:t>
            </a:r>
            <a:r>
              <a:rPr lang="en-US" sz="2200" dirty="0" smtClean="0"/>
              <a:t>illegal</a:t>
            </a:r>
          </a:p>
          <a:p>
            <a:pPr marL="452438" lvl="1" indent="-342900">
              <a:spcAft>
                <a:spcPts val="600"/>
              </a:spcAft>
              <a:buFont typeface="Arial" pitchFamily="34" charset="0"/>
              <a:buChar char="•"/>
            </a:pPr>
            <a:r>
              <a:rPr lang="en-US" sz="2200" dirty="0"/>
              <a:t>Gangs now exist in almost every community</a:t>
            </a:r>
            <a:endParaRPr lang="en-US" sz="2200" dirty="0" smtClean="0"/>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smtClean="0"/>
              <a:t>Threat </a:t>
            </a:r>
            <a:r>
              <a:rPr lang="en-US" sz="3200" dirty="0"/>
              <a:t>of Gangs: An Overview</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3</a:t>
            </a:fld>
            <a:endParaRPr lang="en-US" dirty="0"/>
          </a:p>
        </p:txBody>
      </p:sp>
    </p:spTree>
    <p:extLst>
      <p:ext uri="{BB962C8B-B14F-4D97-AF65-F5344CB8AC3E}">
        <p14:creationId xmlns:p14="http://schemas.microsoft.com/office/powerpoint/2010/main" xmlns="" val="2356525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COMMON DEFINITION</a:t>
            </a:r>
            <a:endParaRPr lang="en-US" sz="2400" dirty="0" smtClean="0">
              <a:latin typeface="+mj-lt"/>
            </a:endParaRPr>
          </a:p>
          <a:p>
            <a:pPr marL="452438" lvl="1" indent="-342900">
              <a:spcAft>
                <a:spcPts val="600"/>
              </a:spcAft>
              <a:buFont typeface="Arial" pitchFamily="34" charset="0"/>
              <a:buChar char="•"/>
            </a:pPr>
            <a:r>
              <a:rPr lang="en-US" sz="2200" dirty="0" smtClean="0"/>
              <a:t>Group of individuals</a:t>
            </a:r>
          </a:p>
          <a:p>
            <a:pPr marL="452438" lvl="1" indent="-342900">
              <a:spcAft>
                <a:spcPts val="600"/>
              </a:spcAft>
              <a:buFont typeface="Arial" pitchFamily="34" charset="0"/>
              <a:buChar char="•"/>
            </a:pPr>
            <a:r>
              <a:rPr lang="en-US" sz="2200" dirty="0" smtClean="0"/>
              <a:t>Recognized name and symbol</a:t>
            </a:r>
          </a:p>
          <a:p>
            <a:pPr marL="452438" lvl="1" indent="-342900">
              <a:spcAft>
                <a:spcPts val="600"/>
              </a:spcAft>
              <a:buFont typeface="Arial" pitchFamily="34" charset="0"/>
              <a:buChar char="•"/>
            </a:pPr>
            <a:r>
              <a:rPr lang="en-US" sz="2200" dirty="0" smtClean="0"/>
              <a:t>Form an allegiance for a common purpose</a:t>
            </a:r>
          </a:p>
          <a:p>
            <a:pPr marL="452438" lvl="1" indent="-342900">
              <a:spcAft>
                <a:spcPts val="600"/>
              </a:spcAft>
              <a:buFont typeface="Arial" pitchFamily="34" charset="0"/>
              <a:buChar char="•"/>
            </a:pPr>
            <a:r>
              <a:rPr lang="en-US" sz="2200" dirty="0" smtClean="0"/>
              <a:t>Engage in continuous unlawful activity</a:t>
            </a:r>
          </a:p>
          <a:p>
            <a:pPr marL="452438" lvl="1" indent="-342900">
              <a:spcAft>
                <a:spcPts val="600"/>
              </a:spcAft>
              <a:buFont typeface="Arial" pitchFamily="34" charset="0"/>
              <a:buChar char="•"/>
            </a:pPr>
            <a:r>
              <a:rPr lang="en-US" sz="2200" dirty="0" smtClean="0"/>
              <a:t>Many states have their own definitions</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Gangs Defined</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4</a:t>
            </a:fld>
            <a:endParaRPr lang="en-US" dirty="0"/>
          </a:p>
        </p:txBody>
      </p:sp>
    </p:spTree>
    <p:extLst>
      <p:ext uri="{BB962C8B-B14F-4D97-AF65-F5344CB8AC3E}">
        <p14:creationId xmlns:p14="http://schemas.microsoft.com/office/powerpoint/2010/main" xmlns="" val="2992318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SCOPE OF GANGS</a:t>
            </a:r>
            <a:endParaRPr lang="en-US" sz="2400" dirty="0" smtClean="0">
              <a:latin typeface="+mj-lt"/>
            </a:endParaRPr>
          </a:p>
          <a:p>
            <a:pPr marL="452438" lvl="1" indent="-342900">
              <a:spcAft>
                <a:spcPts val="600"/>
              </a:spcAft>
              <a:buFont typeface="Arial" pitchFamily="34" charset="0"/>
              <a:buChar char="•"/>
            </a:pPr>
            <a:r>
              <a:rPr lang="en-US" sz="2200" dirty="0" smtClean="0"/>
              <a:t>Number of gangs and gang members has remained relatively stable</a:t>
            </a:r>
          </a:p>
          <a:p>
            <a:pPr marL="452438" lvl="1" indent="-342900">
              <a:spcAft>
                <a:spcPts val="600"/>
              </a:spcAft>
              <a:buFont typeface="Arial" pitchFamily="34" charset="0"/>
              <a:buChar char="•"/>
            </a:pPr>
            <a:r>
              <a:rPr lang="en-US" sz="2200" dirty="0" smtClean="0"/>
              <a:t>Serious concern for law enforcement</a:t>
            </a:r>
          </a:p>
          <a:p>
            <a:pPr marL="452438" lvl="1" indent="-342900">
              <a:spcAft>
                <a:spcPts val="600"/>
              </a:spcAft>
              <a:buFont typeface="Arial" pitchFamily="34" charset="0"/>
              <a:buChar char="•"/>
            </a:pPr>
            <a:r>
              <a:rPr lang="en-US" sz="2200" dirty="0" smtClean="0"/>
              <a:t>Gang violence has become increasingly lethal</a:t>
            </a:r>
          </a:p>
          <a:p>
            <a:pPr marL="452438" lvl="1" indent="-342900">
              <a:spcAft>
                <a:spcPts val="600"/>
              </a:spcAft>
              <a:buFont typeface="Arial" pitchFamily="34" charset="0"/>
              <a:buChar char="•"/>
            </a:pPr>
            <a:r>
              <a:rPr lang="en-US" sz="2200" dirty="0" smtClean="0"/>
              <a:t>Gang migration</a:t>
            </a:r>
          </a:p>
          <a:p>
            <a:pPr marL="909638" lvl="2" indent="-342900">
              <a:spcAft>
                <a:spcPts val="600"/>
              </a:spcAft>
              <a:buSzPct val="50000"/>
              <a:buFont typeface="Wingdings" pitchFamily="2" charset="2"/>
              <a:buChar char="v"/>
            </a:pPr>
            <a:r>
              <a:rPr lang="en-US" sz="2000" dirty="0" smtClean="0"/>
              <a:t>Not restricted to metropolitan areas</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Extent of Gangs</a:t>
            </a: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5</a:t>
            </a:fld>
            <a:endParaRPr lang="en-US" dirty="0"/>
          </a:p>
        </p:txBody>
      </p:sp>
    </p:spTree>
    <p:extLst>
      <p:ext uri="{BB962C8B-B14F-4D97-AF65-F5344CB8AC3E}">
        <p14:creationId xmlns:p14="http://schemas.microsoft.com/office/powerpoint/2010/main" xmlns="" val="1922480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REASONS</a:t>
            </a:r>
            <a:endParaRPr lang="en-US" sz="2400" dirty="0" smtClean="0">
              <a:latin typeface="+mj-lt"/>
            </a:endParaRPr>
          </a:p>
          <a:p>
            <a:pPr marL="452438" lvl="1" indent="-342900">
              <a:spcAft>
                <a:spcPts val="600"/>
              </a:spcAft>
              <a:buFont typeface="Arial" pitchFamily="34" charset="0"/>
              <a:buChar char="•"/>
            </a:pPr>
            <a:r>
              <a:rPr lang="en-US" sz="2200" dirty="0" smtClean="0"/>
              <a:t>Provide protection to youth from violent peers</a:t>
            </a:r>
          </a:p>
          <a:p>
            <a:pPr marL="452438" lvl="1" indent="-342900">
              <a:spcAft>
                <a:spcPts val="600"/>
              </a:spcAft>
              <a:buFont typeface="Arial" pitchFamily="34" charset="0"/>
              <a:buChar char="•"/>
            </a:pPr>
            <a:r>
              <a:rPr lang="en-US" sz="2200" dirty="0" smtClean="0"/>
              <a:t>Sense of acceptance</a:t>
            </a:r>
          </a:p>
          <a:p>
            <a:pPr marL="452438" lvl="1" indent="-342900">
              <a:spcAft>
                <a:spcPts val="600"/>
              </a:spcAft>
              <a:buFont typeface="Arial" pitchFamily="34" charset="0"/>
              <a:buChar char="•"/>
            </a:pPr>
            <a:r>
              <a:rPr lang="en-US" sz="2200" dirty="0" smtClean="0"/>
              <a:t>Way to obtain money, power, and drugs</a:t>
            </a:r>
          </a:p>
          <a:p>
            <a:pPr marL="452438" lvl="1" indent="-342900">
              <a:spcAft>
                <a:spcPts val="600"/>
              </a:spcAft>
              <a:buFont typeface="Arial" pitchFamily="34" charset="0"/>
              <a:buChar char="•"/>
            </a:pPr>
            <a:r>
              <a:rPr lang="en-US" sz="2200" dirty="0" smtClean="0"/>
              <a:t>Come from a gang-involved family </a:t>
            </a:r>
          </a:p>
          <a:p>
            <a:pPr marL="452438" lvl="1" indent="-342900">
              <a:spcAft>
                <a:spcPts val="600"/>
              </a:spcAft>
              <a:buFont typeface="Arial" pitchFamily="34" charset="0"/>
              <a:buChar char="•"/>
            </a:pPr>
            <a:r>
              <a:rPr lang="en-US" sz="2200" dirty="0" smtClean="0"/>
              <a:t>Lack of parental attachment</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Why People Join Gangs</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6</a:t>
            </a:fld>
            <a:endParaRPr lang="en-US" dirty="0"/>
          </a:p>
        </p:txBody>
      </p:sp>
    </p:spTree>
    <p:extLst>
      <p:ext uri="{BB962C8B-B14F-4D97-AF65-F5344CB8AC3E}">
        <p14:creationId xmlns:p14="http://schemas.microsoft.com/office/powerpoint/2010/main" xmlns="" val="3090808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CATEGORIES AND THEIR PRESENCE</a:t>
            </a:r>
            <a:endParaRPr lang="en-US" sz="2400" dirty="0" smtClean="0">
              <a:latin typeface="+mj-lt"/>
            </a:endParaRPr>
          </a:p>
          <a:p>
            <a:pPr marL="452438" lvl="1" indent="-342900">
              <a:spcAft>
                <a:spcPts val="600"/>
              </a:spcAft>
              <a:buFont typeface="Arial" pitchFamily="34" charset="0"/>
              <a:buChar char="•"/>
            </a:pPr>
            <a:r>
              <a:rPr lang="en-US" sz="2200" dirty="0" smtClean="0"/>
              <a:t>Outlaw motorcycle gangs (OMGs)</a:t>
            </a:r>
          </a:p>
          <a:p>
            <a:pPr marL="452438" lvl="1" indent="-342900">
              <a:spcAft>
                <a:spcPts val="600"/>
              </a:spcAft>
              <a:buFont typeface="Arial" pitchFamily="34" charset="0"/>
              <a:buChar char="•"/>
            </a:pPr>
            <a:r>
              <a:rPr lang="en-US" sz="2200" dirty="0" smtClean="0"/>
              <a:t>Gangs members in the military</a:t>
            </a:r>
          </a:p>
          <a:p>
            <a:pPr marL="452438" lvl="1" indent="-342900">
              <a:spcAft>
                <a:spcPts val="600"/>
              </a:spcAft>
              <a:buFont typeface="Arial" pitchFamily="34" charset="0"/>
              <a:buChar char="•"/>
            </a:pPr>
            <a:r>
              <a:rPr lang="en-US" sz="2200" dirty="0" smtClean="0"/>
              <a:t>Female gang members</a:t>
            </a:r>
          </a:p>
          <a:p>
            <a:pPr marL="452438" lvl="1" indent="-342900">
              <a:spcAft>
                <a:spcPts val="600"/>
              </a:spcAft>
              <a:buFont typeface="Arial" pitchFamily="34" charset="0"/>
              <a:buChar char="•"/>
            </a:pPr>
            <a:r>
              <a:rPr lang="en-US" sz="2200" dirty="0" smtClean="0"/>
              <a:t>Street gangs</a:t>
            </a:r>
          </a:p>
          <a:p>
            <a:pPr marL="452438" lvl="1" indent="-342900">
              <a:spcAft>
                <a:spcPts val="600"/>
              </a:spcAft>
              <a:buFont typeface="Arial" pitchFamily="34" charset="0"/>
              <a:buChar char="•"/>
            </a:pPr>
            <a:r>
              <a:rPr lang="en-US" sz="2200" dirty="0" smtClean="0"/>
              <a:t>Prison gangs</a:t>
            </a:r>
          </a:p>
          <a:p>
            <a:pPr marL="452438" lvl="1" indent="-342900">
              <a:spcAft>
                <a:spcPts val="600"/>
              </a:spcAft>
              <a:buFont typeface="Arial" pitchFamily="34" charset="0"/>
              <a:buChar char="•"/>
            </a:pPr>
            <a:endParaRPr lang="en-US" sz="2200" dirty="0" smtClean="0"/>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Types of Gangs</a:t>
            </a:r>
            <a:endParaRPr lang="en-US" sz="3200" dirty="0" smtClean="0">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3505200"/>
            <a:ext cx="2914650" cy="20264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7</a:t>
            </a:fld>
            <a:endParaRPr lang="en-US" dirty="0"/>
          </a:p>
        </p:txBody>
      </p:sp>
    </p:spTree>
    <p:extLst>
      <p:ext uri="{BB962C8B-B14F-4D97-AF65-F5344CB8AC3E}">
        <p14:creationId xmlns:p14="http://schemas.microsoft.com/office/powerpoint/2010/main" xmlns="" val="3745975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AFFILIATION</a:t>
            </a:r>
            <a:endParaRPr lang="en-US" sz="2400" dirty="0" smtClean="0">
              <a:latin typeface="+mj-lt"/>
            </a:endParaRPr>
          </a:p>
          <a:p>
            <a:pPr marL="452438" lvl="1" indent="-342900">
              <a:spcAft>
                <a:spcPts val="600"/>
              </a:spcAft>
              <a:buFont typeface="Arial" pitchFamily="34" charset="0"/>
              <a:buChar char="•"/>
            </a:pPr>
            <a:r>
              <a:rPr lang="en-US" sz="2200" dirty="0" smtClean="0"/>
              <a:t>Symbols</a:t>
            </a:r>
          </a:p>
          <a:p>
            <a:pPr marL="909638" lvl="2" indent="-342900">
              <a:spcAft>
                <a:spcPts val="600"/>
              </a:spcAft>
              <a:buSzPct val="50000"/>
              <a:buFont typeface="Wingdings" pitchFamily="2" charset="2"/>
              <a:buChar char="v"/>
            </a:pPr>
            <a:r>
              <a:rPr lang="en-US" sz="2000" dirty="0" smtClean="0"/>
              <a:t>Clothing</a:t>
            </a:r>
          </a:p>
          <a:p>
            <a:pPr marL="909638" lvl="2" indent="-342900">
              <a:spcAft>
                <a:spcPts val="600"/>
              </a:spcAft>
              <a:buSzPct val="50000"/>
              <a:buFont typeface="Wingdings" pitchFamily="2" charset="2"/>
              <a:buChar char="v"/>
            </a:pPr>
            <a:r>
              <a:rPr lang="en-US" sz="2000" dirty="0" smtClean="0"/>
              <a:t>Hand signals</a:t>
            </a:r>
          </a:p>
          <a:p>
            <a:pPr marL="452438" lvl="1" indent="-342900">
              <a:spcAft>
                <a:spcPts val="600"/>
              </a:spcAft>
              <a:buFont typeface="Arial" pitchFamily="34" charset="0"/>
              <a:buChar char="•"/>
            </a:pPr>
            <a:r>
              <a:rPr lang="en-US" sz="2200" dirty="0" smtClean="0"/>
              <a:t>Turf and graffiti</a:t>
            </a:r>
          </a:p>
          <a:p>
            <a:pPr marL="452438" lvl="1" indent="-342900">
              <a:spcAft>
                <a:spcPts val="600"/>
              </a:spcAft>
              <a:buFont typeface="Arial" pitchFamily="34" charset="0"/>
              <a:buChar char="•"/>
            </a:pPr>
            <a:r>
              <a:rPr lang="en-US" sz="2200" dirty="0" smtClean="0"/>
              <a:t>Tattoos</a:t>
            </a:r>
            <a:endParaRPr lang="en-US" sz="2000" dirty="0" smtClean="0"/>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Gang Culture, </a:t>
            </a:r>
            <a:r>
              <a:rPr lang="en-US" sz="3200" dirty="0" smtClean="0"/>
              <a:t>Membership, </a:t>
            </a:r>
            <a:r>
              <a:rPr lang="en-US" sz="3200" dirty="0"/>
              <a:t>and Organization</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8</a:t>
            </a:fld>
            <a:endParaRPr lang="en-US" dirty="0"/>
          </a:p>
        </p:txBody>
      </p:sp>
    </p:spTree>
    <p:extLst>
      <p:ext uri="{BB962C8B-B14F-4D97-AF65-F5344CB8AC3E}">
        <p14:creationId xmlns:p14="http://schemas.microsoft.com/office/powerpoint/2010/main" xmlns="" val="1950613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38559"/>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ADDITIONAL ACTIVITIES</a:t>
            </a:r>
            <a:endParaRPr lang="en-US" sz="2400" dirty="0" smtClean="0">
              <a:latin typeface="+mj-lt"/>
            </a:endParaRPr>
          </a:p>
          <a:p>
            <a:pPr marL="452438" lvl="1" indent="-342900">
              <a:spcAft>
                <a:spcPts val="600"/>
              </a:spcAft>
              <a:buFont typeface="Arial" pitchFamily="34" charset="0"/>
              <a:buChar char="•"/>
            </a:pPr>
            <a:r>
              <a:rPr lang="en-US" sz="2200" dirty="0" smtClean="0"/>
              <a:t>Engage in </a:t>
            </a:r>
            <a:r>
              <a:rPr lang="en-US" sz="2200" dirty="0"/>
              <a:t>antisocial or criminal behavior</a:t>
            </a:r>
            <a:endParaRPr lang="en-US" sz="2200" dirty="0" smtClean="0"/>
          </a:p>
          <a:p>
            <a:pPr marL="452438" lvl="1" indent="-342900">
              <a:spcAft>
                <a:spcPts val="600"/>
              </a:spcAft>
              <a:buFont typeface="Arial" pitchFamily="34" charset="0"/>
              <a:buChar char="•"/>
            </a:pPr>
            <a:r>
              <a:rPr lang="en-US" sz="2200" dirty="0" smtClean="0"/>
              <a:t>Wide variety of illegal activities</a:t>
            </a:r>
          </a:p>
          <a:p>
            <a:pPr marL="452438" lvl="1" indent="-342900">
              <a:spcAft>
                <a:spcPts val="600"/>
              </a:spcAft>
              <a:buFont typeface="Arial" pitchFamily="34" charset="0"/>
              <a:buChar char="•"/>
            </a:pPr>
            <a:r>
              <a:rPr lang="en-US" sz="2200" dirty="0" smtClean="0"/>
              <a:t>Gangs and crime</a:t>
            </a:r>
          </a:p>
          <a:p>
            <a:pPr marL="452438" lvl="1" indent="-342900">
              <a:spcAft>
                <a:spcPts val="600"/>
              </a:spcAft>
              <a:buFont typeface="Arial" pitchFamily="34" charset="0"/>
              <a:buChar char="•"/>
            </a:pPr>
            <a:r>
              <a:rPr lang="en-US" sz="2200" dirty="0" smtClean="0"/>
              <a:t>Gangs and drugs</a:t>
            </a:r>
          </a:p>
          <a:p>
            <a:pPr marL="452438" lvl="1" indent="-342900">
              <a:spcAft>
                <a:spcPts val="600"/>
              </a:spcAft>
              <a:buFont typeface="Arial" pitchFamily="34" charset="0"/>
              <a:buChar char="•"/>
            </a:pPr>
            <a:r>
              <a:rPr lang="en-US" sz="2200" dirty="0" smtClean="0"/>
              <a:t>Gangs and violence</a:t>
            </a:r>
            <a:endParaRPr lang="en-US" sz="2000" dirty="0" smtClean="0"/>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Gang Activities</a:t>
            </a:r>
            <a:endParaRPr lang="en-US" sz="3200" dirty="0" smtClean="0">
              <a:latin typeface="+mj-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91199" y="2025859"/>
            <a:ext cx="2565455" cy="30672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9</a:t>
            </a:fld>
            <a:endParaRPr lang="en-US" dirty="0"/>
          </a:p>
        </p:txBody>
      </p:sp>
    </p:spTree>
    <p:extLst>
      <p:ext uri="{BB962C8B-B14F-4D97-AF65-F5344CB8AC3E}">
        <p14:creationId xmlns:p14="http://schemas.microsoft.com/office/powerpoint/2010/main" xmlns="" val="339490531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HESSS_CRIMINAL_10_POWERPOINT.PPTX</Template>
  <TotalTime>5346</TotalTime>
  <Words>1986</Words>
  <Application>Microsoft Office PowerPoint</Application>
  <PresentationFormat>On-screen Show (4:3)</PresentationFormat>
  <Paragraphs>423</Paragraphs>
  <Slides>29</Slides>
  <Notes>29</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Custom Design</vt:lpstr>
      <vt:lpstr>Organic</vt:lpstr>
      <vt:lpstr>Chapter 19</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Safety Issues</dc:title>
  <dc:creator>Cindy Pickering</dc:creator>
  <cp:lastModifiedBy>Windows User</cp:lastModifiedBy>
  <cp:revision>698</cp:revision>
  <dcterms:created xsi:type="dcterms:W3CDTF">2012-02-29T16:54:38Z</dcterms:created>
  <dcterms:modified xsi:type="dcterms:W3CDTF">2022-02-16T15:20:50Z</dcterms:modified>
</cp:coreProperties>
</file>