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30"/>
  </p:notesMasterIdLst>
  <p:handoutMasterIdLst>
    <p:handoutMasterId r:id="rId31"/>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itra" initials="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E252A"/>
    <a:srgbClr val="BB2429"/>
    <a:srgbClr val="82B3EB"/>
    <a:srgbClr val="2E373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86" autoAdjust="0"/>
    <p:restoredTop sz="86502" autoAdjust="0"/>
  </p:normalViewPr>
  <p:slideViewPr>
    <p:cSldViewPr>
      <p:cViewPr varScale="1">
        <p:scale>
          <a:sx n="93" d="100"/>
          <a:sy n="93" d="100"/>
        </p:scale>
        <p:origin x="-474" y="-108"/>
      </p:cViewPr>
      <p:guideLst>
        <p:guide orient="horz" pos="2160"/>
        <p:guide pos="2880"/>
      </p:guideLst>
    </p:cSldViewPr>
  </p:slideViewPr>
  <p:outlineViewPr>
    <p:cViewPr>
      <p:scale>
        <a:sx n="33" d="100"/>
        <a:sy n="33" d="100"/>
      </p:scale>
      <p:origin x="0" y="-5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3C6233-1BC3-4FFF-B9D5-9CC8554A5344}" type="datetimeFigureOut">
              <a:rPr lang="en-US" smtClean="0"/>
              <a:pPr/>
              <a:t>2/16/2022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1-</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4CFEAF-AB13-4835-852D-77F59E918801}" type="slidenum">
              <a:rPr lang="en-US" smtClean="0"/>
              <a:pPr/>
              <a:t>‹#›</a:t>
            </a:fld>
            <a:endParaRPr lang="en-US" dirty="0"/>
          </a:p>
        </p:txBody>
      </p:sp>
    </p:spTree>
    <p:extLst>
      <p:ext uri="{BB962C8B-B14F-4D97-AF65-F5344CB8AC3E}">
        <p14:creationId xmlns:p14="http://schemas.microsoft.com/office/powerpoint/2010/main" xmlns="" val="9129332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36CCF-B16D-4D44-B699-3B162842EA86}" type="datetimeFigureOut">
              <a:rPr lang="en-US" smtClean="0"/>
              <a:pPr/>
              <a:t>2/16/2022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1-</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F4F01-CA1C-46C1-8901-F186FD31AE95}" type="slidenum">
              <a:rPr lang="en-US" smtClean="0"/>
              <a:pPr/>
              <a:t>‹#›</a:t>
            </a:fld>
            <a:endParaRPr lang="en-US" dirty="0"/>
          </a:p>
        </p:txBody>
      </p:sp>
    </p:spTree>
    <p:extLst>
      <p:ext uri="{BB962C8B-B14F-4D97-AF65-F5344CB8AC3E}">
        <p14:creationId xmlns:p14="http://schemas.microsoft.com/office/powerpoint/2010/main" xmlns="" val="19333210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2F4F01-CA1C-46C1-8901-F186FD31AE95}"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1-</a:t>
            </a:r>
            <a:endParaRPr lang="en-US" dirty="0"/>
          </a:p>
        </p:txBody>
      </p:sp>
    </p:spTree>
    <p:extLst>
      <p:ext uri="{BB962C8B-B14F-4D97-AF65-F5344CB8AC3E}">
        <p14:creationId xmlns:p14="http://schemas.microsoft.com/office/powerpoint/2010/main" xmlns="" val="35682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10</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11</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12</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Name the federal office that was established as a result of the 9/11 terrorist attacks on the United States.</a:t>
            </a:r>
          </a:p>
          <a:p>
            <a:r>
              <a:rPr lang="en-US" dirty="0" smtClean="0"/>
              <a:t>The Department of Homeland Security was established as a result of 9/11, reorganizing the departments of the federal government.</a:t>
            </a:r>
          </a:p>
          <a:p>
            <a:endParaRPr lang="en-US" dirty="0" smtClean="0"/>
          </a:p>
          <a:p>
            <a:r>
              <a:rPr lang="en-US" dirty="0" smtClean="0"/>
              <a:t>Learning Objective:</a:t>
            </a:r>
          </a:p>
          <a:p>
            <a:r>
              <a:rPr lang="en-US" sz="1200" kern="1200" dirty="0" smtClean="0">
                <a:solidFill>
                  <a:schemeClr val="tx1"/>
                </a:solidFill>
                <a:effectLst/>
                <a:latin typeface="+mn-lt"/>
                <a:ea typeface="+mn-ea"/>
                <a:cs typeface="+mn-cs"/>
              </a:rPr>
              <a:t>Identify the two lead agencies in combating terrorism and how they are involved.</a:t>
            </a:r>
          </a:p>
          <a:p>
            <a:r>
              <a:rPr lang="en-US" dirty="0" smtClean="0"/>
              <a:t>At the federal level, the FBI is the lead agency for responding to acts of domestic terrorism. The Federal Emergency Management Agency (FEMA) is the lead agency for consequence management (after an attack).</a:t>
            </a:r>
          </a:p>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Explain how the USA PATRIOT Act enhances counterterrorism efforts by the United States.</a:t>
            </a:r>
          </a:p>
          <a:p>
            <a:r>
              <a:rPr lang="en-US" sz="1200" kern="1200" dirty="0" smtClean="0">
                <a:solidFill>
                  <a:schemeClr val="tx1"/>
                </a:solidFill>
                <a:effectLst/>
                <a:latin typeface="+mn-lt"/>
                <a:ea typeface="+mn-ea"/>
                <a:cs typeface="+mn-cs"/>
              </a:rPr>
              <a:t>The USA PATRIOT Act:</a:t>
            </a:r>
          </a:p>
          <a:p>
            <a:r>
              <a:rPr lang="en-US" dirty="0" smtClean="0"/>
              <a:t>Allows investigators to use the tools already available to investigate organized crime and drug trafficking.</a:t>
            </a:r>
          </a:p>
          <a:p>
            <a:r>
              <a:rPr lang="en-US" sz="1200" b="0" i="0" u="none" strike="noStrike" kern="1200" baseline="0" dirty="0" smtClean="0">
                <a:solidFill>
                  <a:schemeClr val="tx1"/>
                </a:solidFill>
                <a:latin typeface="+mn-lt"/>
                <a:ea typeface="+mn-ea"/>
                <a:cs typeface="+mn-cs"/>
              </a:rPr>
              <a:t>The USA PATRIOT Act significantly improved the nation’s counterterrorism efforts by:</a:t>
            </a:r>
          </a:p>
          <a:p>
            <a:r>
              <a:rPr lang="en-US" sz="1200" b="0" i="0" u="none" strike="noStrike" kern="1200" baseline="0" dirty="0" smtClean="0">
                <a:solidFill>
                  <a:schemeClr val="tx1"/>
                </a:solidFill>
                <a:latin typeface="+mn-lt"/>
                <a:ea typeface="+mn-ea"/>
                <a:cs typeface="+mn-cs"/>
              </a:rPr>
              <a:t>Allowing investigators to use the tools already</a:t>
            </a:r>
          </a:p>
          <a:p>
            <a:r>
              <a:rPr lang="en-US" sz="1200" b="0" i="0" u="none" strike="noStrike" kern="1200" baseline="0" dirty="0" smtClean="0">
                <a:solidFill>
                  <a:schemeClr val="tx1"/>
                </a:solidFill>
                <a:latin typeface="+mn-lt"/>
                <a:ea typeface="+mn-ea"/>
                <a:cs typeface="+mn-cs"/>
              </a:rPr>
              <a:t>available to investigate organized crime and</a:t>
            </a:r>
          </a:p>
          <a:p>
            <a:r>
              <a:rPr lang="en-US" sz="1200" b="0" i="0" u="none" strike="noStrike" kern="1200" baseline="0" dirty="0" smtClean="0">
                <a:solidFill>
                  <a:schemeClr val="tx1"/>
                </a:solidFill>
                <a:latin typeface="+mn-lt"/>
                <a:ea typeface="+mn-ea"/>
                <a:cs typeface="+mn-cs"/>
              </a:rPr>
              <a:t>drug trafficking.</a:t>
            </a:r>
          </a:p>
          <a:p>
            <a:r>
              <a:rPr lang="en-US" sz="1200" b="0" i="0" u="none" strike="noStrike" kern="1200" baseline="0" dirty="0" smtClean="0">
                <a:solidFill>
                  <a:schemeClr val="tx1"/>
                </a:solidFill>
                <a:latin typeface="+mn-lt"/>
                <a:ea typeface="+mn-ea"/>
                <a:cs typeface="+mn-cs"/>
              </a:rPr>
              <a:t>Facilitating information sharing and cooperation</a:t>
            </a:r>
          </a:p>
          <a:p>
            <a:r>
              <a:rPr lang="en-US" sz="1200" b="0" i="0" u="none" strike="noStrike" kern="1200" baseline="0" dirty="0" smtClean="0">
                <a:solidFill>
                  <a:schemeClr val="tx1"/>
                </a:solidFill>
                <a:latin typeface="+mn-lt"/>
                <a:ea typeface="+mn-ea"/>
                <a:cs typeface="+mn-cs"/>
              </a:rPr>
              <a:t>among government agencies so they can better</a:t>
            </a:r>
          </a:p>
          <a:p>
            <a:r>
              <a:rPr lang="en-US" sz="1200" b="0" i="0" u="none" strike="noStrike" kern="1200" baseline="0" dirty="0" smtClean="0">
                <a:solidFill>
                  <a:schemeClr val="tx1"/>
                </a:solidFill>
                <a:latin typeface="+mn-lt"/>
                <a:ea typeface="+mn-ea"/>
                <a:cs typeface="+mn-cs"/>
              </a:rPr>
              <a:t>“connect the dots.”</a:t>
            </a:r>
          </a:p>
          <a:p>
            <a:r>
              <a:rPr lang="en-US" sz="1200" b="0" i="0" u="none" strike="noStrike" kern="1200" baseline="0" dirty="0" smtClean="0">
                <a:solidFill>
                  <a:schemeClr val="tx1"/>
                </a:solidFill>
                <a:latin typeface="+mn-lt"/>
                <a:ea typeface="+mn-ea"/>
                <a:cs typeface="+mn-cs"/>
              </a:rPr>
              <a:t>Updating the law to reflect new technologies</a:t>
            </a:r>
          </a:p>
          <a:p>
            <a:r>
              <a:rPr lang="en-US" sz="1200" b="0" i="0" u="none" strike="noStrike" kern="1200" baseline="0" dirty="0" smtClean="0">
                <a:solidFill>
                  <a:schemeClr val="tx1"/>
                </a:solidFill>
                <a:latin typeface="+mn-lt"/>
                <a:ea typeface="+mn-ea"/>
                <a:cs typeface="+mn-cs"/>
              </a:rPr>
              <a:t>and new threats.</a:t>
            </a:r>
          </a:p>
          <a:p>
            <a:r>
              <a:rPr lang="en-US" sz="1200" b="0" i="0" u="none" strike="noStrike" kern="1200" baseline="0" dirty="0" smtClean="0">
                <a:solidFill>
                  <a:schemeClr val="tx1"/>
                </a:solidFill>
                <a:latin typeface="+mn-lt"/>
                <a:ea typeface="+mn-ea"/>
                <a:cs typeface="+mn-cs"/>
              </a:rPr>
              <a:t>Increasing the penalties for those who commit</a:t>
            </a:r>
          </a:p>
          <a:p>
            <a:r>
              <a:rPr lang="en-US" sz="1200" b="0" i="0" u="none" strike="noStrike" kern="1200" baseline="0" dirty="0" smtClean="0">
                <a:solidFill>
                  <a:schemeClr val="tx1"/>
                </a:solidFill>
                <a:latin typeface="+mn-lt"/>
                <a:ea typeface="+mn-ea"/>
                <a:cs typeface="+mn-cs"/>
              </a:rPr>
              <a:t>or support terrorist crimes.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18</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20.6 The intelligence cycle.</a:t>
            </a:r>
          </a:p>
          <a:p>
            <a:r>
              <a:rPr lang="en-US" sz="1200" b="0" i="0" u="none" strike="noStrike" kern="1200" baseline="0" dirty="0" smtClean="0">
                <a:solidFill>
                  <a:schemeClr val="tx1"/>
                </a:solidFill>
                <a:latin typeface="+mn-lt"/>
                <a:ea typeface="+mn-ea"/>
                <a:cs typeface="+mn-cs"/>
              </a:rPr>
              <a:t>Source: http://www.fbi.gov/about-us/intelligence/intelligence-cycle/</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19</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a:t>
            </a:fld>
            <a:endParaRPr lang="en-US" dirty="0"/>
          </a:p>
        </p:txBody>
      </p:sp>
    </p:spTree>
    <p:extLst>
      <p:ext uri="{BB962C8B-B14F-4D97-AF65-F5344CB8AC3E}">
        <p14:creationId xmlns:p14="http://schemas.microsoft.com/office/powerpoint/2010/main" xmlns="" val="2743094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20</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Airports around the globe are installing full-body scanners in an attempt to improve passenger screening capabilities and airline security.</a:t>
            </a:r>
          </a:p>
          <a:p>
            <a:r>
              <a:rPr lang="en-US" sz="1200" b="0" i="0" u="none" strike="noStrike" kern="1200" baseline="0" dirty="0" smtClean="0">
                <a:solidFill>
                  <a:schemeClr val="tx1"/>
                </a:solidFill>
                <a:latin typeface="+mn-lt"/>
                <a:ea typeface="+mn-ea"/>
                <a:cs typeface="+mn-cs"/>
              </a:rPr>
              <a:t>ZUMA Press, Inc / Alamy</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21</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22</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Describe two major concerns related to the war on terrorism.</a:t>
            </a:r>
          </a:p>
          <a:p>
            <a:r>
              <a:rPr lang="en-US" sz="1200" b="0" i="0" u="none" strike="noStrike" kern="1200" baseline="0" dirty="0" smtClean="0">
                <a:solidFill>
                  <a:schemeClr val="tx1"/>
                </a:solidFill>
                <a:latin typeface="+mn-lt"/>
                <a:ea typeface="+mn-ea"/>
                <a:cs typeface="+mn-cs"/>
              </a:rPr>
              <a:t>Two pressing concerns related to the “war on terrorism” are that civil liberties may be jeopardized and that people of Middle Eastern descent may be discriminated against or become victims of hate crimes.</a:t>
            </a:r>
          </a:p>
          <a:p>
            <a:r>
              <a:rPr lang="en-US"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Under heightened security due to a terrorist threat, an NYPD police officer checks bags at Union Square subway station in New York.</a:t>
            </a:r>
          </a:p>
          <a:p>
            <a:r>
              <a:rPr lang="en-US" sz="1200" b="0" i="0" u="none" strike="noStrike" kern="1200" baseline="0" dirty="0" smtClean="0">
                <a:solidFill>
                  <a:schemeClr val="tx1"/>
                </a:solidFill>
                <a:latin typeface="+mn-lt"/>
                <a:ea typeface="+mn-ea"/>
                <a:cs typeface="+mn-cs"/>
              </a:rPr>
              <a:t>Roberts, F./ Alamy</a:t>
            </a:r>
            <a:endParaRPr lang="en-US" dirty="0" smtClean="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Enemy combatants held as detainees observe morning prayer before sunrise inside Camp Delta November 19, 2009, in Guantanamo, Cuba. The detainees were captured in the wars in Iraq and Afghanistan.</a:t>
            </a:r>
          </a:p>
          <a:p>
            <a:r>
              <a:rPr lang="en-US" sz="1200" b="0" i="0" u="none" strike="noStrike" kern="1200" baseline="0" dirty="0" smtClean="0">
                <a:solidFill>
                  <a:schemeClr val="tx1"/>
                </a:solidFill>
                <a:latin typeface="+mn-lt"/>
                <a:ea typeface="+mn-ea"/>
                <a:cs typeface="+mn-cs"/>
              </a:rPr>
              <a:t>DOD Photo / Alamy</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27</a:t>
            </a:fld>
            <a:endParaRPr lang="en-US" dirty="0"/>
          </a:p>
        </p:txBody>
      </p:sp>
    </p:spTree>
    <p:extLst>
      <p:ext uri="{BB962C8B-B14F-4D97-AF65-F5344CB8AC3E}">
        <p14:creationId xmlns:p14="http://schemas.microsoft.com/office/powerpoint/2010/main" xmlns="" val="348819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Learning</a:t>
            </a:r>
            <a:r>
              <a:rPr lang="en-US" sz="1200" kern="1200" baseline="0" dirty="0" smtClean="0">
                <a:solidFill>
                  <a:schemeClr val="tx1"/>
                </a:solidFill>
                <a:effectLst/>
                <a:latin typeface="+mn-lt"/>
                <a:ea typeface="+mn-ea"/>
                <a:cs typeface="+mn-cs"/>
              </a:rPr>
              <a:t> Objective: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Identify what most definitions of terrorism have in common.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Most definitions of terrorism have common elements, including involving acts dangerous to human life that violate federal or state law and are intended to intimidate or coerce a civilian population, or to influence the policy or affect the conduct of a government.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3</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Learning</a:t>
            </a:r>
            <a:r>
              <a:rPr lang="en-US" sz="1200" kern="1200" baseline="0" dirty="0" smtClean="0">
                <a:solidFill>
                  <a:schemeClr val="tx1"/>
                </a:solidFill>
                <a:effectLst/>
                <a:latin typeface="+mn-lt"/>
                <a:ea typeface="+mn-ea"/>
                <a:cs typeface="+mn-cs"/>
              </a:rPr>
              <a:t> Objective: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Understand the motivations for terrorist attacks.</a:t>
            </a:r>
          </a:p>
          <a:p>
            <a:r>
              <a:rPr lang="en-US" sz="1200" b="0" i="0" u="none" strike="noStrike" kern="1200" baseline="0" dirty="0" smtClean="0">
                <a:solidFill>
                  <a:schemeClr val="tx1"/>
                </a:solidFill>
                <a:latin typeface="+mn-lt"/>
                <a:ea typeface="+mn-ea"/>
                <a:cs typeface="+mn-cs"/>
              </a:rPr>
              <a:t>Most terrorist acts result from dissatisfaction with a religious, political, or social system or policy and frustration resulting from an inability to change it through acceptable, nonviolent means.</a:t>
            </a:r>
            <a:endParaRPr lang="en-US" sz="1200" kern="1200" baseline="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4</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5</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Objective:</a:t>
            </a:r>
          </a:p>
          <a:p>
            <a:r>
              <a:rPr lang="en-US" sz="1200" kern="1200" dirty="0" smtClean="0">
                <a:solidFill>
                  <a:schemeClr val="tx1"/>
                </a:solidFill>
                <a:effectLst/>
                <a:latin typeface="+mn-lt"/>
                <a:ea typeface="+mn-ea"/>
                <a:cs typeface="+mn-cs"/>
              </a:rPr>
              <a:t>List the groups commonly identified as Islamic terrorist organizations.</a:t>
            </a:r>
          </a:p>
          <a:p>
            <a:r>
              <a:rPr lang="en-US" sz="1200" b="0" i="0" u="none" strike="noStrike" kern="1200" baseline="0" dirty="0" smtClean="0">
                <a:solidFill>
                  <a:schemeClr val="tx1"/>
                </a:solidFill>
                <a:latin typeface="+mn-lt"/>
                <a:ea typeface="+mn-ea"/>
                <a:cs typeface="+mn-cs"/>
              </a:rPr>
              <a:t>Islamic terrorist groups include Hizballah, HAMAS, Palestinian Islamic Jihad (PIJ), the al-Aqsa Martyrs Brigades, core al-Qa’ida groups and their affiliates,</a:t>
            </a:r>
          </a:p>
          <a:p>
            <a:r>
              <a:rPr lang="en-US" sz="1200" b="0" i="0" u="none" strike="noStrike" kern="1200" baseline="0" dirty="0" smtClean="0">
                <a:solidFill>
                  <a:schemeClr val="tx1"/>
                </a:solidFill>
                <a:latin typeface="+mn-lt"/>
                <a:ea typeface="+mn-ea"/>
                <a:cs typeface="+mn-cs"/>
              </a:rPr>
              <a:t>and ISIL.</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6</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Objective:</a:t>
            </a:r>
          </a:p>
          <a:p>
            <a:r>
              <a:rPr lang="en-US" sz="1200" kern="1200" dirty="0" smtClean="0">
                <a:solidFill>
                  <a:schemeClr val="tx1"/>
                </a:solidFill>
                <a:effectLst/>
                <a:latin typeface="+mn-lt"/>
                <a:ea typeface="+mn-ea"/>
                <a:cs typeface="+mn-cs"/>
              </a:rPr>
              <a:t>Recognize the domestic terrorist groups that exist in the United States.</a:t>
            </a:r>
          </a:p>
          <a:p>
            <a:r>
              <a:rPr lang="en-US" sz="1200" b="0" i="0" u="none" strike="noStrike" kern="1200" baseline="0" dirty="0" smtClean="0">
                <a:solidFill>
                  <a:schemeClr val="tx1"/>
                </a:solidFill>
                <a:latin typeface="+mn-lt"/>
                <a:ea typeface="+mn-ea"/>
                <a:cs typeface="+mn-cs"/>
              </a:rPr>
              <a:t>Domestic terrorist groups within the United States</a:t>
            </a:r>
          </a:p>
          <a:p>
            <a:r>
              <a:rPr lang="en-US" sz="1200" b="0" i="0" u="none" strike="noStrike" kern="1200" baseline="0" dirty="0" smtClean="0">
                <a:solidFill>
                  <a:schemeClr val="tx1"/>
                </a:solidFill>
                <a:latin typeface="+mn-lt"/>
                <a:ea typeface="+mn-ea"/>
                <a:cs typeface="+mn-cs"/>
              </a:rPr>
              <a:t>include White supremacists, Black supremacists, militia groups, other right-wing extremists, leftwing extremists, pro-life extremists, animal rights</a:t>
            </a:r>
          </a:p>
          <a:p>
            <a:r>
              <a:rPr lang="en-US" sz="1200" b="0" i="0" u="none" strike="noStrike" kern="1200" baseline="0" dirty="0" smtClean="0">
                <a:solidFill>
                  <a:schemeClr val="tx1"/>
                </a:solidFill>
                <a:latin typeface="+mn-lt"/>
                <a:ea typeface="+mn-ea"/>
                <a:cs typeface="+mn-cs"/>
              </a:rPr>
              <a:t>extremists, and environmental extremists. HVEs are also sometimes categorized as domestic terrorists.</a:t>
            </a:r>
          </a:p>
          <a:p>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Daniel Andreas San Diego is wanted for his alleged involvement in two bombings in the San Francisco, California, area. On August 28, 2003, two bombs exploded approximately one hour apart on the campus of a biotechnology corporation in Emeryville. Then, on September 26, 2003, one bomb strapped with nails exploded at a nutritional products corporation in Pleasanton. San Diego was indicted in the United States District Court, Northern District of California, in July of 2004.</a:t>
            </a:r>
          </a:p>
          <a:p>
            <a:r>
              <a:rPr lang="en-US" sz="1200" b="0" i="0" u="none" strike="noStrike" kern="1200" baseline="0" dirty="0" smtClean="0">
                <a:solidFill>
                  <a:schemeClr val="tx1"/>
                </a:solidFill>
                <a:latin typeface="+mn-lt"/>
                <a:ea typeface="+mn-ea"/>
                <a:cs typeface="+mn-cs"/>
              </a:rPr>
              <a:t>Ngan, M./Getty Images</a:t>
            </a:r>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7</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8</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20.2 Terrorist threats from most likely to least likely.</a:t>
            </a:r>
          </a:p>
          <a:p>
            <a:r>
              <a:rPr lang="en-US" sz="1200" b="0" i="0" u="none" strike="noStrike" kern="1200" baseline="0" dirty="0" smtClean="0">
                <a:solidFill>
                  <a:schemeClr val="tx1"/>
                </a:solidFill>
                <a:latin typeface="+mn-lt"/>
                <a:ea typeface="+mn-ea"/>
                <a:cs typeface="+mn-cs"/>
              </a:rPr>
              <a:t>Source: Reuland, M., &amp; Davis, H. J. (2004, September). </a:t>
            </a:r>
            <a:r>
              <a:rPr lang="en-US" sz="1200" b="0" i="1" u="none" strike="noStrike" kern="1200" baseline="0" dirty="0" smtClean="0">
                <a:solidFill>
                  <a:schemeClr val="tx1"/>
                </a:solidFill>
                <a:latin typeface="+mn-lt"/>
                <a:ea typeface="+mn-ea"/>
                <a:cs typeface="+mn-cs"/>
              </a:rPr>
              <a:t>Protecting your community from terrorism: Strategies for local law enforcement, Vol. 3. Preparing for and responding to bioterrorism</a:t>
            </a:r>
            <a:r>
              <a:rPr lang="en-US" sz="1200" b="0" i="0" u="none" strike="noStrike" kern="1200" baseline="0" dirty="0" smtClean="0">
                <a:solidFill>
                  <a:schemeClr val="tx1"/>
                </a:solidFill>
                <a:latin typeface="+mn-lt"/>
                <a:ea typeface="+mn-ea"/>
                <a:cs typeface="+mn-cs"/>
              </a:rPr>
              <a:t>. Washington, DC: Community Oriented Policing Services Office and the Police Executive Research Forum, p. 7.</a:t>
            </a:r>
          </a:p>
          <a:p>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Figure 20.3 Level of impact by weapon used.</a:t>
            </a:r>
          </a:p>
          <a:p>
            <a:r>
              <a:rPr lang="en-US" sz="1200" b="0" i="0" u="none" strike="noStrike" kern="1200" baseline="0" dirty="0" smtClean="0">
                <a:solidFill>
                  <a:schemeClr val="tx1"/>
                </a:solidFill>
                <a:latin typeface="+mn-lt"/>
                <a:ea typeface="+mn-ea"/>
                <a:cs typeface="+mn-cs"/>
              </a:rPr>
              <a:t>Source: Reuland, M., &amp; Davis, H. J. (2004, September). </a:t>
            </a:r>
            <a:r>
              <a:rPr lang="en-US" sz="1200" b="0" i="1" u="none" strike="noStrike" kern="1200" baseline="0" dirty="0" smtClean="0">
                <a:solidFill>
                  <a:schemeClr val="tx1"/>
                </a:solidFill>
                <a:latin typeface="+mn-lt"/>
                <a:ea typeface="+mn-ea"/>
                <a:cs typeface="+mn-cs"/>
              </a:rPr>
              <a:t>Protecting your community from terrorism: Strategies for local law enforcement, Vol. 3. Preparing for and responding to bioterrorism</a:t>
            </a:r>
            <a:r>
              <a:rPr lang="en-US" sz="1200" b="0" i="0" u="none" strike="noStrike" kern="1200" baseline="0" dirty="0" smtClean="0">
                <a:solidFill>
                  <a:schemeClr val="tx1"/>
                </a:solidFill>
                <a:latin typeface="+mn-lt"/>
                <a:ea typeface="+mn-ea"/>
                <a:cs typeface="+mn-cs"/>
              </a:rPr>
              <a:t>. Washington, DC: Community Oriented Policing Services Office and the Police Executive Research Forum, p. 8. Reprinted by permission of the Police Executive Research Forum.</a:t>
            </a:r>
          </a:p>
        </p:txBody>
      </p:sp>
      <p:sp>
        <p:nvSpPr>
          <p:cNvPr id="4" name="Footer Placeholder 3"/>
          <p:cNvSpPr>
            <a:spLocks noGrp="1"/>
          </p:cNvSpPr>
          <p:nvPr>
            <p:ph type="ftr" sz="quarter" idx="10"/>
          </p:nvPr>
        </p:nvSpPr>
        <p:spPr/>
        <p:txBody>
          <a:bodyPr/>
          <a:lstStyle/>
          <a:p>
            <a:r>
              <a:rPr lang="en-US" dirty="0" smtClean="0"/>
              <a:t>1-</a:t>
            </a:r>
            <a:endParaRPr lang="en-US" dirty="0"/>
          </a:p>
        </p:txBody>
      </p:sp>
      <p:sp>
        <p:nvSpPr>
          <p:cNvPr id="5" name="Slide Number Placeholder 4"/>
          <p:cNvSpPr>
            <a:spLocks noGrp="1"/>
          </p:cNvSpPr>
          <p:nvPr>
            <p:ph type="sldNum" sz="quarter" idx="11"/>
          </p:nvPr>
        </p:nvSpPr>
        <p:spPr/>
        <p:txBody>
          <a:bodyPr/>
          <a:lstStyle/>
          <a:p>
            <a:fld id="{F52F4F01-CA1C-46C1-8901-F186FD31AE95}" type="slidenum">
              <a:rPr lang="en-US" smtClean="0"/>
              <a:pPr/>
              <a:t>9</a:t>
            </a:fld>
            <a:endParaRPr lang="en-US" dirty="0"/>
          </a:p>
        </p:txBody>
      </p:sp>
    </p:spTree>
    <p:extLst>
      <p:ext uri="{BB962C8B-B14F-4D97-AF65-F5344CB8AC3E}">
        <p14:creationId xmlns:p14="http://schemas.microsoft.com/office/powerpoint/2010/main" xmlns="" val="3968219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5105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600450"/>
            <a:ext cx="5105400" cy="194134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791200" y="1524000"/>
            <a:ext cx="3022398" cy="4042389"/>
          </a:xfrm>
          <a:prstGeom prst="rect">
            <a:avLst/>
          </a:prstGeom>
        </p:spPr>
      </p:pic>
      <p:sp>
        <p:nvSpPr>
          <p:cNvPr id="11"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65034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41955931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0138"/>
            <a:ext cx="1864710" cy="41467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7406" y="1410138"/>
            <a:ext cx="5809593" cy="41467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4856301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2EE3792-980F-41C0-B6F4-D7BD70E7A6F0}" type="datetime1">
              <a:rPr lang="en-US" smtClean="0"/>
              <a:pPr/>
              <a:t>2/16/2022</a:t>
            </a:fld>
            <a:endParaRPr lang="en-US" dirty="0"/>
          </a:p>
        </p:txBody>
      </p:sp>
      <p:sp>
        <p:nvSpPr>
          <p:cNvPr id="6" name="Slide Number Placeholder 5"/>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sp>
        <p:nvSpPr>
          <p:cNvPr id="13" name="Footer Placeholder 3"/>
          <p:cNvSpPr>
            <a:spLocks noGrp="1"/>
          </p:cNvSpPr>
          <p:nvPr>
            <p:ph type="ftr" sz="quarter" idx="3"/>
          </p:nvPr>
        </p:nvSpPr>
        <p:spPr>
          <a:xfrm>
            <a:off x="569626" y="6019800"/>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534988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14378"/>
            <a:ext cx="6595534" cy="1822514"/>
          </a:xfrm>
        </p:spPr>
        <p:txBody>
          <a:bodyPr anchor="ctr">
            <a:normAutofit/>
          </a:bodyPr>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71600" y="2463733"/>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2CCFE8F-56D0-422D-AFD9-3FF5FAB91883}" type="datetime1">
              <a:rPr lang="en-US" smtClean="0"/>
              <a:pPr/>
              <a:t>2/16/2022</a:t>
            </a:fld>
            <a:endParaRPr lang="en-US" dirty="0"/>
          </a:p>
        </p:txBody>
      </p:sp>
      <p:cxnSp>
        <p:nvCxnSpPr>
          <p:cNvPr id="31" name="Straight Connector 30"/>
          <p:cNvCxnSpPr/>
          <p:nvPr/>
        </p:nvCxnSpPr>
        <p:spPr>
          <a:xfrm>
            <a:off x="1278466" y="3599392"/>
            <a:ext cx="6595533"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xmlns="" val="0"/>
              </a:ext>
            </a:extLst>
          </a:blip>
          <a:srcRect b="45455"/>
          <a:stretch/>
        </p:blipFill>
        <p:spPr>
          <a:xfrm>
            <a:off x="3048000" y="3731011"/>
            <a:ext cx="3008168" cy="2194560"/>
          </a:xfrm>
          <a:prstGeom prst="rect">
            <a:avLst/>
          </a:prstGeom>
        </p:spPr>
      </p:pic>
      <p:sp>
        <p:nvSpPr>
          <p:cNvPr id="14"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282257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8FC1D08-0B8C-46CF-85BD-6447AF99427D}" type="datetime1">
              <a:rPr lang="en-US" smtClean="0"/>
              <a:pPr/>
              <a:t>2/16/2022</a:t>
            </a:fld>
            <a:endParaRPr lang="en-US" dirty="0"/>
          </a:p>
        </p:txBody>
      </p:sp>
      <p:sp>
        <p:nvSpPr>
          <p:cNvPr id="7" name="Slide Number Placeholder 6"/>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sp>
        <p:nvSpPr>
          <p:cNvPr id="9"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651882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lvl1pPr>
              <a:buClr>
                <a:srgbClr val="BE252A"/>
              </a:buClr>
              <a:defRPr/>
            </a:lvl1pPr>
            <a:lvl2pPr>
              <a:buClr>
                <a:srgbClr val="BE252A"/>
              </a:buClr>
              <a:defRPr/>
            </a:lvl2pPr>
            <a:lvl3pPr>
              <a:buClr>
                <a:srgbClr val="BE252A"/>
              </a:buClr>
              <a:defRPr/>
            </a:lvl3pPr>
            <a:lvl4pPr>
              <a:buClr>
                <a:srgbClr val="BE252A"/>
              </a:buClr>
              <a:defRPr/>
            </a:lvl4pPr>
            <a:lvl5pPr>
              <a:buClr>
                <a:srgbClr val="BE252A"/>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AA8FF25C-DF73-4178-9879-82B083FB6068}" type="datetime1">
              <a:rPr lang="en-US" smtClean="0"/>
              <a:pPr/>
              <a:t>2/16/2022</a:t>
            </a:fld>
            <a:endParaRPr lang="en-US" dirty="0"/>
          </a:p>
        </p:txBody>
      </p:sp>
      <p:sp>
        <p:nvSpPr>
          <p:cNvPr id="9" name="Slide Number Placeholder 8"/>
          <p:cNvSpPr>
            <a:spLocks noGrp="1"/>
          </p:cNvSpPr>
          <p:nvPr>
            <p:ph type="sldNum" sz="quarter" idx="12"/>
          </p:nvPr>
        </p:nvSpPr>
        <p:spPr>
          <a:xfrm>
            <a:off x="8180109" y="5981252"/>
            <a:ext cx="395510" cy="270554"/>
          </a:xfrm>
          <a:prstGeom prst="rect">
            <a:avLst/>
          </a:prstGeom>
        </p:spPr>
        <p:txBody>
          <a:bodyPr/>
          <a:lstStyle/>
          <a:p>
            <a:fld id="{A6B385BB-DE28-4C8B-94C6-52DBAF4678FB}"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10" name="Footer Placeholder 3"/>
          <p:cNvSpPr>
            <a:spLocks noGrp="1"/>
          </p:cNvSpPr>
          <p:nvPr>
            <p:ph type="ftr" sz="quarter" idx="1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924195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8536F5-6658-4E65-A05B-BD034D93A813}" type="datetime1">
              <a:rPr lang="en-US" smtClean="0"/>
              <a:pPr/>
              <a:t>2/16/2022</a:t>
            </a:fld>
            <a:endParaRPr lang="en-US" dirty="0"/>
          </a:p>
        </p:txBody>
      </p:sp>
      <p:sp>
        <p:nvSpPr>
          <p:cNvPr id="4" name="Footer Placeholder 3"/>
          <p:cNvSpPr>
            <a:spLocks noGrp="1"/>
          </p:cNvSpPr>
          <p:nvPr>
            <p:ph type="ftr" sz="quarter" idx="11"/>
          </p:nvPr>
        </p:nvSpPr>
        <p:spPr>
          <a:xfrm>
            <a:off x="533400" y="5960533"/>
            <a:ext cx="5104667" cy="279400"/>
          </a:xfrm>
          <a:prstGeom prst="rect">
            <a:avLst/>
          </a:prstGeom>
        </p:spPr>
        <p:txBody>
          <a:bodyPr/>
          <a:lstStyle>
            <a:lvl1pPr>
              <a:defRPr sz="1200"/>
            </a:lvl1pPr>
          </a:lstStyle>
          <a:p>
            <a:r>
              <a:rPr lang="en-US" dirty="0" smtClean="0"/>
              <a:t>©2017 Cengage Learning. All rights reserved.</a:t>
            </a:r>
            <a:endParaRPr lang="en-US" dirty="0"/>
          </a:p>
        </p:txBody>
      </p:sp>
      <p:cxnSp>
        <p:nvCxnSpPr>
          <p:cNvPr id="14" name="Straight Connector 13"/>
          <p:cNvCxnSpPr/>
          <p:nvPr/>
        </p:nvCxnSpPr>
        <p:spPr>
          <a:xfrm>
            <a:off x="1278466" y="2354670"/>
            <a:ext cx="6595534" cy="0"/>
          </a:xfrm>
          <a:prstGeom prst="line">
            <a:avLst/>
          </a:prstGeom>
          <a:ln w="15875">
            <a:solidFill>
              <a:srgbClr val="BE252A"/>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202937" y="5975654"/>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Tree>
    <p:extLst>
      <p:ext uri="{BB962C8B-B14F-4D97-AF65-F5344CB8AC3E}">
        <p14:creationId xmlns:p14="http://schemas.microsoft.com/office/powerpoint/2010/main" xmlns="" val="14427419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22ABE-ED72-4BB3-BD09-AD689BC98DE1}" type="datetime1">
              <a:rPr lang="en-US" smtClean="0"/>
              <a:pPr/>
              <a:t>2/16/2022</a:t>
            </a:fld>
            <a:endParaRPr lang="en-US" dirty="0"/>
          </a:p>
        </p:txBody>
      </p:sp>
      <p:sp>
        <p:nvSpPr>
          <p:cNvPr id="5" name="Slide Number Placeholder 5"/>
          <p:cNvSpPr>
            <a:spLocks noGrp="1"/>
          </p:cNvSpPr>
          <p:nvPr>
            <p:ph type="sldNum" sz="quarter" idx="4"/>
          </p:nvPr>
        </p:nvSpPr>
        <p:spPr>
          <a:xfrm>
            <a:off x="8180109" y="6019800"/>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
        <p:nvSpPr>
          <p:cNvPr id="4" name="Footer Placeholder 3"/>
          <p:cNvSpPr>
            <a:spLocks noGrp="1"/>
          </p:cNvSpPr>
          <p:nvPr>
            <p:ph type="ftr" sz="quarter" idx="11"/>
          </p:nvPr>
        </p:nvSpPr>
        <p:spPr>
          <a:xfrm>
            <a:off x="533400" y="5960533"/>
            <a:ext cx="5104667" cy="279400"/>
          </a:xfrm>
          <a:prstGeom prst="rect">
            <a:avLst/>
          </a:prstGeom>
        </p:spPr>
        <p:txBody>
          <a:bodyPr/>
          <a:lstStyle>
            <a:lvl1pPr>
              <a:defRPr sz="1200"/>
            </a:lvl1pPr>
          </a:lstStyle>
          <a:p>
            <a:r>
              <a:rPr lang="en-US" dirty="0" smtClean="0"/>
              <a:t>©2017 Cengage Learning. All rights reserved.</a:t>
            </a:r>
            <a:endParaRPr lang="en-US" dirty="0"/>
          </a:p>
        </p:txBody>
      </p:sp>
    </p:spTree>
    <p:extLst>
      <p:ext uri="{BB962C8B-B14F-4D97-AF65-F5344CB8AC3E}">
        <p14:creationId xmlns:p14="http://schemas.microsoft.com/office/powerpoint/2010/main" xmlns="" val="3489786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113384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06054"/>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00586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6B385BB-DE28-4C8B-94C6-52DBAF4678FB}" type="slidenum">
              <a:rPr lang="en-US" smtClean="0"/>
              <a:pPr/>
              <a:t>‹#›</a:t>
            </a:fld>
            <a:endParaRPr lang="en-US" dirty="0"/>
          </a:p>
        </p:txBody>
      </p:sp>
      <p:sp>
        <p:nvSpPr>
          <p:cNvPr id="7"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47724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7406" y="2145862"/>
            <a:ext cx="3828393" cy="3249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45861"/>
            <a:ext cx="3845911" cy="3249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72468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7407" y="1394483"/>
            <a:ext cx="7826704" cy="75137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405" y="2185988"/>
            <a:ext cx="382998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7406" y="2825749"/>
            <a:ext cx="3829981" cy="27311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188342"/>
            <a:ext cx="38490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825749"/>
            <a:ext cx="3849086" cy="27311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A6B385BB-DE28-4C8B-94C6-52DBAF4678FB}" type="slidenum">
              <a:rPr lang="en-US" smtClean="0"/>
              <a:pPr/>
              <a:t>‹#›</a:t>
            </a:fld>
            <a:endParaRPr lang="en-US" dirty="0"/>
          </a:p>
        </p:txBody>
      </p:sp>
      <p:sp>
        <p:nvSpPr>
          <p:cNvPr id="10" name="Footer Placeholder 4"/>
          <p:cNvSpPr>
            <a:spLocks noGrp="1"/>
          </p:cNvSpPr>
          <p:nvPr>
            <p:ph type="ftr" sz="quarter" idx="1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6213428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6B385BB-DE28-4C8B-94C6-52DBAF4678FB}" type="slidenum">
              <a:rPr lang="en-US" smtClean="0"/>
              <a:pPr/>
              <a:t>‹#›</a:t>
            </a:fld>
            <a:endParaRPr lang="en-US" dirty="0"/>
          </a:p>
        </p:txBody>
      </p:sp>
      <p:sp>
        <p:nvSpPr>
          <p:cNvPr id="6"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21087808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B385BB-DE28-4C8B-94C6-52DBAF4678FB}" type="slidenum">
              <a:rPr lang="en-US" smtClean="0"/>
              <a:pPr/>
              <a:t>‹#›</a:t>
            </a:fld>
            <a:endParaRPr lang="en-US" dirty="0"/>
          </a:p>
        </p:txBody>
      </p:sp>
      <p:sp>
        <p:nvSpPr>
          <p:cNvPr id="5"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40601303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7407" y="1435100"/>
            <a:ext cx="2798106" cy="708134"/>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435100"/>
            <a:ext cx="4919060" cy="41218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7407" y="2143234"/>
            <a:ext cx="2798106" cy="34136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3393147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06574"/>
            <a:ext cx="5486400" cy="314434"/>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76291"/>
            <a:ext cx="5486400" cy="30572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860450"/>
            <a:ext cx="5486400" cy="6509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A6B385BB-DE28-4C8B-94C6-52DBAF4678FB}" type="slidenum">
              <a:rPr lang="en-US" smtClean="0"/>
              <a:pPr/>
              <a:t>‹#›</a:t>
            </a:fld>
            <a:endParaRPr lang="en-US" dirty="0"/>
          </a:p>
        </p:txBody>
      </p:sp>
      <p:sp>
        <p:nvSpPr>
          <p:cNvPr id="8" name="Footer Placeholder 4"/>
          <p:cNvSpPr>
            <a:spLocks noGrp="1"/>
          </p:cNvSpPr>
          <p:nvPr>
            <p:ph type="ftr" sz="quarter" idx="3"/>
          </p:nvPr>
        </p:nvSpPr>
        <p:spPr>
          <a:xfrm>
            <a:off x="106680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Tree>
    <p:extLst>
      <p:ext uri="{BB962C8B-B14F-4D97-AF65-F5344CB8AC3E}">
        <p14:creationId xmlns:p14="http://schemas.microsoft.com/office/powerpoint/2010/main" xmlns="" val="5776804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407" y="1394483"/>
            <a:ext cx="7826704" cy="7513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7406" y="2145862"/>
            <a:ext cx="7826703" cy="32844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57250"/>
            <a:ext cx="60326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©2017 Cengage Learning. All rights reserved.</a:t>
            </a:r>
            <a:endParaRPr lang="en-US" dirty="0"/>
          </a:p>
        </p:txBody>
      </p:sp>
      <p:sp>
        <p:nvSpPr>
          <p:cNvPr id="6" name="Slide Number Placeholder 5"/>
          <p:cNvSpPr>
            <a:spLocks noGrp="1"/>
          </p:cNvSpPr>
          <p:nvPr>
            <p:ph type="sldNum" sz="quarter" idx="4"/>
          </p:nvPr>
        </p:nvSpPr>
        <p:spPr>
          <a:xfrm>
            <a:off x="8212804" y="6457250"/>
            <a:ext cx="9133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 </a:t>
            </a:r>
            <a:fld id="{A6B385BB-DE28-4C8B-94C6-52DBAF4678FB}"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95592"/>
          </a:xfrm>
          <a:prstGeom prst="rect">
            <a:avLst/>
          </a:prstGeom>
        </p:spPr>
      </p:pic>
      <p:sp>
        <p:nvSpPr>
          <p:cNvPr id="9" name="Rectangle 8"/>
          <p:cNvSpPr/>
          <p:nvPr userDrawn="1"/>
        </p:nvSpPr>
        <p:spPr>
          <a:xfrm>
            <a:off x="0" y="6772022"/>
            <a:ext cx="9144000" cy="36576"/>
          </a:xfrm>
          <a:prstGeom prst="rect">
            <a:avLst/>
          </a:prstGeom>
          <a:solidFill>
            <a:srgbClr val="BB24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803136"/>
            <a:ext cx="9144000" cy="54864"/>
          </a:xfrm>
          <a:prstGeom prst="rect">
            <a:avLst/>
          </a:prstGeom>
          <a:solidFill>
            <a:srgbClr val="2E37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3708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solidFill>
                <a:srgbClr val="BE252A"/>
              </a:solidFill>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9">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9">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BD366B-C1BF-4AB7-95C8-FB4F4864432A}" type="datetime1">
              <a:rPr lang="en-US" smtClean="0"/>
              <a:pPr/>
              <a:t>2/16/2022</a:t>
            </a:fld>
            <a:endParaRPr lang="en-US" dirty="0"/>
          </a:p>
        </p:txBody>
      </p:sp>
      <p:pic>
        <p:nvPicPr>
          <p:cNvPr id="12" name="Picture 11"/>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0" y="-43030"/>
            <a:ext cx="9144000" cy="695592"/>
          </a:xfrm>
          <a:prstGeom prst="rect">
            <a:avLst/>
          </a:prstGeom>
        </p:spPr>
      </p:pic>
      <p:sp>
        <p:nvSpPr>
          <p:cNvPr id="14" name="Rectangle 13"/>
          <p:cNvSpPr/>
          <p:nvPr userDrawn="1"/>
        </p:nvSpPr>
        <p:spPr>
          <a:xfrm>
            <a:off x="0" y="6772022"/>
            <a:ext cx="9144000" cy="36576"/>
          </a:xfrm>
          <a:prstGeom prst="rect">
            <a:avLst/>
          </a:prstGeom>
          <a:solidFill>
            <a:srgbClr val="BB24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3136"/>
            <a:ext cx="9144000" cy="54864"/>
          </a:xfrm>
          <a:prstGeom prst="rect">
            <a:avLst/>
          </a:prstGeom>
          <a:solidFill>
            <a:srgbClr val="2E37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3"/>
          <p:cNvSpPr>
            <a:spLocks noGrp="1"/>
          </p:cNvSpPr>
          <p:nvPr>
            <p:ph type="ftr" sz="quarter" idx="3"/>
          </p:nvPr>
        </p:nvSpPr>
        <p:spPr>
          <a:xfrm>
            <a:off x="569626" y="5994681"/>
            <a:ext cx="5104667" cy="279400"/>
          </a:xfrm>
          <a:prstGeom prst="rect">
            <a:avLst/>
          </a:prstGeom>
        </p:spPr>
        <p:txBody>
          <a:bodyPr/>
          <a:lstStyle>
            <a:lvl1pPr>
              <a:defRPr sz="1200"/>
            </a:lvl1pPr>
          </a:lstStyle>
          <a:p>
            <a:r>
              <a:rPr lang="en-US" dirty="0" smtClean="0"/>
              <a:t>©2017 Cengage Learning. All rights reserved.</a:t>
            </a:r>
            <a:endParaRPr lang="en-US" dirty="0"/>
          </a:p>
        </p:txBody>
      </p:sp>
      <p:sp>
        <p:nvSpPr>
          <p:cNvPr id="16" name="Slide Number Placeholder 5"/>
          <p:cNvSpPr>
            <a:spLocks noGrp="1"/>
          </p:cNvSpPr>
          <p:nvPr>
            <p:ph type="sldNum" sz="quarter" idx="4"/>
          </p:nvPr>
        </p:nvSpPr>
        <p:spPr>
          <a:xfrm>
            <a:off x="8198154" y="5988287"/>
            <a:ext cx="395510" cy="270554"/>
          </a:xfrm>
          <a:prstGeom prst="rect">
            <a:avLst/>
          </a:prstGeom>
        </p:spPr>
        <p:txBody>
          <a:bodyPr/>
          <a:lstStyle>
            <a:lvl1pPr>
              <a:defRPr sz="1200"/>
            </a:lvl1pPr>
          </a:lstStyle>
          <a:p>
            <a:fld id="{A6B385BB-DE28-4C8B-94C6-52DBAF4678FB}" type="slidenum">
              <a:rPr lang="en-US" smtClean="0"/>
              <a:pPr/>
              <a:t>‹#›</a:t>
            </a:fld>
            <a:endParaRPr lang="en-US" dirty="0"/>
          </a:p>
        </p:txBody>
      </p:sp>
    </p:spTree>
    <p:extLst>
      <p:ext uri="{BB962C8B-B14F-4D97-AF65-F5344CB8AC3E}">
        <p14:creationId xmlns:p14="http://schemas.microsoft.com/office/powerpoint/2010/main" xmlns="" val="1133852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iming>
    <p:tnLst>
      <p:par>
        <p:cTn id="1" dur="indefinite" restart="never" nodeType="tmRoot"/>
      </p:par>
    </p:tnLst>
  </p:timing>
  <p:hf hdr="0" dt="0"/>
  <p:txStyles>
    <p:titleStyle>
      <a:lvl1pPr algn="ctr" defTabSz="457200" rtl="0" eaLnBrk="1" latinLnBrk="0" hangingPunct="1">
        <a:spcBef>
          <a:spcPct val="0"/>
        </a:spcBef>
        <a:buNone/>
        <a:defRPr sz="3600" kern="1200" cap="none">
          <a:ln w="3175" cmpd="sng">
            <a:noFill/>
          </a:ln>
          <a:solidFill>
            <a:schemeClr val="tx1">
              <a:lumMod val="65000"/>
              <a:lumOff val="35000"/>
            </a:schemeClr>
          </a:solidFill>
          <a:effectLst/>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rgbClr val="BE252A"/>
        </a:buClr>
        <a:buSzPct val="115000"/>
        <a:buFont typeface="Arial"/>
        <a:buChar char="•"/>
        <a:defRPr sz="2400" kern="1200" cap="none">
          <a:solidFill>
            <a:schemeClr val="tx1">
              <a:lumMod val="85000"/>
              <a:lumOff val="15000"/>
            </a:schemeClr>
          </a:solidFill>
          <a:effectLst/>
          <a:latin typeface="Calibri" panose="020F0502020204030204" pitchFamily="34" charset="0"/>
          <a:ea typeface="+mn-ea"/>
          <a:cs typeface="+mn-cs"/>
        </a:defRPr>
      </a:lvl1pPr>
      <a:lvl2pPr marL="742950" indent="-285750" algn="l" defTabSz="457200" rtl="0" eaLnBrk="1" latinLnBrk="0" hangingPunct="1">
        <a:spcBef>
          <a:spcPct val="20000"/>
        </a:spcBef>
        <a:spcAft>
          <a:spcPts val="600"/>
        </a:spcAft>
        <a:buClr>
          <a:srgbClr val="BE252A"/>
        </a:buClr>
        <a:buSzPct val="115000"/>
        <a:buFont typeface="Arial"/>
        <a:buChar char="•"/>
        <a:defRPr sz="2000" kern="1200" cap="none">
          <a:solidFill>
            <a:schemeClr val="tx1">
              <a:lumMod val="85000"/>
              <a:lumOff val="15000"/>
            </a:schemeClr>
          </a:solidFill>
          <a:effectLst/>
          <a:latin typeface="Calibri" panose="020F0502020204030204" pitchFamily="34" charset="0"/>
          <a:ea typeface="+mn-ea"/>
          <a:cs typeface="+mn-cs"/>
        </a:defRPr>
      </a:lvl2pPr>
      <a:lvl3pPr marL="1200150" indent="-285750" algn="l" defTabSz="457200" rtl="0" eaLnBrk="1" latinLnBrk="0" hangingPunct="1">
        <a:spcBef>
          <a:spcPct val="20000"/>
        </a:spcBef>
        <a:spcAft>
          <a:spcPts val="600"/>
        </a:spcAft>
        <a:buClr>
          <a:srgbClr val="BE252A"/>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mn-cs"/>
        </a:defRPr>
      </a:lvl3pPr>
      <a:lvl4pPr marL="1543050" indent="-171450" algn="l" defTabSz="457200" rtl="0" eaLnBrk="1" latinLnBrk="0" hangingPunct="1">
        <a:spcBef>
          <a:spcPct val="20000"/>
        </a:spcBef>
        <a:spcAft>
          <a:spcPts val="600"/>
        </a:spcAft>
        <a:buClr>
          <a:srgbClr val="BE252A"/>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mn-cs"/>
        </a:defRPr>
      </a:lvl4pPr>
      <a:lvl5pPr marL="2000250" indent="-171450" algn="l" defTabSz="457200" rtl="0" eaLnBrk="1" latinLnBrk="0" hangingPunct="1">
        <a:spcBef>
          <a:spcPct val="20000"/>
        </a:spcBef>
        <a:spcAft>
          <a:spcPts val="600"/>
        </a:spcAft>
        <a:buClr>
          <a:srgbClr val="BE252A"/>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a:t>
            </a:r>
            <a:endParaRPr lang="en-US" dirty="0"/>
          </a:p>
        </p:txBody>
      </p:sp>
      <p:sp>
        <p:nvSpPr>
          <p:cNvPr id="7" name="Subtitle 6"/>
          <p:cNvSpPr>
            <a:spLocks noGrp="1"/>
          </p:cNvSpPr>
          <p:nvPr>
            <p:ph type="body" idx="1"/>
          </p:nvPr>
        </p:nvSpPr>
        <p:spPr/>
        <p:txBody>
          <a:bodyPr/>
          <a:lstStyle/>
          <a:p>
            <a:r>
              <a:rPr lang="en-US" dirty="0"/>
              <a:t>Terrorism and Homeland Security</a:t>
            </a:r>
          </a:p>
        </p:txBody>
      </p:sp>
      <p:sp>
        <p:nvSpPr>
          <p:cNvPr id="3" name="Footer Placeholder 2"/>
          <p:cNvSpPr>
            <a:spLocks noGrp="1"/>
          </p:cNvSpPr>
          <p:nvPr>
            <p:ph type="ftr" sz="quarter" idx="3"/>
          </p:nvPr>
        </p:nvSpPr>
        <p:spPr/>
        <p:txBody>
          <a:bodyPr/>
          <a:lstStyle/>
          <a:p>
            <a:r>
              <a:rPr lang="en-US" dirty="0" smtClean="0"/>
              <a:t>©2017 Cengage Learning.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EXPLOSIVES AND BOMBS</a:t>
            </a:r>
            <a:endParaRPr lang="en-US" sz="2400" dirty="0" smtClean="0">
              <a:latin typeface="+mj-lt"/>
            </a:endParaRPr>
          </a:p>
          <a:p>
            <a:pPr marL="452438" lvl="1" indent="-342900">
              <a:spcAft>
                <a:spcPts val="600"/>
              </a:spcAft>
              <a:buFont typeface="Arial" pitchFamily="34" charset="0"/>
              <a:buChar char="•"/>
            </a:pPr>
            <a:r>
              <a:rPr lang="en-US" sz="2200" dirty="0" smtClean="0"/>
              <a:t>Suspicious packages</a:t>
            </a:r>
          </a:p>
          <a:p>
            <a:pPr marL="452438" lvl="1" indent="-342900">
              <a:spcAft>
                <a:spcPts val="600"/>
              </a:spcAft>
              <a:buFont typeface="Arial" pitchFamily="34" charset="0"/>
              <a:buChar char="•"/>
            </a:pPr>
            <a:r>
              <a:rPr lang="en-US" sz="2200" dirty="0" smtClean="0"/>
              <a:t>Vehicle bombs</a:t>
            </a:r>
          </a:p>
          <a:p>
            <a:pPr marL="452438" lvl="1" indent="-342900">
              <a:spcAft>
                <a:spcPts val="600"/>
              </a:spcAft>
              <a:buFont typeface="Arial" pitchFamily="34" charset="0"/>
              <a:buChar char="•"/>
            </a:pPr>
            <a:r>
              <a:rPr lang="en-US" sz="2200" dirty="0" smtClean="0"/>
              <a:t>Suicide bombers</a:t>
            </a:r>
          </a:p>
          <a:p>
            <a:pPr marL="452438" lvl="1" indent="-342900">
              <a:spcAft>
                <a:spcPts val="600"/>
              </a:spcAft>
              <a:buFont typeface="Arial" pitchFamily="34" charset="0"/>
              <a:buChar char="•"/>
            </a:pPr>
            <a:r>
              <a:rPr lang="en-US" sz="2200" dirty="0"/>
              <a:t>Police Executive Research Forum (PERF</a:t>
            </a:r>
            <a:r>
              <a:rPr lang="en-US" sz="2200" dirty="0" smtClean="0"/>
              <a:t>)</a:t>
            </a:r>
          </a:p>
          <a:p>
            <a:pPr marL="909638" lvl="2" indent="-342900">
              <a:spcAft>
                <a:spcPts val="600"/>
              </a:spcAft>
              <a:buSzPct val="50000"/>
              <a:buFont typeface="Wingdings" pitchFamily="2" charset="2"/>
              <a:buChar char="v"/>
            </a:pPr>
            <a:r>
              <a:rPr lang="en-US" sz="2000" dirty="0" smtClean="0"/>
              <a:t>Patrol-level response</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Methods Used by Terrorists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10</a:t>
            </a:fld>
            <a:endParaRPr lang="en-US" dirty="0"/>
          </a:p>
        </p:txBody>
      </p:sp>
    </p:spTree>
    <p:extLst>
      <p:ext uri="{BB962C8B-B14F-4D97-AF65-F5344CB8AC3E}">
        <p14:creationId xmlns:p14="http://schemas.microsoft.com/office/powerpoint/2010/main" xmlns="" val="1694651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WEAPONS OF MASS DESTRUCTION (WMDs)</a:t>
            </a:r>
            <a:endParaRPr lang="en-US" sz="2400" dirty="0" smtClean="0">
              <a:latin typeface="+mj-lt"/>
            </a:endParaRPr>
          </a:p>
          <a:p>
            <a:pPr marL="452438" lvl="1" indent="-342900">
              <a:spcAft>
                <a:spcPts val="600"/>
              </a:spcAft>
              <a:buFont typeface="Arial" pitchFamily="34" charset="0"/>
              <a:buChar char="•"/>
            </a:pPr>
            <a:r>
              <a:rPr lang="en-US" sz="2200" dirty="0" smtClean="0"/>
              <a:t>Biological agents</a:t>
            </a:r>
          </a:p>
          <a:p>
            <a:pPr marL="452438" lvl="1" indent="-342900">
              <a:spcAft>
                <a:spcPts val="600"/>
              </a:spcAft>
              <a:buFont typeface="Arial" pitchFamily="34" charset="0"/>
              <a:buChar char="•"/>
            </a:pPr>
            <a:r>
              <a:rPr lang="en-US" sz="2200" dirty="0" smtClean="0"/>
              <a:t>Chemical agents</a:t>
            </a:r>
          </a:p>
          <a:p>
            <a:pPr marL="452438" lvl="1" indent="-342900">
              <a:spcAft>
                <a:spcPts val="600"/>
              </a:spcAft>
              <a:buFont typeface="Arial" pitchFamily="34" charset="0"/>
              <a:buChar char="•"/>
            </a:pPr>
            <a:r>
              <a:rPr lang="en-US" sz="2200" dirty="0" smtClean="0"/>
              <a:t>Nuclear terrorism</a:t>
            </a:r>
          </a:p>
          <a:p>
            <a:pPr marL="452438" lvl="1" indent="-342900">
              <a:spcAft>
                <a:spcPts val="600"/>
              </a:spcAft>
              <a:buFont typeface="Arial" pitchFamily="34" charset="0"/>
              <a:buChar char="•"/>
            </a:pPr>
            <a:r>
              <a:rPr lang="en-US" sz="2200" dirty="0" smtClean="0"/>
              <a:t>Detecting radiation and other bioterrorism agents</a:t>
            </a:r>
          </a:p>
          <a:p>
            <a:pPr marL="452438" lvl="1" indent="-342900">
              <a:spcAft>
                <a:spcPts val="600"/>
              </a:spcAft>
              <a:buFont typeface="Arial" pitchFamily="34" charset="0"/>
              <a:buChar char="•"/>
            </a:pPr>
            <a:r>
              <a:rPr lang="en-US" sz="2200" dirty="0" smtClean="0"/>
              <a:t>WMD team</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Methods Used by Terrorists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11</a:t>
            </a:fld>
            <a:endParaRPr lang="en-US" dirty="0"/>
          </a:p>
        </p:txBody>
      </p:sp>
    </p:spTree>
    <p:extLst>
      <p:ext uri="{BB962C8B-B14F-4D97-AF65-F5344CB8AC3E}">
        <p14:creationId xmlns:p14="http://schemas.microsoft.com/office/powerpoint/2010/main" xmlns="" val="2479723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TECHNOLOGICAL TERRORISM</a:t>
            </a:r>
            <a:endParaRPr lang="en-US" sz="2400" dirty="0" smtClean="0">
              <a:latin typeface="+mj-lt"/>
            </a:endParaRPr>
          </a:p>
          <a:p>
            <a:pPr marL="452438" lvl="1" indent="-342900">
              <a:spcAft>
                <a:spcPts val="600"/>
              </a:spcAft>
              <a:buFont typeface="Arial" pitchFamily="34" charset="0"/>
              <a:buChar char="•"/>
            </a:pPr>
            <a:r>
              <a:rPr lang="en-US" sz="2200" dirty="0" smtClean="0"/>
              <a:t>Attacks on our technology</a:t>
            </a:r>
          </a:p>
          <a:p>
            <a:pPr marL="452438" lvl="1" indent="-342900">
              <a:spcAft>
                <a:spcPts val="600"/>
              </a:spcAft>
              <a:buFont typeface="Arial" pitchFamily="34" charset="0"/>
              <a:buChar char="•"/>
            </a:pPr>
            <a:r>
              <a:rPr lang="en-US" sz="2200" dirty="0" smtClean="0"/>
              <a:t>Attacks by technology</a:t>
            </a:r>
          </a:p>
          <a:p>
            <a:pPr marL="452438" lvl="1" indent="-342900">
              <a:spcAft>
                <a:spcPts val="600"/>
              </a:spcAft>
              <a:buFont typeface="Arial" pitchFamily="34" charset="0"/>
              <a:buChar char="•"/>
            </a:pPr>
            <a:r>
              <a:rPr lang="en-US" sz="2200" dirty="0" smtClean="0"/>
              <a:t>Energy drives our technology</a:t>
            </a:r>
          </a:p>
          <a:p>
            <a:pPr marL="452438" lvl="1" indent="-342900">
              <a:spcAft>
                <a:spcPts val="600"/>
              </a:spcAft>
              <a:buFont typeface="Arial" pitchFamily="34" charset="0"/>
              <a:buChar char="•"/>
            </a:pPr>
            <a:r>
              <a:rPr lang="en-US" sz="2200" dirty="0" smtClean="0"/>
              <a:t>Cyberterrorism</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Methods Used by Terrorists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12</a:t>
            </a:fld>
            <a:endParaRPr lang="en-US" dirty="0"/>
          </a:p>
        </p:txBody>
      </p:sp>
    </p:spTree>
    <p:extLst>
      <p:ext uri="{BB962C8B-B14F-4D97-AF65-F5344CB8AC3E}">
        <p14:creationId xmlns:p14="http://schemas.microsoft.com/office/powerpoint/2010/main" xmlns="" val="2910383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FINANCING</a:t>
            </a:r>
            <a:endParaRPr lang="en-US" sz="2400" dirty="0" smtClean="0">
              <a:latin typeface="+mj-lt"/>
            </a:endParaRPr>
          </a:p>
          <a:p>
            <a:pPr marL="452438" lvl="1" indent="-342900">
              <a:spcAft>
                <a:spcPts val="600"/>
              </a:spcAft>
              <a:buFont typeface="Arial" pitchFamily="34" charset="0"/>
              <a:buChar char="•"/>
            </a:pPr>
            <a:r>
              <a:rPr lang="en-US" sz="2200" dirty="0" smtClean="0"/>
              <a:t>Narcoterrorism</a:t>
            </a:r>
          </a:p>
          <a:p>
            <a:pPr marL="452438" lvl="1" indent="-342900">
              <a:spcAft>
                <a:spcPts val="600"/>
              </a:spcAft>
              <a:buFont typeface="Arial" pitchFamily="34" charset="0"/>
              <a:buChar char="•"/>
            </a:pPr>
            <a:r>
              <a:rPr lang="en-US" sz="2200" dirty="0" smtClean="0"/>
              <a:t>Wealthy sympathizers</a:t>
            </a:r>
          </a:p>
          <a:p>
            <a:pPr marL="109538" lvl="1" indent="-109538">
              <a:spcBef>
                <a:spcPts val="600"/>
              </a:spcBef>
              <a:spcAft>
                <a:spcPts val="600"/>
              </a:spcAft>
            </a:pPr>
            <a:r>
              <a:rPr lang="en-US" sz="2400" dirty="0" smtClean="0"/>
              <a:t>MONEY LAUNDERING</a:t>
            </a:r>
          </a:p>
          <a:p>
            <a:pPr marL="452438" lvl="1" indent="-342900">
              <a:spcAft>
                <a:spcPts val="600"/>
              </a:spcAft>
              <a:buFont typeface="Arial" pitchFamily="34" charset="0"/>
              <a:buChar char="•"/>
            </a:pPr>
            <a:r>
              <a:rPr lang="en-US" sz="2200" dirty="0" smtClean="0"/>
              <a:t>Hawala</a:t>
            </a:r>
          </a:p>
          <a:p>
            <a:pPr marL="452438" lvl="1" indent="-342900">
              <a:spcAft>
                <a:spcPts val="600"/>
              </a:spcAft>
              <a:buFont typeface="Arial" pitchFamily="34" charset="0"/>
              <a:buChar char="•"/>
            </a:pPr>
            <a:r>
              <a:rPr lang="en-US" sz="2200" dirty="0" smtClean="0"/>
              <a:t>No tax record or paper trail</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Funding Terrorism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13</a:t>
            </a:fld>
            <a:endParaRPr lang="en-US" dirty="0"/>
          </a:p>
        </p:txBody>
      </p:sp>
    </p:spTree>
    <p:extLst>
      <p:ext uri="{BB962C8B-B14F-4D97-AF65-F5344CB8AC3E}">
        <p14:creationId xmlns:p14="http://schemas.microsoft.com/office/powerpoint/2010/main" xmlns="" val="3883913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Department of Homeland Security</a:t>
            </a:r>
          </a:p>
          <a:p>
            <a:pPr marL="452438" lvl="1" indent="-342900">
              <a:spcAft>
                <a:spcPts val="600"/>
              </a:spcAft>
              <a:buFont typeface="Arial" pitchFamily="34" charset="0"/>
              <a:buChar char="•"/>
            </a:pPr>
            <a:r>
              <a:rPr lang="en-US" sz="2200" dirty="0" smtClean="0"/>
              <a:t>FBI</a:t>
            </a:r>
          </a:p>
          <a:p>
            <a:pPr marL="909638" lvl="2" indent="-342900">
              <a:spcAft>
                <a:spcPts val="600"/>
              </a:spcAft>
              <a:buSzPct val="50000"/>
              <a:buFont typeface="Wingdings" pitchFamily="2" charset="2"/>
              <a:buChar char="v"/>
            </a:pPr>
            <a:r>
              <a:rPr lang="en-US" sz="2000" dirty="0" smtClean="0"/>
              <a:t>Lead agency responding to acts of domestic terrorism</a:t>
            </a:r>
          </a:p>
          <a:p>
            <a:pPr marL="452438" lvl="1" indent="-342900">
              <a:spcAft>
                <a:spcPts val="600"/>
              </a:spcAft>
              <a:buFont typeface="Arial" pitchFamily="34" charset="0"/>
              <a:buChar char="•"/>
            </a:pPr>
            <a:r>
              <a:rPr lang="en-US" sz="2200" dirty="0" smtClean="0"/>
              <a:t>FEMA</a:t>
            </a:r>
          </a:p>
          <a:p>
            <a:pPr marL="909638" lvl="2" indent="-342900">
              <a:spcAft>
                <a:spcPts val="600"/>
              </a:spcAft>
              <a:buSzPct val="50000"/>
              <a:buFont typeface="Wingdings" pitchFamily="2" charset="2"/>
              <a:buChar char="v"/>
            </a:pPr>
            <a:r>
              <a:rPr lang="en-US" sz="2000" dirty="0" smtClean="0"/>
              <a:t>Lead agency for consequence management (after an attack)</a:t>
            </a:r>
          </a:p>
          <a:p>
            <a:pPr marL="452438" lvl="1" indent="-342900">
              <a:spcAft>
                <a:spcPts val="600"/>
              </a:spcAft>
              <a:buFont typeface="Arial" pitchFamily="34" charset="0"/>
              <a:buChar char="•"/>
            </a:pPr>
            <a:endParaRPr lang="en-US" sz="20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Federal </a:t>
            </a:r>
            <a:r>
              <a:rPr lang="en-US" sz="3200" dirty="0"/>
              <a:t>Response to Terrorism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14</a:t>
            </a:fld>
            <a:endParaRPr lang="en-US" dirty="0"/>
          </a:p>
        </p:txBody>
      </p:sp>
    </p:spTree>
    <p:extLst>
      <p:ext uri="{BB962C8B-B14F-4D97-AF65-F5344CB8AC3E}">
        <p14:creationId xmlns:p14="http://schemas.microsoft.com/office/powerpoint/2010/main" xmlns="" val="3300018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USA PATRIOT ACT</a:t>
            </a:r>
            <a:endParaRPr lang="en-US" sz="2400" dirty="0" smtClean="0">
              <a:latin typeface="+mj-lt"/>
            </a:endParaRPr>
          </a:p>
          <a:p>
            <a:pPr marL="452438" lvl="1" indent="-342900">
              <a:spcAft>
                <a:spcPts val="600"/>
              </a:spcAft>
              <a:buFont typeface="Arial" pitchFamily="34" charset="0"/>
              <a:buChar char="•"/>
            </a:pPr>
            <a:r>
              <a:rPr lang="en-US" sz="2200" dirty="0" smtClean="0"/>
              <a:t>Uses the </a:t>
            </a:r>
            <a:r>
              <a:rPr lang="en-US" sz="2200" dirty="0"/>
              <a:t>tools already available </a:t>
            </a:r>
            <a:endParaRPr lang="en-US" sz="2200" dirty="0" smtClean="0"/>
          </a:p>
          <a:p>
            <a:pPr marL="452438" lvl="1" indent="-342900">
              <a:spcAft>
                <a:spcPts val="600"/>
              </a:spcAft>
              <a:buFont typeface="Arial" pitchFamily="34" charset="0"/>
              <a:buChar char="•"/>
            </a:pPr>
            <a:r>
              <a:rPr lang="en-US" sz="2200" dirty="0" smtClean="0"/>
              <a:t>Facilitates </a:t>
            </a:r>
            <a:r>
              <a:rPr lang="en-US" sz="2200" dirty="0"/>
              <a:t>information </a:t>
            </a:r>
            <a:r>
              <a:rPr lang="en-US" sz="2200" dirty="0" smtClean="0"/>
              <a:t>sharing</a:t>
            </a:r>
          </a:p>
          <a:p>
            <a:pPr marL="452438" lvl="1" indent="-342900">
              <a:spcAft>
                <a:spcPts val="600"/>
              </a:spcAft>
              <a:buFont typeface="Arial" pitchFamily="34" charset="0"/>
              <a:buChar char="•"/>
            </a:pPr>
            <a:r>
              <a:rPr lang="en-US" sz="2200" dirty="0" smtClean="0"/>
              <a:t>Updates </a:t>
            </a:r>
            <a:r>
              <a:rPr lang="en-US" sz="2200" dirty="0"/>
              <a:t>the </a:t>
            </a:r>
            <a:r>
              <a:rPr lang="en-US" sz="2200" dirty="0" smtClean="0"/>
              <a:t>law</a:t>
            </a:r>
          </a:p>
          <a:p>
            <a:pPr marL="452438" lvl="1" indent="-342900">
              <a:spcAft>
                <a:spcPts val="600"/>
              </a:spcAft>
              <a:buFont typeface="Arial" pitchFamily="34" charset="0"/>
              <a:buChar char="•"/>
            </a:pPr>
            <a:r>
              <a:rPr lang="en-US" sz="2200" dirty="0" smtClean="0"/>
              <a:t>Reflects new </a:t>
            </a:r>
            <a:r>
              <a:rPr lang="en-US" sz="2200" dirty="0"/>
              <a:t>technologies and new </a:t>
            </a:r>
            <a:r>
              <a:rPr lang="en-US" sz="2200" dirty="0" smtClean="0"/>
              <a:t>threats</a:t>
            </a:r>
          </a:p>
          <a:p>
            <a:pPr marL="452438" lvl="1" indent="-342900">
              <a:spcAft>
                <a:spcPts val="600"/>
              </a:spcAft>
              <a:buFont typeface="Arial" pitchFamily="34" charset="0"/>
              <a:buChar char="•"/>
            </a:pPr>
            <a:r>
              <a:rPr lang="en-US" sz="2200" dirty="0" smtClean="0"/>
              <a:t>Increases </a:t>
            </a:r>
            <a:r>
              <a:rPr lang="en-US" sz="2200" dirty="0"/>
              <a:t>the penalties for those who commit or support terrorist crimes</a:t>
            </a:r>
            <a:endParaRPr lang="en-US" sz="22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Federal </a:t>
            </a:r>
            <a:r>
              <a:rPr lang="en-US" sz="3200" dirty="0"/>
              <a:t>Response to Terrorism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15</a:t>
            </a:fld>
            <a:endParaRPr lang="en-US" dirty="0"/>
          </a:p>
        </p:txBody>
      </p:sp>
    </p:spTree>
    <p:extLst>
      <p:ext uri="{BB962C8B-B14F-4D97-AF65-F5344CB8AC3E}">
        <p14:creationId xmlns:p14="http://schemas.microsoft.com/office/powerpoint/2010/main" xmlns="" val="3834209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NATIONAL </a:t>
            </a:r>
            <a:r>
              <a:rPr lang="en-US" sz="2400" dirty="0"/>
              <a:t>INFRASTRUCTURE PROTECTION </a:t>
            </a:r>
            <a:r>
              <a:rPr lang="en-US" sz="2400" dirty="0" smtClean="0"/>
              <a:t>PLAN</a:t>
            </a:r>
            <a:endParaRPr lang="en-US" sz="2400" dirty="0" smtClean="0">
              <a:latin typeface="+mj-lt"/>
            </a:endParaRPr>
          </a:p>
          <a:p>
            <a:pPr marL="452438" lvl="1" indent="-342900">
              <a:spcAft>
                <a:spcPts val="600"/>
              </a:spcAft>
              <a:buFont typeface="Arial" pitchFamily="34" charset="0"/>
              <a:buChar char="•"/>
            </a:pPr>
            <a:r>
              <a:rPr lang="en-US" sz="2200" dirty="0" smtClean="0"/>
              <a:t>Comprehensive risk </a:t>
            </a:r>
            <a:r>
              <a:rPr lang="en-US" sz="2200" dirty="0"/>
              <a:t>management framework</a:t>
            </a:r>
            <a:endParaRPr lang="en-US" sz="2200" dirty="0" smtClean="0"/>
          </a:p>
          <a:p>
            <a:pPr marL="109538" lvl="1" indent="-109538">
              <a:spcBef>
                <a:spcPts val="600"/>
              </a:spcBef>
              <a:spcAft>
                <a:spcPts val="600"/>
              </a:spcAft>
            </a:pPr>
            <a:r>
              <a:rPr lang="en-US" sz="2400" dirty="0" smtClean="0"/>
              <a:t>FUSION CENTERS</a:t>
            </a:r>
          </a:p>
          <a:p>
            <a:pPr marL="452438" lvl="1" indent="-342900">
              <a:spcAft>
                <a:spcPts val="600"/>
              </a:spcAft>
              <a:buFont typeface="Arial" pitchFamily="34" charset="0"/>
              <a:buChar char="•"/>
            </a:pPr>
            <a:r>
              <a:rPr lang="en-US" sz="2200" dirty="0" smtClean="0"/>
              <a:t>Collaborative effort </a:t>
            </a:r>
          </a:p>
          <a:p>
            <a:pPr marL="452438" lvl="1" indent="-342900">
              <a:spcAft>
                <a:spcPts val="600"/>
              </a:spcAft>
              <a:buFont typeface="Arial" pitchFamily="34" charset="0"/>
              <a:buChar char="•"/>
            </a:pPr>
            <a:r>
              <a:rPr lang="en-US" sz="2200" dirty="0" smtClean="0"/>
              <a:t>Two or more agencies </a:t>
            </a:r>
          </a:p>
          <a:p>
            <a:pPr marL="452438" lvl="1" indent="-342900">
              <a:spcAft>
                <a:spcPts val="600"/>
              </a:spcAft>
              <a:buFont typeface="Arial" pitchFamily="34" charset="0"/>
              <a:buChar char="•"/>
            </a:pPr>
            <a:r>
              <a:rPr lang="en-US" sz="2200" dirty="0" smtClean="0"/>
              <a:t>Exchange of critical information </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algn="ctr"/>
            <a:r>
              <a:rPr lang="en-US" sz="3200" dirty="0" smtClean="0"/>
              <a:t>Federal </a:t>
            </a:r>
            <a:r>
              <a:rPr lang="en-US" sz="3200" dirty="0"/>
              <a:t>Response to </a:t>
            </a:r>
            <a:r>
              <a:rPr lang="en-US" sz="3200" dirty="0" smtClean="0"/>
              <a:t>Terrorism</a:t>
            </a:r>
            <a:endParaRPr lang="en-US" sz="3200" dirty="0"/>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16</a:t>
            </a:fld>
            <a:endParaRPr lang="en-US" dirty="0"/>
          </a:p>
        </p:txBody>
      </p:sp>
    </p:spTree>
    <p:extLst>
      <p:ext uri="{BB962C8B-B14F-4D97-AF65-F5344CB8AC3E}">
        <p14:creationId xmlns:p14="http://schemas.microsoft.com/office/powerpoint/2010/main" xmlns="" val="1606919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FIVE KEY PRINCIPLES</a:t>
            </a:r>
            <a:endParaRPr lang="en-US" sz="2400" dirty="0" smtClean="0">
              <a:latin typeface="+mj-lt"/>
            </a:endParaRPr>
          </a:p>
          <a:p>
            <a:pPr marL="452438" lvl="1" indent="-342900">
              <a:spcAft>
                <a:spcPts val="600"/>
              </a:spcAft>
              <a:buFont typeface="Arial" pitchFamily="34" charset="0"/>
              <a:buChar char="•"/>
            </a:pPr>
            <a:r>
              <a:rPr lang="en-US" sz="2200" dirty="0" smtClean="0"/>
              <a:t>All terrorism is local</a:t>
            </a:r>
          </a:p>
          <a:p>
            <a:pPr marL="452438" lvl="1" indent="-342900">
              <a:spcAft>
                <a:spcPts val="600"/>
              </a:spcAft>
              <a:buFont typeface="Arial" pitchFamily="34" charset="0"/>
              <a:buChar char="•"/>
            </a:pPr>
            <a:r>
              <a:rPr lang="en-US" sz="2200" dirty="0" smtClean="0"/>
              <a:t>Prevention is paramount</a:t>
            </a:r>
          </a:p>
          <a:p>
            <a:pPr marL="452438" lvl="1" indent="-342900">
              <a:spcAft>
                <a:spcPts val="600"/>
              </a:spcAft>
              <a:buFont typeface="Arial" pitchFamily="34" charset="0"/>
              <a:buChar char="•"/>
            </a:pPr>
            <a:r>
              <a:rPr lang="en-US" sz="2200" dirty="0" smtClean="0"/>
              <a:t>Hometown security is homeland security</a:t>
            </a:r>
          </a:p>
          <a:p>
            <a:pPr marL="452438" lvl="1" indent="-342900">
              <a:spcAft>
                <a:spcPts val="600"/>
              </a:spcAft>
              <a:buFont typeface="Arial" pitchFamily="34" charset="0"/>
              <a:buChar char="•"/>
            </a:pPr>
            <a:r>
              <a:rPr lang="en-US" sz="2200" dirty="0" smtClean="0"/>
              <a:t>Coordinate strategies nationally, not federally</a:t>
            </a:r>
          </a:p>
          <a:p>
            <a:pPr marL="452438" lvl="1" indent="-342900">
              <a:spcAft>
                <a:spcPts val="600"/>
              </a:spcAft>
              <a:buFont typeface="Arial" pitchFamily="34" charset="0"/>
              <a:buChar char="•"/>
            </a:pPr>
            <a:r>
              <a:rPr lang="en-US" sz="2200" dirty="0" smtClean="0"/>
              <a:t>Bottom-up engineering is important</a:t>
            </a:r>
          </a:p>
          <a:p>
            <a:pPr marL="909638" lvl="2" indent="-342900">
              <a:spcAft>
                <a:spcPts val="600"/>
              </a:spcAft>
              <a:buSzPct val="50000"/>
              <a:buFont typeface="Wingdings" pitchFamily="2" charset="2"/>
              <a:buChar char="v"/>
            </a:pPr>
            <a:r>
              <a:rPr lang="en-US" sz="2000" dirty="0" smtClean="0"/>
              <a:t>State, tribal, and local public safety communities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Hometown Security and Homeland Security</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17</a:t>
            </a:fld>
            <a:endParaRPr lang="en-US" dirty="0"/>
          </a:p>
        </p:txBody>
      </p:sp>
    </p:spTree>
    <p:extLst>
      <p:ext uri="{BB962C8B-B14F-4D97-AF65-F5344CB8AC3E}">
        <p14:creationId xmlns:p14="http://schemas.microsoft.com/office/powerpoint/2010/main" xmlns="" val="2433577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TYPICAL STAGES IN A TERRORIST ATTACK</a:t>
            </a:r>
            <a:endParaRPr lang="en-US" sz="2400" dirty="0" smtClean="0">
              <a:latin typeface="+mj-lt"/>
            </a:endParaRPr>
          </a:p>
          <a:p>
            <a:pPr marL="452438" lvl="1" indent="-342900">
              <a:spcAft>
                <a:spcPts val="600"/>
              </a:spcAft>
              <a:buFont typeface="Arial" pitchFamily="34" charset="0"/>
              <a:buChar char="•"/>
            </a:pPr>
            <a:r>
              <a:rPr lang="en-US" sz="2200" dirty="0" smtClean="0"/>
              <a:t>Three-tiered model of al-</a:t>
            </a:r>
            <a:r>
              <a:rPr lang="en-US" sz="2200" dirty="0"/>
              <a:t>Q</a:t>
            </a:r>
            <a:r>
              <a:rPr lang="en-US" sz="2200" dirty="0" smtClean="0"/>
              <a:t>aeda attacks by sleeper cells</a:t>
            </a:r>
          </a:p>
          <a:p>
            <a:pPr marL="909638" lvl="2" indent="-342900">
              <a:spcAft>
                <a:spcPts val="600"/>
              </a:spcAft>
              <a:buSzPct val="50000"/>
              <a:buFont typeface="Wingdings" pitchFamily="2" charset="2"/>
              <a:buChar char="v"/>
            </a:pPr>
            <a:r>
              <a:rPr lang="en-US" sz="2000" dirty="0" smtClean="0"/>
              <a:t>Attacking in conjunction with the group’s leaders</a:t>
            </a:r>
          </a:p>
          <a:p>
            <a:pPr marL="909638" lvl="2" indent="-342900">
              <a:spcAft>
                <a:spcPts val="600"/>
              </a:spcAft>
              <a:buSzPct val="50000"/>
              <a:buFont typeface="Wingdings" pitchFamily="2" charset="2"/>
              <a:buChar char="v"/>
            </a:pPr>
            <a:r>
              <a:rPr lang="en-US" sz="2000" dirty="0" smtClean="0"/>
              <a:t>Attacking on their own </a:t>
            </a:r>
          </a:p>
          <a:p>
            <a:pPr marL="909638" lvl="2" indent="-342900">
              <a:spcAft>
                <a:spcPts val="600"/>
              </a:spcAft>
              <a:buSzPct val="50000"/>
              <a:buFont typeface="Wingdings" pitchFamily="2" charset="2"/>
              <a:buChar char="v"/>
            </a:pPr>
            <a:r>
              <a:rPr lang="en-US" sz="2000" dirty="0" smtClean="0"/>
              <a:t>Individuals attacking with support from small cells </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Investigating Possible Terrorist Activities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18</a:t>
            </a:fld>
            <a:endParaRPr lang="en-US" dirty="0"/>
          </a:p>
        </p:txBody>
      </p:sp>
    </p:spTree>
    <p:extLst>
      <p:ext uri="{BB962C8B-B14F-4D97-AF65-F5344CB8AC3E}">
        <p14:creationId xmlns:p14="http://schemas.microsoft.com/office/powerpoint/2010/main" xmlns="" val="3734269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INTELLIGENCE CYCLE</a:t>
            </a:r>
            <a:endParaRPr lang="en-US" sz="2400" dirty="0" smtClean="0">
              <a:latin typeface="+mj-lt"/>
            </a:endParaRPr>
          </a:p>
          <a:p>
            <a:pPr marL="452438" lvl="1" indent="-342900">
              <a:spcAft>
                <a:spcPts val="300"/>
              </a:spcAft>
              <a:buFont typeface="Arial" pitchFamily="34" charset="0"/>
              <a:buChar char="•"/>
            </a:pPr>
            <a:r>
              <a:rPr lang="en-US" sz="2200" dirty="0" smtClean="0"/>
              <a:t>Intelligence requirements </a:t>
            </a:r>
          </a:p>
          <a:p>
            <a:pPr marL="452438" lvl="1" indent="-342900">
              <a:spcAft>
                <a:spcPts val="300"/>
              </a:spcAft>
              <a:buFont typeface="Arial" pitchFamily="34" charset="0"/>
              <a:buChar char="•"/>
            </a:pPr>
            <a:r>
              <a:rPr lang="en-US" sz="2200" dirty="0" smtClean="0"/>
              <a:t>Planning and direction</a:t>
            </a:r>
          </a:p>
          <a:p>
            <a:pPr marL="452438" lvl="1" indent="-342900">
              <a:spcAft>
                <a:spcPts val="300"/>
              </a:spcAft>
              <a:buFont typeface="Arial" pitchFamily="34" charset="0"/>
              <a:buChar char="•"/>
            </a:pPr>
            <a:r>
              <a:rPr lang="en-US" sz="2200" dirty="0" smtClean="0"/>
              <a:t>Collecting raw information </a:t>
            </a:r>
          </a:p>
          <a:p>
            <a:pPr marL="452438" lvl="1" indent="-342900">
              <a:spcAft>
                <a:spcPts val="300"/>
              </a:spcAft>
              <a:buFont typeface="Arial" pitchFamily="34" charset="0"/>
              <a:buChar char="•"/>
            </a:pPr>
            <a:r>
              <a:rPr lang="en-US" sz="2200" dirty="0" smtClean="0"/>
              <a:t>Processing and exploiting </a:t>
            </a:r>
          </a:p>
          <a:p>
            <a:pPr marL="452438" lvl="1" indent="-342900">
              <a:spcAft>
                <a:spcPts val="300"/>
              </a:spcAft>
              <a:buFont typeface="Arial" pitchFamily="34" charset="0"/>
              <a:buChar char="•"/>
            </a:pPr>
            <a:r>
              <a:rPr lang="en-US" sz="2200" dirty="0" smtClean="0"/>
              <a:t>Analysis and production</a:t>
            </a:r>
          </a:p>
          <a:p>
            <a:pPr marL="452438" lvl="1" indent="-342900">
              <a:spcAft>
                <a:spcPts val="300"/>
              </a:spcAft>
              <a:buFont typeface="Arial" pitchFamily="34" charset="0"/>
              <a:buChar char="•"/>
            </a:pPr>
            <a:r>
              <a:rPr lang="en-US" sz="2200" dirty="0" smtClean="0"/>
              <a:t>Dissemination </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Information Gathering and Intelligence Sharing</a:t>
            </a:r>
            <a:endParaRPr lang="en-US" sz="3200" dirty="0" smtClean="0">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047875"/>
            <a:ext cx="2928938" cy="31338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19</a:t>
            </a:fld>
            <a:endParaRPr lang="en-US" dirty="0"/>
          </a:p>
        </p:txBody>
      </p:sp>
    </p:spTree>
    <p:extLst>
      <p:ext uri="{BB962C8B-B14F-4D97-AF65-F5344CB8AC3E}">
        <p14:creationId xmlns:p14="http://schemas.microsoft.com/office/powerpoint/2010/main" xmlns="" val="3419144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71600"/>
            <a:ext cx="8229600" cy="5852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Introduction</a:t>
            </a:r>
          </a:p>
        </p:txBody>
      </p:sp>
      <p:sp>
        <p:nvSpPr>
          <p:cNvPr id="3" name="Content Placeholder 2"/>
          <p:cNvSpPr txBox="1">
            <a:spLocks/>
          </p:cNvSpPr>
          <p:nvPr/>
        </p:nvSpPr>
        <p:spPr>
          <a:xfrm>
            <a:off x="1295400" y="2057400"/>
            <a:ext cx="6858000" cy="3505200"/>
          </a:xfrm>
          <a:prstGeom prst="rect">
            <a:avLst/>
          </a:prstGeom>
        </p:spPr>
        <p:txBody>
          <a:bodyPr vert="horz" lIns="91440" tIns="45720" rIns="91440" bIns="45720" rtlCol="0">
            <a:noAutofit/>
          </a:bodyPr>
          <a:lstStyle/>
          <a:p>
            <a:pPr marL="341313" indent="-231775">
              <a:spcAft>
                <a:spcPts val="600"/>
              </a:spcAft>
              <a:buFont typeface="Arial" pitchFamily="34" charset="0"/>
              <a:buChar char="•"/>
            </a:pPr>
            <a:r>
              <a:rPr lang="en-US" sz="2200" dirty="0"/>
              <a:t>The Justice Department’s top priority is to support law enforcement and intelligence agencies in the fight against </a:t>
            </a:r>
            <a:r>
              <a:rPr lang="en-US" sz="2200" dirty="0" smtClean="0"/>
              <a:t>terrorism</a:t>
            </a:r>
          </a:p>
          <a:p>
            <a:pPr marL="341313" indent="-231775">
              <a:spcAft>
                <a:spcPts val="600"/>
              </a:spcAft>
              <a:buFont typeface="Arial" pitchFamily="34" charset="0"/>
              <a:buChar char="•"/>
            </a:pPr>
            <a:r>
              <a:rPr lang="en-US" sz="2200" dirty="0"/>
              <a:t>After </a:t>
            </a:r>
            <a:r>
              <a:rPr lang="en-US" sz="2200" dirty="0" smtClean="0"/>
              <a:t>9/11</a:t>
            </a:r>
            <a:r>
              <a:rPr lang="en-US" sz="2200" dirty="0"/>
              <a:t>, our country entered a new era of </a:t>
            </a:r>
            <a:r>
              <a:rPr lang="en-US" sz="2200" dirty="0" smtClean="0"/>
              <a:t>policing</a:t>
            </a:r>
          </a:p>
          <a:p>
            <a:pPr marL="341313" indent="-231775">
              <a:spcAft>
                <a:spcPts val="600"/>
              </a:spcAft>
              <a:buFont typeface="Arial" pitchFamily="34" charset="0"/>
              <a:buChar char="•"/>
            </a:pPr>
            <a:r>
              <a:rPr lang="en-US" sz="2200" dirty="0"/>
              <a:t>For </a:t>
            </a:r>
            <a:r>
              <a:rPr lang="en-US" sz="2200" dirty="0" smtClean="0"/>
              <a:t>cops, </a:t>
            </a:r>
            <a:r>
              <a:rPr lang="en-US" sz="2200" dirty="0"/>
              <a:t>crime fighting and counterterrorism go hand in </a:t>
            </a:r>
            <a:r>
              <a:rPr lang="en-US" sz="2200" dirty="0" smtClean="0"/>
              <a:t>hand</a:t>
            </a:r>
            <a:endParaRPr kumimoji="0" lang="en-US" sz="2200" b="0" i="0" u="none" strike="noStrike" kern="1200" cap="none" spc="0" normalizeH="0" baseline="0" noProof="0" dirty="0" smtClean="0">
              <a:ln>
                <a:noFill/>
              </a:ln>
              <a:solidFill>
                <a:schemeClr val="tx1"/>
              </a:solidFill>
              <a:effectLst/>
              <a:uLnTx/>
              <a:uFillTx/>
            </a:endParaRPr>
          </a:p>
        </p:txBody>
      </p:sp>
      <p:sp>
        <p:nvSpPr>
          <p:cNvPr id="4" name="Footer Placeholder 3"/>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a:t>
            </a:fld>
            <a:endParaRPr lang="en-US" dirty="0"/>
          </a:p>
        </p:txBody>
      </p:sp>
    </p:spTree>
    <p:extLst>
      <p:ext uri="{BB962C8B-B14F-4D97-AF65-F5344CB8AC3E}">
        <p14:creationId xmlns:p14="http://schemas.microsoft.com/office/powerpoint/2010/main" xmlns="" val="2143496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KEYS</a:t>
            </a:r>
            <a:endParaRPr lang="en-US" sz="2400" dirty="0" smtClean="0">
              <a:latin typeface="+mj-lt"/>
            </a:endParaRPr>
          </a:p>
          <a:p>
            <a:pPr marL="452438" lvl="1" indent="-342900">
              <a:spcAft>
                <a:spcPts val="600"/>
              </a:spcAft>
              <a:buFont typeface="Arial" pitchFamily="34" charset="0"/>
              <a:buChar char="•"/>
            </a:pPr>
            <a:r>
              <a:rPr lang="en-US" sz="2200" dirty="0" smtClean="0"/>
              <a:t>Number-one priority is communication</a:t>
            </a:r>
          </a:p>
          <a:p>
            <a:pPr marL="452438" lvl="1" indent="-342900">
              <a:spcAft>
                <a:spcPts val="600"/>
              </a:spcAft>
              <a:buFont typeface="Arial" pitchFamily="34" charset="0"/>
              <a:buChar char="•"/>
            </a:pPr>
            <a:r>
              <a:rPr lang="en-US" sz="2200" dirty="0" smtClean="0"/>
              <a:t>Collaboration among local, state, and federal law enforcement agencies</a:t>
            </a:r>
          </a:p>
          <a:p>
            <a:pPr marL="452438" lvl="1" indent="-342900">
              <a:spcAft>
                <a:spcPts val="600"/>
              </a:spcAft>
              <a:buFont typeface="Arial" pitchFamily="34" charset="0"/>
              <a:buChar char="•"/>
            </a:pPr>
            <a:r>
              <a:rPr lang="en-US" sz="2200" dirty="0" smtClean="0"/>
              <a:t>Key to combating terrorism lies with the local police </a:t>
            </a:r>
          </a:p>
          <a:p>
            <a:pPr marL="452438" lvl="1" indent="-342900">
              <a:spcAft>
                <a:spcPts val="600"/>
              </a:spcAft>
              <a:buFont typeface="Arial" pitchFamily="34" charset="0"/>
              <a:buChar char="•"/>
            </a:pPr>
            <a:r>
              <a:rPr lang="en-US" sz="2200" dirty="0" smtClean="0"/>
              <a:t>Regional </a:t>
            </a:r>
            <a:r>
              <a:rPr lang="en-US" sz="2200" dirty="0"/>
              <a:t>Information Sharing Systems (RISS) program</a:t>
            </a:r>
            <a:endParaRPr lang="en-US" sz="22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Crucial Collaborations and Partnerships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20</a:t>
            </a:fld>
            <a:endParaRPr lang="en-US" dirty="0"/>
          </a:p>
        </p:txBody>
      </p:sp>
    </p:spTree>
    <p:extLst>
      <p:ext uri="{BB962C8B-B14F-4D97-AF65-F5344CB8AC3E}">
        <p14:creationId xmlns:p14="http://schemas.microsoft.com/office/powerpoint/2010/main" xmlns="" val="3499437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33172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INITIATIVES</a:t>
            </a:r>
            <a:endParaRPr lang="en-US" sz="2400" dirty="0" smtClean="0">
              <a:latin typeface="+mj-lt"/>
            </a:endParaRPr>
          </a:p>
          <a:p>
            <a:pPr marL="452438" lvl="1" indent="-342900">
              <a:spcAft>
                <a:spcPts val="600"/>
              </a:spcAft>
              <a:buFont typeface="Arial" pitchFamily="34" charset="0"/>
              <a:buChar char="•"/>
            </a:pPr>
            <a:r>
              <a:rPr lang="en-US" sz="2200" dirty="0" smtClean="0"/>
              <a:t>Community Protection Act</a:t>
            </a:r>
          </a:p>
          <a:p>
            <a:pPr marL="909638" lvl="2" indent="-342900">
              <a:spcAft>
                <a:spcPts val="600"/>
              </a:spcAft>
              <a:buSzPct val="50000"/>
              <a:buFont typeface="Wingdings" pitchFamily="2" charset="2"/>
              <a:buChar char="v"/>
            </a:pPr>
            <a:r>
              <a:rPr lang="en-US" sz="2000" dirty="0" smtClean="0"/>
              <a:t>Off-duty and retired police officers</a:t>
            </a:r>
          </a:p>
          <a:p>
            <a:pPr marL="909638" lvl="2" indent="-342900">
              <a:spcAft>
                <a:spcPts val="600"/>
              </a:spcAft>
              <a:buSzPct val="50000"/>
              <a:buFont typeface="Wingdings" pitchFamily="2" charset="2"/>
              <a:buChar char="v"/>
            </a:pPr>
            <a:r>
              <a:rPr lang="en-US" sz="2000" dirty="0" smtClean="0"/>
              <a:t>Right to carry concealed firearms</a:t>
            </a:r>
          </a:p>
          <a:p>
            <a:pPr marL="452438" lvl="1" indent="-342900">
              <a:spcAft>
                <a:spcPts val="600"/>
              </a:spcAft>
              <a:buFont typeface="Arial" pitchFamily="34" charset="0"/>
              <a:buChar char="•"/>
            </a:pPr>
            <a:r>
              <a:rPr lang="en-US" sz="2200" dirty="0" smtClean="0"/>
              <a:t>Increased border security</a:t>
            </a:r>
          </a:p>
          <a:p>
            <a:pPr marL="452438" lvl="1" indent="-342900">
              <a:spcAft>
                <a:spcPts val="600"/>
              </a:spcAft>
              <a:buFont typeface="Arial" pitchFamily="34" charset="0"/>
              <a:buChar char="•"/>
            </a:pPr>
            <a:r>
              <a:rPr lang="en-US" sz="2200" dirty="0" smtClean="0"/>
              <a:t>National Memorial Institute for                                     the Prevention of Terrorism</a:t>
            </a:r>
          </a:p>
        </p:txBody>
      </p:sp>
      <p:sp>
        <p:nvSpPr>
          <p:cNvPr id="6" name="TextBox 5"/>
          <p:cNvSpPr txBox="1"/>
          <p:nvPr/>
        </p:nvSpPr>
        <p:spPr>
          <a:xfrm>
            <a:off x="381000" y="1188720"/>
            <a:ext cx="8305800" cy="1077218"/>
          </a:xfrm>
          <a:prstGeom prst="rect">
            <a:avLst/>
          </a:prstGeom>
          <a:noFill/>
        </p:spPr>
        <p:txBody>
          <a:bodyPr wrap="square" numCol="1" rtlCol="0">
            <a:spAutoFit/>
          </a:bodyPr>
          <a:lstStyle/>
          <a:p>
            <a:pPr lvl="0" algn="ctr"/>
            <a:r>
              <a:rPr lang="en-US" sz="3200" dirty="0" smtClean="0"/>
              <a:t>Initiatives </a:t>
            </a:r>
            <a:r>
              <a:rPr lang="en-US" sz="3200" dirty="0"/>
              <a:t>to Assist in the</a:t>
            </a:r>
            <a:r>
              <a:rPr lang="en-US" sz="3200" dirty="0" smtClean="0"/>
              <a:t> </a:t>
            </a:r>
            <a:br>
              <a:rPr lang="en-US" sz="3200" dirty="0" smtClean="0"/>
            </a:br>
            <a:r>
              <a:rPr lang="en-US" sz="3200" dirty="0" smtClean="0"/>
              <a:t>Fight </a:t>
            </a:r>
            <a:r>
              <a:rPr lang="en-US" sz="3200" dirty="0"/>
              <a:t>against Terrorism</a:t>
            </a:r>
            <a:endParaRPr lang="en-US" sz="3200" dirty="0" smtClean="0">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81700" y="2514600"/>
            <a:ext cx="1981200" cy="30128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21</a:t>
            </a:fld>
            <a:endParaRPr lang="en-US" dirty="0"/>
          </a:p>
        </p:txBody>
      </p:sp>
    </p:spTree>
    <p:extLst>
      <p:ext uri="{BB962C8B-B14F-4D97-AF65-F5344CB8AC3E}">
        <p14:creationId xmlns:p14="http://schemas.microsoft.com/office/powerpoint/2010/main" xmlns="" val="2429992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INITIATIVES</a:t>
            </a:r>
            <a:endParaRPr lang="en-US" sz="2400" dirty="0" smtClean="0">
              <a:latin typeface="+mj-lt"/>
            </a:endParaRPr>
          </a:p>
          <a:p>
            <a:pPr marL="452438" lvl="1" indent="-342900">
              <a:spcAft>
                <a:spcPts val="600"/>
              </a:spcAft>
              <a:buFont typeface="Arial" pitchFamily="34" charset="0"/>
              <a:buChar char="•"/>
            </a:pPr>
            <a:r>
              <a:rPr lang="en-US" sz="2200" dirty="0" smtClean="0"/>
              <a:t>National Center for Food Protection and Defense</a:t>
            </a:r>
          </a:p>
          <a:p>
            <a:pPr marL="452438" lvl="1" indent="-342900">
              <a:spcAft>
                <a:spcPts val="600"/>
              </a:spcAft>
              <a:buFont typeface="Arial" pitchFamily="34" charset="0"/>
              <a:buChar char="•"/>
            </a:pPr>
            <a:r>
              <a:rPr lang="en-US" sz="2200" dirty="0" smtClean="0"/>
              <a:t>National Incident Management System (NIMS)</a:t>
            </a:r>
          </a:p>
          <a:p>
            <a:pPr marL="909638" lvl="2" indent="-342900">
              <a:spcAft>
                <a:spcPts val="600"/>
              </a:spcAft>
              <a:buSzPct val="50000"/>
              <a:buFont typeface="Wingdings" pitchFamily="2" charset="2"/>
              <a:buChar char="v"/>
            </a:pPr>
            <a:r>
              <a:rPr lang="en-US" sz="2000" dirty="0" smtClean="0"/>
              <a:t>Standardized incident response</a:t>
            </a:r>
          </a:p>
          <a:p>
            <a:pPr marL="452438" lvl="1" indent="-342900">
              <a:spcAft>
                <a:spcPts val="600"/>
              </a:spcAft>
              <a:buFont typeface="Arial" pitchFamily="34" charset="0"/>
              <a:buChar char="•"/>
            </a:pPr>
            <a:r>
              <a:rPr lang="en-US" sz="2200" dirty="0" smtClean="0"/>
              <a:t>Joint Terrorism Task Forces</a:t>
            </a:r>
          </a:p>
        </p:txBody>
      </p:sp>
      <p:sp>
        <p:nvSpPr>
          <p:cNvPr id="7" name="TextBox 6"/>
          <p:cNvSpPr txBox="1"/>
          <p:nvPr/>
        </p:nvSpPr>
        <p:spPr>
          <a:xfrm>
            <a:off x="381000" y="1188720"/>
            <a:ext cx="8305800" cy="1077218"/>
          </a:xfrm>
          <a:prstGeom prst="rect">
            <a:avLst/>
          </a:prstGeom>
          <a:noFill/>
        </p:spPr>
        <p:txBody>
          <a:bodyPr wrap="square" numCol="1" rtlCol="0">
            <a:spAutoFit/>
          </a:bodyPr>
          <a:lstStyle/>
          <a:p>
            <a:pPr lvl="0" algn="ctr"/>
            <a:r>
              <a:rPr lang="en-US" sz="3200" dirty="0" smtClean="0"/>
              <a:t>Initiatives </a:t>
            </a:r>
            <a:r>
              <a:rPr lang="en-US" sz="3200" dirty="0"/>
              <a:t>to Assist in the</a:t>
            </a:r>
            <a:r>
              <a:rPr lang="en-US" sz="3200" dirty="0" smtClean="0"/>
              <a:t> </a:t>
            </a:r>
            <a:br>
              <a:rPr lang="en-US" sz="3200" dirty="0" smtClean="0"/>
            </a:br>
            <a:r>
              <a:rPr lang="en-US" sz="3200" dirty="0" smtClean="0"/>
              <a:t>Fight </a:t>
            </a:r>
            <a:r>
              <a:rPr lang="en-US" sz="3200" dirty="0"/>
              <a:t>against Terrorism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22</a:t>
            </a:fld>
            <a:endParaRPr lang="en-US" dirty="0"/>
          </a:p>
        </p:txBody>
      </p:sp>
    </p:spTree>
    <p:extLst>
      <p:ext uri="{BB962C8B-B14F-4D97-AF65-F5344CB8AC3E}">
        <p14:creationId xmlns:p14="http://schemas.microsoft.com/office/powerpoint/2010/main" xmlns="" val="2007790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SYMBIOTIC RELATIONSHIP</a:t>
            </a:r>
            <a:endParaRPr lang="en-US" sz="2400" dirty="0" smtClean="0">
              <a:latin typeface="+mj-lt"/>
            </a:endParaRPr>
          </a:p>
          <a:p>
            <a:pPr marL="452438" lvl="1" indent="-342900">
              <a:spcAft>
                <a:spcPts val="600"/>
              </a:spcAft>
              <a:buFont typeface="Arial" pitchFamily="34" charset="0"/>
              <a:buChar char="•"/>
            </a:pPr>
            <a:r>
              <a:rPr lang="en-US" sz="2200" dirty="0" smtClean="0"/>
              <a:t>Terrorism is futile without publicity</a:t>
            </a:r>
          </a:p>
          <a:p>
            <a:pPr marL="452438" lvl="1" indent="-342900">
              <a:spcAft>
                <a:spcPts val="600"/>
              </a:spcAft>
              <a:buFont typeface="Arial" pitchFamily="34" charset="0"/>
              <a:buChar char="•"/>
            </a:pPr>
            <a:r>
              <a:rPr lang="en-US" sz="2200" dirty="0" smtClean="0"/>
              <a:t>Media generates much publicity</a:t>
            </a:r>
          </a:p>
          <a:p>
            <a:pPr marL="452438" lvl="1" indent="-342900">
              <a:spcAft>
                <a:spcPts val="600"/>
              </a:spcAft>
              <a:buFont typeface="Arial" pitchFamily="34" charset="0"/>
              <a:buChar char="•"/>
            </a:pPr>
            <a:r>
              <a:rPr lang="en-US" sz="2200" dirty="0" smtClean="0"/>
              <a:t>Contagion effect</a:t>
            </a:r>
          </a:p>
          <a:p>
            <a:pPr marL="909638" lvl="2" indent="-342900">
              <a:spcAft>
                <a:spcPts val="600"/>
              </a:spcAft>
              <a:buSzPct val="50000"/>
              <a:buFont typeface="Wingdings" pitchFamily="2" charset="2"/>
              <a:buChar char="v"/>
            </a:pPr>
            <a:r>
              <a:rPr lang="en-US" sz="2000" dirty="0" smtClean="0"/>
              <a:t>Coverage of terrorism inspires more terrorism</a:t>
            </a:r>
          </a:p>
          <a:p>
            <a:pPr marL="909638" lvl="2" indent="-342900">
              <a:spcAft>
                <a:spcPts val="600"/>
              </a:spcAft>
              <a:buSzPct val="50000"/>
              <a:buFont typeface="Wingdings" pitchFamily="2" charset="2"/>
              <a:buChar char="v"/>
            </a:pPr>
            <a:r>
              <a:rPr lang="en-US" sz="2000" dirty="0" smtClean="0"/>
              <a:t>Contagious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Role </a:t>
            </a:r>
            <a:r>
              <a:rPr lang="en-US" sz="3200" dirty="0"/>
              <a:t>of the Media in the War on Terrorism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23</a:t>
            </a:fld>
            <a:endParaRPr lang="en-US" dirty="0"/>
          </a:p>
        </p:txBody>
      </p:sp>
    </p:spTree>
    <p:extLst>
      <p:ext uri="{BB962C8B-B14F-4D97-AF65-F5344CB8AC3E}">
        <p14:creationId xmlns:p14="http://schemas.microsoft.com/office/powerpoint/2010/main" xmlns="" val="3184316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Civil liberties</a:t>
            </a:r>
          </a:p>
          <a:p>
            <a:pPr marL="452438" lvl="1" indent="-342900">
              <a:spcAft>
                <a:spcPts val="600"/>
              </a:spcAft>
              <a:buFont typeface="Arial" pitchFamily="34" charset="0"/>
              <a:buChar char="•"/>
            </a:pPr>
            <a:r>
              <a:rPr lang="en-US" sz="2200" dirty="0" smtClean="0"/>
              <a:t>Discrimination</a:t>
            </a:r>
          </a:p>
          <a:p>
            <a:pPr marL="452438" lvl="1" indent="-342900">
              <a:spcAft>
                <a:spcPts val="600"/>
              </a:spcAft>
              <a:buFont typeface="Arial" pitchFamily="34" charset="0"/>
              <a:buChar char="•"/>
            </a:pPr>
            <a:r>
              <a:rPr lang="en-US" sz="2200" dirty="0" smtClean="0"/>
              <a:t>Victims of hate crimes</a:t>
            </a:r>
          </a:p>
          <a:p>
            <a:pPr marL="452438" lvl="1" indent="-342900">
              <a:spcAft>
                <a:spcPts val="600"/>
              </a:spcAft>
              <a:buFont typeface="Arial" pitchFamily="34" charset="0"/>
              <a:buChar char="•"/>
            </a:pPr>
            <a:r>
              <a:rPr lang="en-US" sz="2200" dirty="0" smtClean="0"/>
              <a:t>Guiding principle </a:t>
            </a:r>
            <a:r>
              <a:rPr lang="en-US" sz="2200" dirty="0"/>
              <a:t>of </a:t>
            </a:r>
            <a:r>
              <a:rPr lang="en-US" sz="2200" dirty="0" smtClean="0"/>
              <a:t>DHS </a:t>
            </a:r>
          </a:p>
          <a:p>
            <a:pPr marL="909638" lvl="2" indent="-342900">
              <a:buSzPct val="50000"/>
              <a:buFont typeface="Wingdings" pitchFamily="2" charset="2"/>
              <a:buChar char="v"/>
            </a:pPr>
            <a:r>
              <a:rPr lang="en-US" sz="2000" dirty="0" smtClean="0"/>
              <a:t>Protect civil rights and</a:t>
            </a:r>
          </a:p>
          <a:p>
            <a:pPr marL="909638" lvl="2" indent="4763">
              <a:spcAft>
                <a:spcPts val="600"/>
              </a:spcAft>
              <a:buSzPct val="50000"/>
            </a:pPr>
            <a:r>
              <a:rPr lang="en-US" sz="2000" dirty="0" smtClean="0"/>
              <a:t>civil liberties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Concerns Related to the War on Terrorism</a:t>
            </a:r>
            <a:endParaRPr lang="en-US" sz="3200" dirty="0" smtClean="0">
              <a:latin typeface="+mj-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35203" y="2362200"/>
            <a:ext cx="3694421" cy="2457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24</a:t>
            </a:fld>
            <a:endParaRPr lang="en-US" dirty="0"/>
          </a:p>
        </p:txBody>
      </p:sp>
    </p:spTree>
    <p:extLst>
      <p:ext uri="{BB962C8B-B14F-4D97-AF65-F5344CB8AC3E}">
        <p14:creationId xmlns:p14="http://schemas.microsoft.com/office/powerpoint/2010/main" xmlns="" val="3988182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CONCERN FOR CIVIL RIGHTS</a:t>
            </a:r>
            <a:endParaRPr lang="en-US" sz="2400" dirty="0" smtClean="0">
              <a:latin typeface="+mj-lt"/>
            </a:endParaRPr>
          </a:p>
          <a:p>
            <a:pPr marL="452438" lvl="1" indent="-342900">
              <a:spcAft>
                <a:spcPts val="600"/>
              </a:spcAft>
              <a:buFont typeface="Arial" pitchFamily="34" charset="0"/>
              <a:buChar char="•"/>
            </a:pPr>
            <a:r>
              <a:rPr lang="en-US" sz="2200" dirty="0" smtClean="0"/>
              <a:t>Enhance security </a:t>
            </a:r>
          </a:p>
          <a:p>
            <a:pPr marL="452438" lvl="1" indent="-342900">
              <a:spcAft>
                <a:spcPts val="600"/>
              </a:spcAft>
              <a:buFont typeface="Arial" pitchFamily="34" charset="0"/>
              <a:buChar char="•"/>
            </a:pPr>
            <a:r>
              <a:rPr lang="en-US" sz="2200" dirty="0" smtClean="0"/>
              <a:t>Maintain freedom</a:t>
            </a:r>
          </a:p>
          <a:p>
            <a:pPr marL="0" lvl="1">
              <a:spcBef>
                <a:spcPts val="600"/>
              </a:spcBef>
              <a:spcAft>
                <a:spcPts val="600"/>
              </a:spcAft>
            </a:pPr>
            <a:r>
              <a:rPr lang="en-US" sz="2400" dirty="0" smtClean="0"/>
              <a:t>RETALIATION OR </a:t>
            </a:r>
            <a:br>
              <a:rPr lang="en-US" sz="2400" dirty="0" smtClean="0"/>
            </a:br>
            <a:r>
              <a:rPr lang="en-US" sz="2400" dirty="0" smtClean="0"/>
              <a:t>DISCRIMINATION</a:t>
            </a:r>
            <a:endParaRPr lang="en-US" sz="2400" dirty="0"/>
          </a:p>
          <a:p>
            <a:pPr marL="452438" lvl="1" indent="-342900">
              <a:spcAft>
                <a:spcPts val="600"/>
              </a:spcAft>
              <a:buFont typeface="Arial" pitchFamily="34" charset="0"/>
              <a:buChar char="•"/>
            </a:pPr>
            <a:r>
              <a:rPr lang="en-US" sz="2200" dirty="0"/>
              <a:t>Lack of cultural awareness </a:t>
            </a:r>
            <a:endParaRPr lang="en-US" sz="2200" dirty="0" smtClean="0"/>
          </a:p>
          <a:p>
            <a:pPr marL="452438" lvl="1" indent="-342900">
              <a:spcAft>
                <a:spcPts val="600"/>
              </a:spcAft>
              <a:buFont typeface="Arial" pitchFamily="34" charset="0"/>
              <a:buChar char="•"/>
            </a:pPr>
            <a:r>
              <a:rPr lang="en-US" sz="2200" dirty="0"/>
              <a:t>Language barriers</a:t>
            </a:r>
            <a:endParaRPr lang="en-US" sz="2200" dirty="0" smtClean="0"/>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Concerns Related to the War on Terrorism</a:t>
            </a:r>
            <a:endParaRPr lang="en-US" sz="3200" dirty="0" smtClean="0">
              <a:latin typeface="+mj-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438400"/>
            <a:ext cx="3676650" cy="24592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25</a:t>
            </a:fld>
            <a:endParaRPr lang="en-US" dirty="0"/>
          </a:p>
        </p:txBody>
      </p:sp>
    </p:spTree>
    <p:extLst>
      <p:ext uri="{BB962C8B-B14F-4D97-AF65-F5344CB8AC3E}">
        <p14:creationId xmlns:p14="http://schemas.microsoft.com/office/powerpoint/2010/main" xmlns="" val="3921920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GUIDELINES</a:t>
            </a:r>
            <a:endParaRPr lang="en-US" sz="2400" dirty="0" smtClean="0">
              <a:latin typeface="+mj-lt"/>
            </a:endParaRPr>
          </a:p>
          <a:p>
            <a:pPr marL="452438" lvl="1" indent="-342900">
              <a:spcAft>
                <a:spcPts val="600"/>
              </a:spcAft>
              <a:buFont typeface="Arial" pitchFamily="34" charset="0"/>
              <a:buChar char="•"/>
            </a:pPr>
            <a:r>
              <a:rPr lang="en-US" sz="2200" dirty="0" smtClean="0"/>
              <a:t>Establish </a:t>
            </a:r>
            <a:r>
              <a:rPr lang="en-US" sz="2200" dirty="0"/>
              <a:t>a liaison with </a:t>
            </a:r>
            <a:r>
              <a:rPr lang="en-US" sz="2200" dirty="0" smtClean="0"/>
              <a:t>DHS</a:t>
            </a:r>
          </a:p>
          <a:p>
            <a:pPr marL="452438" lvl="1" indent="-342900">
              <a:spcAft>
                <a:spcPts val="600"/>
              </a:spcAft>
              <a:buFont typeface="Arial" pitchFamily="34" charset="0"/>
              <a:buChar char="•"/>
            </a:pPr>
            <a:r>
              <a:rPr lang="en-US" sz="2200" dirty="0"/>
              <a:t>Formulate a policy statement </a:t>
            </a:r>
            <a:endParaRPr lang="en-US" sz="2200" dirty="0" smtClean="0"/>
          </a:p>
          <a:p>
            <a:pPr marL="452438" lvl="1" indent="-342900">
              <a:spcAft>
                <a:spcPts val="600"/>
              </a:spcAft>
              <a:buFont typeface="Arial" pitchFamily="34" charset="0"/>
              <a:buChar char="•"/>
            </a:pPr>
            <a:r>
              <a:rPr lang="en-US" sz="2200" dirty="0"/>
              <a:t>Educate community members </a:t>
            </a:r>
            <a:endParaRPr lang="en-US" sz="2200" dirty="0" smtClean="0"/>
          </a:p>
          <a:p>
            <a:pPr marL="452438" lvl="1" indent="-342900">
              <a:spcAft>
                <a:spcPts val="600"/>
              </a:spcAft>
              <a:buFont typeface="Arial" pitchFamily="34" charset="0"/>
              <a:buChar char="•"/>
            </a:pPr>
            <a:r>
              <a:rPr lang="en-US" sz="2200" dirty="0"/>
              <a:t>Emphasize the importance of reporting </a:t>
            </a:r>
            <a:r>
              <a:rPr lang="en-US" sz="2200" dirty="0" smtClean="0"/>
              <a:t>information</a:t>
            </a:r>
          </a:p>
          <a:p>
            <a:pPr marL="452438" lvl="1" indent="-342900">
              <a:spcAft>
                <a:spcPts val="600"/>
              </a:spcAft>
              <a:buFont typeface="Arial" pitchFamily="34" charset="0"/>
              <a:buChar char="•"/>
            </a:pPr>
            <a:r>
              <a:rPr lang="en-US" sz="2200" dirty="0" smtClean="0"/>
              <a:t>Do not make assumptions about guilt </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Community Policing and Homeland Security</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26</a:t>
            </a:fld>
            <a:endParaRPr lang="en-US" dirty="0"/>
          </a:p>
        </p:txBody>
      </p:sp>
    </p:spTree>
    <p:extLst>
      <p:ext uri="{BB962C8B-B14F-4D97-AF65-F5344CB8AC3E}">
        <p14:creationId xmlns:p14="http://schemas.microsoft.com/office/powerpoint/2010/main" xmlns="" val="59751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71600"/>
            <a:ext cx="8229600" cy="5852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Summary</a:t>
            </a:r>
          </a:p>
        </p:txBody>
      </p:sp>
      <p:sp>
        <p:nvSpPr>
          <p:cNvPr id="3" name="Content Placeholder 2"/>
          <p:cNvSpPr txBox="1">
            <a:spLocks/>
          </p:cNvSpPr>
          <p:nvPr/>
        </p:nvSpPr>
        <p:spPr>
          <a:xfrm>
            <a:off x="1295400" y="2057400"/>
            <a:ext cx="6858000" cy="3657600"/>
          </a:xfrm>
          <a:prstGeom prst="rect">
            <a:avLst/>
          </a:prstGeom>
        </p:spPr>
        <p:txBody>
          <a:bodyPr vert="horz" lIns="91440" tIns="45720" rIns="91440" bIns="45720" rtlCol="0">
            <a:noAutofit/>
          </a:bodyPr>
          <a:lstStyle/>
          <a:p>
            <a:pPr marL="342900" lvl="0" indent="-233363">
              <a:spcBef>
                <a:spcPct val="20000"/>
              </a:spcBef>
              <a:buFont typeface="Arial" pitchFamily="34" charset="0"/>
              <a:buChar char="•"/>
              <a:defRPr/>
            </a:pPr>
            <a:r>
              <a:rPr lang="en-US" sz="2200" dirty="0" smtClean="0"/>
              <a:t>Threat of </a:t>
            </a:r>
            <a:r>
              <a:rPr lang="en-US" sz="2200" dirty="0"/>
              <a:t>terrorism has become a reality in </a:t>
            </a:r>
            <a:r>
              <a:rPr lang="en-US" sz="2200" dirty="0" smtClean="0"/>
              <a:t>America</a:t>
            </a:r>
          </a:p>
          <a:p>
            <a:pPr marL="342900" lvl="0" indent="-233363">
              <a:spcBef>
                <a:spcPct val="20000"/>
              </a:spcBef>
              <a:buFont typeface="Arial" pitchFamily="34" charset="0"/>
              <a:buChar char="•"/>
              <a:defRPr/>
            </a:pPr>
            <a:r>
              <a:rPr lang="en-US" sz="2200" dirty="0"/>
              <a:t>FBI classifies terrorist acts as either domestic or </a:t>
            </a:r>
            <a:r>
              <a:rPr lang="en-US" sz="2200" dirty="0" smtClean="0"/>
              <a:t>international</a:t>
            </a:r>
          </a:p>
          <a:p>
            <a:pPr marL="342900" lvl="0" indent="-233363">
              <a:spcBef>
                <a:spcPct val="20000"/>
              </a:spcBef>
              <a:buFont typeface="Arial" pitchFamily="34" charset="0"/>
              <a:buChar char="•"/>
              <a:defRPr/>
            </a:pPr>
            <a:r>
              <a:rPr lang="en-US" sz="2200" dirty="0"/>
              <a:t>DHS was established as a result of </a:t>
            </a:r>
            <a:r>
              <a:rPr lang="en-US" sz="2200" dirty="0" smtClean="0"/>
              <a:t>9/11</a:t>
            </a:r>
          </a:p>
          <a:p>
            <a:pPr marL="342900" lvl="0" indent="-233363">
              <a:spcBef>
                <a:spcPct val="20000"/>
              </a:spcBef>
              <a:buFont typeface="Arial" pitchFamily="34" charset="0"/>
              <a:buChar char="•"/>
              <a:defRPr/>
            </a:pPr>
            <a:r>
              <a:rPr lang="en-US" sz="2200" dirty="0"/>
              <a:t>USA PATRIOT Act significantly improves the nation’s counterterrorism efforts </a:t>
            </a:r>
            <a:endParaRPr lang="en-US" sz="2200" dirty="0" smtClean="0"/>
          </a:p>
          <a:p>
            <a:pPr marL="342900" lvl="0" indent="-233363">
              <a:spcBef>
                <a:spcPct val="20000"/>
              </a:spcBef>
              <a:buFont typeface="Arial" pitchFamily="34" charset="0"/>
              <a:buChar char="•"/>
              <a:defRPr/>
            </a:pPr>
            <a:r>
              <a:rPr lang="en-US" sz="2200" dirty="0"/>
              <a:t>A difficult challenge </a:t>
            </a:r>
            <a:r>
              <a:rPr lang="en-US" sz="2200" dirty="0" smtClean="0"/>
              <a:t>is finding balance between enhancing </a:t>
            </a:r>
            <a:r>
              <a:rPr lang="en-US" sz="2200" dirty="0"/>
              <a:t>security </a:t>
            </a:r>
            <a:r>
              <a:rPr lang="en-US" sz="2200" dirty="0" smtClean="0"/>
              <a:t>and </a:t>
            </a:r>
            <a:r>
              <a:rPr lang="en-US" sz="2200" dirty="0"/>
              <a:t>the need to maintain freedom</a:t>
            </a:r>
            <a:endParaRPr kumimoji="0" lang="en-US" sz="2200" b="0" i="0" u="none" strike="noStrike" kern="1200" cap="none" spc="0" normalizeH="0" noProof="0" dirty="0" smtClean="0">
              <a:ln>
                <a:noFill/>
              </a:ln>
              <a:solidFill>
                <a:schemeClr val="tx1"/>
              </a:solidFill>
              <a:effectLst/>
              <a:uLnTx/>
              <a:uFillTx/>
            </a:endParaRPr>
          </a:p>
        </p:txBody>
      </p:sp>
      <p:sp>
        <p:nvSpPr>
          <p:cNvPr id="4" name="Footer Placeholder 3"/>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27</a:t>
            </a:fld>
            <a:endParaRPr lang="en-US" dirty="0"/>
          </a:p>
        </p:txBody>
      </p:sp>
    </p:spTree>
    <p:extLst>
      <p:ext uri="{BB962C8B-B14F-4D97-AF65-F5344CB8AC3E}">
        <p14:creationId xmlns:p14="http://schemas.microsoft.com/office/powerpoint/2010/main" xmlns="" val="920419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a:t>TERRORISM DEFINED</a:t>
            </a:r>
            <a:endParaRPr lang="en-US" sz="2400" dirty="0" smtClean="0">
              <a:latin typeface="+mj-lt"/>
            </a:endParaRPr>
          </a:p>
          <a:p>
            <a:pPr marL="452438" lvl="1" indent="-342900">
              <a:spcAft>
                <a:spcPts val="600"/>
              </a:spcAft>
              <a:buFont typeface="Arial" pitchFamily="34" charset="0"/>
              <a:buChar char="•"/>
            </a:pPr>
            <a:r>
              <a:rPr lang="en-US" sz="2200" dirty="0" smtClean="0"/>
              <a:t>Systematic physical violence</a:t>
            </a:r>
          </a:p>
          <a:p>
            <a:pPr marL="452438" lvl="1" indent="-342900">
              <a:spcAft>
                <a:spcPts val="600"/>
              </a:spcAft>
              <a:buFont typeface="Arial" pitchFamily="34" charset="0"/>
              <a:buChar char="•"/>
            </a:pPr>
            <a:r>
              <a:rPr lang="en-US" sz="2200" dirty="0" smtClean="0"/>
              <a:t>Actual or threatened</a:t>
            </a:r>
          </a:p>
          <a:p>
            <a:pPr marL="452438" lvl="1" indent="-342900">
              <a:spcAft>
                <a:spcPts val="600"/>
              </a:spcAft>
              <a:buFont typeface="Arial" pitchFamily="34" charset="0"/>
              <a:buChar char="•"/>
            </a:pPr>
            <a:r>
              <a:rPr lang="en-US" sz="2200" dirty="0" smtClean="0"/>
              <a:t>Against noncombatants</a:t>
            </a:r>
          </a:p>
          <a:p>
            <a:pPr marL="452438" lvl="1" indent="-342900">
              <a:spcAft>
                <a:spcPts val="600"/>
              </a:spcAft>
              <a:buFont typeface="Arial" pitchFamily="34" charset="0"/>
              <a:buChar char="•"/>
            </a:pPr>
            <a:r>
              <a:rPr lang="en-US" sz="2200" dirty="0" smtClean="0"/>
              <a:t>Create a climate of fear</a:t>
            </a:r>
          </a:p>
          <a:p>
            <a:pPr marL="452438" lvl="1" indent="-342900">
              <a:buFont typeface="Arial" pitchFamily="34" charset="0"/>
              <a:buChar char="•"/>
            </a:pPr>
            <a:r>
              <a:rPr lang="en-US" sz="2200" dirty="0" smtClean="0"/>
              <a:t>Cause some religious, political, or social change</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algn="ctr"/>
            <a:r>
              <a:rPr lang="en-US" sz="3200" dirty="0"/>
              <a:t>Terrorism: An </a:t>
            </a:r>
            <a:r>
              <a:rPr lang="en-US" sz="3200" dirty="0" smtClean="0"/>
              <a:t>Overview</a:t>
            </a:r>
            <a:endParaRPr lang="en-US" sz="3200" dirty="0"/>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3</a:t>
            </a:fld>
            <a:endParaRPr lang="en-US" dirty="0"/>
          </a:p>
        </p:txBody>
      </p:sp>
    </p:spTree>
    <p:extLst>
      <p:ext uri="{BB962C8B-B14F-4D97-AF65-F5344CB8AC3E}">
        <p14:creationId xmlns:p14="http://schemas.microsoft.com/office/powerpoint/2010/main" xmlns="" val="3585256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MOTIVATIONS FOR TERRORISM</a:t>
            </a:r>
            <a:endParaRPr lang="en-US" sz="2400" dirty="0" smtClean="0">
              <a:latin typeface="+mj-lt"/>
            </a:endParaRPr>
          </a:p>
          <a:p>
            <a:pPr marL="452438" lvl="1" indent="-342900">
              <a:spcAft>
                <a:spcPts val="600"/>
              </a:spcAft>
              <a:buFont typeface="Arial" pitchFamily="34" charset="0"/>
              <a:buChar char="•"/>
            </a:pPr>
            <a:r>
              <a:rPr lang="en-US" sz="2200" dirty="0" smtClean="0"/>
              <a:t>Dissatisfaction</a:t>
            </a:r>
          </a:p>
          <a:p>
            <a:pPr marL="909638" lvl="2" indent="-342900">
              <a:spcAft>
                <a:spcPts val="600"/>
              </a:spcAft>
              <a:buSzPct val="50000"/>
              <a:buFont typeface="Wingdings" pitchFamily="2" charset="2"/>
              <a:buChar char="v"/>
            </a:pPr>
            <a:r>
              <a:rPr lang="en-US" sz="2000" dirty="0" smtClean="0"/>
              <a:t>Religious, political, or social system, or policy</a:t>
            </a:r>
          </a:p>
          <a:p>
            <a:pPr marL="452438" lvl="1" indent="-342900">
              <a:spcAft>
                <a:spcPts val="600"/>
              </a:spcAft>
              <a:buFont typeface="Arial" pitchFamily="34" charset="0"/>
              <a:buChar char="•"/>
            </a:pPr>
            <a:r>
              <a:rPr lang="en-US" sz="2200" dirty="0" smtClean="0"/>
              <a:t>Inability to effect change through acceptable, nonviolent means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algn="ctr"/>
            <a:r>
              <a:rPr lang="en-US" sz="3200" dirty="0"/>
              <a:t>Terrorism: An Overview </a:t>
            </a:r>
            <a:r>
              <a:rPr lang="en-US" dirty="0"/>
              <a:t>(</a:t>
            </a:r>
            <a:r>
              <a:rPr lang="en-US" i="1" dirty="0"/>
              <a:t>continued</a:t>
            </a:r>
            <a:r>
              <a:rPr lang="en-US" dirty="0"/>
              <a:t>)</a:t>
            </a: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4</a:t>
            </a:fld>
            <a:endParaRPr lang="en-US" dirty="0"/>
          </a:p>
        </p:txBody>
      </p:sp>
    </p:spTree>
    <p:extLst>
      <p:ext uri="{BB962C8B-B14F-4D97-AF65-F5344CB8AC3E}">
        <p14:creationId xmlns:p14="http://schemas.microsoft.com/office/powerpoint/2010/main" xmlns="" val="57327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DOMESTIC TERRORISM</a:t>
            </a:r>
            <a:endParaRPr lang="en-US" sz="2400" dirty="0" smtClean="0">
              <a:latin typeface="+mj-lt"/>
            </a:endParaRPr>
          </a:p>
          <a:p>
            <a:pPr marL="452438" lvl="1" indent="-342900">
              <a:spcAft>
                <a:spcPts val="600"/>
              </a:spcAft>
              <a:buFont typeface="Arial" pitchFamily="34" charset="0"/>
              <a:buChar char="•"/>
            </a:pPr>
            <a:r>
              <a:rPr lang="en-US" sz="2200" dirty="0" smtClean="0"/>
              <a:t>Based and operating entirely within the United States</a:t>
            </a:r>
          </a:p>
          <a:p>
            <a:pPr marL="452438" lvl="1" indent="-342900">
              <a:spcAft>
                <a:spcPts val="600"/>
              </a:spcAft>
              <a:buFont typeface="Arial" pitchFamily="34" charset="0"/>
              <a:buChar char="•"/>
            </a:pPr>
            <a:r>
              <a:rPr lang="en-US" sz="2200" dirty="0" smtClean="0"/>
              <a:t>Without foreign direction</a:t>
            </a:r>
          </a:p>
          <a:p>
            <a:pPr marL="452438" lvl="1" indent="-342900">
              <a:spcAft>
                <a:spcPts val="600"/>
              </a:spcAft>
              <a:buFont typeface="Arial" pitchFamily="34" charset="0"/>
              <a:buChar char="•"/>
            </a:pPr>
            <a:r>
              <a:rPr lang="en-US" sz="2200" dirty="0" smtClean="0"/>
              <a:t>Committed against persons or property</a:t>
            </a:r>
          </a:p>
          <a:p>
            <a:pPr marL="452438" lvl="1" indent="-342900">
              <a:spcAft>
                <a:spcPts val="600"/>
              </a:spcAft>
              <a:buFont typeface="Arial" pitchFamily="34" charset="0"/>
              <a:buChar char="•"/>
            </a:pPr>
            <a:r>
              <a:rPr lang="en-US" sz="2200" dirty="0" smtClean="0"/>
              <a:t>To intimidate or coerce a government</a:t>
            </a:r>
          </a:p>
          <a:p>
            <a:pPr marL="452438" lvl="1" indent="-342900">
              <a:spcAft>
                <a:spcPts val="600"/>
              </a:spcAft>
              <a:buFont typeface="Arial" pitchFamily="34" charset="0"/>
              <a:buChar char="•"/>
            </a:pPr>
            <a:r>
              <a:rPr lang="en-US" sz="2200" dirty="0" smtClean="0"/>
              <a:t>Civilian population or any segment thereof</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Classification of Terrorist Acts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5</a:t>
            </a:fld>
            <a:endParaRPr lang="en-US" dirty="0"/>
          </a:p>
        </p:txBody>
      </p:sp>
    </p:spTree>
    <p:extLst>
      <p:ext uri="{BB962C8B-B14F-4D97-AF65-F5344CB8AC3E}">
        <p14:creationId xmlns:p14="http://schemas.microsoft.com/office/powerpoint/2010/main" xmlns="" val="2539208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ISLAMIC TERRORIST GROUPS</a:t>
            </a:r>
            <a:endParaRPr lang="en-US" sz="2400" dirty="0" smtClean="0">
              <a:latin typeface="+mj-lt"/>
            </a:endParaRPr>
          </a:p>
          <a:p>
            <a:pPr marL="452438" lvl="1" indent="-342900">
              <a:spcAft>
                <a:spcPts val="600"/>
              </a:spcAft>
              <a:buFont typeface="Arial" pitchFamily="34" charset="0"/>
              <a:buChar char="•"/>
            </a:pPr>
            <a:r>
              <a:rPr lang="en-US" sz="2200" dirty="0" smtClean="0"/>
              <a:t>Hezbollah</a:t>
            </a:r>
          </a:p>
          <a:p>
            <a:pPr marL="452438" lvl="1" indent="-342900">
              <a:spcAft>
                <a:spcPts val="600"/>
              </a:spcAft>
              <a:buFont typeface="Arial" pitchFamily="34" charset="0"/>
              <a:buChar char="•"/>
            </a:pPr>
            <a:r>
              <a:rPr lang="en-US" sz="2200" dirty="0" smtClean="0"/>
              <a:t>HAMAS</a:t>
            </a:r>
          </a:p>
          <a:p>
            <a:pPr marL="452438" lvl="1" indent="-342900">
              <a:spcAft>
                <a:spcPts val="600"/>
              </a:spcAft>
              <a:buFont typeface="Arial" pitchFamily="34" charset="0"/>
              <a:buChar char="•"/>
            </a:pPr>
            <a:r>
              <a:rPr lang="en-US" sz="2200" dirty="0" smtClean="0"/>
              <a:t>Palestinian Islamic Jihad (PIJ)</a:t>
            </a:r>
          </a:p>
          <a:p>
            <a:pPr marL="452438" lvl="1" indent="-342900">
              <a:spcAft>
                <a:spcPts val="600"/>
              </a:spcAft>
              <a:buFont typeface="Arial" pitchFamily="34" charset="0"/>
              <a:buChar char="•"/>
            </a:pPr>
            <a:r>
              <a:rPr lang="en-US" sz="2200" dirty="0" smtClean="0"/>
              <a:t>The al-Aqsa Martyrs’ Brigades</a:t>
            </a:r>
          </a:p>
          <a:p>
            <a:pPr marL="452438" lvl="1" indent="-342900">
              <a:spcAft>
                <a:spcPts val="600"/>
              </a:spcAft>
              <a:buFont typeface="Arial" pitchFamily="34" charset="0"/>
              <a:buChar char="•"/>
            </a:pPr>
            <a:r>
              <a:rPr lang="en-US" sz="2200" dirty="0" smtClean="0"/>
              <a:t>al-Qaeda</a:t>
            </a:r>
          </a:p>
          <a:p>
            <a:pPr marL="452438" lvl="1" indent="-342900">
              <a:spcAft>
                <a:spcPts val="600"/>
              </a:spcAft>
              <a:buFont typeface="Arial" pitchFamily="34" charset="0"/>
              <a:buChar char="•"/>
            </a:pPr>
            <a:r>
              <a:rPr lang="en-US" sz="2200" dirty="0" smtClean="0"/>
              <a:t>ISIL/ISIS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International Terrorism</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6</a:t>
            </a:fld>
            <a:endParaRPr lang="en-US" dirty="0"/>
          </a:p>
        </p:txBody>
      </p:sp>
    </p:spTree>
    <p:extLst>
      <p:ext uri="{BB962C8B-B14F-4D97-AF65-F5344CB8AC3E}">
        <p14:creationId xmlns:p14="http://schemas.microsoft.com/office/powerpoint/2010/main" xmlns="" val="2800152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LEFT AND RIGHT</a:t>
            </a:r>
            <a:endParaRPr lang="en-US" sz="2400" dirty="0" smtClean="0">
              <a:latin typeface="+mj-lt"/>
            </a:endParaRPr>
          </a:p>
          <a:p>
            <a:pPr marL="452438" lvl="1" indent="-342900">
              <a:spcAft>
                <a:spcPts val="300"/>
              </a:spcAft>
              <a:buFont typeface="Arial" pitchFamily="34" charset="0"/>
              <a:buChar char="•"/>
            </a:pPr>
            <a:r>
              <a:rPr lang="en-US" sz="2200" dirty="0" smtClean="0"/>
              <a:t>White and Black supremacists</a:t>
            </a:r>
          </a:p>
          <a:p>
            <a:pPr marL="452438" lvl="1" indent="-342900">
              <a:spcAft>
                <a:spcPts val="300"/>
              </a:spcAft>
              <a:buFont typeface="Arial" pitchFamily="34" charset="0"/>
              <a:buChar char="•"/>
            </a:pPr>
            <a:r>
              <a:rPr lang="en-US" sz="2200" dirty="0" smtClean="0"/>
              <a:t>Militia groups</a:t>
            </a:r>
          </a:p>
          <a:p>
            <a:pPr marL="452438" lvl="1" indent="-342900">
              <a:spcAft>
                <a:spcPts val="300"/>
              </a:spcAft>
              <a:buFont typeface="Arial" pitchFamily="34" charset="0"/>
              <a:buChar char="•"/>
            </a:pPr>
            <a:r>
              <a:rPr lang="en-US" sz="2200" dirty="0" smtClean="0"/>
              <a:t>Other right-wing extremists</a:t>
            </a:r>
          </a:p>
          <a:p>
            <a:pPr marL="452438" lvl="1" indent="-342900">
              <a:spcAft>
                <a:spcPts val="300"/>
              </a:spcAft>
              <a:buFont typeface="Arial" pitchFamily="34" charset="0"/>
              <a:buChar char="•"/>
            </a:pPr>
            <a:r>
              <a:rPr lang="en-US" sz="2200" dirty="0" smtClean="0"/>
              <a:t>Left-wing extremists</a:t>
            </a:r>
          </a:p>
          <a:p>
            <a:pPr marL="452438" lvl="1" indent="-342900">
              <a:spcAft>
                <a:spcPts val="300"/>
              </a:spcAft>
              <a:buFont typeface="Arial" pitchFamily="34" charset="0"/>
              <a:buChar char="•"/>
            </a:pPr>
            <a:r>
              <a:rPr lang="en-US" sz="2200" dirty="0" smtClean="0"/>
              <a:t>Pro-life extremists</a:t>
            </a:r>
          </a:p>
          <a:p>
            <a:pPr marL="452438" lvl="1" indent="-342900">
              <a:spcAft>
                <a:spcPts val="300"/>
              </a:spcAft>
              <a:buFont typeface="Arial" pitchFamily="34" charset="0"/>
              <a:buChar char="•"/>
            </a:pPr>
            <a:r>
              <a:rPr lang="en-US" sz="2200" dirty="0" smtClean="0"/>
              <a:t>Animal rights and environmental extremists</a:t>
            </a:r>
          </a:p>
          <a:p>
            <a:pPr marL="452438" lvl="1" indent="-342900">
              <a:spcAft>
                <a:spcPts val="300"/>
              </a:spcAft>
              <a:buFont typeface="Arial" pitchFamily="34" charset="0"/>
              <a:buChar char="•"/>
            </a:pPr>
            <a:r>
              <a:rPr lang="en-US" sz="2200" dirty="0" smtClean="0"/>
              <a:t>HVEs</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smtClean="0"/>
              <a:t>Domestic Terrorist </a:t>
            </a:r>
            <a:r>
              <a:rPr lang="en-US" sz="3200" dirty="0"/>
              <a:t>Groups in the </a:t>
            </a:r>
            <a:r>
              <a:rPr lang="en-US" sz="3200" dirty="0" smtClean="0"/>
              <a:t>United </a:t>
            </a:r>
            <a:r>
              <a:rPr lang="en-US" sz="3200" dirty="0"/>
              <a:t>States</a:t>
            </a:r>
            <a:endParaRPr lang="en-US" sz="3200" dirty="0" smtClean="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2133600"/>
            <a:ext cx="3126272" cy="2252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7</a:t>
            </a:fld>
            <a:endParaRPr lang="en-US" dirty="0"/>
          </a:p>
        </p:txBody>
      </p:sp>
    </p:spTree>
    <p:extLst>
      <p:ext uri="{BB962C8B-B14F-4D97-AF65-F5344CB8AC3E}">
        <p14:creationId xmlns:p14="http://schemas.microsoft.com/office/powerpoint/2010/main" xmlns="" val="1226104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NONTRADITIONAL</a:t>
            </a:r>
            <a:endParaRPr lang="en-US" sz="2400" dirty="0" smtClean="0">
              <a:latin typeface="+mj-lt"/>
            </a:endParaRPr>
          </a:p>
          <a:p>
            <a:pPr marL="452438" lvl="1" indent="-342900">
              <a:spcAft>
                <a:spcPts val="600"/>
              </a:spcAft>
              <a:buFont typeface="Arial" pitchFamily="34" charset="0"/>
              <a:buChar char="•"/>
            </a:pPr>
            <a:r>
              <a:rPr lang="en-US" sz="2200" dirty="0" smtClean="0"/>
              <a:t>Different motivations</a:t>
            </a:r>
          </a:p>
          <a:p>
            <a:pPr marL="452438" lvl="1" indent="-342900">
              <a:spcAft>
                <a:spcPts val="600"/>
              </a:spcAft>
              <a:buFont typeface="Arial" pitchFamily="34" charset="0"/>
              <a:buChar char="•"/>
            </a:pPr>
            <a:r>
              <a:rPr lang="en-US" sz="2200" dirty="0" smtClean="0"/>
              <a:t>Different objectives</a:t>
            </a:r>
          </a:p>
          <a:p>
            <a:pPr marL="452438" lvl="1" indent="-342900">
              <a:spcAft>
                <a:spcPts val="600"/>
              </a:spcAft>
              <a:buFont typeface="Arial" pitchFamily="34" charset="0"/>
              <a:buChar char="•"/>
            </a:pPr>
            <a:r>
              <a:rPr lang="en-US" sz="2200" dirty="0" smtClean="0"/>
              <a:t>Much deadlier weapons</a:t>
            </a:r>
          </a:p>
          <a:p>
            <a:pPr marL="452438" lvl="1" indent="-342900">
              <a:spcAft>
                <a:spcPts val="600"/>
              </a:spcAft>
              <a:buFont typeface="Arial" pitchFamily="34" charset="0"/>
              <a:buChar char="•"/>
            </a:pPr>
            <a:r>
              <a:rPr lang="en-US" sz="2200" dirty="0" smtClean="0"/>
              <a:t>Seek to cause wide-scale damage</a:t>
            </a:r>
          </a:p>
          <a:p>
            <a:pPr marL="452438" lvl="1" indent="-342900">
              <a:spcAft>
                <a:spcPts val="600"/>
              </a:spcAft>
              <a:buFont typeface="Arial" pitchFamily="34" charset="0"/>
              <a:buChar char="•"/>
            </a:pPr>
            <a:r>
              <a:rPr lang="en-US" sz="2200" dirty="0" smtClean="0"/>
              <a:t>Inflict fear</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Terrorists as Criminals</a:t>
            </a:r>
            <a:endParaRPr lang="en-US" sz="3200" dirty="0" smtClean="0">
              <a:latin typeface="+mj-lt"/>
            </a:endParaRPr>
          </a:p>
        </p:txBody>
      </p:sp>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8</a:t>
            </a:fld>
            <a:endParaRPr lang="en-US" dirty="0"/>
          </a:p>
        </p:txBody>
      </p:sp>
    </p:spTree>
    <p:extLst>
      <p:ext uri="{BB962C8B-B14F-4D97-AF65-F5344CB8AC3E}">
        <p14:creationId xmlns:p14="http://schemas.microsoft.com/office/powerpoint/2010/main" xmlns="" val="42486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143000" y="1752600"/>
            <a:ext cx="6858000" cy="4191000"/>
          </a:xfrm>
          <a:prstGeom prst="rect">
            <a:avLst/>
          </a:prstGeom>
        </p:spPr>
        <p:txBody>
          <a:bodyPr vert="horz" lIns="91440" tIns="45720" rIns="91440" bIns="45720" rtlCol="0">
            <a:normAutofit/>
          </a:bodyPr>
          <a:lstStyle/>
          <a:p>
            <a:pPr>
              <a:buFont typeface="Arial" pitchFamily="34" charset="0"/>
              <a:buChar cha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1143000" y="2057400"/>
            <a:ext cx="6858000" cy="3733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tabLst/>
              <a:defRPr/>
            </a:pPr>
            <a:endParaRPr lang="en-US" sz="600" dirty="0" smtClean="0"/>
          </a:p>
          <a:p>
            <a:pPr marL="457200" lvl="0" indent="-457200">
              <a:spcAft>
                <a:spcPts val="600"/>
              </a:spcAft>
              <a:defRPr/>
            </a:pPr>
            <a:r>
              <a:rPr lang="en-US" sz="2400" dirty="0" smtClean="0"/>
              <a:t>OVERVIEW</a:t>
            </a:r>
            <a:endParaRPr lang="en-US" sz="2400" dirty="0" smtClean="0">
              <a:latin typeface="+mj-lt"/>
            </a:endParaRPr>
          </a:p>
          <a:p>
            <a:pPr marL="452438" lvl="1" indent="-342900">
              <a:spcAft>
                <a:spcPts val="600"/>
              </a:spcAft>
              <a:buFont typeface="Arial" pitchFamily="34" charset="0"/>
              <a:buChar char="•"/>
            </a:pPr>
            <a:r>
              <a:rPr lang="en-US" sz="2200" dirty="0" smtClean="0"/>
              <a:t>Weapons of mass destruction</a:t>
            </a:r>
          </a:p>
          <a:p>
            <a:pPr marL="909638" lvl="2" indent="-342900">
              <a:spcAft>
                <a:spcPts val="600"/>
              </a:spcAft>
              <a:buSzPct val="50000"/>
              <a:buFont typeface="Wingdings" pitchFamily="2" charset="2"/>
              <a:buChar char="v"/>
            </a:pPr>
            <a:r>
              <a:rPr lang="en-US" sz="2000" dirty="0" smtClean="0"/>
              <a:t>Biological, chemical, or </a:t>
            </a:r>
            <a:br>
              <a:rPr lang="en-US" sz="2000" dirty="0" smtClean="0"/>
            </a:br>
            <a:r>
              <a:rPr lang="en-US" sz="2000" dirty="0" smtClean="0"/>
              <a:t>nuclear agents</a:t>
            </a:r>
            <a:endParaRPr lang="en-US" sz="2200" dirty="0" smtClean="0"/>
          </a:p>
          <a:p>
            <a:pPr marL="452438" lvl="1" indent="-342900">
              <a:spcAft>
                <a:spcPts val="600"/>
              </a:spcAft>
              <a:buFont typeface="Arial" pitchFamily="34" charset="0"/>
              <a:buChar char="•"/>
            </a:pPr>
            <a:r>
              <a:rPr lang="en-US" sz="2200" dirty="0" smtClean="0"/>
              <a:t>Explosives and bombs</a:t>
            </a:r>
          </a:p>
          <a:p>
            <a:pPr marL="452438" lvl="1" indent="-342900">
              <a:spcAft>
                <a:spcPts val="600"/>
              </a:spcAft>
              <a:buFont typeface="Arial" pitchFamily="34" charset="0"/>
              <a:buChar char="•"/>
            </a:pPr>
            <a:r>
              <a:rPr lang="en-US" sz="2200" dirty="0" smtClean="0"/>
              <a:t>Armed attack</a:t>
            </a:r>
          </a:p>
          <a:p>
            <a:pPr marL="452438" lvl="1" indent="-342900">
              <a:spcAft>
                <a:spcPts val="600"/>
              </a:spcAft>
              <a:buFont typeface="Arial" pitchFamily="34" charset="0"/>
              <a:buChar char="•"/>
            </a:pPr>
            <a:r>
              <a:rPr lang="en-US" sz="2200" dirty="0" smtClean="0"/>
              <a:t>Arson</a:t>
            </a:r>
            <a:endParaRPr lang="en-US" sz="2000" dirty="0" smtClean="0"/>
          </a:p>
          <a:p>
            <a:pPr marL="452438" lvl="1" indent="-342900">
              <a:spcAft>
                <a:spcPts val="600"/>
              </a:spcAft>
              <a:buFont typeface="Arial" pitchFamily="34" charset="0"/>
              <a:buChar char="•"/>
            </a:pPr>
            <a:r>
              <a:rPr lang="en-US" sz="2200" dirty="0" smtClean="0"/>
              <a:t>Technology</a:t>
            </a:r>
          </a:p>
        </p:txBody>
      </p:sp>
      <p:sp>
        <p:nvSpPr>
          <p:cNvPr id="6" name="TextBox 5"/>
          <p:cNvSpPr txBox="1"/>
          <p:nvPr/>
        </p:nvSpPr>
        <p:spPr>
          <a:xfrm>
            <a:off x="381000" y="1371600"/>
            <a:ext cx="8305800" cy="584775"/>
          </a:xfrm>
          <a:prstGeom prst="rect">
            <a:avLst/>
          </a:prstGeom>
          <a:noFill/>
        </p:spPr>
        <p:txBody>
          <a:bodyPr wrap="square" numCol="1" rtlCol="0">
            <a:spAutoFit/>
          </a:bodyPr>
          <a:lstStyle/>
          <a:p>
            <a:pPr lvl="0" algn="ctr"/>
            <a:r>
              <a:rPr lang="en-US" sz="3200" dirty="0"/>
              <a:t>Methods Used by Terrorists</a:t>
            </a:r>
            <a:endParaRPr lang="en-US" sz="3200" dirty="0" smtClean="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03855" y="2146300"/>
            <a:ext cx="2667000" cy="177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15495" y="4112712"/>
            <a:ext cx="2843719" cy="1830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smtClean="0"/>
              <a:t>©2017 Cengage Learning. All rights reserved.</a:t>
            </a:r>
            <a:endParaRPr lang="en-US" dirty="0"/>
          </a:p>
        </p:txBody>
      </p:sp>
      <p:sp>
        <p:nvSpPr>
          <p:cNvPr id="5" name="Slide Number Placeholder 4"/>
          <p:cNvSpPr>
            <a:spLocks noGrp="1"/>
          </p:cNvSpPr>
          <p:nvPr>
            <p:ph type="sldNum" sz="quarter" idx="4"/>
          </p:nvPr>
        </p:nvSpPr>
        <p:spPr/>
        <p:txBody>
          <a:bodyPr/>
          <a:lstStyle/>
          <a:p>
            <a:fld id="{A6B385BB-DE28-4C8B-94C6-52DBAF4678FB}" type="slidenum">
              <a:rPr lang="en-US" smtClean="0"/>
              <a:pPr/>
              <a:t>9</a:t>
            </a:fld>
            <a:endParaRPr lang="en-US" dirty="0"/>
          </a:p>
        </p:txBody>
      </p:sp>
    </p:spTree>
    <p:extLst>
      <p:ext uri="{BB962C8B-B14F-4D97-AF65-F5344CB8AC3E}">
        <p14:creationId xmlns:p14="http://schemas.microsoft.com/office/powerpoint/2010/main" xmlns="" val="293239375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HESSS_CRIMINAL_10_POWERPOINT.PPTX</Template>
  <TotalTime>5344</TotalTime>
  <Words>1866</Words>
  <Application>Microsoft Office PowerPoint</Application>
  <PresentationFormat>On-screen Show (4:3)</PresentationFormat>
  <Paragraphs>393</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Custom Design</vt:lpstr>
      <vt:lpstr>Organic</vt:lpstr>
      <vt:lpstr>Chapter 20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Safety Issues</dc:title>
  <dc:creator>Cindy Pickering</dc:creator>
  <cp:lastModifiedBy>Windows User</cp:lastModifiedBy>
  <cp:revision>698</cp:revision>
  <dcterms:created xsi:type="dcterms:W3CDTF">2012-02-29T16:54:38Z</dcterms:created>
  <dcterms:modified xsi:type="dcterms:W3CDTF">2022-02-16T15:23:14Z</dcterms:modified>
</cp:coreProperties>
</file>