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31"/>
  </p:notesMasterIdLst>
  <p:handoutMasterIdLst>
    <p:handoutMasterId r:id="rId32"/>
  </p:handout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mitra" initials="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E252A"/>
    <a:srgbClr val="BB2429"/>
    <a:srgbClr val="82B3EB"/>
    <a:srgbClr val="2E373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86" autoAdjust="0"/>
    <p:restoredTop sz="86502" autoAdjust="0"/>
  </p:normalViewPr>
  <p:slideViewPr>
    <p:cSldViewPr>
      <p:cViewPr varScale="1">
        <p:scale>
          <a:sx n="93" d="100"/>
          <a:sy n="93" d="100"/>
        </p:scale>
        <p:origin x="-474" y="-108"/>
      </p:cViewPr>
      <p:guideLst>
        <p:guide orient="horz" pos="2160"/>
        <p:guide pos="2880"/>
      </p:guideLst>
    </p:cSldViewPr>
  </p:slideViewPr>
  <p:outlineViewPr>
    <p:cViewPr>
      <p:scale>
        <a:sx n="33" d="100"/>
        <a:sy n="33" d="100"/>
      </p:scale>
      <p:origin x="0" y="-58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3C6233-1BC3-4FFF-B9D5-9CC8554A5344}" type="datetimeFigureOut">
              <a:rPr lang="en-US" smtClean="0"/>
              <a:pPr/>
              <a:t>2/16/2022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1-</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4CFEAF-AB13-4835-852D-77F59E918801}" type="slidenum">
              <a:rPr lang="en-US" smtClean="0"/>
              <a:pPr/>
              <a:t>‹#›</a:t>
            </a:fld>
            <a:endParaRPr lang="en-US" dirty="0"/>
          </a:p>
        </p:txBody>
      </p:sp>
    </p:spTree>
    <p:extLst>
      <p:ext uri="{BB962C8B-B14F-4D97-AF65-F5344CB8AC3E}">
        <p14:creationId xmlns:p14="http://schemas.microsoft.com/office/powerpoint/2010/main" xmlns="" val="9129332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36CCF-B16D-4D44-B699-3B162842EA86}" type="datetimeFigureOut">
              <a:rPr lang="en-US" smtClean="0"/>
              <a:pPr/>
              <a:t>2/16/2022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1-</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2F4F01-CA1C-46C1-8901-F186FD31AE95}" type="slidenum">
              <a:rPr lang="en-US" smtClean="0"/>
              <a:pPr/>
              <a:t>‹#›</a:t>
            </a:fld>
            <a:endParaRPr lang="en-US" dirty="0"/>
          </a:p>
        </p:txBody>
      </p:sp>
    </p:spTree>
    <p:extLst>
      <p:ext uri="{BB962C8B-B14F-4D97-AF65-F5344CB8AC3E}">
        <p14:creationId xmlns:p14="http://schemas.microsoft.com/office/powerpoint/2010/main" xmlns="" val="193332106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2F4F01-CA1C-46C1-8901-F186FD31AE95}"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Tree>
    <p:extLst>
      <p:ext uri="{BB962C8B-B14F-4D97-AF65-F5344CB8AC3E}">
        <p14:creationId xmlns:p14="http://schemas.microsoft.com/office/powerpoint/2010/main" xmlns="" val="35682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Learning Objective:</a:t>
            </a:r>
          </a:p>
          <a:p>
            <a:r>
              <a:rPr lang="en-US" sz="1200" kern="1200" dirty="0" smtClean="0">
                <a:solidFill>
                  <a:schemeClr val="tx1"/>
                </a:solidFill>
                <a:effectLst/>
                <a:latin typeface="+mn-lt"/>
                <a:ea typeface="+mn-ea"/>
                <a:cs typeface="+mn-cs"/>
              </a:rPr>
              <a:t>Understand the reasons why some cases are not prosecuted.</a:t>
            </a:r>
          </a:p>
          <a:p>
            <a:r>
              <a:rPr lang="en-US" baseline="0" dirty="0" smtClean="0"/>
              <a:t>Some cases are not prosecuted because:</a:t>
            </a:r>
          </a:p>
          <a:p>
            <a:r>
              <a:rPr lang="en-US" baseline="0" dirty="0" smtClean="0"/>
              <a:t>The complaint is invalid.</a:t>
            </a:r>
          </a:p>
          <a:p>
            <a:r>
              <a:rPr lang="en-US" baseline="0" dirty="0" smtClean="0"/>
              <a:t>The prosecutor declines after reviewing the case.</a:t>
            </a:r>
          </a:p>
          <a:p>
            <a:r>
              <a:rPr lang="en-US" baseline="0" dirty="0" smtClean="0"/>
              <a:t>The complainant refuses to prosecute.</a:t>
            </a:r>
          </a:p>
          <a:p>
            <a:r>
              <a:rPr lang="en-US" baseline="0" dirty="0" smtClean="0"/>
              <a:t>The offender dies.</a:t>
            </a:r>
          </a:p>
          <a:p>
            <a:r>
              <a:rPr lang="en-US" baseline="0" dirty="0" smtClean="0"/>
              <a:t>The offender is in prison or out of the country and cannot be returned.</a:t>
            </a:r>
          </a:p>
          <a:p>
            <a:r>
              <a:rPr lang="en-US" baseline="0" dirty="0" smtClean="0"/>
              <a:t>No evidence or leads exist.</a:t>
            </a:r>
          </a:p>
          <a:p>
            <a:endParaRPr lang="en-US" baseline="0" dirty="0" smtClean="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10</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Learning Objective:</a:t>
            </a:r>
          </a:p>
          <a:p>
            <a:r>
              <a:rPr lang="en-US" sz="1200" kern="1200" dirty="0" smtClean="0">
                <a:solidFill>
                  <a:schemeClr val="tx1"/>
                </a:solidFill>
                <a:effectLst/>
                <a:latin typeface="+mn-lt"/>
                <a:ea typeface="+mn-ea"/>
                <a:cs typeface="+mn-cs"/>
              </a:rPr>
              <a:t>Outline the necessary steps to take to prepare a case for court.</a:t>
            </a:r>
          </a:p>
          <a:p>
            <a:r>
              <a:rPr lang="en-US" sz="1200" b="0" i="0" u="none" strike="noStrike" kern="1200" baseline="0" dirty="0" smtClean="0">
                <a:solidFill>
                  <a:schemeClr val="tx1"/>
                </a:solidFill>
                <a:latin typeface="+mn-lt"/>
                <a:ea typeface="+mn-ea"/>
                <a:cs typeface="+mn-cs"/>
              </a:rPr>
              <a:t>To prepare a case for court,</a:t>
            </a:r>
          </a:p>
          <a:p>
            <a:r>
              <a:rPr lang="en-US" sz="1200" b="0" i="0" u="none" strike="noStrike" kern="1200" baseline="0" dirty="0" smtClean="0">
                <a:solidFill>
                  <a:schemeClr val="tx1"/>
                </a:solidFill>
                <a:latin typeface="+mn-lt"/>
                <a:ea typeface="+mn-ea"/>
                <a:cs typeface="+mn-cs"/>
              </a:rPr>
              <a:t>Review and evaluate all evidence, including</a:t>
            </a:r>
          </a:p>
          <a:p>
            <a:r>
              <a:rPr lang="en-US" sz="1200" b="0" i="0" u="none" strike="noStrike" kern="1200" baseline="0" dirty="0" smtClean="0">
                <a:solidFill>
                  <a:schemeClr val="tx1"/>
                </a:solidFill>
                <a:latin typeface="+mn-lt"/>
                <a:ea typeface="+mn-ea"/>
                <a:cs typeface="+mn-cs"/>
              </a:rPr>
              <a:t>exculpatory, and the chain of custody.</a:t>
            </a:r>
          </a:p>
          <a:p>
            <a:r>
              <a:rPr lang="en-US" sz="1200" b="0" i="0" u="none" strike="noStrike" kern="1200" baseline="0" dirty="0" smtClean="0">
                <a:solidFill>
                  <a:schemeClr val="tx1"/>
                </a:solidFill>
                <a:latin typeface="+mn-lt"/>
                <a:ea typeface="+mn-ea"/>
                <a:cs typeface="+mn-cs"/>
              </a:rPr>
              <a:t>Review all reports on the case, including</a:t>
            </a:r>
          </a:p>
          <a:p>
            <a:r>
              <a:rPr lang="en-US" sz="1200" b="0" i="0" u="none" strike="noStrike" kern="1200" baseline="0" dirty="0" smtClean="0">
                <a:solidFill>
                  <a:schemeClr val="tx1"/>
                </a:solidFill>
                <a:latin typeface="+mn-lt"/>
                <a:ea typeface="+mn-ea"/>
                <a:cs typeface="+mn-cs"/>
              </a:rPr>
              <a:t>transcripts of any depositions you have given.</a:t>
            </a:r>
          </a:p>
          <a:p>
            <a:r>
              <a:rPr lang="en-US" sz="1200" b="0" i="0" u="none" strike="noStrike" kern="1200" baseline="0" dirty="0" smtClean="0">
                <a:solidFill>
                  <a:schemeClr val="tx1"/>
                </a:solidFill>
                <a:latin typeface="+mn-lt"/>
                <a:ea typeface="+mn-ea"/>
                <a:cs typeface="+mn-cs"/>
              </a:rPr>
              <a:t>Prepare witnesses.</a:t>
            </a:r>
          </a:p>
          <a:p>
            <a:r>
              <a:rPr lang="en-US" sz="1200" b="0" i="0" u="none" strike="noStrike" kern="1200" baseline="0" dirty="0" smtClean="0">
                <a:solidFill>
                  <a:schemeClr val="tx1"/>
                </a:solidFill>
                <a:latin typeface="+mn-lt"/>
                <a:ea typeface="+mn-ea"/>
                <a:cs typeface="+mn-cs"/>
              </a:rPr>
              <a:t>Hold a pretrial conference with the prosecutor.</a:t>
            </a:r>
          </a:p>
          <a:p>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Figure 21.1 The use of evidence in the stages of the criminal justice process.</a:t>
            </a:r>
          </a:p>
          <a:p>
            <a:r>
              <a:rPr lang="en-US" sz="1200" b="0" i="0" u="none" strike="noStrike" kern="1200" baseline="0" dirty="0" smtClean="0">
                <a:solidFill>
                  <a:schemeClr val="tx1"/>
                </a:solidFill>
                <a:latin typeface="+mn-lt"/>
                <a:ea typeface="+mn-ea"/>
                <a:cs typeface="+mn-cs"/>
              </a:rPr>
              <a:t>Source: From Gardner, T. J., &amp; Anderson, T. M. (2010). </a:t>
            </a:r>
            <a:r>
              <a:rPr lang="en-US" sz="1200" b="0" i="1" u="none" strike="noStrike" kern="1200" baseline="0" dirty="0" smtClean="0">
                <a:solidFill>
                  <a:schemeClr val="tx1"/>
                </a:solidFill>
                <a:latin typeface="+mn-lt"/>
                <a:ea typeface="+mn-ea"/>
                <a:cs typeface="+mn-cs"/>
              </a:rPr>
              <a:t>Criminal evidence: principles and cases</a:t>
            </a:r>
            <a:r>
              <a:rPr lang="en-US" sz="1200" b="0" i="0" u="none" strike="noStrike" kern="1200" baseline="0" dirty="0" smtClean="0">
                <a:solidFill>
                  <a:schemeClr val="tx1"/>
                </a:solidFill>
                <a:latin typeface="+mn-lt"/>
                <a:ea typeface="+mn-ea"/>
                <a:cs typeface="+mn-cs"/>
              </a:rPr>
              <a:t>, 7th ed. Belmont, CA: Wadsworth Publishing Company, a part of Cengage Learning, Inc.</a:t>
            </a:r>
            <a:endParaRPr lang="en-US" b="0"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11</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Learning</a:t>
            </a:r>
            <a:r>
              <a:rPr lang="en-US" sz="1200" kern="1200" baseline="0" dirty="0" smtClean="0">
                <a:solidFill>
                  <a:schemeClr val="tx1"/>
                </a:solidFill>
                <a:effectLst/>
                <a:latin typeface="+mn-lt"/>
                <a:ea typeface="+mn-ea"/>
                <a:cs typeface="+mn-cs"/>
              </a:rPr>
              <a:t> Objective: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Summarize what to concentrate on when reviewing a case.</a:t>
            </a:r>
          </a:p>
          <a:p>
            <a:r>
              <a:rPr lang="en-US" sz="1200" b="0" i="0" u="none" strike="noStrike" kern="1200" baseline="0" dirty="0" smtClean="0">
                <a:solidFill>
                  <a:schemeClr val="tx1"/>
                </a:solidFill>
                <a:latin typeface="+mn-lt"/>
                <a:ea typeface="+mn-ea"/>
                <a:cs typeface="+mn-cs"/>
              </a:rPr>
              <a:t>Concentrate on proving the elements of the crime and establishing the offender’s identity.</a:t>
            </a:r>
          </a:p>
          <a:p>
            <a:r>
              <a:rPr lang="en-US" sz="1200" b="0" i="0" u="none" strike="noStrike" kern="1200" baseline="0" dirty="0" smtClean="0">
                <a:solidFill>
                  <a:schemeClr val="tx1"/>
                </a:solidFill>
                <a:effectLst/>
                <a:latin typeface="+mn-lt"/>
                <a:ea typeface="+mn-ea"/>
                <a:cs typeface="+mn-cs"/>
              </a:rPr>
              <a:t>---</a:t>
            </a:r>
          </a:p>
          <a:p>
            <a:r>
              <a:rPr lang="en-US" sz="1200" b="0" i="0" u="none" strike="noStrike" kern="1200" baseline="0" dirty="0" smtClean="0">
                <a:solidFill>
                  <a:schemeClr val="tx1"/>
                </a:solidFill>
                <a:latin typeface="+mn-lt"/>
                <a:ea typeface="+mn-ea"/>
                <a:cs typeface="+mn-cs"/>
              </a:rPr>
              <a:t>An important step in preparing a case for prosecution is to reinterview witnesses to refresh their memories. Officers should read the witnesses’ previous statements to them and ask if this is the evidence they will present in court. This review helps alleviate fears witnesses have about testifying in court.</a:t>
            </a:r>
          </a:p>
          <a:p>
            <a:r>
              <a:rPr lang="en-US" sz="1200" b="0" i="0" u="none" strike="noStrike" kern="1200" baseline="0" dirty="0" smtClean="0">
                <a:solidFill>
                  <a:schemeClr val="tx1"/>
                </a:solidFill>
                <a:latin typeface="+mn-lt"/>
                <a:ea typeface="+mn-ea"/>
                <a:cs typeface="+mn-cs"/>
              </a:rPr>
              <a:t>Victims and witnesses may also have the opportunity to speak to the court during the sentencing phase of a trial, should a conviction occur. Statements made during this stage are often emotionally charged and intended to provide the court with insight about the impact of the crime on the victim(s) or witness(es). Preparation is also important in making the most of these “statement of opinion” opportunities.</a:t>
            </a:r>
          </a:p>
          <a:p>
            <a:r>
              <a:rPr lang="en-US" sz="1200" b="0" i="0" u="none" strike="noStrike" kern="1200" baseline="0" dirty="0" smtClean="0">
                <a:solidFill>
                  <a:schemeClr val="tx1"/>
                </a:solidFill>
                <a:latin typeface="+mn-lt"/>
                <a:ea typeface="+mn-ea"/>
                <a:cs typeface="+mn-cs"/>
              </a:rPr>
              <a:t>Brendan Costin, shown here speaking at the sentencing trial of Thomas Junta, the man found guilty of beating Brendan’s father to death at the boy’s hockey practice, is noticeably choked up as he states, “I can still remember being hysterical, trying to wake him up as the blood streamed down his face. Rushed to the hospital in the ambulance, my father had stopped breathing and had no pulse and his heart stopped beating. After two days in the hospital I realized I had just witnessed my dad literally getting beaten to death.”</a:t>
            </a:r>
          </a:p>
          <a:p>
            <a:r>
              <a:rPr lang="en-US" sz="1200" b="0" i="0" u="none" strike="noStrike" kern="1200" baseline="0" dirty="0" smtClean="0">
                <a:solidFill>
                  <a:schemeClr val="tx1"/>
                </a:solidFill>
                <a:latin typeface="+mn-lt"/>
                <a:ea typeface="+mn-ea"/>
                <a:cs typeface="+mn-cs"/>
              </a:rPr>
              <a:t>The 6-foot-1, 270-pound Junta was convicted of involuntary manslaughter for beating 160-pound Michael Costin to death at a Reading, Massachusetts, ice rink in 2000, after Junta got angry over rough play on the ice. Junta testified that he struck Costin only in self-defense. Others said Junta was red-faced with rage. After hearing both sides, the judge determined there were aggravating circumstances surrounding Costin’s death, including the fact that the beating took place in front of children.</a:t>
            </a:r>
          </a:p>
          <a:p>
            <a:r>
              <a:rPr lang="en-US" sz="1200" b="0" i="0" u="none" strike="noStrike" kern="1200" baseline="0" dirty="0" smtClean="0">
                <a:solidFill>
                  <a:schemeClr val="tx1"/>
                </a:solidFill>
                <a:latin typeface="+mn-lt"/>
                <a:ea typeface="+mn-ea"/>
                <a:cs typeface="+mn-cs"/>
              </a:rPr>
              <a:t>© Bourg, J./Reuters/Corbis</a:t>
            </a:r>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12</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Learning Objective: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Discuss what occurs during the pretrial conference.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a:t>
            </a:r>
            <a:r>
              <a:rPr lang="en-US" sz="1200" b="0" kern="1200" baseline="0" dirty="0" smtClean="0">
                <a:solidFill>
                  <a:schemeClr val="tx1"/>
                </a:solidFill>
                <a:effectLst/>
                <a:latin typeface="+mn-lt"/>
                <a:ea typeface="+mn-ea"/>
                <a:cs typeface="+mn-cs"/>
              </a:rPr>
              <a:t> pretrial conference involves:</a:t>
            </a:r>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Reviewing all the evidence.</a:t>
            </a:r>
          </a:p>
          <a:p>
            <a:pPr lvl="0"/>
            <a:r>
              <a:rPr lang="en-US" sz="1200" b="0" kern="1200" dirty="0" smtClean="0">
                <a:solidFill>
                  <a:schemeClr val="tx1"/>
                </a:solidFill>
                <a:effectLst/>
                <a:latin typeface="+mn-lt"/>
                <a:ea typeface="+mn-ea"/>
                <a:cs typeface="+mn-cs"/>
              </a:rPr>
              <a:t>Discussing the strengths and weaknesses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of the case.</a:t>
            </a:r>
          </a:p>
          <a:p>
            <a:r>
              <a:rPr lang="en-US" sz="1200" b="0" kern="1200" dirty="0" smtClean="0">
                <a:solidFill>
                  <a:schemeClr val="tx1"/>
                </a:solidFill>
                <a:effectLst/>
                <a:latin typeface="+mn-lt"/>
                <a:ea typeface="+mn-ea"/>
                <a:cs typeface="+mn-cs"/>
              </a:rPr>
              <a:t>Discussing the probable line of questioning by the prosecutor and the defense.</a:t>
            </a:r>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13</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21.2 The American adversary system.</a:t>
            </a:r>
          </a:p>
          <a:p>
            <a:r>
              <a:rPr lang="en-US" sz="1200" b="0" i="0" u="none" strike="noStrike" kern="1200" baseline="0" dirty="0" smtClean="0">
                <a:solidFill>
                  <a:schemeClr val="tx1"/>
                </a:solidFill>
                <a:latin typeface="+mn-lt"/>
                <a:ea typeface="+mn-ea"/>
                <a:cs typeface="+mn-cs"/>
              </a:rPr>
              <a:t>Source: From Gardner, T. J., &amp; Anderson, T. M. (2010). </a:t>
            </a:r>
            <a:r>
              <a:rPr lang="en-US" sz="1200" b="0" i="1" u="none" strike="noStrike" kern="1200" baseline="0" dirty="0" smtClean="0">
                <a:solidFill>
                  <a:schemeClr val="tx1"/>
                </a:solidFill>
                <a:latin typeface="+mn-lt"/>
                <a:ea typeface="+mn-ea"/>
                <a:cs typeface="+mn-cs"/>
              </a:rPr>
              <a:t>Criminal evidence: principles and cases</a:t>
            </a:r>
            <a:r>
              <a:rPr lang="en-US" sz="1200" b="0" i="0" u="none" strike="noStrike" kern="1200" baseline="0" dirty="0" smtClean="0">
                <a:solidFill>
                  <a:schemeClr val="tx1"/>
                </a:solidFill>
                <a:latin typeface="+mn-lt"/>
                <a:ea typeface="+mn-ea"/>
                <a:cs typeface="+mn-cs"/>
              </a:rPr>
              <a:t>, 7th ed. Belmont, CA: Wadsworth Publishing Company, a part of Cengage Learning, Inc.</a:t>
            </a:r>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14</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15</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r>
              <a:rPr lang="en-US" b="0" dirty="0" smtClean="0"/>
              <a:t>earning</a:t>
            </a:r>
            <a:r>
              <a:rPr lang="en-US" b="0" baseline="0" dirty="0" smtClean="0"/>
              <a:t> Objective:</a:t>
            </a:r>
          </a:p>
          <a:p>
            <a:r>
              <a:rPr lang="en-US" sz="1200" kern="1200" dirty="0" smtClean="0">
                <a:solidFill>
                  <a:schemeClr val="tx1"/>
                </a:solidFill>
                <a:effectLst/>
                <a:latin typeface="+mn-lt"/>
                <a:ea typeface="+mn-ea"/>
                <a:cs typeface="+mn-cs"/>
              </a:rPr>
              <a:t>Diagram the usual sequence of a criminal trial.</a:t>
            </a:r>
          </a:p>
          <a:p>
            <a:r>
              <a:rPr lang="en-US" sz="1200" b="0" kern="1200" dirty="0" smtClean="0">
                <a:solidFill>
                  <a:schemeClr val="tx1"/>
                </a:solidFill>
                <a:effectLst/>
                <a:latin typeface="+mn-lt"/>
                <a:ea typeface="+mn-ea"/>
                <a:cs typeface="+mn-cs"/>
              </a:rPr>
              <a:t>The usual sequence in a criminal</a:t>
            </a:r>
            <a:r>
              <a:rPr lang="en-US" sz="1200" b="0" kern="1200" baseline="0" dirty="0" smtClean="0">
                <a:solidFill>
                  <a:schemeClr val="tx1"/>
                </a:solidFill>
                <a:effectLst/>
                <a:latin typeface="+mn-lt"/>
                <a:ea typeface="+mn-ea"/>
                <a:cs typeface="+mn-cs"/>
              </a:rPr>
              <a:t> trial is:</a:t>
            </a:r>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Jury selection</a:t>
            </a:r>
          </a:p>
          <a:p>
            <a:pPr lvl="0"/>
            <a:r>
              <a:rPr lang="en-US" sz="1200" b="0" kern="1200" dirty="0" smtClean="0">
                <a:solidFill>
                  <a:schemeClr val="tx1"/>
                </a:solidFill>
                <a:effectLst/>
                <a:latin typeface="+mn-lt"/>
                <a:ea typeface="+mn-ea"/>
                <a:cs typeface="+mn-cs"/>
              </a:rPr>
              <a:t>Opening statements by the prosecution and the defense</a:t>
            </a:r>
          </a:p>
          <a:p>
            <a:pPr lvl="0"/>
            <a:r>
              <a:rPr lang="en-US" sz="1200" b="0" kern="1200" dirty="0" smtClean="0">
                <a:solidFill>
                  <a:schemeClr val="tx1"/>
                </a:solidFill>
                <a:effectLst/>
                <a:latin typeface="+mn-lt"/>
                <a:ea typeface="+mn-ea"/>
                <a:cs typeface="+mn-cs"/>
              </a:rPr>
              <a:t>Presentation of the prosecution’s case; cross-examination by the defense</a:t>
            </a:r>
          </a:p>
          <a:p>
            <a:pPr lvl="0"/>
            <a:r>
              <a:rPr lang="en-US" sz="1200" b="0" kern="1200" dirty="0" smtClean="0">
                <a:solidFill>
                  <a:schemeClr val="tx1"/>
                </a:solidFill>
                <a:effectLst/>
                <a:latin typeface="+mn-lt"/>
                <a:ea typeface="+mn-ea"/>
                <a:cs typeface="+mn-cs"/>
              </a:rPr>
              <a:t>Presentation of the defense’s case; cross-examination by the prosecution</a:t>
            </a:r>
          </a:p>
          <a:p>
            <a:pPr lvl="0"/>
            <a:r>
              <a:rPr lang="en-US" sz="1200" b="0" kern="1200" dirty="0" smtClean="0">
                <a:solidFill>
                  <a:schemeClr val="tx1"/>
                </a:solidFill>
                <a:effectLst/>
                <a:latin typeface="+mn-lt"/>
                <a:ea typeface="+mn-ea"/>
                <a:cs typeface="+mn-cs"/>
              </a:rPr>
              <a:t>Rebuttal and surrebuttal testimony</a:t>
            </a:r>
          </a:p>
          <a:p>
            <a:pPr lvl="0"/>
            <a:r>
              <a:rPr lang="en-US" sz="1200" b="0" kern="1200" dirty="0" smtClean="0">
                <a:solidFill>
                  <a:schemeClr val="tx1"/>
                </a:solidFill>
                <a:effectLst/>
                <a:latin typeface="+mn-lt"/>
                <a:ea typeface="+mn-ea"/>
                <a:cs typeface="+mn-cs"/>
              </a:rPr>
              <a:t>Closing statements by the prosecution and the defense</a:t>
            </a:r>
          </a:p>
          <a:p>
            <a:pPr lvl="0"/>
            <a:r>
              <a:rPr lang="en-US" sz="1200" b="0" kern="1200" dirty="0" smtClean="0">
                <a:solidFill>
                  <a:schemeClr val="tx1"/>
                </a:solidFill>
                <a:effectLst/>
                <a:latin typeface="+mn-lt"/>
                <a:ea typeface="+mn-ea"/>
                <a:cs typeface="+mn-cs"/>
              </a:rPr>
              <a:t>Instructions to the jury</a:t>
            </a:r>
          </a:p>
          <a:p>
            <a:pPr lvl="0"/>
            <a:r>
              <a:rPr lang="en-US" sz="1200" b="0" kern="1200" dirty="0" smtClean="0">
                <a:solidFill>
                  <a:schemeClr val="tx1"/>
                </a:solidFill>
                <a:effectLst/>
                <a:latin typeface="+mn-lt"/>
                <a:ea typeface="+mn-ea"/>
                <a:cs typeface="+mn-cs"/>
              </a:rPr>
              <a:t>Jury deliberation to reach a verdict</a:t>
            </a:r>
          </a:p>
          <a:p>
            <a:pPr lvl="0"/>
            <a:r>
              <a:rPr lang="en-US" sz="1200" b="0" kern="1200" dirty="0" smtClean="0">
                <a:solidFill>
                  <a:schemeClr val="tx1"/>
                </a:solidFill>
                <a:effectLst/>
                <a:latin typeface="+mn-lt"/>
                <a:ea typeface="+mn-ea"/>
                <a:cs typeface="+mn-cs"/>
              </a:rPr>
              <a:t>Reading of the verdict</a:t>
            </a:r>
          </a:p>
          <a:p>
            <a:r>
              <a:rPr lang="en-US" sz="1200" b="0" kern="1200" dirty="0" smtClean="0">
                <a:solidFill>
                  <a:schemeClr val="tx1"/>
                </a:solidFill>
                <a:effectLst/>
                <a:latin typeface="+mn-lt"/>
                <a:ea typeface="+mn-ea"/>
                <a:cs typeface="+mn-cs"/>
              </a:rPr>
              <a:t>Acquittal or passing of sentence</a:t>
            </a:r>
            <a:endParaRPr lang="en-US" b="0"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16</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17</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18</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Learning Objective:</a:t>
            </a:r>
          </a:p>
          <a:p>
            <a:r>
              <a:rPr lang="en-US" sz="1200" kern="1200" dirty="0" smtClean="0">
                <a:solidFill>
                  <a:schemeClr val="tx1"/>
                </a:solidFill>
                <a:effectLst/>
                <a:latin typeface="+mn-lt"/>
                <a:ea typeface="+mn-ea"/>
                <a:cs typeface="+mn-cs"/>
              </a:rPr>
              <a:t>Explain what the “win” is for an investigator who testifies in court.</a:t>
            </a:r>
          </a:p>
          <a:p>
            <a:r>
              <a:rPr lang="en-US" b="0" dirty="0" smtClean="0"/>
              <a:t>The “win” for an investigator who testifies is to have established credibility.</a:t>
            </a:r>
          </a:p>
          <a:p>
            <a:endParaRPr lang="en-US" b="0" dirty="0" smtClean="0"/>
          </a:p>
          <a:p>
            <a:r>
              <a:rPr lang="en-US" b="0" dirty="0" smtClean="0"/>
              <a:t>Learning Objective:</a:t>
            </a:r>
          </a:p>
          <a:p>
            <a:r>
              <a:rPr lang="en-US" sz="1200" kern="1200" dirty="0" smtClean="0">
                <a:solidFill>
                  <a:schemeClr val="tx1"/>
                </a:solidFill>
                <a:effectLst/>
                <a:latin typeface="+mn-lt"/>
                <a:ea typeface="+mn-ea"/>
                <a:cs typeface="+mn-cs"/>
              </a:rPr>
              <a:t>Describe the kinds of statements that are inadmissible in court.</a:t>
            </a:r>
          </a:p>
          <a:p>
            <a:r>
              <a:rPr lang="en-US" sz="1200" b="0" kern="1200" dirty="0" smtClean="0">
                <a:solidFill>
                  <a:schemeClr val="tx1"/>
                </a:solidFill>
                <a:effectLst/>
                <a:latin typeface="+mn-lt"/>
                <a:ea typeface="+mn-ea"/>
                <a:cs typeface="+mn-cs"/>
              </a:rPr>
              <a:t>Opinions and conclusions (unless the witness is qualified as an expert)</a:t>
            </a:r>
          </a:p>
          <a:p>
            <a:pPr lvl="0"/>
            <a:r>
              <a:rPr lang="en-US" sz="1200" b="0" kern="1200" dirty="0" smtClean="0">
                <a:solidFill>
                  <a:schemeClr val="tx1"/>
                </a:solidFill>
                <a:effectLst/>
                <a:latin typeface="+mn-lt"/>
                <a:ea typeface="+mn-ea"/>
                <a:cs typeface="+mn-cs"/>
              </a:rPr>
              <a:t>Hearsay</a:t>
            </a:r>
          </a:p>
          <a:p>
            <a:pPr lvl="0"/>
            <a:r>
              <a:rPr lang="en-US" sz="1200" b="0" kern="1200" dirty="0" smtClean="0">
                <a:solidFill>
                  <a:schemeClr val="tx1"/>
                </a:solidFill>
                <a:effectLst/>
                <a:latin typeface="+mn-lt"/>
                <a:ea typeface="+mn-ea"/>
                <a:cs typeface="+mn-cs"/>
              </a:rPr>
              <a:t>Privileged communication</a:t>
            </a:r>
          </a:p>
          <a:p>
            <a:r>
              <a:rPr lang="en-US" sz="1200" b="0" kern="1200" dirty="0" smtClean="0">
                <a:solidFill>
                  <a:schemeClr val="tx1"/>
                </a:solidFill>
                <a:effectLst/>
                <a:latin typeface="+mn-lt"/>
                <a:ea typeface="+mn-ea"/>
                <a:cs typeface="+mn-cs"/>
              </a:rPr>
              <a:t>Statements about character and reputation, including the defendant’s criminal record</a:t>
            </a:r>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19</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Learning</a:t>
            </a:r>
            <a:r>
              <a:rPr lang="en-US" baseline="0" dirty="0" smtClean="0"/>
              <a:t> Objective:</a:t>
            </a:r>
          </a:p>
          <a:p>
            <a:r>
              <a:rPr lang="en-US" sz="1200" kern="1200" dirty="0" smtClean="0">
                <a:solidFill>
                  <a:schemeClr val="tx1"/>
                </a:solidFill>
                <a:effectLst/>
                <a:latin typeface="+mn-lt"/>
                <a:ea typeface="+mn-ea"/>
                <a:cs typeface="+mn-cs"/>
              </a:rPr>
              <a:t>Identify what the most important rule is to eradicate fear of testifying in court.</a:t>
            </a:r>
          </a:p>
          <a:p>
            <a:r>
              <a:rPr lang="en-US" dirty="0" smtClean="0"/>
              <a:t>The most important rule to eradicate fear of testifying in court is to always tell the truth.</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a:t>
            </a:fld>
            <a:endParaRPr lang="en-US" dirty="0"/>
          </a:p>
        </p:txBody>
      </p:sp>
    </p:spTree>
    <p:extLst>
      <p:ext uri="{BB962C8B-B14F-4D97-AF65-F5344CB8AC3E}">
        <p14:creationId xmlns:p14="http://schemas.microsoft.com/office/powerpoint/2010/main" xmlns="" val="4230701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Learning Objective:</a:t>
            </a:r>
          </a:p>
          <a:p>
            <a:r>
              <a:rPr lang="en-US" sz="1200" kern="1200" dirty="0" smtClean="0">
                <a:solidFill>
                  <a:schemeClr val="tx1"/>
                </a:solidFill>
                <a:effectLst/>
                <a:latin typeface="+mn-lt"/>
                <a:ea typeface="+mn-ea"/>
                <a:cs typeface="+mn-cs"/>
              </a:rPr>
              <a:t>List the guidelines for effective testimony.</a:t>
            </a:r>
          </a:p>
          <a:p>
            <a:r>
              <a:rPr lang="en-US" sz="1200" b="0" kern="1200" dirty="0" smtClean="0">
                <a:solidFill>
                  <a:schemeClr val="tx1"/>
                </a:solidFill>
                <a:effectLst/>
                <a:latin typeface="+mn-lt"/>
                <a:ea typeface="+mn-ea"/>
                <a:cs typeface="+mn-cs"/>
              </a:rPr>
              <a:t>To testify most effectively:</a:t>
            </a:r>
          </a:p>
          <a:p>
            <a:pPr lvl="0"/>
            <a:r>
              <a:rPr lang="en-US" sz="1200" b="0" kern="1200" dirty="0" smtClean="0">
                <a:solidFill>
                  <a:schemeClr val="tx1"/>
                </a:solidFill>
                <a:effectLst/>
                <a:latin typeface="+mn-lt"/>
                <a:ea typeface="+mn-ea"/>
                <a:cs typeface="+mn-cs"/>
              </a:rPr>
              <a:t>Speak clearly, firmly and with expression.</a:t>
            </a:r>
          </a:p>
          <a:p>
            <a:pPr lvl="0"/>
            <a:r>
              <a:rPr lang="en-US" sz="1200" b="0" kern="1200" dirty="0" smtClean="0">
                <a:solidFill>
                  <a:schemeClr val="tx1"/>
                </a:solidFill>
                <a:effectLst/>
                <a:latin typeface="+mn-lt"/>
                <a:ea typeface="+mn-ea"/>
                <a:cs typeface="+mn-cs"/>
              </a:rPr>
              <a:t>Answer questions directly. Do </a:t>
            </a:r>
            <a:r>
              <a:rPr lang="en-US" sz="1200" b="0" i="1" kern="1200" dirty="0" smtClean="0">
                <a:solidFill>
                  <a:schemeClr val="tx1"/>
                </a:solidFill>
                <a:effectLst/>
                <a:latin typeface="+mn-lt"/>
                <a:ea typeface="+mn-ea"/>
                <a:cs typeface="+mn-cs"/>
              </a:rPr>
              <a:t>not</a:t>
            </a:r>
            <a:r>
              <a:rPr lang="en-US" sz="1200" b="0" kern="1200" dirty="0" smtClean="0">
                <a:solidFill>
                  <a:schemeClr val="tx1"/>
                </a:solidFill>
                <a:effectLst/>
                <a:latin typeface="+mn-lt"/>
                <a:ea typeface="+mn-ea"/>
                <a:cs typeface="+mn-cs"/>
              </a:rPr>
              <a:t> volunteer information.</a:t>
            </a:r>
          </a:p>
          <a:p>
            <a:pPr lvl="0"/>
            <a:r>
              <a:rPr lang="en-US" sz="1200" b="0" kern="1200" dirty="0" smtClean="0">
                <a:solidFill>
                  <a:schemeClr val="tx1"/>
                </a:solidFill>
                <a:effectLst/>
                <a:latin typeface="+mn-lt"/>
                <a:ea typeface="+mn-ea"/>
                <a:cs typeface="+mn-cs"/>
              </a:rPr>
              <a:t>Pause briefly before answering.</a:t>
            </a:r>
          </a:p>
          <a:p>
            <a:pPr lvl="0"/>
            <a:r>
              <a:rPr lang="en-US" sz="1200" b="0" kern="1200" dirty="0" smtClean="0">
                <a:solidFill>
                  <a:schemeClr val="tx1"/>
                </a:solidFill>
                <a:effectLst/>
                <a:latin typeface="+mn-lt"/>
                <a:ea typeface="+mn-ea"/>
                <a:cs typeface="+mn-cs"/>
              </a:rPr>
              <a:t>Refer to your notes if you do not recall exact details.</a:t>
            </a:r>
          </a:p>
          <a:p>
            <a:pPr lvl="0"/>
            <a:r>
              <a:rPr lang="en-US" sz="1200" b="0" kern="1200" dirty="0" smtClean="0">
                <a:solidFill>
                  <a:schemeClr val="tx1"/>
                </a:solidFill>
                <a:effectLst/>
                <a:latin typeface="+mn-lt"/>
                <a:ea typeface="+mn-ea"/>
                <a:cs typeface="+mn-cs"/>
              </a:rPr>
              <a:t>Admit calmly when you do not know an answer.</a:t>
            </a:r>
          </a:p>
          <a:p>
            <a:pPr lvl="0"/>
            <a:r>
              <a:rPr lang="en-US" sz="1200" b="0" kern="1200" dirty="0" smtClean="0">
                <a:solidFill>
                  <a:schemeClr val="tx1"/>
                </a:solidFill>
                <a:effectLst/>
                <a:latin typeface="+mn-lt"/>
                <a:ea typeface="+mn-ea"/>
                <a:cs typeface="+mn-cs"/>
              </a:rPr>
              <a:t>Admit any mistakes you make in testifying.</a:t>
            </a:r>
          </a:p>
          <a:p>
            <a:pPr lvl="0"/>
            <a:r>
              <a:rPr lang="en-US" sz="1200" b="0" kern="1200" dirty="0" smtClean="0">
                <a:solidFill>
                  <a:schemeClr val="tx1"/>
                </a:solidFill>
                <a:effectLst/>
                <a:latin typeface="+mn-lt"/>
                <a:ea typeface="+mn-ea"/>
                <a:cs typeface="+mn-cs"/>
              </a:rPr>
              <a:t>Avoid police jargon, sarcasm and humor.</a:t>
            </a:r>
          </a:p>
          <a:p>
            <a:r>
              <a:rPr lang="en-US" sz="1200" b="0" kern="1200" dirty="0" smtClean="0">
                <a:solidFill>
                  <a:schemeClr val="tx1"/>
                </a:solidFill>
                <a:effectLst/>
                <a:latin typeface="+mn-lt"/>
                <a:ea typeface="+mn-ea"/>
                <a:cs typeface="+mn-cs"/>
              </a:rPr>
              <a:t>Tell the complete truth as you know it.</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Learning</a:t>
            </a:r>
            <a:r>
              <a:rPr lang="en-US" sz="1200" b="0" kern="1200" baseline="0" dirty="0" smtClean="0">
                <a:solidFill>
                  <a:schemeClr val="tx1"/>
                </a:solidFill>
                <a:effectLst/>
                <a:latin typeface="+mn-lt"/>
                <a:ea typeface="+mn-ea"/>
                <a:cs typeface="+mn-cs"/>
              </a:rPr>
              <a:t> Objective:</a:t>
            </a:r>
          </a:p>
          <a:p>
            <a:r>
              <a:rPr lang="en-US" sz="1200" kern="1200" dirty="0" smtClean="0">
                <a:solidFill>
                  <a:schemeClr val="tx1"/>
                </a:solidFill>
                <a:effectLst/>
                <a:latin typeface="+mn-lt"/>
                <a:ea typeface="+mn-ea"/>
                <a:cs typeface="+mn-cs"/>
              </a:rPr>
              <a:t>Determine when to use notes while testifying.</a:t>
            </a:r>
          </a:p>
          <a:p>
            <a:r>
              <a:rPr lang="en-US" b="0" dirty="0" smtClean="0"/>
              <a:t>Refer to your notes if you are uncertain of specific facts, but do not rely on them excessively.</a:t>
            </a:r>
            <a:endParaRPr lang="en-US" b="0"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20</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21</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Recognize what nonverbal elements can influence courtroom testimony positively and negatively.</a:t>
            </a:r>
          </a:p>
          <a:p>
            <a:r>
              <a:rPr lang="en-US" dirty="0" smtClean="0"/>
              <a:t>Important nonverbal elements include dress, eye contact, posture, gestures, mannerisms, rate of speech, tone of voice and facial expressions.</a:t>
            </a:r>
          </a:p>
          <a:p>
            <a:r>
              <a:rPr lang="en-US" dirty="0" smtClean="0"/>
              <a:t>---</a:t>
            </a:r>
          </a:p>
          <a:p>
            <a:r>
              <a:rPr lang="en-US" sz="1200" b="0" i="0" u="none" strike="noStrike" kern="1200" baseline="0" dirty="0" smtClean="0">
                <a:solidFill>
                  <a:schemeClr val="tx1"/>
                </a:solidFill>
                <a:latin typeface="+mn-lt"/>
                <a:ea typeface="+mn-ea"/>
                <a:cs typeface="+mn-cs"/>
              </a:rPr>
              <a:t>Testifying in court is part of working in law enforcement. Officers must never underestimate the power of nonverbal communication when they testify. Although what is being said (the “facts” to which the officer is testifying) is certainly important, the way these facts are presented can speak just as loudly, if not more loudly, to the judge and jury. Important nonverbal elements include dress, eye contact, posture, gestures, mannerisms, rate of speech, and tone of voice. These factors can provide far more insight and depth into an officer’s statement of fact and experience, particularly as pertains to a brutal or otherwise horrific crime scene, than can mere words recorded onto the court transcript.</a:t>
            </a:r>
          </a:p>
          <a:p>
            <a:r>
              <a:rPr lang="en-US" sz="1200" b="0" i="0" u="none" strike="noStrike" kern="1200" baseline="0" dirty="0" smtClean="0">
                <a:solidFill>
                  <a:schemeClr val="tx1"/>
                </a:solidFill>
                <a:latin typeface="+mn-lt"/>
                <a:ea typeface="+mn-ea"/>
                <a:cs typeface="+mn-cs"/>
              </a:rPr>
              <a:t>Consider the expression of Montgomery County police officer Cynthia Martin, the first officer on the scene of the shooting of sniper shooting victim Sarah Ramos, as she testifies during the trial of Washington area sniper suspect John Allen Muhammad.</a:t>
            </a:r>
          </a:p>
          <a:p>
            <a:r>
              <a:rPr lang="en-US" sz="1200" b="0" i="0" u="none" strike="noStrike" kern="1200" baseline="0" dirty="0" smtClean="0">
                <a:solidFill>
                  <a:schemeClr val="tx1"/>
                </a:solidFill>
                <a:latin typeface="+mn-lt"/>
                <a:ea typeface="+mn-ea"/>
                <a:cs typeface="+mn-cs"/>
              </a:rPr>
              <a:t>© Snider-Pool, A./Getty Images News/Getty Images</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22</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23</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Objective:</a:t>
            </a:r>
          </a:p>
          <a:p>
            <a:r>
              <a:rPr lang="en-US" sz="1200" kern="1200" dirty="0" smtClean="0">
                <a:solidFill>
                  <a:schemeClr val="tx1"/>
                </a:solidFill>
                <a:effectLst/>
                <a:latin typeface="+mn-lt"/>
                <a:ea typeface="+mn-ea"/>
                <a:cs typeface="+mn-cs"/>
              </a:rPr>
              <a:t>Know the defense attorney tactics to anticipate during cross-examination.</a:t>
            </a:r>
          </a:p>
          <a:p>
            <a:r>
              <a:rPr lang="en-US" baseline="0" dirty="0" smtClean="0"/>
              <a:t>Tactics the defense attorney may use include:</a:t>
            </a:r>
          </a:p>
          <a:p>
            <a:pPr lvl="0"/>
            <a:r>
              <a:rPr lang="en-US" sz="1200" kern="1200" dirty="0" smtClean="0">
                <a:solidFill>
                  <a:schemeClr val="tx1"/>
                </a:solidFill>
                <a:effectLst/>
                <a:latin typeface="+mn-lt"/>
                <a:ea typeface="+mn-ea"/>
                <a:cs typeface="+mn-cs"/>
              </a:rPr>
              <a:t>Be disarmingly friendly or intimidatingly rude.</a:t>
            </a:r>
          </a:p>
          <a:p>
            <a:pPr lvl="0"/>
            <a:r>
              <a:rPr lang="en-US" sz="1200" kern="1200" dirty="0" smtClean="0">
                <a:solidFill>
                  <a:schemeClr val="tx1"/>
                </a:solidFill>
                <a:effectLst/>
                <a:latin typeface="+mn-lt"/>
                <a:ea typeface="+mn-ea"/>
                <a:cs typeface="+mn-cs"/>
              </a:rPr>
              <a:t>Attack your credibility and impartiality.</a:t>
            </a:r>
          </a:p>
          <a:p>
            <a:pPr lvl="0"/>
            <a:r>
              <a:rPr lang="en-US" sz="1200" kern="1200" dirty="0" smtClean="0">
                <a:solidFill>
                  <a:schemeClr val="tx1"/>
                </a:solidFill>
                <a:effectLst/>
                <a:latin typeface="+mn-lt"/>
                <a:ea typeface="+mn-ea"/>
                <a:cs typeface="+mn-cs"/>
              </a:rPr>
              <a:t>Attack your investigative skill.</a:t>
            </a:r>
          </a:p>
          <a:p>
            <a:pPr lvl="0"/>
            <a:r>
              <a:rPr lang="en-US" sz="1200" kern="1200" dirty="0" smtClean="0">
                <a:solidFill>
                  <a:schemeClr val="tx1"/>
                </a:solidFill>
                <a:effectLst/>
                <a:latin typeface="+mn-lt"/>
                <a:ea typeface="+mn-ea"/>
                <a:cs typeface="+mn-cs"/>
              </a:rPr>
              <a:t>Attempt to force contradictions or inconsistencies.</a:t>
            </a:r>
          </a:p>
          <a:p>
            <a:pPr lvl="0"/>
            <a:r>
              <a:rPr lang="en-US" sz="1200" kern="1200" dirty="0" smtClean="0">
                <a:solidFill>
                  <a:schemeClr val="tx1"/>
                </a:solidFill>
                <a:effectLst/>
                <a:latin typeface="+mn-lt"/>
                <a:ea typeface="+mn-ea"/>
                <a:cs typeface="+mn-cs"/>
              </a:rPr>
              <a:t>Ask leading questions or deliberately misquote you.</a:t>
            </a:r>
          </a:p>
          <a:p>
            <a:pPr lvl="0"/>
            <a:r>
              <a:rPr lang="en-US" sz="1200" kern="1200" dirty="0" smtClean="0">
                <a:solidFill>
                  <a:schemeClr val="tx1"/>
                </a:solidFill>
                <a:effectLst/>
                <a:latin typeface="+mn-lt"/>
                <a:ea typeface="+mn-ea"/>
                <a:cs typeface="+mn-cs"/>
              </a:rPr>
              <a:t>Ask for a simple answer to a complex question.</a:t>
            </a:r>
          </a:p>
          <a:p>
            <a:pPr lvl="0"/>
            <a:r>
              <a:rPr lang="en-US" sz="1200" kern="1200" dirty="0" smtClean="0">
                <a:solidFill>
                  <a:schemeClr val="tx1"/>
                </a:solidFill>
                <a:effectLst/>
                <a:latin typeface="+mn-lt"/>
                <a:ea typeface="+mn-ea"/>
                <a:cs typeface="+mn-cs"/>
              </a:rPr>
              <a:t>Use rapid-fire questioning.</a:t>
            </a:r>
          </a:p>
          <a:p>
            <a:r>
              <a:rPr lang="en-US" sz="1200" kern="1200" dirty="0" smtClean="0">
                <a:solidFill>
                  <a:schemeClr val="tx1"/>
                </a:solidFill>
                <a:effectLst/>
                <a:latin typeface="+mn-lt"/>
                <a:ea typeface="+mn-ea"/>
                <a:cs typeface="+mn-cs"/>
              </a:rPr>
              <a:t>Use the silent treatment.</a:t>
            </a:r>
            <a:endParaRPr lang="en-US" baseline="0" dirty="0" smtClean="0"/>
          </a:p>
          <a:p>
            <a:endParaRPr lang="en-US" baseline="0" dirty="0" smtClean="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24</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Identify the ways to avoid objections to your testimony.</a:t>
            </a:r>
          </a:p>
          <a:p>
            <a:r>
              <a:rPr lang="en-US" dirty="0" smtClean="0"/>
              <a:t>To avoid objections to your testimony, avoid conclusions and nonresponsive answers. Answer yes-or-no questions with “yes” or “no.”</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25</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26</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27</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28</a:t>
            </a:fld>
            <a:endParaRPr lang="en-US" dirty="0"/>
          </a:p>
        </p:txBody>
      </p:sp>
    </p:spTree>
    <p:extLst>
      <p:ext uri="{BB962C8B-B14F-4D97-AF65-F5344CB8AC3E}">
        <p14:creationId xmlns:p14="http://schemas.microsoft.com/office/powerpoint/2010/main" xmlns="" val="28716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Objective:</a:t>
            </a:r>
          </a:p>
          <a:p>
            <a:r>
              <a:rPr lang="en-US" sz="1200" kern="1200" dirty="0" smtClean="0">
                <a:solidFill>
                  <a:schemeClr val="tx1"/>
                </a:solidFill>
                <a:effectLst/>
                <a:latin typeface="+mn-lt"/>
                <a:ea typeface="+mn-ea"/>
                <a:cs typeface="+mn-cs"/>
              </a:rPr>
              <a:t>Do you know what to include in the final report?</a:t>
            </a:r>
          </a:p>
          <a:p>
            <a:r>
              <a:rPr lang="en-US" dirty="0" smtClean="0"/>
              <a:t>The final report contains (1) the complaint; (2) the preliminary investigation report; (3) all follow-up, supplemental and progress reports; (4) statements, admissions and confessions; (5) laboratory reports; (6) photographs, sketches and drawings; and (7) a summary of all negative (exculpatory) evidence. The quality of the content and writing of the report influences its credibility.</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3</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4</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5</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6</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7</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8</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Objective:</a:t>
            </a:r>
          </a:p>
          <a:p>
            <a:r>
              <a:rPr lang="en-US" sz="1200" kern="1200" dirty="0" smtClean="0">
                <a:solidFill>
                  <a:schemeClr val="tx1"/>
                </a:solidFill>
                <a:effectLst/>
                <a:latin typeface="+mn-lt"/>
                <a:ea typeface="+mn-ea"/>
                <a:cs typeface="+mn-cs"/>
              </a:rPr>
              <a:t>Explain the relative importance of the prosecutor in the court system.</a:t>
            </a:r>
          </a:p>
          <a:p>
            <a:r>
              <a:rPr lang="en-US" baseline="0" dirty="0" smtClean="0"/>
              <a:t>The prosecutor is the most powerful official in the court system.</a:t>
            </a:r>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9</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5105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600450"/>
            <a:ext cx="5105400" cy="194134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791200" y="1524000"/>
            <a:ext cx="3022398" cy="4042389"/>
          </a:xfrm>
          <a:prstGeom prst="rect">
            <a:avLst/>
          </a:prstGeom>
        </p:spPr>
      </p:pic>
      <p:sp>
        <p:nvSpPr>
          <p:cNvPr id="11"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365034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6B385BB-DE28-4C8B-94C6-52DBAF4678FB}" type="slidenum">
              <a:rPr lang="en-US" smtClean="0"/>
              <a:pPr/>
              <a:t>‹#›</a:t>
            </a:fld>
            <a:endParaRPr lang="en-US" dirty="0"/>
          </a:p>
        </p:txBody>
      </p:sp>
      <p:sp>
        <p:nvSpPr>
          <p:cNvPr id="7"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41955931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0138"/>
            <a:ext cx="1864710" cy="41467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67406" y="1410138"/>
            <a:ext cx="5809593" cy="41467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A6B385BB-DE28-4C8B-94C6-52DBAF4678FB}" type="slidenum">
              <a:rPr lang="en-US" smtClean="0"/>
              <a:pPr/>
              <a:t>‹#›</a:t>
            </a:fld>
            <a:endParaRPr lang="en-US" dirty="0"/>
          </a:p>
        </p:txBody>
      </p:sp>
      <p:sp>
        <p:nvSpPr>
          <p:cNvPr id="7"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24856301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B853F5D-DC07-4BD6-A8C9-B377A834F4F3}" type="datetime1">
              <a:rPr lang="en-US" smtClean="0"/>
              <a:pPr/>
              <a:t>2/16/2022</a:t>
            </a:fld>
            <a:endParaRPr lang="en-US" dirty="0"/>
          </a:p>
        </p:txBody>
      </p:sp>
      <p:sp>
        <p:nvSpPr>
          <p:cNvPr id="6" name="Slide Number Placeholder 5"/>
          <p:cNvSpPr>
            <a:spLocks noGrp="1"/>
          </p:cNvSpPr>
          <p:nvPr>
            <p:ph type="sldNum" sz="quarter" idx="12"/>
          </p:nvPr>
        </p:nvSpPr>
        <p:spPr>
          <a:xfrm>
            <a:off x="8180109" y="5981252"/>
            <a:ext cx="395510" cy="270554"/>
          </a:xfrm>
          <a:prstGeom prst="rect">
            <a:avLst/>
          </a:prstGeom>
        </p:spPr>
        <p:txBody>
          <a:bodyPr/>
          <a:lstStyle/>
          <a:p>
            <a:fld id="{A6B385BB-DE28-4C8B-94C6-52DBAF4678FB}" type="slidenum">
              <a:rPr lang="en-US" smtClean="0"/>
              <a:pPr/>
              <a:t>‹#›</a:t>
            </a:fld>
            <a:endParaRPr lang="en-US" dirty="0"/>
          </a:p>
        </p:txBody>
      </p:sp>
      <p:sp>
        <p:nvSpPr>
          <p:cNvPr id="13" name="Footer Placeholder 3"/>
          <p:cNvSpPr>
            <a:spLocks noGrp="1"/>
          </p:cNvSpPr>
          <p:nvPr>
            <p:ph type="ftr" sz="quarter" idx="3"/>
          </p:nvPr>
        </p:nvSpPr>
        <p:spPr>
          <a:xfrm>
            <a:off x="569626" y="6019800"/>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35349884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614378"/>
            <a:ext cx="6595534" cy="1822514"/>
          </a:xfrm>
        </p:spPr>
        <p:txBody>
          <a:bodyPr anchor="ctr">
            <a:normAutofit/>
          </a:bodyPr>
          <a:lstStyle>
            <a:lvl1pPr algn="ctr">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371600" y="2463733"/>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B4E74D8-BF48-49F9-9584-2CAB71AAE2B4}" type="datetime1">
              <a:rPr lang="en-US" smtClean="0"/>
              <a:pPr/>
              <a:t>2/16/2022</a:t>
            </a:fld>
            <a:endParaRPr lang="en-US" dirty="0"/>
          </a:p>
        </p:txBody>
      </p:sp>
      <p:cxnSp>
        <p:nvCxnSpPr>
          <p:cNvPr id="31" name="Straight Connector 30"/>
          <p:cNvCxnSpPr/>
          <p:nvPr/>
        </p:nvCxnSpPr>
        <p:spPr>
          <a:xfrm>
            <a:off x="1278466" y="3599392"/>
            <a:ext cx="6595533"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2">
            <a:extLst>
              <a:ext uri="{28A0092B-C50C-407E-A947-70E740481C1C}">
                <a14:useLocalDpi xmlns:a14="http://schemas.microsoft.com/office/drawing/2010/main" xmlns="" val="0"/>
              </a:ext>
            </a:extLst>
          </a:blip>
          <a:srcRect b="45455"/>
          <a:stretch/>
        </p:blipFill>
        <p:spPr>
          <a:xfrm>
            <a:off x="3048000" y="3731011"/>
            <a:ext cx="3008168" cy="2194560"/>
          </a:xfrm>
          <a:prstGeom prst="rect">
            <a:avLst/>
          </a:prstGeom>
        </p:spPr>
      </p:pic>
      <p:sp>
        <p:nvSpPr>
          <p:cNvPr id="14" name="Footer Placeholder 3"/>
          <p:cNvSpPr>
            <a:spLocks noGrp="1"/>
          </p:cNvSpPr>
          <p:nvPr>
            <p:ph type="ftr" sz="quarter" idx="3"/>
          </p:nvPr>
        </p:nvSpPr>
        <p:spPr>
          <a:xfrm>
            <a:off x="569626" y="5994681"/>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282257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8400E9C-0086-460E-8269-C8C9F61731B1}" type="datetime1">
              <a:rPr lang="en-US" smtClean="0"/>
              <a:pPr/>
              <a:t>2/16/2022</a:t>
            </a:fld>
            <a:endParaRPr lang="en-US" dirty="0"/>
          </a:p>
        </p:txBody>
      </p:sp>
      <p:sp>
        <p:nvSpPr>
          <p:cNvPr id="7" name="Slide Number Placeholder 6"/>
          <p:cNvSpPr>
            <a:spLocks noGrp="1"/>
          </p:cNvSpPr>
          <p:nvPr>
            <p:ph type="sldNum" sz="quarter" idx="12"/>
          </p:nvPr>
        </p:nvSpPr>
        <p:spPr>
          <a:xfrm>
            <a:off x="8180109" y="5981252"/>
            <a:ext cx="395510" cy="270554"/>
          </a:xfrm>
          <a:prstGeom prst="rect">
            <a:avLst/>
          </a:prstGeom>
        </p:spPr>
        <p:txBody>
          <a:bodyPr/>
          <a:lstStyle/>
          <a:p>
            <a:fld id="{A6B385BB-DE28-4C8B-94C6-52DBAF4678FB}" type="slidenum">
              <a:rPr lang="en-US" smtClean="0"/>
              <a:pPr/>
              <a:t>‹#›</a:t>
            </a:fld>
            <a:endParaRPr lang="en-US" dirty="0"/>
          </a:p>
        </p:txBody>
      </p:sp>
      <p:sp>
        <p:nvSpPr>
          <p:cNvPr id="9" name="Footer Placeholder 3"/>
          <p:cNvSpPr>
            <a:spLocks noGrp="1"/>
          </p:cNvSpPr>
          <p:nvPr>
            <p:ph type="ftr" sz="quarter" idx="3"/>
          </p:nvPr>
        </p:nvSpPr>
        <p:spPr>
          <a:xfrm>
            <a:off x="569626" y="5994681"/>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36518823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B82F7E5-C006-4A37-9528-6A958D41D0D0}" type="datetime1">
              <a:rPr lang="en-US" smtClean="0"/>
              <a:pPr/>
              <a:t>2/16/2022</a:t>
            </a:fld>
            <a:endParaRPr lang="en-US" dirty="0"/>
          </a:p>
        </p:txBody>
      </p:sp>
      <p:sp>
        <p:nvSpPr>
          <p:cNvPr id="9" name="Slide Number Placeholder 8"/>
          <p:cNvSpPr>
            <a:spLocks noGrp="1"/>
          </p:cNvSpPr>
          <p:nvPr>
            <p:ph type="sldNum" sz="quarter" idx="12"/>
          </p:nvPr>
        </p:nvSpPr>
        <p:spPr>
          <a:xfrm>
            <a:off x="8180109" y="5981252"/>
            <a:ext cx="395510" cy="270554"/>
          </a:xfrm>
          <a:prstGeom prst="rect">
            <a:avLst/>
          </a:prstGeom>
        </p:spPr>
        <p:txBody>
          <a:bodyPr/>
          <a:lstStyle/>
          <a:p>
            <a:fld id="{A6B385BB-DE28-4C8B-94C6-52DBAF4678FB}"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sp>
        <p:nvSpPr>
          <p:cNvPr id="10" name="Footer Placeholder 3"/>
          <p:cNvSpPr>
            <a:spLocks noGrp="1"/>
          </p:cNvSpPr>
          <p:nvPr>
            <p:ph type="ftr" sz="quarter" idx="13"/>
          </p:nvPr>
        </p:nvSpPr>
        <p:spPr>
          <a:xfrm>
            <a:off x="569626" y="5994681"/>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3924195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8A1BAD-D468-4285-97D1-BE35BCCF7766}" type="datetime1">
              <a:rPr lang="en-US" smtClean="0"/>
              <a:pPr/>
              <a:t>2/16/2022</a:t>
            </a:fld>
            <a:endParaRPr lang="en-US" dirty="0"/>
          </a:p>
        </p:txBody>
      </p:sp>
      <p:sp>
        <p:nvSpPr>
          <p:cNvPr id="4" name="Footer Placeholder 3"/>
          <p:cNvSpPr>
            <a:spLocks noGrp="1"/>
          </p:cNvSpPr>
          <p:nvPr>
            <p:ph type="ftr" sz="quarter" idx="11"/>
          </p:nvPr>
        </p:nvSpPr>
        <p:spPr>
          <a:xfrm>
            <a:off x="533400" y="5960533"/>
            <a:ext cx="5104667" cy="279400"/>
          </a:xfrm>
          <a:prstGeom prst="rect">
            <a:avLst/>
          </a:prstGeom>
        </p:spPr>
        <p:txBody>
          <a:bodyPr/>
          <a:lstStyle>
            <a:lvl1pPr>
              <a:defRPr sz="1200"/>
            </a:lvl1pPr>
          </a:lstStyle>
          <a:p>
            <a:r>
              <a:rPr lang="en-US" dirty="0" smtClean="0"/>
              <a:t>©2017 Cengage Learning. All rights reserved.</a:t>
            </a:r>
            <a:endParaRPr lang="en-US" dirty="0"/>
          </a:p>
        </p:txBody>
      </p:sp>
      <p:cxnSp>
        <p:nvCxnSpPr>
          <p:cNvPr id="14" name="Straight Connector 13"/>
          <p:cNvCxnSpPr/>
          <p:nvPr/>
        </p:nvCxnSpPr>
        <p:spPr>
          <a:xfrm>
            <a:off x="1278466" y="2354670"/>
            <a:ext cx="6595534"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202937" y="5975654"/>
            <a:ext cx="395510" cy="270554"/>
          </a:xfrm>
          <a:prstGeom prst="rect">
            <a:avLst/>
          </a:prstGeom>
        </p:spPr>
        <p:txBody>
          <a:bodyPr/>
          <a:lstStyle>
            <a:lvl1pPr>
              <a:defRPr sz="1200"/>
            </a:lvl1pPr>
          </a:lstStyle>
          <a:p>
            <a:fld id="{A6B385BB-DE28-4C8B-94C6-52DBAF4678FB}" type="slidenum">
              <a:rPr lang="en-US" smtClean="0"/>
              <a:pPr/>
              <a:t>‹#›</a:t>
            </a:fld>
            <a:endParaRPr lang="en-US" dirty="0"/>
          </a:p>
        </p:txBody>
      </p:sp>
    </p:spTree>
    <p:extLst>
      <p:ext uri="{BB962C8B-B14F-4D97-AF65-F5344CB8AC3E}">
        <p14:creationId xmlns:p14="http://schemas.microsoft.com/office/powerpoint/2010/main" xmlns="" val="14427419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CCA21-A42D-4F90-B138-9B2F2AFAFBB4}" type="datetime1">
              <a:rPr lang="en-US" smtClean="0"/>
              <a:pPr/>
              <a:t>2/16/2022</a:t>
            </a:fld>
            <a:endParaRPr lang="en-US" dirty="0"/>
          </a:p>
        </p:txBody>
      </p:sp>
      <p:sp>
        <p:nvSpPr>
          <p:cNvPr id="5" name="Slide Number Placeholder 5"/>
          <p:cNvSpPr>
            <a:spLocks noGrp="1"/>
          </p:cNvSpPr>
          <p:nvPr>
            <p:ph type="sldNum" sz="quarter" idx="4"/>
          </p:nvPr>
        </p:nvSpPr>
        <p:spPr>
          <a:xfrm>
            <a:off x="8180109" y="6019800"/>
            <a:ext cx="395510" cy="270554"/>
          </a:xfrm>
          <a:prstGeom prst="rect">
            <a:avLst/>
          </a:prstGeom>
        </p:spPr>
        <p:txBody>
          <a:bodyPr/>
          <a:lstStyle>
            <a:lvl1pPr>
              <a:defRPr sz="1200"/>
            </a:lvl1pPr>
          </a:lstStyle>
          <a:p>
            <a:fld id="{A6B385BB-DE28-4C8B-94C6-52DBAF4678FB}" type="slidenum">
              <a:rPr lang="en-US" smtClean="0"/>
              <a:pPr/>
              <a:t>‹#›</a:t>
            </a:fld>
            <a:endParaRPr lang="en-US" dirty="0"/>
          </a:p>
        </p:txBody>
      </p:sp>
      <p:sp>
        <p:nvSpPr>
          <p:cNvPr id="4" name="Footer Placeholder 3"/>
          <p:cNvSpPr>
            <a:spLocks noGrp="1"/>
          </p:cNvSpPr>
          <p:nvPr>
            <p:ph type="ftr" sz="quarter" idx="11"/>
          </p:nvPr>
        </p:nvSpPr>
        <p:spPr>
          <a:xfrm>
            <a:off x="533400" y="5960533"/>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34897867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6B385BB-DE28-4C8B-94C6-52DBAF4678FB}" type="slidenum">
              <a:rPr lang="en-US" smtClean="0"/>
              <a:pPr/>
              <a:t>‹#›</a:t>
            </a:fld>
            <a:endParaRPr lang="en-US" dirty="0"/>
          </a:p>
        </p:txBody>
      </p:sp>
      <p:sp>
        <p:nvSpPr>
          <p:cNvPr id="7"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113384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06054"/>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00586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A6B385BB-DE28-4C8B-94C6-52DBAF4678FB}" type="slidenum">
              <a:rPr lang="en-US" smtClean="0"/>
              <a:pPr/>
              <a:t>‹#›</a:t>
            </a:fld>
            <a:endParaRPr lang="en-US" dirty="0"/>
          </a:p>
        </p:txBody>
      </p:sp>
      <p:sp>
        <p:nvSpPr>
          <p:cNvPr id="7"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247724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7406" y="2145862"/>
            <a:ext cx="3828393" cy="32494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45861"/>
            <a:ext cx="3845911" cy="32494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A6B385BB-DE28-4C8B-94C6-52DBAF4678FB}" type="slidenum">
              <a:rPr lang="en-US" smtClean="0"/>
              <a:pPr/>
              <a:t>‹#›</a:t>
            </a:fld>
            <a:endParaRPr lang="en-US" dirty="0"/>
          </a:p>
        </p:txBody>
      </p:sp>
      <p:sp>
        <p:nvSpPr>
          <p:cNvPr id="8"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72468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7407" y="1394483"/>
            <a:ext cx="7826704" cy="75137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405" y="2185988"/>
            <a:ext cx="382998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7406" y="2825749"/>
            <a:ext cx="3829981" cy="27311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2188342"/>
            <a:ext cx="38490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825749"/>
            <a:ext cx="3849086" cy="27311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A6B385BB-DE28-4C8B-94C6-52DBAF4678FB}" type="slidenum">
              <a:rPr lang="en-US" smtClean="0"/>
              <a:pPr/>
              <a:t>‹#›</a:t>
            </a:fld>
            <a:endParaRPr lang="en-US" dirty="0"/>
          </a:p>
        </p:txBody>
      </p:sp>
      <p:sp>
        <p:nvSpPr>
          <p:cNvPr id="10" name="Footer Placeholder 4"/>
          <p:cNvSpPr>
            <a:spLocks noGrp="1"/>
          </p:cNvSpPr>
          <p:nvPr>
            <p:ph type="ftr" sz="quarter" idx="1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36213428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6B385BB-DE28-4C8B-94C6-52DBAF4678FB}" type="slidenum">
              <a:rPr lang="en-US" smtClean="0"/>
              <a:pPr/>
              <a:t>‹#›</a:t>
            </a:fld>
            <a:endParaRPr lang="en-US" dirty="0"/>
          </a:p>
        </p:txBody>
      </p:sp>
      <p:sp>
        <p:nvSpPr>
          <p:cNvPr id="6"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21087808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B385BB-DE28-4C8B-94C6-52DBAF4678FB}" type="slidenum">
              <a:rPr lang="en-US" smtClean="0"/>
              <a:pPr/>
              <a:t>‹#›</a:t>
            </a:fld>
            <a:endParaRPr lang="en-US" dirty="0"/>
          </a:p>
        </p:txBody>
      </p:sp>
      <p:sp>
        <p:nvSpPr>
          <p:cNvPr id="5"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40601303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7407" y="1435100"/>
            <a:ext cx="2798106" cy="708134"/>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4919060" cy="41218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7407" y="2143234"/>
            <a:ext cx="2798106" cy="34136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6B385BB-DE28-4C8B-94C6-52DBAF4678FB}" type="slidenum">
              <a:rPr lang="en-US" smtClean="0"/>
              <a:pPr/>
              <a:t>‹#›</a:t>
            </a:fld>
            <a:endParaRPr lang="en-US" dirty="0"/>
          </a:p>
        </p:txBody>
      </p:sp>
      <p:sp>
        <p:nvSpPr>
          <p:cNvPr id="8"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3393147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06574"/>
            <a:ext cx="5486400" cy="314434"/>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376291"/>
            <a:ext cx="5486400" cy="30572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860450"/>
            <a:ext cx="5486400" cy="6509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6B385BB-DE28-4C8B-94C6-52DBAF4678FB}" type="slidenum">
              <a:rPr lang="en-US" smtClean="0"/>
              <a:pPr/>
              <a:t>‹#›</a:t>
            </a:fld>
            <a:endParaRPr lang="en-US" dirty="0"/>
          </a:p>
        </p:txBody>
      </p:sp>
      <p:sp>
        <p:nvSpPr>
          <p:cNvPr id="8"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5776804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407" y="1394483"/>
            <a:ext cx="7826704" cy="75137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67406" y="2145862"/>
            <a:ext cx="7826703" cy="328448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
        <p:nvSpPr>
          <p:cNvPr id="6" name="Slide Number Placeholder 5"/>
          <p:cNvSpPr>
            <a:spLocks noGrp="1"/>
          </p:cNvSpPr>
          <p:nvPr>
            <p:ph type="sldNum" sz="quarter" idx="4"/>
          </p:nvPr>
        </p:nvSpPr>
        <p:spPr>
          <a:xfrm>
            <a:off x="8212804" y="6457250"/>
            <a:ext cx="9133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 </a:t>
            </a:r>
            <a:fld id="{A6B385BB-DE28-4C8B-94C6-52DBAF4678FB}"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95592"/>
          </a:xfrm>
          <a:prstGeom prst="rect">
            <a:avLst/>
          </a:prstGeom>
        </p:spPr>
      </p:pic>
      <p:sp>
        <p:nvSpPr>
          <p:cNvPr id="9" name="Rectangle 8"/>
          <p:cNvSpPr/>
          <p:nvPr userDrawn="1"/>
        </p:nvSpPr>
        <p:spPr>
          <a:xfrm>
            <a:off x="0" y="6772022"/>
            <a:ext cx="9144000" cy="36576"/>
          </a:xfrm>
          <a:prstGeom prst="rect">
            <a:avLst/>
          </a:prstGeom>
          <a:solidFill>
            <a:srgbClr val="BB24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803136"/>
            <a:ext cx="9144000" cy="54864"/>
          </a:xfrm>
          <a:prstGeom prst="rect">
            <a:avLst/>
          </a:prstGeom>
          <a:solidFill>
            <a:srgbClr val="2E37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883708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solidFill>
                <a:srgbClr val="BE252A"/>
              </a:solidFill>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9">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9">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066D52-E145-4F10-A6EB-D2C41F93D575}" type="datetime1">
              <a:rPr lang="en-US" smtClean="0"/>
              <a:pPr/>
              <a:t>2/16/2022</a:t>
            </a:fld>
            <a:endParaRPr lang="en-US" dirty="0"/>
          </a:p>
        </p:txBody>
      </p:sp>
      <p:pic>
        <p:nvPicPr>
          <p:cNvPr id="12" name="Picture 11"/>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0" y="-43030"/>
            <a:ext cx="9144000" cy="695592"/>
          </a:xfrm>
          <a:prstGeom prst="rect">
            <a:avLst/>
          </a:prstGeom>
        </p:spPr>
      </p:pic>
      <p:sp>
        <p:nvSpPr>
          <p:cNvPr id="14" name="Rectangle 13"/>
          <p:cNvSpPr/>
          <p:nvPr userDrawn="1"/>
        </p:nvSpPr>
        <p:spPr>
          <a:xfrm>
            <a:off x="0" y="6772022"/>
            <a:ext cx="9144000" cy="36576"/>
          </a:xfrm>
          <a:prstGeom prst="rect">
            <a:avLst/>
          </a:prstGeom>
          <a:solidFill>
            <a:srgbClr val="BB24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6803136"/>
            <a:ext cx="9144000" cy="54864"/>
          </a:xfrm>
          <a:prstGeom prst="rect">
            <a:avLst/>
          </a:prstGeom>
          <a:solidFill>
            <a:srgbClr val="2E37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ooter Placeholder 3"/>
          <p:cNvSpPr>
            <a:spLocks noGrp="1"/>
          </p:cNvSpPr>
          <p:nvPr>
            <p:ph type="ftr" sz="quarter" idx="3"/>
          </p:nvPr>
        </p:nvSpPr>
        <p:spPr>
          <a:xfrm>
            <a:off x="569626" y="5994681"/>
            <a:ext cx="5104667" cy="279400"/>
          </a:xfrm>
          <a:prstGeom prst="rect">
            <a:avLst/>
          </a:prstGeom>
        </p:spPr>
        <p:txBody>
          <a:bodyPr/>
          <a:lstStyle>
            <a:lvl1pPr>
              <a:defRPr sz="1200"/>
            </a:lvl1pPr>
          </a:lstStyle>
          <a:p>
            <a:r>
              <a:rPr lang="en-US" dirty="0" smtClean="0"/>
              <a:t>©2017 Cengage Learning. All rights reserved.</a:t>
            </a:r>
            <a:endParaRPr lang="en-US" dirty="0"/>
          </a:p>
        </p:txBody>
      </p:sp>
      <p:sp>
        <p:nvSpPr>
          <p:cNvPr id="16" name="Slide Number Placeholder 5"/>
          <p:cNvSpPr>
            <a:spLocks noGrp="1"/>
          </p:cNvSpPr>
          <p:nvPr>
            <p:ph type="sldNum" sz="quarter" idx="4"/>
          </p:nvPr>
        </p:nvSpPr>
        <p:spPr>
          <a:xfrm>
            <a:off x="8198154" y="5988287"/>
            <a:ext cx="395510" cy="270554"/>
          </a:xfrm>
          <a:prstGeom prst="rect">
            <a:avLst/>
          </a:prstGeom>
        </p:spPr>
        <p:txBody>
          <a:bodyPr/>
          <a:lstStyle>
            <a:lvl1pPr>
              <a:defRPr sz="1200"/>
            </a:lvl1pPr>
          </a:lstStyle>
          <a:p>
            <a:fld id="{A6B385BB-DE28-4C8B-94C6-52DBAF4678FB}" type="slidenum">
              <a:rPr lang="en-US" smtClean="0"/>
              <a:pPr/>
              <a:t>‹#›</a:t>
            </a:fld>
            <a:endParaRPr lang="en-US" dirty="0"/>
          </a:p>
        </p:txBody>
      </p:sp>
    </p:spTree>
    <p:extLst>
      <p:ext uri="{BB962C8B-B14F-4D97-AF65-F5344CB8AC3E}">
        <p14:creationId xmlns:p14="http://schemas.microsoft.com/office/powerpoint/2010/main" xmlns="" val="1133852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iming>
    <p:tnLst>
      <p:par>
        <p:cTn id="1" dur="indefinite" restart="never" nodeType="tmRoot"/>
      </p:par>
    </p:tnLst>
  </p:timing>
  <p:hf hdr="0" dt="0"/>
  <p:txStyles>
    <p:titleStyle>
      <a:lvl1pPr algn="ctr" defTabSz="457200" rtl="0" eaLnBrk="1" latinLnBrk="0" hangingPunct="1">
        <a:spcBef>
          <a:spcPct val="0"/>
        </a:spcBef>
        <a:buNone/>
        <a:defRPr sz="3600" kern="1200" cap="none">
          <a:ln w="3175" cmpd="sng">
            <a:noFill/>
          </a:ln>
          <a:solidFill>
            <a:schemeClr val="tx1">
              <a:lumMod val="65000"/>
              <a:lumOff val="35000"/>
            </a:schemeClr>
          </a:solidFill>
          <a:effectLst/>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rgbClr val="BE252A"/>
        </a:buClr>
        <a:buSzPct val="115000"/>
        <a:buFont typeface="Arial"/>
        <a:buChar char="•"/>
        <a:defRPr sz="2400" kern="1200" cap="none">
          <a:solidFill>
            <a:schemeClr val="tx1">
              <a:lumMod val="85000"/>
              <a:lumOff val="15000"/>
            </a:schemeClr>
          </a:solidFill>
          <a:effectLst/>
          <a:latin typeface="Calibri" panose="020F0502020204030204" pitchFamily="34" charset="0"/>
          <a:ea typeface="+mn-ea"/>
          <a:cs typeface="+mn-cs"/>
        </a:defRPr>
      </a:lvl1pPr>
      <a:lvl2pPr marL="742950" indent="-285750" algn="l" defTabSz="457200" rtl="0" eaLnBrk="1" latinLnBrk="0" hangingPunct="1">
        <a:spcBef>
          <a:spcPct val="20000"/>
        </a:spcBef>
        <a:spcAft>
          <a:spcPts val="600"/>
        </a:spcAft>
        <a:buClr>
          <a:srgbClr val="BE252A"/>
        </a:buClr>
        <a:buSzPct val="115000"/>
        <a:buFont typeface="Arial"/>
        <a:buChar char="•"/>
        <a:defRPr sz="2000" kern="1200" cap="none">
          <a:solidFill>
            <a:schemeClr val="tx1">
              <a:lumMod val="85000"/>
              <a:lumOff val="15000"/>
            </a:schemeClr>
          </a:solidFill>
          <a:effectLst/>
          <a:latin typeface="Calibri" panose="020F0502020204030204" pitchFamily="34" charset="0"/>
          <a:ea typeface="+mn-ea"/>
          <a:cs typeface="+mn-cs"/>
        </a:defRPr>
      </a:lvl2pPr>
      <a:lvl3pPr marL="1200150" indent="-285750" algn="l" defTabSz="457200" rtl="0" eaLnBrk="1" latinLnBrk="0" hangingPunct="1">
        <a:spcBef>
          <a:spcPct val="20000"/>
        </a:spcBef>
        <a:spcAft>
          <a:spcPts val="600"/>
        </a:spcAft>
        <a:buClr>
          <a:srgbClr val="BE252A"/>
        </a:buClr>
        <a:buSzPct val="115000"/>
        <a:buFont typeface="Arial"/>
        <a:buChar char="•"/>
        <a:defRPr sz="1800" kern="1200" cap="none">
          <a:solidFill>
            <a:schemeClr val="tx1">
              <a:lumMod val="85000"/>
              <a:lumOff val="15000"/>
            </a:schemeClr>
          </a:solidFill>
          <a:effectLst/>
          <a:latin typeface="Calibri" panose="020F0502020204030204" pitchFamily="34" charset="0"/>
          <a:ea typeface="+mn-ea"/>
          <a:cs typeface="+mn-cs"/>
        </a:defRPr>
      </a:lvl3pPr>
      <a:lvl4pPr marL="1543050" indent="-171450" algn="l" defTabSz="457200" rtl="0" eaLnBrk="1" latinLnBrk="0" hangingPunct="1">
        <a:spcBef>
          <a:spcPct val="20000"/>
        </a:spcBef>
        <a:spcAft>
          <a:spcPts val="600"/>
        </a:spcAft>
        <a:buClr>
          <a:srgbClr val="BE252A"/>
        </a:buClr>
        <a:buSzPct val="115000"/>
        <a:buFont typeface="Arial"/>
        <a:buChar char="•"/>
        <a:defRPr sz="1600" kern="1200" cap="none">
          <a:solidFill>
            <a:schemeClr val="tx1">
              <a:lumMod val="85000"/>
              <a:lumOff val="15000"/>
            </a:schemeClr>
          </a:solidFill>
          <a:effectLst/>
          <a:latin typeface="Calibri" panose="020F0502020204030204" pitchFamily="34" charset="0"/>
          <a:ea typeface="+mn-ea"/>
          <a:cs typeface="+mn-cs"/>
        </a:defRPr>
      </a:lvl4pPr>
      <a:lvl5pPr marL="2000250" indent="-171450" algn="l" defTabSz="457200" rtl="0" eaLnBrk="1" latinLnBrk="0" hangingPunct="1">
        <a:spcBef>
          <a:spcPct val="20000"/>
        </a:spcBef>
        <a:spcAft>
          <a:spcPts val="600"/>
        </a:spcAft>
        <a:buClr>
          <a:srgbClr val="BE252A"/>
        </a:buClr>
        <a:buSzPct val="115000"/>
        <a:buFont typeface="Arial"/>
        <a:buChar char="•"/>
        <a:defRPr sz="1400" kern="1200" cap="none">
          <a:solidFill>
            <a:schemeClr val="tx1">
              <a:lumMod val="85000"/>
              <a:lumOff val="15000"/>
            </a:schemeClr>
          </a:solidFill>
          <a:effectLst/>
          <a:latin typeface="Calibri" panose="020F0502020204030204" pitchFamily="34" charset="0"/>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21</a:t>
            </a:r>
            <a:endParaRPr lang="en-US" dirty="0"/>
          </a:p>
        </p:txBody>
      </p:sp>
      <p:sp>
        <p:nvSpPr>
          <p:cNvPr id="7" name="Subtitle 6"/>
          <p:cNvSpPr>
            <a:spLocks noGrp="1"/>
          </p:cNvSpPr>
          <p:nvPr>
            <p:ph type="body" idx="1"/>
          </p:nvPr>
        </p:nvSpPr>
        <p:spPr/>
        <p:txBody>
          <a:bodyPr/>
          <a:lstStyle/>
          <a:p>
            <a:r>
              <a:rPr lang="en-US" dirty="0"/>
              <a:t>Preparing for and Presenting Cases in Court</a:t>
            </a:r>
          </a:p>
        </p:txBody>
      </p:sp>
      <p:sp>
        <p:nvSpPr>
          <p:cNvPr id="3" name="Footer Placeholder 2"/>
          <p:cNvSpPr>
            <a:spLocks noGrp="1"/>
          </p:cNvSpPr>
          <p:nvPr>
            <p:ph type="ftr" sz="quarter" idx="3"/>
          </p:nvPr>
        </p:nvSpPr>
        <p:spPr/>
        <p:txBody>
          <a:bodyPr/>
          <a:lstStyle/>
          <a:p>
            <a:r>
              <a:rPr lang="en-US" dirty="0" smtClean="0"/>
              <a:t>©2017 Cengage Learning.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REASONS FOR NOT GOING TO TRIAL</a:t>
            </a:r>
            <a:endParaRPr lang="en-US" sz="2400" dirty="0" smtClean="0">
              <a:latin typeface="+mj-lt"/>
            </a:endParaRPr>
          </a:p>
          <a:p>
            <a:pPr marL="452438" lvl="1" indent="-342900">
              <a:spcAft>
                <a:spcPts val="300"/>
              </a:spcAft>
              <a:buFont typeface="Arial" pitchFamily="34" charset="0"/>
              <a:buChar char="•"/>
            </a:pPr>
            <a:r>
              <a:rPr lang="en-US" sz="2200" dirty="0" smtClean="0"/>
              <a:t>Complaint is invalid</a:t>
            </a:r>
          </a:p>
          <a:p>
            <a:pPr marL="452438" lvl="1" indent="-342900">
              <a:spcAft>
                <a:spcPts val="300"/>
              </a:spcAft>
              <a:buFont typeface="Arial" pitchFamily="34" charset="0"/>
              <a:buChar char="•"/>
            </a:pPr>
            <a:r>
              <a:rPr lang="en-US" sz="2200" dirty="0" smtClean="0"/>
              <a:t>Prosecutor declines after reviewing the case</a:t>
            </a:r>
          </a:p>
          <a:p>
            <a:pPr marL="452438" lvl="1" indent="-342900">
              <a:spcAft>
                <a:spcPts val="300"/>
              </a:spcAft>
              <a:buFont typeface="Arial" pitchFamily="34" charset="0"/>
              <a:buChar char="•"/>
            </a:pPr>
            <a:r>
              <a:rPr lang="en-US" sz="2200" dirty="0" smtClean="0"/>
              <a:t>Complainant refuses to prosecute</a:t>
            </a:r>
          </a:p>
          <a:p>
            <a:pPr marL="452438" lvl="1" indent="-342900">
              <a:spcAft>
                <a:spcPts val="300"/>
              </a:spcAft>
              <a:buFont typeface="Arial" pitchFamily="34" charset="0"/>
              <a:buChar char="•"/>
            </a:pPr>
            <a:r>
              <a:rPr lang="en-US" sz="2200" dirty="0" smtClean="0"/>
              <a:t>Offender dies</a:t>
            </a:r>
          </a:p>
          <a:p>
            <a:pPr marL="452438" lvl="1" indent="-342900">
              <a:spcAft>
                <a:spcPts val="300"/>
              </a:spcAft>
              <a:buFont typeface="Arial" pitchFamily="34" charset="0"/>
              <a:buChar char="•"/>
            </a:pPr>
            <a:r>
              <a:rPr lang="en-US" sz="2200" dirty="0" smtClean="0"/>
              <a:t>Offender is in prison or out of the country and cannot be returned</a:t>
            </a:r>
          </a:p>
          <a:p>
            <a:pPr marL="452438" lvl="1" indent="-342900">
              <a:spcAft>
                <a:spcPts val="300"/>
              </a:spcAft>
              <a:buFont typeface="Arial" pitchFamily="34" charset="0"/>
              <a:buChar char="•"/>
            </a:pPr>
            <a:r>
              <a:rPr lang="en-US" sz="2200" dirty="0" smtClean="0"/>
              <a:t>No evidence or leads exist</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The Role of the Prosecutor </a:t>
            </a:r>
            <a:r>
              <a:rPr lang="en-US" dirty="0"/>
              <a:t>(</a:t>
            </a:r>
            <a:r>
              <a:rPr lang="en-US" i="1" dirty="0"/>
              <a:t>continued</a:t>
            </a:r>
            <a:r>
              <a:rPr lang="en-US" dirty="0"/>
              <a:t>)</a:t>
            </a:r>
            <a:endParaRPr lang="en-US"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10</a:t>
            </a:fld>
            <a:endParaRPr lang="en-US" dirty="0"/>
          </a:p>
        </p:txBody>
      </p:sp>
    </p:spTree>
    <p:extLst>
      <p:ext uri="{BB962C8B-B14F-4D97-AF65-F5344CB8AC3E}">
        <p14:creationId xmlns:p14="http://schemas.microsoft.com/office/powerpoint/2010/main" xmlns="" val="3720235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OVERVIEW</a:t>
            </a:r>
            <a:endParaRPr lang="en-US" sz="2400" dirty="0" smtClean="0">
              <a:latin typeface="+mj-lt"/>
            </a:endParaRPr>
          </a:p>
          <a:p>
            <a:pPr marL="452438" lvl="1" indent="-342900">
              <a:spcAft>
                <a:spcPts val="600"/>
              </a:spcAft>
              <a:buFont typeface="Arial" pitchFamily="34" charset="0"/>
              <a:buChar char="•"/>
            </a:pPr>
            <a:r>
              <a:rPr lang="en-US" sz="2200" dirty="0" smtClean="0"/>
              <a:t>Review evidence</a:t>
            </a:r>
          </a:p>
          <a:p>
            <a:pPr marL="452438" lvl="1" indent="-342900">
              <a:spcAft>
                <a:spcPts val="600"/>
              </a:spcAft>
              <a:buFont typeface="Arial" pitchFamily="34" charset="0"/>
              <a:buChar char="•"/>
            </a:pPr>
            <a:r>
              <a:rPr lang="en-US" sz="2200" dirty="0" smtClean="0"/>
              <a:t>Evaluate evidence</a:t>
            </a:r>
          </a:p>
          <a:p>
            <a:pPr marL="452438" lvl="1" indent="-342900">
              <a:spcAft>
                <a:spcPts val="600"/>
              </a:spcAft>
              <a:buFont typeface="Arial" pitchFamily="34" charset="0"/>
              <a:buChar char="•"/>
            </a:pPr>
            <a:r>
              <a:rPr lang="en-US" sz="2200" dirty="0" smtClean="0"/>
              <a:t>Review all reports</a:t>
            </a:r>
          </a:p>
          <a:p>
            <a:pPr marL="452438" lvl="1" indent="-342900">
              <a:spcAft>
                <a:spcPts val="600"/>
              </a:spcAft>
              <a:buFont typeface="Arial" pitchFamily="34" charset="0"/>
              <a:buChar char="•"/>
            </a:pPr>
            <a:r>
              <a:rPr lang="en-US" sz="2200" dirty="0" smtClean="0"/>
              <a:t>Prepare witnesses</a:t>
            </a:r>
          </a:p>
          <a:p>
            <a:pPr marL="452438" lvl="1" indent="-342900">
              <a:spcAft>
                <a:spcPts val="600"/>
              </a:spcAft>
              <a:buFont typeface="Arial" pitchFamily="34" charset="0"/>
              <a:buChar char="•"/>
            </a:pPr>
            <a:r>
              <a:rPr lang="en-US" sz="2200" dirty="0" smtClean="0"/>
              <a:t>Write final report</a:t>
            </a:r>
          </a:p>
          <a:p>
            <a:pPr marL="452438" lvl="1" indent="-342900">
              <a:spcAft>
                <a:spcPts val="600"/>
              </a:spcAft>
              <a:buFont typeface="Arial" pitchFamily="34" charset="0"/>
              <a:buChar char="•"/>
            </a:pPr>
            <a:r>
              <a:rPr lang="en-US" sz="2200" dirty="0" smtClean="0"/>
              <a:t>Pretrial conference</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Preparing a Case for Prosecution</a:t>
            </a:r>
            <a:endParaRPr lang="en-US" sz="3200" dirty="0" smtClean="0">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22208" y="2514600"/>
            <a:ext cx="4589517" cy="2495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11</a:t>
            </a:fld>
            <a:endParaRPr lang="en-US" dirty="0"/>
          </a:p>
        </p:txBody>
      </p:sp>
    </p:spTree>
    <p:extLst>
      <p:ext uri="{BB962C8B-B14F-4D97-AF65-F5344CB8AC3E}">
        <p14:creationId xmlns:p14="http://schemas.microsoft.com/office/powerpoint/2010/main" xmlns="" val="2284872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1981200"/>
            <a:ext cx="4495067"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REVIEW AND EVALUATE EVIDENCE</a:t>
            </a:r>
            <a:endParaRPr lang="en-US" sz="2400" dirty="0" smtClean="0">
              <a:latin typeface="+mj-lt"/>
            </a:endParaRPr>
          </a:p>
          <a:p>
            <a:pPr marL="452438" lvl="1" indent="-342900">
              <a:spcAft>
                <a:spcPts val="600"/>
              </a:spcAft>
              <a:buFont typeface="Arial" pitchFamily="34" charset="0"/>
              <a:buChar char="•"/>
            </a:pPr>
            <a:r>
              <a:rPr lang="en-US" sz="2200" dirty="0" smtClean="0"/>
              <a:t>Concentrate on proving the elements of the crime</a:t>
            </a:r>
          </a:p>
          <a:p>
            <a:pPr marL="452438" lvl="1" indent="-342900">
              <a:spcAft>
                <a:spcPts val="600"/>
              </a:spcAft>
              <a:buFont typeface="Arial" pitchFamily="34" charset="0"/>
              <a:buChar char="•"/>
            </a:pPr>
            <a:r>
              <a:rPr lang="en-US" sz="2200" dirty="0" smtClean="0"/>
              <a:t>Establish the offender’s identity</a:t>
            </a:r>
          </a:p>
          <a:p>
            <a:pPr marL="109538" lvl="1" indent="-109538">
              <a:spcBef>
                <a:spcPts val="600"/>
              </a:spcBef>
              <a:spcAft>
                <a:spcPts val="600"/>
              </a:spcAft>
            </a:pPr>
            <a:r>
              <a:rPr lang="en-US" sz="2400" dirty="0" smtClean="0"/>
              <a:t>REVIEW REPORTS</a:t>
            </a:r>
          </a:p>
          <a:p>
            <a:pPr marL="452438" lvl="1" indent="-342900">
              <a:spcAft>
                <a:spcPts val="600"/>
              </a:spcAft>
              <a:buFont typeface="Arial" pitchFamily="34" charset="0"/>
              <a:buChar char="•"/>
            </a:pPr>
            <a:r>
              <a:rPr lang="en-US" sz="2200" dirty="0"/>
              <a:t>Review written reports of </a:t>
            </a:r>
            <a:r>
              <a:rPr lang="en-US" sz="2200" dirty="0" smtClean="0"/>
              <a:t>everything</a:t>
            </a:r>
          </a:p>
          <a:p>
            <a:pPr marL="452438" lvl="1" indent="-342900">
              <a:spcAft>
                <a:spcPts val="600"/>
              </a:spcAft>
              <a:buFont typeface="Arial" pitchFamily="34" charset="0"/>
              <a:buChar char="•"/>
            </a:pPr>
            <a:r>
              <a:rPr lang="en-US" sz="2200" dirty="0" smtClean="0"/>
              <a:t>Review your deposition</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algn="ctr"/>
            <a:r>
              <a:rPr lang="en-US" sz="3200" dirty="0"/>
              <a:t>Preparing a Case for Prosecution </a:t>
            </a:r>
            <a:r>
              <a:rPr lang="en-US" dirty="0"/>
              <a:t>(</a:t>
            </a:r>
            <a:r>
              <a:rPr lang="en-US" i="1" dirty="0"/>
              <a:t>continued</a:t>
            </a:r>
            <a:r>
              <a:rPr lang="en-US"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03825" y="3807805"/>
            <a:ext cx="2771775" cy="19517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12</a:t>
            </a:fld>
            <a:endParaRPr lang="en-US" dirty="0"/>
          </a:p>
        </p:txBody>
      </p:sp>
    </p:spTree>
    <p:extLst>
      <p:ext uri="{BB962C8B-B14F-4D97-AF65-F5344CB8AC3E}">
        <p14:creationId xmlns:p14="http://schemas.microsoft.com/office/powerpoint/2010/main" xmlns="" val="3816201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19812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PREPARE WITNESSES</a:t>
            </a:r>
            <a:endParaRPr lang="en-US" sz="2400" dirty="0" smtClean="0">
              <a:latin typeface="+mj-lt"/>
            </a:endParaRPr>
          </a:p>
          <a:p>
            <a:pPr marL="452438" lvl="1" indent="-342900">
              <a:spcAft>
                <a:spcPts val="600"/>
              </a:spcAft>
              <a:buFont typeface="Arial" pitchFamily="34" charset="0"/>
              <a:buChar char="•"/>
            </a:pPr>
            <a:r>
              <a:rPr lang="en-US" sz="2200" dirty="0" smtClean="0"/>
              <a:t>Re-interview</a:t>
            </a:r>
          </a:p>
          <a:p>
            <a:pPr marL="452438" lvl="1" indent="-342900">
              <a:spcAft>
                <a:spcPts val="600"/>
              </a:spcAft>
              <a:buFont typeface="Arial" pitchFamily="34" charset="0"/>
              <a:buChar char="•"/>
            </a:pPr>
            <a:r>
              <a:rPr lang="en-US" sz="2200" dirty="0" smtClean="0"/>
              <a:t>Refresh memories</a:t>
            </a:r>
          </a:p>
          <a:p>
            <a:pPr marL="109538" lvl="1" indent="-109538">
              <a:spcBef>
                <a:spcPts val="600"/>
              </a:spcBef>
              <a:spcAft>
                <a:spcPts val="600"/>
              </a:spcAft>
            </a:pPr>
            <a:r>
              <a:rPr lang="en-US" sz="2400" dirty="0" smtClean="0"/>
              <a:t>PRETRIAL CONFERENCE</a:t>
            </a:r>
          </a:p>
          <a:p>
            <a:pPr marL="452438" lvl="1" indent="-342900">
              <a:spcAft>
                <a:spcPts val="600"/>
              </a:spcAft>
              <a:buFont typeface="Arial" pitchFamily="34" charset="0"/>
              <a:buChar char="•"/>
            </a:pPr>
            <a:r>
              <a:rPr lang="en-US" sz="2200" dirty="0"/>
              <a:t>Review all the </a:t>
            </a:r>
            <a:r>
              <a:rPr lang="en-US" sz="2200" dirty="0" smtClean="0"/>
              <a:t>evidence</a:t>
            </a:r>
          </a:p>
          <a:p>
            <a:pPr marL="452438" lvl="1" indent="-342900">
              <a:spcAft>
                <a:spcPts val="600"/>
              </a:spcAft>
              <a:buFont typeface="Arial" pitchFamily="34" charset="0"/>
              <a:buChar char="•"/>
            </a:pPr>
            <a:r>
              <a:rPr lang="en-US" sz="2200" dirty="0" smtClean="0"/>
              <a:t>Strengths and weaknesses</a:t>
            </a:r>
          </a:p>
          <a:p>
            <a:pPr marL="452438" lvl="1" indent="-342900">
              <a:spcAft>
                <a:spcPts val="600"/>
              </a:spcAft>
              <a:buFont typeface="Arial" pitchFamily="34" charset="0"/>
              <a:buChar char="•"/>
            </a:pPr>
            <a:r>
              <a:rPr lang="en-US" sz="2200" dirty="0" smtClean="0"/>
              <a:t>Probable </a:t>
            </a:r>
            <a:r>
              <a:rPr lang="en-US" sz="2200" dirty="0"/>
              <a:t>line of questioning</a:t>
            </a:r>
            <a:endParaRPr lang="en-US" sz="2200" dirty="0" smtClean="0"/>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13</a:t>
            </a:fld>
            <a:endParaRPr lang="en-US" dirty="0"/>
          </a:p>
        </p:txBody>
      </p:sp>
      <p:sp>
        <p:nvSpPr>
          <p:cNvPr id="7" name="TextBox 6"/>
          <p:cNvSpPr txBox="1"/>
          <p:nvPr/>
        </p:nvSpPr>
        <p:spPr>
          <a:xfrm>
            <a:off x="381000" y="1371600"/>
            <a:ext cx="8305800" cy="584775"/>
          </a:xfrm>
          <a:prstGeom prst="rect">
            <a:avLst/>
          </a:prstGeom>
          <a:noFill/>
        </p:spPr>
        <p:txBody>
          <a:bodyPr wrap="square" numCol="1" rtlCol="0">
            <a:spAutoFit/>
          </a:bodyPr>
          <a:lstStyle/>
          <a:p>
            <a:pPr algn="ctr"/>
            <a:r>
              <a:rPr lang="en-US" sz="3200" dirty="0"/>
              <a:t>Preparing a Case for Prosecution </a:t>
            </a:r>
            <a:r>
              <a:rPr lang="en-US" dirty="0"/>
              <a:t>(</a:t>
            </a:r>
            <a:r>
              <a:rPr lang="en-US" i="1" dirty="0"/>
              <a:t>continued</a:t>
            </a:r>
            <a:r>
              <a:rPr lang="en-US" dirty="0"/>
              <a:t>)</a:t>
            </a:r>
          </a:p>
        </p:txBody>
      </p:sp>
    </p:spTree>
    <p:extLst>
      <p:ext uri="{BB962C8B-B14F-4D97-AF65-F5344CB8AC3E}">
        <p14:creationId xmlns:p14="http://schemas.microsoft.com/office/powerpoint/2010/main" xmlns="" val="939712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1981200"/>
            <a:ext cx="63246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FINAL PREPARATIONS</a:t>
            </a:r>
            <a:endParaRPr lang="en-US" sz="2400" dirty="0" smtClean="0">
              <a:latin typeface="+mj-lt"/>
            </a:endParaRPr>
          </a:p>
          <a:p>
            <a:pPr marL="452438" lvl="1" indent="-342900">
              <a:spcAft>
                <a:spcPts val="600"/>
              </a:spcAft>
              <a:buFont typeface="Arial" pitchFamily="34" charset="0"/>
              <a:buChar char="•"/>
            </a:pPr>
            <a:r>
              <a:rPr lang="en-US" sz="2200" dirty="0" smtClean="0"/>
              <a:t>Review your notes and                                                   your final report</a:t>
            </a:r>
          </a:p>
          <a:p>
            <a:pPr marL="452438" lvl="1" indent="-342900">
              <a:spcAft>
                <a:spcPts val="600"/>
              </a:spcAft>
              <a:buFont typeface="Arial" pitchFamily="34" charset="0"/>
              <a:buChar char="•"/>
            </a:pPr>
            <a:r>
              <a:rPr lang="en-US" sz="2200" dirty="0" smtClean="0"/>
              <a:t>Know what is expected and                                             the rules of the court</a:t>
            </a:r>
          </a:p>
          <a:p>
            <a:pPr marL="452438" lvl="1" indent="-342900">
              <a:spcAft>
                <a:spcPts val="600"/>
              </a:spcAft>
              <a:buFont typeface="Arial" pitchFamily="34" charset="0"/>
              <a:buChar char="•"/>
            </a:pPr>
            <a:r>
              <a:rPr lang="en-US" sz="2200" dirty="0" smtClean="0"/>
              <a:t>Dress appropriately</a:t>
            </a:r>
          </a:p>
          <a:p>
            <a:pPr marL="452438" lvl="1" indent="-342900">
              <a:spcAft>
                <a:spcPts val="600"/>
              </a:spcAft>
              <a:buFont typeface="Arial" pitchFamily="34" charset="0"/>
              <a:buChar char="•"/>
            </a:pPr>
            <a:r>
              <a:rPr lang="en-US" sz="2200" dirty="0" smtClean="0"/>
              <a:t>Be on time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33900" y="2116713"/>
            <a:ext cx="3819525" cy="31610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14</a:t>
            </a:fld>
            <a:endParaRPr lang="en-US" dirty="0"/>
          </a:p>
        </p:txBody>
      </p:sp>
      <p:sp>
        <p:nvSpPr>
          <p:cNvPr id="8" name="TextBox 7"/>
          <p:cNvSpPr txBox="1"/>
          <p:nvPr/>
        </p:nvSpPr>
        <p:spPr>
          <a:xfrm>
            <a:off x="381000" y="1371600"/>
            <a:ext cx="8305800" cy="584775"/>
          </a:xfrm>
          <a:prstGeom prst="rect">
            <a:avLst/>
          </a:prstGeom>
          <a:noFill/>
        </p:spPr>
        <p:txBody>
          <a:bodyPr wrap="square" numCol="1" rtlCol="0">
            <a:spAutoFit/>
          </a:bodyPr>
          <a:lstStyle/>
          <a:p>
            <a:pPr algn="ctr"/>
            <a:r>
              <a:rPr lang="en-US" sz="3200" dirty="0"/>
              <a:t>Preparing a Case for Prosecution </a:t>
            </a:r>
            <a:r>
              <a:rPr lang="en-US" dirty="0"/>
              <a:t>(</a:t>
            </a:r>
            <a:r>
              <a:rPr lang="en-US" i="1" dirty="0"/>
              <a:t>continued</a:t>
            </a:r>
            <a:r>
              <a:rPr lang="en-US" dirty="0"/>
              <a:t>)</a:t>
            </a:r>
          </a:p>
        </p:txBody>
      </p:sp>
    </p:spTree>
    <p:extLst>
      <p:ext uri="{BB962C8B-B14F-4D97-AF65-F5344CB8AC3E}">
        <p14:creationId xmlns:p14="http://schemas.microsoft.com/office/powerpoint/2010/main" xmlns="" val="2977625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19812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ADVERSARY SYSTEM</a:t>
            </a:r>
            <a:endParaRPr lang="en-US" sz="2400" dirty="0" smtClean="0">
              <a:latin typeface="+mj-lt"/>
            </a:endParaRPr>
          </a:p>
          <a:p>
            <a:pPr marL="452438" lvl="1" indent="-342900">
              <a:spcAft>
                <a:spcPts val="600"/>
              </a:spcAft>
              <a:buFont typeface="Arial" pitchFamily="34" charset="0"/>
              <a:buChar char="•"/>
            </a:pPr>
            <a:r>
              <a:rPr lang="en-US" sz="2200" dirty="0" smtClean="0"/>
              <a:t>Judge or magistrate</a:t>
            </a:r>
          </a:p>
          <a:p>
            <a:pPr marL="452438" lvl="1" indent="-342900">
              <a:spcAft>
                <a:spcPts val="600"/>
              </a:spcAft>
              <a:buFont typeface="Arial" pitchFamily="34" charset="0"/>
              <a:buChar char="•"/>
            </a:pPr>
            <a:r>
              <a:rPr lang="en-US" sz="2200" dirty="0" smtClean="0"/>
              <a:t>Jurors</a:t>
            </a:r>
          </a:p>
          <a:p>
            <a:pPr marL="452438" lvl="1" indent="-342900">
              <a:spcAft>
                <a:spcPts val="600"/>
              </a:spcAft>
              <a:buFont typeface="Arial" pitchFamily="34" charset="0"/>
              <a:buChar char="•"/>
            </a:pPr>
            <a:r>
              <a:rPr lang="en-US" sz="2200" dirty="0" smtClean="0"/>
              <a:t>Legal counsel</a:t>
            </a:r>
          </a:p>
          <a:p>
            <a:pPr marL="452438" lvl="1" indent="-342900">
              <a:spcAft>
                <a:spcPts val="600"/>
              </a:spcAft>
              <a:buFont typeface="Arial" pitchFamily="34" charset="0"/>
              <a:buChar char="•"/>
            </a:pPr>
            <a:r>
              <a:rPr lang="en-US" sz="2200" dirty="0" smtClean="0"/>
              <a:t>Defendants</a:t>
            </a:r>
          </a:p>
          <a:p>
            <a:pPr marL="452438" lvl="1" indent="-342900">
              <a:spcAft>
                <a:spcPts val="600"/>
              </a:spcAft>
              <a:buFont typeface="Arial" pitchFamily="34" charset="0"/>
              <a:buChar char="•"/>
            </a:pPr>
            <a:r>
              <a:rPr lang="en-US" sz="2200" dirty="0" smtClean="0"/>
              <a:t>Witnesses</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The Trial</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15</a:t>
            </a:fld>
            <a:endParaRPr lang="en-US" dirty="0"/>
          </a:p>
        </p:txBody>
      </p:sp>
    </p:spTree>
    <p:extLst>
      <p:ext uri="{BB962C8B-B14F-4D97-AF65-F5344CB8AC3E}">
        <p14:creationId xmlns:p14="http://schemas.microsoft.com/office/powerpoint/2010/main" xmlns="" val="4137227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19812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USUAL SEQUENCE</a:t>
            </a:r>
            <a:endParaRPr lang="en-US" sz="2400" dirty="0" smtClean="0">
              <a:latin typeface="+mj-lt"/>
            </a:endParaRPr>
          </a:p>
          <a:p>
            <a:pPr marL="452438" lvl="1" indent="-342900">
              <a:spcAft>
                <a:spcPts val="600"/>
              </a:spcAft>
              <a:buFont typeface="Arial" pitchFamily="34" charset="0"/>
              <a:buChar char="•"/>
            </a:pPr>
            <a:r>
              <a:rPr lang="en-US" sz="2200" dirty="0" smtClean="0"/>
              <a:t>Jury </a:t>
            </a:r>
            <a:r>
              <a:rPr lang="en-US" sz="2200" dirty="0"/>
              <a:t>selection</a:t>
            </a:r>
          </a:p>
          <a:p>
            <a:pPr marL="452438" lvl="1" indent="-342900">
              <a:spcAft>
                <a:spcPts val="600"/>
              </a:spcAft>
              <a:buFont typeface="Arial" pitchFamily="34" charset="0"/>
              <a:buChar char="•"/>
            </a:pPr>
            <a:r>
              <a:rPr lang="en-US" sz="2200" dirty="0"/>
              <a:t>Opening statements by </a:t>
            </a:r>
            <a:r>
              <a:rPr lang="en-US" sz="2200" dirty="0" smtClean="0"/>
              <a:t>prosecution </a:t>
            </a:r>
            <a:r>
              <a:rPr lang="en-US" sz="2200" dirty="0"/>
              <a:t>and the defense</a:t>
            </a:r>
          </a:p>
          <a:p>
            <a:pPr marL="452438" lvl="1" indent="-342900">
              <a:spcAft>
                <a:spcPts val="600"/>
              </a:spcAft>
              <a:buFont typeface="Arial" pitchFamily="34" charset="0"/>
              <a:buChar char="•"/>
            </a:pPr>
            <a:r>
              <a:rPr lang="en-US" sz="2200" dirty="0"/>
              <a:t>Presentation of the prosecution’s </a:t>
            </a:r>
            <a:r>
              <a:rPr lang="en-US" sz="2200" dirty="0" smtClean="0"/>
              <a:t>case</a:t>
            </a:r>
          </a:p>
          <a:p>
            <a:pPr marL="452438" lvl="1" indent="-342900">
              <a:spcAft>
                <a:spcPts val="600"/>
              </a:spcAft>
              <a:buFont typeface="Arial" pitchFamily="34" charset="0"/>
              <a:buChar char="•"/>
            </a:pPr>
            <a:r>
              <a:rPr lang="en-US" sz="2200" dirty="0" smtClean="0"/>
              <a:t>Presentation </a:t>
            </a:r>
            <a:r>
              <a:rPr lang="en-US" sz="2200" dirty="0"/>
              <a:t>of the defense’s </a:t>
            </a:r>
            <a:r>
              <a:rPr lang="en-US" sz="2200" dirty="0" smtClean="0"/>
              <a:t>case</a:t>
            </a:r>
          </a:p>
          <a:p>
            <a:pPr marL="452438" lvl="1" indent="-342900">
              <a:spcAft>
                <a:spcPts val="600"/>
              </a:spcAft>
              <a:buFont typeface="Arial" pitchFamily="34" charset="0"/>
              <a:buChar char="•"/>
            </a:pPr>
            <a:r>
              <a:rPr lang="en-US" sz="2200" dirty="0" smtClean="0"/>
              <a:t>Rebuttal </a:t>
            </a:r>
            <a:r>
              <a:rPr lang="en-US" sz="2200" dirty="0"/>
              <a:t>and surrebuttal </a:t>
            </a:r>
            <a:r>
              <a:rPr lang="en-US" sz="2200" dirty="0" smtClean="0"/>
              <a:t>testimony</a:t>
            </a:r>
          </a:p>
          <a:p>
            <a:pPr marL="452438" lvl="1" indent="-342900">
              <a:spcAft>
                <a:spcPts val="600"/>
              </a:spcAft>
              <a:buFont typeface="Arial" pitchFamily="34" charset="0"/>
              <a:buChar char="•"/>
            </a:pPr>
            <a:endParaRPr lang="en-US" sz="2200" dirty="0" smtClean="0"/>
          </a:p>
          <a:p>
            <a:pPr marL="109538" lvl="1">
              <a:spcAft>
                <a:spcPts val="600"/>
              </a:spcAft>
            </a:pPr>
            <a:r>
              <a:rPr lang="en-US" dirty="0" smtClean="0"/>
              <a:t>						</a:t>
            </a:r>
            <a:endParaRPr lang="en-US" i="1"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Sequence of a Criminal Trial</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16</a:t>
            </a:fld>
            <a:endParaRPr lang="en-US" dirty="0"/>
          </a:p>
        </p:txBody>
      </p:sp>
    </p:spTree>
    <p:extLst>
      <p:ext uri="{BB962C8B-B14F-4D97-AF65-F5344CB8AC3E}">
        <p14:creationId xmlns:p14="http://schemas.microsoft.com/office/powerpoint/2010/main" xmlns="" val="2560217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19812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USUAL SEQUENCE</a:t>
            </a:r>
            <a:endParaRPr lang="en-US" sz="2400" dirty="0" smtClean="0">
              <a:latin typeface="+mj-lt"/>
            </a:endParaRPr>
          </a:p>
          <a:p>
            <a:pPr marL="452438" lvl="1" indent="-342900">
              <a:spcAft>
                <a:spcPts val="600"/>
              </a:spcAft>
              <a:buFont typeface="Arial" pitchFamily="34" charset="0"/>
              <a:buChar char="•"/>
            </a:pPr>
            <a:r>
              <a:rPr lang="en-US" sz="2200" dirty="0" smtClean="0"/>
              <a:t>Closing </a:t>
            </a:r>
            <a:r>
              <a:rPr lang="en-US" sz="2200" dirty="0"/>
              <a:t>statements by </a:t>
            </a:r>
            <a:r>
              <a:rPr lang="en-US" sz="2200" dirty="0" smtClean="0"/>
              <a:t>prosecution </a:t>
            </a:r>
            <a:r>
              <a:rPr lang="en-US" sz="2200" dirty="0"/>
              <a:t>and the defense</a:t>
            </a:r>
          </a:p>
          <a:p>
            <a:pPr marL="452438" lvl="1" indent="-342900">
              <a:spcAft>
                <a:spcPts val="600"/>
              </a:spcAft>
              <a:buFont typeface="Arial" pitchFamily="34" charset="0"/>
              <a:buChar char="•"/>
            </a:pPr>
            <a:r>
              <a:rPr lang="en-US" sz="2200" dirty="0"/>
              <a:t>Instructions to the jury</a:t>
            </a:r>
          </a:p>
          <a:p>
            <a:pPr marL="452438" lvl="1" indent="-342900">
              <a:spcAft>
                <a:spcPts val="600"/>
              </a:spcAft>
              <a:buFont typeface="Arial" pitchFamily="34" charset="0"/>
              <a:buChar char="•"/>
            </a:pPr>
            <a:r>
              <a:rPr lang="en-US" sz="2200" dirty="0"/>
              <a:t>Jury deliberation to reach a verdict</a:t>
            </a:r>
          </a:p>
          <a:p>
            <a:pPr marL="452438" lvl="1" indent="-342900">
              <a:spcAft>
                <a:spcPts val="600"/>
              </a:spcAft>
              <a:buFont typeface="Arial" pitchFamily="34" charset="0"/>
              <a:buChar char="•"/>
            </a:pPr>
            <a:r>
              <a:rPr lang="en-US" sz="2200" dirty="0"/>
              <a:t>Reading of the verdict</a:t>
            </a:r>
          </a:p>
          <a:p>
            <a:pPr marL="452438" lvl="1" indent="-342900">
              <a:spcAft>
                <a:spcPts val="600"/>
              </a:spcAft>
              <a:buFont typeface="Arial" pitchFamily="34" charset="0"/>
              <a:buChar char="•"/>
            </a:pPr>
            <a:r>
              <a:rPr lang="en-US" sz="2200" dirty="0"/>
              <a:t>Acquittal or passing of sentence</a:t>
            </a:r>
            <a:endParaRPr lang="en-US" sz="22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Sequence of a Criminal </a:t>
            </a:r>
            <a:r>
              <a:rPr lang="en-US" sz="3200" dirty="0" smtClean="0"/>
              <a:t>Trial </a:t>
            </a:r>
            <a:r>
              <a:rPr lang="en-US" i="1" dirty="0" smtClean="0"/>
              <a:t>(Continued)</a:t>
            </a:r>
            <a:endParaRPr lang="en-US" i="1"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17</a:t>
            </a:fld>
            <a:endParaRPr lang="en-US" dirty="0"/>
          </a:p>
        </p:txBody>
      </p:sp>
    </p:spTree>
    <p:extLst>
      <p:ext uri="{BB962C8B-B14F-4D97-AF65-F5344CB8AC3E}">
        <p14:creationId xmlns:p14="http://schemas.microsoft.com/office/powerpoint/2010/main" xmlns="" val="4086644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19812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GUIDELINES</a:t>
            </a:r>
            <a:endParaRPr lang="en-US" sz="2400" dirty="0" smtClean="0">
              <a:latin typeface="+mj-lt"/>
            </a:endParaRPr>
          </a:p>
          <a:p>
            <a:pPr marL="452438" lvl="1" indent="-342900">
              <a:spcAft>
                <a:spcPts val="600"/>
              </a:spcAft>
              <a:buFont typeface="Arial" pitchFamily="34" charset="0"/>
              <a:buChar char="•"/>
            </a:pPr>
            <a:r>
              <a:rPr lang="en-US" sz="2200" dirty="0" smtClean="0"/>
              <a:t>Do not discuss the case in hallway</a:t>
            </a:r>
          </a:p>
          <a:p>
            <a:pPr marL="452438" lvl="1" indent="-342900">
              <a:spcAft>
                <a:spcPts val="600"/>
              </a:spcAft>
              <a:buFont typeface="Arial" pitchFamily="34" charset="0"/>
              <a:buChar char="•"/>
            </a:pPr>
            <a:r>
              <a:rPr lang="en-US" sz="2200" dirty="0" smtClean="0"/>
              <a:t>De minimus communication</a:t>
            </a:r>
          </a:p>
          <a:p>
            <a:pPr marL="909638" lvl="2" indent="-342900">
              <a:spcAft>
                <a:spcPts val="600"/>
              </a:spcAft>
              <a:buSzPct val="50000"/>
              <a:buFont typeface="Wingdings" pitchFamily="2" charset="2"/>
              <a:buChar char="v"/>
            </a:pPr>
            <a:r>
              <a:rPr lang="en-US" sz="2000" dirty="0" smtClean="0"/>
              <a:t>Simple hello</a:t>
            </a:r>
          </a:p>
          <a:p>
            <a:pPr marL="909638" lvl="2" indent="-342900">
              <a:spcAft>
                <a:spcPts val="600"/>
              </a:spcAft>
              <a:buSzPct val="50000"/>
              <a:buFont typeface="Wingdings" pitchFamily="2" charset="2"/>
              <a:buChar char="v"/>
            </a:pPr>
            <a:r>
              <a:rPr lang="en-US" sz="2000" dirty="0" smtClean="0"/>
              <a:t>Giving directions</a:t>
            </a:r>
          </a:p>
          <a:p>
            <a:pPr marL="452438" lvl="1" indent="-342900">
              <a:spcAft>
                <a:spcPts val="600"/>
              </a:spcAft>
              <a:buFont typeface="Arial" pitchFamily="34" charset="0"/>
              <a:buChar char="•"/>
            </a:pPr>
            <a:r>
              <a:rPr lang="en-US" sz="2200" dirty="0" smtClean="0"/>
              <a:t>Do not appear aloof or unfriendly</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While Waiting to Testify</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18</a:t>
            </a:fld>
            <a:endParaRPr lang="en-US" dirty="0"/>
          </a:p>
        </p:txBody>
      </p:sp>
    </p:spTree>
    <p:extLst>
      <p:ext uri="{BB962C8B-B14F-4D97-AF65-F5344CB8AC3E}">
        <p14:creationId xmlns:p14="http://schemas.microsoft.com/office/powerpoint/2010/main" xmlns="" val="4189154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OVERVIEW</a:t>
            </a:r>
            <a:endParaRPr lang="en-US" sz="2400" dirty="0" smtClean="0">
              <a:latin typeface="+mj-lt"/>
            </a:endParaRPr>
          </a:p>
          <a:p>
            <a:pPr marL="452438" lvl="1" indent="-342900">
              <a:spcAft>
                <a:spcPts val="600"/>
              </a:spcAft>
              <a:buFont typeface="Arial" pitchFamily="34" charset="0"/>
              <a:buChar char="•"/>
            </a:pPr>
            <a:r>
              <a:rPr lang="en-US" sz="2200" dirty="0" smtClean="0"/>
              <a:t>“Win” is </a:t>
            </a:r>
            <a:r>
              <a:rPr lang="en-US" sz="2200" dirty="0"/>
              <a:t>to have established </a:t>
            </a:r>
            <a:r>
              <a:rPr lang="en-US" sz="2200" dirty="0" smtClean="0"/>
              <a:t>credibility</a:t>
            </a:r>
          </a:p>
          <a:p>
            <a:pPr marL="452438" lvl="1" indent="-342900">
              <a:spcAft>
                <a:spcPts val="600"/>
              </a:spcAft>
              <a:buFont typeface="Arial" pitchFamily="34" charset="0"/>
              <a:buChar char="•"/>
            </a:pPr>
            <a:r>
              <a:rPr lang="en-US" sz="2200" dirty="0" smtClean="0"/>
              <a:t>Inadmissible statements</a:t>
            </a:r>
          </a:p>
          <a:p>
            <a:pPr marL="909638" lvl="2" indent="-342900">
              <a:spcAft>
                <a:spcPts val="600"/>
              </a:spcAft>
              <a:buSzPct val="50000"/>
              <a:buFont typeface="Wingdings" pitchFamily="2" charset="2"/>
              <a:buChar char="v"/>
            </a:pPr>
            <a:r>
              <a:rPr lang="en-US" sz="2000" dirty="0"/>
              <a:t>Opinions and </a:t>
            </a:r>
            <a:r>
              <a:rPr lang="en-US" sz="2000" dirty="0" smtClean="0"/>
              <a:t>conclusions</a:t>
            </a:r>
          </a:p>
          <a:p>
            <a:pPr marL="909638" lvl="2" indent="-342900">
              <a:spcAft>
                <a:spcPts val="600"/>
              </a:spcAft>
              <a:buSzPct val="50000"/>
              <a:buFont typeface="Wingdings" pitchFamily="2" charset="2"/>
              <a:buChar char="v"/>
            </a:pPr>
            <a:r>
              <a:rPr lang="en-US" sz="2000" dirty="0"/>
              <a:t>Hearsay</a:t>
            </a:r>
          </a:p>
          <a:p>
            <a:pPr marL="909638" lvl="2" indent="-342900">
              <a:spcAft>
                <a:spcPts val="600"/>
              </a:spcAft>
              <a:buSzPct val="50000"/>
              <a:buFont typeface="Wingdings" pitchFamily="2" charset="2"/>
              <a:buChar char="v"/>
            </a:pPr>
            <a:r>
              <a:rPr lang="en-US" sz="2000" dirty="0"/>
              <a:t>Privileged communication</a:t>
            </a:r>
          </a:p>
          <a:p>
            <a:pPr marL="909638" lvl="2" indent="-342900">
              <a:spcAft>
                <a:spcPts val="1800"/>
              </a:spcAft>
              <a:buSzPct val="50000"/>
              <a:buFont typeface="Wingdings" pitchFamily="2" charset="2"/>
              <a:buChar char="v"/>
            </a:pPr>
            <a:r>
              <a:rPr lang="en-US" sz="2000" dirty="0"/>
              <a:t>Statements about character and </a:t>
            </a:r>
            <a:r>
              <a:rPr lang="en-US" sz="2000" dirty="0" smtClean="0"/>
              <a:t>reputation</a:t>
            </a:r>
          </a:p>
          <a:p>
            <a:pPr marL="109538" lvl="1">
              <a:spcAft>
                <a:spcPts val="600"/>
              </a:spcAft>
            </a:pPr>
            <a:r>
              <a:rPr lang="en-US" dirty="0" smtClean="0"/>
              <a:t>						</a:t>
            </a:r>
            <a:endParaRPr lang="en-US" i="1"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Testifying under Direct Examination</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19</a:t>
            </a:fld>
            <a:endParaRPr lang="en-US" dirty="0"/>
          </a:p>
        </p:txBody>
      </p:sp>
    </p:spTree>
    <p:extLst>
      <p:ext uri="{BB962C8B-B14F-4D97-AF65-F5344CB8AC3E}">
        <p14:creationId xmlns:p14="http://schemas.microsoft.com/office/powerpoint/2010/main" xmlns="" val="1574923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371600"/>
            <a:ext cx="8229600" cy="58521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Introduction</a:t>
            </a:r>
          </a:p>
        </p:txBody>
      </p:sp>
      <p:sp>
        <p:nvSpPr>
          <p:cNvPr id="3" name="Content Placeholder 2"/>
          <p:cNvSpPr txBox="1">
            <a:spLocks/>
          </p:cNvSpPr>
          <p:nvPr/>
        </p:nvSpPr>
        <p:spPr>
          <a:xfrm>
            <a:off x="1295400" y="2057400"/>
            <a:ext cx="6858000" cy="3505200"/>
          </a:xfrm>
          <a:prstGeom prst="rect">
            <a:avLst/>
          </a:prstGeom>
        </p:spPr>
        <p:txBody>
          <a:bodyPr vert="horz" lIns="91440" tIns="45720" rIns="91440" bIns="45720" rtlCol="0">
            <a:noAutofit/>
          </a:bodyPr>
          <a:lstStyle/>
          <a:p>
            <a:pPr marL="341313" indent="-231775">
              <a:spcAft>
                <a:spcPts val="600"/>
              </a:spcAft>
              <a:buFont typeface="Arial" pitchFamily="34" charset="0"/>
              <a:buChar char="•"/>
            </a:pPr>
            <a:r>
              <a:rPr lang="en-US" sz="2200" dirty="0" smtClean="0"/>
              <a:t>A final report on the case must be written</a:t>
            </a:r>
          </a:p>
          <a:p>
            <a:pPr marL="341313" indent="-231775">
              <a:spcAft>
                <a:spcPts val="600"/>
              </a:spcAft>
              <a:buFont typeface="Arial" pitchFamily="34" charset="0"/>
              <a:buChar char="•"/>
            </a:pPr>
            <a:r>
              <a:rPr lang="en-US" sz="2200" dirty="0" smtClean="0"/>
              <a:t>Establishing the elements of the crime and proving the corpus delicti</a:t>
            </a:r>
          </a:p>
          <a:p>
            <a:pPr marL="341313" indent="-231775">
              <a:spcAft>
                <a:spcPts val="600"/>
              </a:spcAft>
              <a:buFont typeface="Arial" pitchFamily="34" charset="0"/>
              <a:buChar char="•"/>
            </a:pPr>
            <a:r>
              <a:rPr lang="en-US" sz="2200" dirty="0" smtClean="0"/>
              <a:t>Even the most experienced investigator may worry about having to testify</a:t>
            </a:r>
          </a:p>
          <a:p>
            <a:pPr marL="341313" indent="-231775">
              <a:spcAft>
                <a:spcPts val="600"/>
              </a:spcAft>
              <a:buFont typeface="Arial" pitchFamily="34" charset="0"/>
              <a:buChar char="•"/>
            </a:pPr>
            <a:r>
              <a:rPr lang="en-US" sz="2200" dirty="0" smtClean="0"/>
              <a:t>The most important rule to eradicate fear of testifying in court is to always tell the truth</a:t>
            </a:r>
            <a:endParaRPr kumimoji="0" lang="en-US" sz="2200" u="none" strike="noStrike" kern="1200" cap="none" spc="0" normalizeH="0" baseline="0" noProof="0" dirty="0" smtClean="0">
              <a:ln>
                <a:noFill/>
              </a:ln>
              <a:solidFill>
                <a:schemeClr val="tx1"/>
              </a:solidFill>
              <a:effectLst/>
              <a:uLnTx/>
              <a:uFillTx/>
            </a:endParaRPr>
          </a:p>
        </p:txBody>
      </p:sp>
      <p:sp>
        <p:nvSpPr>
          <p:cNvPr id="4" name="Footer Placeholder 3"/>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a:t>
            </a:fld>
            <a:endParaRPr lang="en-US" dirty="0"/>
          </a:p>
        </p:txBody>
      </p:sp>
    </p:spTree>
    <p:extLst>
      <p:ext uri="{BB962C8B-B14F-4D97-AF65-F5344CB8AC3E}">
        <p14:creationId xmlns:p14="http://schemas.microsoft.com/office/powerpoint/2010/main" xmlns="" val="3851517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OVERVIEW</a:t>
            </a:r>
            <a:endParaRPr lang="en-US" sz="2400" dirty="0" smtClean="0">
              <a:latin typeface="+mj-lt"/>
            </a:endParaRPr>
          </a:p>
          <a:p>
            <a:pPr marL="452438" lvl="1" indent="-342900">
              <a:spcAft>
                <a:spcPts val="600"/>
              </a:spcAft>
              <a:buFont typeface="Arial" pitchFamily="34" charset="0"/>
              <a:buChar char="•"/>
            </a:pPr>
            <a:r>
              <a:rPr lang="en-US" sz="2200" dirty="0" smtClean="0"/>
              <a:t>Speak </a:t>
            </a:r>
            <a:r>
              <a:rPr lang="en-US" sz="2200" dirty="0"/>
              <a:t>clearly, firmly and with </a:t>
            </a:r>
            <a:r>
              <a:rPr lang="en-US" sz="2200" dirty="0" smtClean="0"/>
              <a:t>expression</a:t>
            </a:r>
          </a:p>
          <a:p>
            <a:pPr marL="452438" lvl="1" indent="-342900">
              <a:spcAft>
                <a:spcPts val="600"/>
              </a:spcAft>
              <a:buFont typeface="Arial" pitchFamily="34" charset="0"/>
              <a:buChar char="•"/>
            </a:pPr>
            <a:r>
              <a:rPr lang="en-US" sz="2200" dirty="0"/>
              <a:t>Answer questions </a:t>
            </a:r>
            <a:r>
              <a:rPr lang="en-US" sz="2200" dirty="0" smtClean="0"/>
              <a:t>directly</a:t>
            </a:r>
          </a:p>
          <a:p>
            <a:pPr marL="452438" lvl="1" indent="-342900">
              <a:spcAft>
                <a:spcPts val="600"/>
              </a:spcAft>
              <a:buFont typeface="Arial" pitchFamily="34" charset="0"/>
              <a:buChar char="•"/>
            </a:pPr>
            <a:r>
              <a:rPr lang="en-US" sz="2200" dirty="0"/>
              <a:t>Do </a:t>
            </a:r>
            <a:r>
              <a:rPr lang="en-US" sz="2200" i="1" dirty="0"/>
              <a:t>not</a:t>
            </a:r>
            <a:r>
              <a:rPr lang="en-US" sz="2200" dirty="0"/>
              <a:t> volunteer </a:t>
            </a:r>
            <a:r>
              <a:rPr lang="en-US" sz="2200" dirty="0" smtClean="0"/>
              <a:t>information</a:t>
            </a:r>
          </a:p>
          <a:p>
            <a:pPr marL="452438" lvl="1" indent="-342900">
              <a:spcAft>
                <a:spcPts val="600"/>
              </a:spcAft>
              <a:buFont typeface="Arial" pitchFamily="34" charset="0"/>
              <a:buChar char="•"/>
            </a:pPr>
            <a:r>
              <a:rPr lang="en-US" sz="2200" dirty="0"/>
              <a:t>Pause briefly before </a:t>
            </a:r>
            <a:r>
              <a:rPr lang="en-US" sz="2200" dirty="0" smtClean="0"/>
              <a:t>answering</a:t>
            </a:r>
          </a:p>
          <a:p>
            <a:pPr marL="452438" lvl="1" indent="-342900">
              <a:spcAft>
                <a:spcPts val="600"/>
              </a:spcAft>
              <a:buFont typeface="Arial" pitchFamily="34" charset="0"/>
              <a:buChar char="•"/>
            </a:pPr>
            <a:r>
              <a:rPr lang="en-US" sz="2200" dirty="0"/>
              <a:t>Refer to your notes if you do not recall exact </a:t>
            </a:r>
            <a:r>
              <a:rPr lang="en-US" sz="2200" dirty="0" smtClean="0"/>
              <a:t>details</a:t>
            </a:r>
          </a:p>
          <a:p>
            <a:pPr marL="452438" lvl="1" indent="-342900">
              <a:spcAft>
                <a:spcPts val="600"/>
              </a:spcAft>
              <a:buFont typeface="Arial" pitchFamily="34" charset="0"/>
              <a:buChar char="•"/>
            </a:pPr>
            <a:endParaRPr lang="en-US" sz="2200" dirty="0" smtClean="0"/>
          </a:p>
          <a:p>
            <a:pPr marL="109538" lvl="1">
              <a:spcAft>
                <a:spcPts val="600"/>
              </a:spcAft>
            </a:pPr>
            <a:r>
              <a:rPr lang="en-US" dirty="0" smtClean="0"/>
              <a:t>						</a:t>
            </a:r>
            <a:endParaRPr lang="en-US" i="1"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Testifying under Direct </a:t>
            </a:r>
            <a:r>
              <a:rPr lang="en-US" sz="3200" dirty="0" smtClean="0"/>
              <a:t>Examination </a:t>
            </a:r>
            <a:r>
              <a:rPr lang="en-US" i="1" dirty="0" smtClean="0"/>
              <a:t>(Continued)</a:t>
            </a:r>
            <a:endParaRPr lang="en-US" i="1"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20</a:t>
            </a:fld>
            <a:endParaRPr lang="en-US" dirty="0"/>
          </a:p>
        </p:txBody>
      </p:sp>
    </p:spTree>
    <p:extLst>
      <p:ext uri="{BB962C8B-B14F-4D97-AF65-F5344CB8AC3E}">
        <p14:creationId xmlns:p14="http://schemas.microsoft.com/office/powerpoint/2010/main" xmlns="" val="3120404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OVERVIEW</a:t>
            </a:r>
            <a:endParaRPr lang="en-US" sz="2400" dirty="0" smtClean="0">
              <a:latin typeface="+mj-lt"/>
            </a:endParaRPr>
          </a:p>
          <a:p>
            <a:pPr marL="452438" lvl="1" indent="-342900">
              <a:spcAft>
                <a:spcPts val="600"/>
              </a:spcAft>
              <a:buFont typeface="Arial" pitchFamily="34" charset="0"/>
              <a:buChar char="•"/>
            </a:pPr>
            <a:r>
              <a:rPr lang="en-US" sz="2200" dirty="0" smtClean="0"/>
              <a:t>Admit </a:t>
            </a:r>
            <a:r>
              <a:rPr lang="en-US" sz="2200" dirty="0"/>
              <a:t>calmly when you do not know an </a:t>
            </a:r>
            <a:r>
              <a:rPr lang="en-US" sz="2200" dirty="0" smtClean="0"/>
              <a:t>answer</a:t>
            </a:r>
          </a:p>
          <a:p>
            <a:pPr marL="452438" lvl="1" indent="-342900">
              <a:spcAft>
                <a:spcPts val="600"/>
              </a:spcAft>
              <a:buFont typeface="Arial" pitchFamily="34" charset="0"/>
              <a:buChar char="•"/>
            </a:pPr>
            <a:r>
              <a:rPr lang="en-US" sz="2200" dirty="0"/>
              <a:t>Admit any mistakes you make in </a:t>
            </a:r>
            <a:r>
              <a:rPr lang="en-US" sz="2200" dirty="0" smtClean="0"/>
              <a:t>testifying</a:t>
            </a:r>
          </a:p>
          <a:p>
            <a:pPr marL="452438" lvl="1" indent="-342900">
              <a:spcAft>
                <a:spcPts val="600"/>
              </a:spcAft>
              <a:buFont typeface="Arial" pitchFamily="34" charset="0"/>
              <a:buChar char="•"/>
            </a:pPr>
            <a:r>
              <a:rPr lang="en-US" sz="2200" dirty="0"/>
              <a:t>Avoid police jargon, sarcasm and </a:t>
            </a:r>
            <a:r>
              <a:rPr lang="en-US" sz="2200" dirty="0" smtClean="0"/>
              <a:t>humor</a:t>
            </a:r>
          </a:p>
          <a:p>
            <a:pPr marL="452438" lvl="1" indent="-342900">
              <a:spcAft>
                <a:spcPts val="600"/>
              </a:spcAft>
              <a:buFont typeface="Arial" pitchFamily="34" charset="0"/>
              <a:buChar char="•"/>
            </a:pPr>
            <a:r>
              <a:rPr lang="en-US" sz="2200" dirty="0"/>
              <a:t>Tell the complete truth as you know it</a:t>
            </a:r>
            <a:endParaRPr lang="en-US" sz="22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Testifying under Direct </a:t>
            </a:r>
            <a:r>
              <a:rPr lang="en-US" sz="3200" dirty="0" smtClean="0"/>
              <a:t>Examination </a:t>
            </a:r>
            <a:r>
              <a:rPr lang="en-US" i="1" dirty="0" smtClean="0"/>
              <a:t>(Continued)</a:t>
            </a:r>
            <a:endParaRPr lang="en-US" i="1"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21</a:t>
            </a:fld>
            <a:endParaRPr lang="en-US" dirty="0"/>
          </a:p>
        </p:txBody>
      </p:sp>
    </p:spTree>
    <p:extLst>
      <p:ext uri="{BB962C8B-B14F-4D97-AF65-F5344CB8AC3E}">
        <p14:creationId xmlns:p14="http://schemas.microsoft.com/office/powerpoint/2010/main" xmlns="" val="2762228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NONVERBAL FACTORS</a:t>
            </a:r>
            <a:endParaRPr lang="en-US" sz="2400" dirty="0" smtClean="0">
              <a:latin typeface="+mj-lt"/>
            </a:endParaRPr>
          </a:p>
          <a:p>
            <a:pPr marL="452438" lvl="1" indent="-342900">
              <a:spcAft>
                <a:spcPts val="300"/>
              </a:spcAft>
              <a:buFont typeface="Arial" pitchFamily="34" charset="0"/>
              <a:buChar char="•"/>
            </a:pPr>
            <a:r>
              <a:rPr lang="en-US" sz="2200" dirty="0" smtClean="0"/>
              <a:t>Dress</a:t>
            </a:r>
          </a:p>
          <a:p>
            <a:pPr marL="452438" lvl="1" indent="-342900">
              <a:spcAft>
                <a:spcPts val="300"/>
              </a:spcAft>
              <a:buFont typeface="Arial" pitchFamily="34" charset="0"/>
              <a:buChar char="•"/>
            </a:pPr>
            <a:r>
              <a:rPr lang="en-US" sz="2200" dirty="0" smtClean="0"/>
              <a:t>Eye contact</a:t>
            </a:r>
          </a:p>
          <a:p>
            <a:pPr marL="452438" lvl="1" indent="-342900">
              <a:spcAft>
                <a:spcPts val="300"/>
              </a:spcAft>
              <a:buFont typeface="Arial" pitchFamily="34" charset="0"/>
              <a:buChar char="•"/>
            </a:pPr>
            <a:r>
              <a:rPr lang="en-US" sz="2200" dirty="0" smtClean="0"/>
              <a:t>Posture</a:t>
            </a:r>
          </a:p>
          <a:p>
            <a:pPr marL="452438" lvl="1" indent="-342900">
              <a:spcAft>
                <a:spcPts val="300"/>
              </a:spcAft>
              <a:buFont typeface="Arial" pitchFamily="34" charset="0"/>
              <a:buChar char="•"/>
            </a:pPr>
            <a:r>
              <a:rPr lang="en-US" sz="2200" dirty="0" smtClean="0"/>
              <a:t>Gestures and mannerisms</a:t>
            </a:r>
          </a:p>
          <a:p>
            <a:pPr marL="452438" lvl="1" indent="-342900">
              <a:spcAft>
                <a:spcPts val="300"/>
              </a:spcAft>
              <a:buFont typeface="Arial" pitchFamily="34" charset="0"/>
              <a:buChar char="•"/>
            </a:pPr>
            <a:r>
              <a:rPr lang="en-US" sz="2200" dirty="0" smtClean="0"/>
              <a:t>Rate of speech</a:t>
            </a:r>
          </a:p>
          <a:p>
            <a:pPr marL="452438" lvl="1" indent="-342900">
              <a:spcAft>
                <a:spcPts val="300"/>
              </a:spcAft>
              <a:buFont typeface="Arial" pitchFamily="34" charset="0"/>
              <a:buChar char="•"/>
            </a:pPr>
            <a:r>
              <a:rPr lang="en-US" sz="2200" dirty="0" smtClean="0"/>
              <a:t>Tone of voice</a:t>
            </a:r>
          </a:p>
          <a:p>
            <a:pPr marL="452438" lvl="1" indent="-342900">
              <a:spcAft>
                <a:spcPts val="300"/>
              </a:spcAft>
              <a:buFont typeface="Arial" pitchFamily="34" charset="0"/>
              <a:buChar char="•"/>
            </a:pPr>
            <a:r>
              <a:rPr lang="en-US" sz="2200" dirty="0" smtClean="0"/>
              <a:t>Facial expressions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53000" y="2209800"/>
            <a:ext cx="2667000" cy="32259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22</a:t>
            </a:fld>
            <a:endParaRPr lang="en-US" dirty="0"/>
          </a:p>
        </p:txBody>
      </p:sp>
      <p:sp>
        <p:nvSpPr>
          <p:cNvPr id="8" name="TextBox 7"/>
          <p:cNvSpPr txBox="1"/>
          <p:nvPr/>
        </p:nvSpPr>
        <p:spPr>
          <a:xfrm>
            <a:off x="381000" y="1371600"/>
            <a:ext cx="8305800" cy="584775"/>
          </a:xfrm>
          <a:prstGeom prst="rect">
            <a:avLst/>
          </a:prstGeom>
          <a:noFill/>
        </p:spPr>
        <p:txBody>
          <a:bodyPr wrap="square" numCol="1" rtlCol="0">
            <a:spAutoFit/>
          </a:bodyPr>
          <a:lstStyle/>
          <a:p>
            <a:pPr lvl="0" algn="ctr"/>
            <a:r>
              <a:rPr lang="en-US" sz="3200" dirty="0"/>
              <a:t>Testifying under Direct </a:t>
            </a:r>
            <a:r>
              <a:rPr lang="en-US" sz="3200" dirty="0" smtClean="0"/>
              <a:t>Examination </a:t>
            </a:r>
            <a:r>
              <a:rPr lang="en-US" i="1" dirty="0" smtClean="0"/>
              <a:t>(Continued)</a:t>
            </a:r>
            <a:endParaRPr lang="en-US" i="1" dirty="0" smtClean="0">
              <a:latin typeface="+mj-lt"/>
            </a:endParaRPr>
          </a:p>
        </p:txBody>
      </p:sp>
    </p:spTree>
    <p:extLst>
      <p:ext uri="{BB962C8B-B14F-4D97-AF65-F5344CB8AC3E}">
        <p14:creationId xmlns:p14="http://schemas.microsoft.com/office/powerpoint/2010/main" xmlns="" val="884521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a:t>STRATEGIES FOR EXCELLING AS A WITNESS</a:t>
            </a:r>
            <a:endParaRPr lang="en-US" sz="2400" dirty="0" smtClean="0">
              <a:latin typeface="+mj-lt"/>
            </a:endParaRPr>
          </a:p>
          <a:p>
            <a:pPr marL="452438" lvl="1" indent="-342900">
              <a:spcAft>
                <a:spcPts val="600"/>
              </a:spcAft>
              <a:buFont typeface="Arial" pitchFamily="34" charset="0"/>
              <a:buChar char="•"/>
            </a:pPr>
            <a:r>
              <a:rPr lang="en-US" sz="2200" dirty="0" smtClean="0"/>
              <a:t>Set yourself up</a:t>
            </a:r>
          </a:p>
          <a:p>
            <a:pPr marL="452438" lvl="1" indent="-342900">
              <a:spcAft>
                <a:spcPts val="600"/>
              </a:spcAft>
              <a:buFont typeface="Arial" pitchFamily="34" charset="0"/>
              <a:buChar char="•"/>
            </a:pPr>
            <a:r>
              <a:rPr lang="en-US" sz="2200" dirty="0" smtClean="0"/>
              <a:t>Provoke defense to allow you to explain yourself</a:t>
            </a:r>
          </a:p>
          <a:p>
            <a:pPr marL="452438" lvl="1" indent="-342900">
              <a:spcAft>
                <a:spcPts val="600"/>
              </a:spcAft>
              <a:buFont typeface="Arial" pitchFamily="34" charset="0"/>
              <a:buChar char="•"/>
            </a:pPr>
            <a:r>
              <a:rPr lang="en-US" sz="2200" dirty="0" smtClean="0"/>
              <a:t>Be unconditional and do not stall</a:t>
            </a:r>
          </a:p>
          <a:p>
            <a:pPr marL="109538" lvl="1" indent="-109538">
              <a:spcBef>
                <a:spcPts val="600"/>
              </a:spcBef>
              <a:spcAft>
                <a:spcPts val="600"/>
              </a:spcAft>
            </a:pPr>
            <a:r>
              <a:rPr lang="en-US" sz="2400" dirty="0"/>
              <a:t>EXPERT TESTIMONY</a:t>
            </a:r>
            <a:endParaRPr lang="en-US" sz="2400" dirty="0" smtClean="0"/>
          </a:p>
          <a:p>
            <a:pPr marL="452438" lvl="1" indent="-342900">
              <a:spcAft>
                <a:spcPts val="600"/>
              </a:spcAft>
              <a:buFont typeface="Arial" pitchFamily="34" charset="0"/>
              <a:buChar char="•"/>
            </a:pPr>
            <a:r>
              <a:rPr lang="en-US" sz="2200" dirty="0" smtClean="0"/>
              <a:t>Special training</a:t>
            </a:r>
            <a:r>
              <a:rPr lang="en-US" sz="2200" dirty="0"/>
              <a:t>, education or experience</a:t>
            </a:r>
            <a:endParaRPr lang="en-US" sz="2200" dirty="0" smtClean="0"/>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23</a:t>
            </a:fld>
            <a:endParaRPr lang="en-US" dirty="0"/>
          </a:p>
        </p:txBody>
      </p:sp>
      <p:sp>
        <p:nvSpPr>
          <p:cNvPr id="8" name="TextBox 7"/>
          <p:cNvSpPr txBox="1"/>
          <p:nvPr/>
        </p:nvSpPr>
        <p:spPr>
          <a:xfrm>
            <a:off x="381000" y="1371600"/>
            <a:ext cx="8305800" cy="584775"/>
          </a:xfrm>
          <a:prstGeom prst="rect">
            <a:avLst/>
          </a:prstGeom>
          <a:noFill/>
        </p:spPr>
        <p:txBody>
          <a:bodyPr wrap="square" numCol="1" rtlCol="0">
            <a:spAutoFit/>
          </a:bodyPr>
          <a:lstStyle/>
          <a:p>
            <a:pPr lvl="0" algn="ctr"/>
            <a:r>
              <a:rPr lang="en-US" sz="3200" dirty="0"/>
              <a:t>Testifying under Direct </a:t>
            </a:r>
            <a:r>
              <a:rPr lang="en-US" sz="3200" dirty="0" smtClean="0"/>
              <a:t>Examination </a:t>
            </a:r>
            <a:r>
              <a:rPr lang="en-US" i="1" dirty="0" smtClean="0"/>
              <a:t>(Continued)</a:t>
            </a:r>
            <a:endParaRPr lang="en-US" i="1" dirty="0" smtClean="0">
              <a:latin typeface="+mj-lt"/>
            </a:endParaRPr>
          </a:p>
        </p:txBody>
      </p:sp>
    </p:spTree>
    <p:extLst>
      <p:ext uri="{BB962C8B-B14F-4D97-AF65-F5344CB8AC3E}">
        <p14:creationId xmlns:p14="http://schemas.microsoft.com/office/powerpoint/2010/main" xmlns="" val="387152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OVERVIEW</a:t>
            </a:r>
            <a:endParaRPr lang="en-US" sz="2400" dirty="0" smtClean="0">
              <a:latin typeface="+mj-lt"/>
            </a:endParaRPr>
          </a:p>
          <a:p>
            <a:pPr marL="452438" lvl="1" indent="-342900">
              <a:spcAft>
                <a:spcPts val="600"/>
              </a:spcAft>
              <a:buFont typeface="Arial" pitchFamily="34" charset="0"/>
              <a:buChar char="•"/>
            </a:pPr>
            <a:r>
              <a:rPr lang="en-US" sz="2200" dirty="0" smtClean="0"/>
              <a:t>Display </a:t>
            </a:r>
            <a:r>
              <a:rPr lang="en-US" sz="2200" dirty="0"/>
              <a:t>an even temperament</a:t>
            </a:r>
            <a:endParaRPr lang="en-US" sz="2200" dirty="0" smtClean="0"/>
          </a:p>
          <a:p>
            <a:pPr marL="452438" lvl="1" indent="-342900">
              <a:spcAft>
                <a:spcPts val="600"/>
              </a:spcAft>
              <a:buFont typeface="Arial" pitchFamily="34" charset="0"/>
              <a:buChar char="•"/>
            </a:pPr>
            <a:r>
              <a:rPr lang="en-US" sz="2200" dirty="0" smtClean="0"/>
              <a:t>Be likeable </a:t>
            </a:r>
            <a:r>
              <a:rPr lang="en-US" sz="2200" dirty="0"/>
              <a:t>and polite</a:t>
            </a:r>
            <a:endParaRPr lang="en-US" sz="2200" dirty="0" smtClean="0"/>
          </a:p>
          <a:p>
            <a:pPr marL="452438" lvl="1" indent="-342900">
              <a:spcAft>
                <a:spcPts val="600"/>
              </a:spcAft>
              <a:buFont typeface="Arial" pitchFamily="34" charset="0"/>
              <a:buChar char="•"/>
            </a:pPr>
            <a:r>
              <a:rPr lang="en-US" sz="2200" dirty="0" smtClean="0"/>
              <a:t>Maintain </a:t>
            </a:r>
            <a:r>
              <a:rPr lang="en-US" sz="2200" dirty="0"/>
              <a:t>eye </a:t>
            </a:r>
            <a:r>
              <a:rPr lang="en-US" sz="2200" dirty="0" smtClean="0"/>
              <a:t>contact</a:t>
            </a:r>
          </a:p>
          <a:p>
            <a:pPr marL="452438" lvl="1" indent="-342900">
              <a:spcAft>
                <a:spcPts val="600"/>
              </a:spcAft>
              <a:buFont typeface="Arial" pitchFamily="34" charset="0"/>
              <a:buChar char="•"/>
            </a:pPr>
            <a:r>
              <a:rPr lang="en-US" sz="2200" dirty="0" smtClean="0"/>
              <a:t>Never volunteer any information</a:t>
            </a:r>
          </a:p>
          <a:p>
            <a:pPr marL="452438" lvl="1" indent="-342900">
              <a:spcAft>
                <a:spcPts val="600"/>
              </a:spcAft>
              <a:buFont typeface="Arial" pitchFamily="34" charset="0"/>
              <a:buChar char="•"/>
            </a:pPr>
            <a:r>
              <a:rPr lang="en-US" sz="2200" dirty="0" smtClean="0"/>
              <a:t>Anticipate defense attorney tactics</a:t>
            </a:r>
            <a:endParaRPr lang="en-US" sz="20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Testifying under Cross-Examination</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24</a:t>
            </a:fld>
            <a:endParaRPr lang="en-US" dirty="0"/>
          </a:p>
        </p:txBody>
      </p:sp>
    </p:spTree>
    <p:extLst>
      <p:ext uri="{BB962C8B-B14F-4D97-AF65-F5344CB8AC3E}">
        <p14:creationId xmlns:p14="http://schemas.microsoft.com/office/powerpoint/2010/main" xmlns="" val="3769512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OVERVIEW</a:t>
            </a:r>
            <a:endParaRPr lang="en-US" sz="2400" dirty="0" smtClean="0">
              <a:latin typeface="+mj-lt"/>
            </a:endParaRPr>
          </a:p>
          <a:p>
            <a:pPr marL="452438" lvl="1" indent="-342900">
              <a:spcAft>
                <a:spcPts val="600"/>
              </a:spcAft>
              <a:buFont typeface="Arial" pitchFamily="34" charset="0"/>
              <a:buChar char="•"/>
            </a:pPr>
            <a:r>
              <a:rPr lang="en-US" sz="2200" dirty="0" smtClean="0"/>
              <a:t>How to avoid objections</a:t>
            </a:r>
          </a:p>
          <a:p>
            <a:pPr marL="909638" lvl="2" indent="-342900">
              <a:spcAft>
                <a:spcPts val="600"/>
              </a:spcAft>
              <a:buSzPct val="50000"/>
              <a:buFont typeface="Wingdings" pitchFamily="2" charset="2"/>
              <a:buChar char="v"/>
            </a:pPr>
            <a:r>
              <a:rPr lang="en-US" sz="2000" dirty="0" smtClean="0"/>
              <a:t>Avoid conclusions </a:t>
            </a:r>
          </a:p>
          <a:p>
            <a:pPr marL="909638" lvl="2" indent="-342900">
              <a:spcAft>
                <a:spcPts val="600"/>
              </a:spcAft>
              <a:buSzPct val="50000"/>
              <a:buFont typeface="Wingdings" pitchFamily="2" charset="2"/>
              <a:buChar char="v"/>
            </a:pPr>
            <a:r>
              <a:rPr lang="en-US" sz="2000" dirty="0" smtClean="0"/>
              <a:t>Avoid nonresponsive answers</a:t>
            </a:r>
          </a:p>
          <a:p>
            <a:pPr marL="909638" lvl="2" indent="-342900">
              <a:spcAft>
                <a:spcPts val="600"/>
              </a:spcAft>
              <a:buSzPct val="50000"/>
              <a:buFont typeface="Wingdings" pitchFamily="2" charset="2"/>
              <a:buChar char="v"/>
            </a:pPr>
            <a:r>
              <a:rPr lang="en-US" sz="2000" dirty="0" smtClean="0"/>
              <a:t>Answer yes-or-no questions with “yes” or “no”</a:t>
            </a:r>
          </a:p>
          <a:p>
            <a:pPr marL="452438" lvl="1" indent="-342900">
              <a:spcAft>
                <a:spcPts val="600"/>
              </a:spcAft>
              <a:buFont typeface="Arial" pitchFamily="34" charset="0"/>
              <a:buChar char="•"/>
            </a:pPr>
            <a:r>
              <a:rPr lang="en-US" sz="2200" dirty="0" smtClean="0"/>
              <a:t>Three common objections</a:t>
            </a:r>
          </a:p>
        </p:txBody>
      </p:sp>
      <p:sp>
        <p:nvSpPr>
          <p:cNvPr id="6" name="TextBox 5"/>
          <p:cNvSpPr txBox="1"/>
          <p:nvPr/>
        </p:nvSpPr>
        <p:spPr>
          <a:xfrm>
            <a:off x="419100" y="1371600"/>
            <a:ext cx="8305800" cy="584775"/>
          </a:xfrm>
          <a:prstGeom prst="rect">
            <a:avLst/>
          </a:prstGeom>
          <a:noFill/>
        </p:spPr>
        <p:txBody>
          <a:bodyPr wrap="square" numCol="1" rtlCol="0">
            <a:spAutoFit/>
          </a:bodyPr>
          <a:lstStyle/>
          <a:p>
            <a:pPr lvl="0" algn="ctr"/>
            <a:r>
              <a:rPr lang="en-US" sz="3200" dirty="0" smtClean="0"/>
              <a:t>Handling Objections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25</a:t>
            </a:fld>
            <a:endParaRPr lang="en-US" dirty="0"/>
          </a:p>
        </p:txBody>
      </p:sp>
    </p:spTree>
    <p:extLst>
      <p:ext uri="{BB962C8B-B14F-4D97-AF65-F5344CB8AC3E}">
        <p14:creationId xmlns:p14="http://schemas.microsoft.com/office/powerpoint/2010/main" xmlns="" val="2229666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GUIDELINES</a:t>
            </a:r>
            <a:endParaRPr lang="en-US" sz="2400" dirty="0" smtClean="0">
              <a:latin typeface="+mj-lt"/>
            </a:endParaRPr>
          </a:p>
          <a:p>
            <a:pPr marL="452438" lvl="1" indent="-342900">
              <a:spcAft>
                <a:spcPts val="600"/>
              </a:spcAft>
              <a:buFont typeface="Arial" pitchFamily="34" charset="0"/>
              <a:buChar char="•"/>
            </a:pPr>
            <a:r>
              <a:rPr lang="en-US" sz="2200" dirty="0" smtClean="0"/>
              <a:t>Do not leave the stand until instructed </a:t>
            </a:r>
          </a:p>
          <a:p>
            <a:pPr marL="452438" lvl="1" indent="-342900">
              <a:spcAft>
                <a:spcPts val="600"/>
              </a:spcAft>
              <a:buFont typeface="Arial" pitchFamily="34" charset="0"/>
              <a:buChar char="•"/>
            </a:pPr>
            <a:r>
              <a:rPr lang="en-US" sz="2200" dirty="0" smtClean="0"/>
              <a:t>Return to your seat or leave the room</a:t>
            </a:r>
          </a:p>
          <a:p>
            <a:pPr marL="452438" lvl="1" indent="-342900">
              <a:spcAft>
                <a:spcPts val="600"/>
              </a:spcAft>
              <a:buFont typeface="Arial" pitchFamily="34" charset="0"/>
              <a:buChar char="•"/>
            </a:pPr>
            <a:r>
              <a:rPr lang="en-US" sz="2200" dirty="0" smtClean="0"/>
              <a:t>Do not take the outcome personally</a:t>
            </a:r>
          </a:p>
          <a:p>
            <a:pPr marL="452438" lvl="1" indent="-342900">
              <a:spcAft>
                <a:spcPts val="600"/>
              </a:spcAft>
              <a:buFont typeface="Arial" pitchFamily="34" charset="0"/>
              <a:buChar char="•"/>
            </a:pPr>
            <a:r>
              <a:rPr lang="en-US" sz="2200" dirty="0" smtClean="0"/>
              <a:t>Complainant should be notified of the disposition </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Concluding Your Testimony</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26</a:t>
            </a:fld>
            <a:endParaRPr lang="en-US" dirty="0"/>
          </a:p>
        </p:txBody>
      </p:sp>
    </p:spTree>
    <p:extLst>
      <p:ext uri="{BB962C8B-B14F-4D97-AF65-F5344CB8AC3E}">
        <p14:creationId xmlns:p14="http://schemas.microsoft.com/office/powerpoint/2010/main" xmlns="" val="2376357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286000"/>
            <a:ext cx="6858000" cy="35052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DETECTIVE RICHARD GAUTSCH</a:t>
            </a:r>
            <a:endParaRPr lang="en-US" sz="2400" dirty="0" smtClean="0">
              <a:latin typeface="+mj-lt"/>
            </a:endParaRPr>
          </a:p>
          <a:p>
            <a:pPr marL="452438" lvl="1" indent="-342900">
              <a:spcAft>
                <a:spcPts val="600"/>
              </a:spcAft>
              <a:buFont typeface="Arial" pitchFamily="34" charset="0"/>
              <a:buChar char="•"/>
            </a:pPr>
            <a:r>
              <a:rPr lang="en-US" sz="2200" dirty="0" smtClean="0"/>
              <a:t>Emphasizes three major areas</a:t>
            </a:r>
          </a:p>
          <a:p>
            <a:pPr marL="909638" lvl="2" indent="-342900">
              <a:spcAft>
                <a:spcPts val="600"/>
              </a:spcAft>
              <a:buSzPct val="50000"/>
              <a:buFont typeface="Wingdings" pitchFamily="2" charset="2"/>
              <a:buChar char="v"/>
            </a:pPr>
            <a:r>
              <a:rPr lang="en-US" sz="2000" dirty="0" smtClean="0"/>
              <a:t>Preparation</a:t>
            </a:r>
          </a:p>
          <a:p>
            <a:pPr marL="909638" lvl="2" indent="-342900">
              <a:spcAft>
                <a:spcPts val="600"/>
              </a:spcAft>
              <a:buSzPct val="50000"/>
              <a:buFont typeface="Wingdings" pitchFamily="2" charset="2"/>
              <a:buChar char="v"/>
            </a:pPr>
            <a:r>
              <a:rPr lang="en-US" sz="2000" dirty="0" smtClean="0"/>
              <a:t>Communication</a:t>
            </a:r>
          </a:p>
          <a:p>
            <a:pPr marL="909638" lvl="2" indent="-342900">
              <a:spcAft>
                <a:spcPts val="600"/>
              </a:spcAft>
              <a:buSzPct val="50000"/>
              <a:buFont typeface="Wingdings" pitchFamily="2" charset="2"/>
              <a:buChar char="v"/>
            </a:pPr>
            <a:r>
              <a:rPr lang="en-US" sz="2000" dirty="0" smtClean="0"/>
              <a:t>Credibility</a:t>
            </a:r>
          </a:p>
          <a:p>
            <a:pPr marL="452438" lvl="1" indent="-342900">
              <a:spcAft>
                <a:spcPts val="600"/>
              </a:spcAft>
              <a:buSzPct val="100000"/>
              <a:buFont typeface="Arial" pitchFamily="34" charset="0"/>
              <a:buChar char="•"/>
            </a:pPr>
            <a:r>
              <a:rPr lang="en-US" sz="2200" dirty="0"/>
              <a:t>The truth can only strengthen a good case</a:t>
            </a:r>
            <a:endParaRPr lang="en-US" sz="2200" dirty="0" smtClean="0"/>
          </a:p>
        </p:txBody>
      </p:sp>
      <p:sp>
        <p:nvSpPr>
          <p:cNvPr id="6" name="TextBox 5"/>
          <p:cNvSpPr txBox="1"/>
          <p:nvPr/>
        </p:nvSpPr>
        <p:spPr>
          <a:xfrm>
            <a:off x="381000" y="1188720"/>
            <a:ext cx="8305800" cy="1077218"/>
          </a:xfrm>
          <a:prstGeom prst="rect">
            <a:avLst/>
          </a:prstGeom>
          <a:noFill/>
        </p:spPr>
        <p:txBody>
          <a:bodyPr wrap="square" numCol="1" rtlCol="0">
            <a:spAutoFit/>
          </a:bodyPr>
          <a:lstStyle/>
          <a:p>
            <a:pPr lvl="0" algn="ctr"/>
            <a:r>
              <a:rPr lang="en-US" sz="3200" dirty="0"/>
              <a:t>Advice on Testifying from a </a:t>
            </a:r>
            <a:r>
              <a:rPr lang="en-US" sz="3200" dirty="0" smtClean="0"/>
              <a:t>Seasoned</a:t>
            </a:r>
          </a:p>
          <a:p>
            <a:pPr lvl="0" algn="ctr"/>
            <a:r>
              <a:rPr lang="en-US" sz="3200" dirty="0" smtClean="0"/>
              <a:t>“</a:t>
            </a:r>
            <a:r>
              <a:rPr lang="en-US" sz="3200" dirty="0"/>
              <a:t>Officer of the Year” Investigator</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27</a:t>
            </a:fld>
            <a:endParaRPr lang="en-US" dirty="0"/>
          </a:p>
        </p:txBody>
      </p:sp>
    </p:spTree>
    <p:extLst>
      <p:ext uri="{BB962C8B-B14F-4D97-AF65-F5344CB8AC3E}">
        <p14:creationId xmlns:p14="http://schemas.microsoft.com/office/powerpoint/2010/main" xmlns="" val="679069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371600"/>
            <a:ext cx="8229600" cy="58521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Summary</a:t>
            </a:r>
          </a:p>
        </p:txBody>
      </p:sp>
      <p:sp>
        <p:nvSpPr>
          <p:cNvPr id="3" name="Content Placeholder 2"/>
          <p:cNvSpPr txBox="1">
            <a:spLocks/>
          </p:cNvSpPr>
          <p:nvPr/>
        </p:nvSpPr>
        <p:spPr>
          <a:xfrm>
            <a:off x="1295400" y="2057400"/>
            <a:ext cx="6858000" cy="3657600"/>
          </a:xfrm>
          <a:prstGeom prst="rect">
            <a:avLst/>
          </a:prstGeom>
        </p:spPr>
        <p:txBody>
          <a:bodyPr vert="horz" lIns="91440" tIns="45720" rIns="91440" bIns="45720" rtlCol="0">
            <a:noAutofit/>
          </a:bodyPr>
          <a:lstStyle/>
          <a:p>
            <a:pPr marL="342900" lvl="0" indent="-233363">
              <a:spcBef>
                <a:spcPct val="20000"/>
              </a:spcBef>
              <a:buFont typeface="Arial" pitchFamily="34" charset="0"/>
              <a:buChar char="•"/>
              <a:defRPr/>
            </a:pPr>
            <a:r>
              <a:rPr lang="en-US" sz="2200" dirty="0" smtClean="0"/>
              <a:t>The most important rule to eradicate fear of testifying in court is to always tell the truth</a:t>
            </a:r>
          </a:p>
          <a:p>
            <a:pPr marL="342900" lvl="0" indent="-233363">
              <a:spcBef>
                <a:spcPct val="20000"/>
              </a:spcBef>
              <a:buFont typeface="Arial" pitchFamily="34" charset="0"/>
              <a:buChar char="•"/>
              <a:defRPr/>
            </a:pPr>
            <a:r>
              <a:rPr lang="en-US" sz="2200" dirty="0" smtClean="0"/>
              <a:t>Prosecutor is the most powerful official in the court system</a:t>
            </a:r>
          </a:p>
          <a:p>
            <a:pPr marL="342900" lvl="0" indent="-233363">
              <a:spcBef>
                <a:spcPct val="20000"/>
              </a:spcBef>
              <a:buFont typeface="Arial" pitchFamily="34" charset="0"/>
              <a:buChar char="•"/>
              <a:defRPr/>
            </a:pPr>
            <a:r>
              <a:rPr lang="en-US" sz="2200" dirty="0" smtClean="0"/>
              <a:t>A criminal trial begins with the jury selection</a:t>
            </a:r>
          </a:p>
          <a:p>
            <a:pPr marL="342900" lvl="0" indent="-233363">
              <a:spcBef>
                <a:spcPct val="20000"/>
              </a:spcBef>
              <a:buFont typeface="Arial" pitchFamily="34" charset="0"/>
              <a:buChar char="•"/>
              <a:defRPr/>
            </a:pPr>
            <a:r>
              <a:rPr lang="en-US" sz="2200" dirty="0"/>
              <a:t>The “win” for an investigator who testifies is to have established credibility</a:t>
            </a:r>
            <a:endParaRPr lang="en-US" sz="2200" dirty="0" smtClean="0"/>
          </a:p>
          <a:p>
            <a:pPr marL="342900" lvl="0" indent="-233363">
              <a:spcBef>
                <a:spcPct val="20000"/>
              </a:spcBef>
              <a:buFont typeface="Arial" pitchFamily="34" charset="0"/>
              <a:buChar char="•"/>
              <a:defRPr/>
            </a:pPr>
            <a:r>
              <a:rPr lang="en-US" sz="2200" dirty="0" smtClean="0"/>
              <a:t>The disposition of a case should be made known to the complainant</a:t>
            </a:r>
            <a:endParaRPr kumimoji="0" lang="en-US" sz="2200" b="0" i="0" u="none" strike="noStrike" kern="1200" cap="none" spc="0" normalizeH="0" noProof="0" dirty="0" smtClean="0">
              <a:ln>
                <a:noFill/>
              </a:ln>
              <a:solidFill>
                <a:schemeClr val="tx1"/>
              </a:solidFill>
              <a:effectLst/>
              <a:uLnTx/>
              <a:uFillTx/>
            </a:endParaRPr>
          </a:p>
        </p:txBody>
      </p:sp>
      <p:sp>
        <p:nvSpPr>
          <p:cNvPr id="4" name="Footer Placeholder 3"/>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28</a:t>
            </a:fld>
            <a:endParaRPr lang="en-US" dirty="0"/>
          </a:p>
        </p:txBody>
      </p:sp>
    </p:spTree>
    <p:extLst>
      <p:ext uri="{BB962C8B-B14F-4D97-AF65-F5344CB8AC3E}">
        <p14:creationId xmlns:p14="http://schemas.microsoft.com/office/powerpoint/2010/main" xmlns="" val="2637353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CONTENTS</a:t>
            </a:r>
            <a:endParaRPr lang="en-US" sz="2400" dirty="0" smtClean="0">
              <a:latin typeface="+mj-lt"/>
            </a:endParaRPr>
          </a:p>
          <a:p>
            <a:pPr marL="452438" lvl="1" indent="-342900">
              <a:spcAft>
                <a:spcPts val="600"/>
              </a:spcAft>
              <a:buFont typeface="Arial" pitchFamily="34" charset="0"/>
              <a:buChar char="•"/>
            </a:pPr>
            <a:r>
              <a:rPr lang="en-US" sz="2200" dirty="0" smtClean="0"/>
              <a:t>The complaint</a:t>
            </a:r>
          </a:p>
          <a:p>
            <a:pPr marL="452438" lvl="1" indent="-342900">
              <a:spcAft>
                <a:spcPts val="600"/>
              </a:spcAft>
              <a:buFont typeface="Arial" pitchFamily="34" charset="0"/>
              <a:buChar char="•"/>
            </a:pPr>
            <a:r>
              <a:rPr lang="en-US" sz="2200" dirty="0" smtClean="0"/>
              <a:t>The preliminary investigation report</a:t>
            </a:r>
          </a:p>
          <a:p>
            <a:pPr marL="452438" lvl="1" indent="-342900">
              <a:spcAft>
                <a:spcPts val="600"/>
              </a:spcAft>
              <a:buFont typeface="Arial" pitchFamily="34" charset="0"/>
              <a:buChar char="•"/>
            </a:pPr>
            <a:r>
              <a:rPr lang="en-US" sz="2200" dirty="0" smtClean="0"/>
              <a:t>All follow-up, supplemental and progress reports</a:t>
            </a:r>
          </a:p>
          <a:p>
            <a:pPr marL="452438" lvl="1" indent="-342900">
              <a:spcAft>
                <a:spcPts val="600"/>
              </a:spcAft>
              <a:buFont typeface="Arial" pitchFamily="34" charset="0"/>
              <a:buChar char="•"/>
            </a:pPr>
            <a:r>
              <a:rPr lang="en-US" sz="2200" dirty="0" smtClean="0"/>
              <a:t>Statements, admissions and confessions</a:t>
            </a:r>
          </a:p>
          <a:p>
            <a:pPr marL="452438" lvl="1" indent="-342900">
              <a:spcAft>
                <a:spcPts val="600"/>
              </a:spcAft>
              <a:buFont typeface="Arial" pitchFamily="34" charset="0"/>
              <a:buChar char="•"/>
            </a:pPr>
            <a:endParaRPr lang="en-US" sz="2200" dirty="0" smtClean="0"/>
          </a:p>
          <a:p>
            <a:pPr marL="452438" lvl="1" indent="-342900">
              <a:spcAft>
                <a:spcPts val="600"/>
              </a:spcAft>
              <a:buFont typeface="Arial" pitchFamily="34" charset="0"/>
              <a:buChar char="•"/>
            </a:pPr>
            <a:endParaRPr lang="en-US" sz="2200" dirty="0" smtClean="0"/>
          </a:p>
          <a:p>
            <a:pPr marL="109538" lvl="1">
              <a:spcAft>
                <a:spcPts val="600"/>
              </a:spcAft>
            </a:pPr>
            <a:r>
              <a:rPr lang="en-US" dirty="0" smtClean="0"/>
              <a:t>						</a:t>
            </a:r>
            <a:endParaRPr lang="en-US" i="1"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The Final Report</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3</a:t>
            </a:fld>
            <a:endParaRPr lang="en-US" dirty="0"/>
          </a:p>
        </p:txBody>
      </p:sp>
    </p:spTree>
    <p:extLst>
      <p:ext uri="{BB962C8B-B14F-4D97-AF65-F5344CB8AC3E}">
        <p14:creationId xmlns:p14="http://schemas.microsoft.com/office/powerpoint/2010/main" xmlns="" val="3420180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CONTENTS</a:t>
            </a:r>
            <a:endParaRPr lang="en-US" sz="2400" dirty="0" smtClean="0">
              <a:latin typeface="+mj-lt"/>
            </a:endParaRPr>
          </a:p>
          <a:p>
            <a:pPr marL="452438" lvl="1" indent="-342900">
              <a:spcAft>
                <a:spcPts val="600"/>
              </a:spcAft>
              <a:buFont typeface="Arial" pitchFamily="34" charset="0"/>
              <a:buChar char="•"/>
            </a:pPr>
            <a:r>
              <a:rPr lang="en-US" sz="2200" dirty="0" smtClean="0"/>
              <a:t>Laboratory reports</a:t>
            </a:r>
          </a:p>
          <a:p>
            <a:pPr marL="452438" lvl="1" indent="-342900">
              <a:spcAft>
                <a:spcPts val="600"/>
              </a:spcAft>
              <a:buFont typeface="Arial" pitchFamily="34" charset="0"/>
              <a:buChar char="•"/>
            </a:pPr>
            <a:r>
              <a:rPr lang="en-US" sz="2200" dirty="0" smtClean="0"/>
              <a:t>Photographs, sketches and drawings</a:t>
            </a:r>
          </a:p>
          <a:p>
            <a:pPr marL="452438" lvl="1" indent="-342900">
              <a:spcAft>
                <a:spcPts val="600"/>
              </a:spcAft>
              <a:buFont typeface="Arial" pitchFamily="34" charset="0"/>
              <a:buChar char="•"/>
            </a:pPr>
            <a:r>
              <a:rPr lang="en-US" sz="2200" dirty="0" smtClean="0"/>
              <a:t>Summary of all negative (exculpatory) evidence</a:t>
            </a:r>
          </a:p>
          <a:p>
            <a:pPr marL="452438" lvl="1" indent="-342900">
              <a:spcAft>
                <a:spcPts val="600"/>
              </a:spcAft>
              <a:buFont typeface="Arial" pitchFamily="34" charset="0"/>
              <a:buChar char="•"/>
            </a:pPr>
            <a:r>
              <a:rPr lang="en-US" sz="2200" dirty="0" smtClean="0"/>
              <a:t>Quality of the content and writing of the report influences its credibility</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The Final </a:t>
            </a:r>
            <a:r>
              <a:rPr lang="en-US" sz="3200" dirty="0" smtClean="0"/>
              <a:t>Report </a:t>
            </a:r>
            <a:r>
              <a:rPr lang="en-US" i="1" dirty="0" smtClean="0"/>
              <a:t>(Continued)</a:t>
            </a:r>
            <a:endParaRPr lang="en-US" i="1"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4</a:t>
            </a:fld>
            <a:endParaRPr lang="en-US" dirty="0"/>
          </a:p>
        </p:txBody>
      </p:sp>
    </p:spTree>
    <p:extLst>
      <p:ext uri="{BB962C8B-B14F-4D97-AF65-F5344CB8AC3E}">
        <p14:creationId xmlns:p14="http://schemas.microsoft.com/office/powerpoint/2010/main" xmlns="" val="3019040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THE COMPLAINT</a:t>
            </a:r>
            <a:endParaRPr lang="en-US" sz="2400" dirty="0" smtClean="0">
              <a:latin typeface="+mj-lt"/>
            </a:endParaRPr>
          </a:p>
          <a:p>
            <a:pPr marL="452438" lvl="1" indent="-342900">
              <a:spcAft>
                <a:spcPts val="600"/>
              </a:spcAft>
              <a:buFont typeface="Arial" pitchFamily="34" charset="0"/>
              <a:buChar char="•"/>
            </a:pPr>
            <a:r>
              <a:rPr lang="en-US" sz="2200" dirty="0" smtClean="0"/>
              <a:t>Copy of the original complaint received </a:t>
            </a:r>
          </a:p>
          <a:p>
            <a:pPr marL="109538" lvl="1" indent="-109538">
              <a:spcBef>
                <a:spcPts val="600"/>
              </a:spcBef>
              <a:spcAft>
                <a:spcPts val="600"/>
              </a:spcAft>
            </a:pPr>
            <a:r>
              <a:rPr lang="en-US" sz="2400" dirty="0" smtClean="0"/>
              <a:t>THE PRELIMINARY INVESTIGATION REPORT</a:t>
            </a:r>
          </a:p>
          <a:p>
            <a:pPr marL="452438" lvl="1" indent="-342900">
              <a:spcAft>
                <a:spcPts val="600"/>
              </a:spcAft>
              <a:buFont typeface="Arial" pitchFamily="34" charset="0"/>
              <a:buChar char="•"/>
            </a:pPr>
            <a:r>
              <a:rPr lang="en-US" sz="2200" dirty="0" smtClean="0"/>
              <a:t>Provides essential information </a:t>
            </a:r>
          </a:p>
          <a:p>
            <a:pPr marL="452438" lvl="1" indent="-342900">
              <a:spcAft>
                <a:spcPts val="600"/>
              </a:spcAft>
              <a:buFont typeface="Arial" pitchFamily="34" charset="0"/>
              <a:buChar char="•"/>
            </a:pPr>
            <a:r>
              <a:rPr lang="en-US" sz="2200" dirty="0" smtClean="0"/>
              <a:t>Provides immediate and subsequent actions taken </a:t>
            </a: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5</a:t>
            </a:fld>
            <a:endParaRPr lang="en-US" dirty="0"/>
          </a:p>
        </p:txBody>
      </p:sp>
      <p:sp>
        <p:nvSpPr>
          <p:cNvPr id="7" name="TextBox 6"/>
          <p:cNvSpPr txBox="1"/>
          <p:nvPr/>
        </p:nvSpPr>
        <p:spPr>
          <a:xfrm>
            <a:off x="381000" y="1371600"/>
            <a:ext cx="8305800" cy="584775"/>
          </a:xfrm>
          <a:prstGeom prst="rect">
            <a:avLst/>
          </a:prstGeom>
          <a:noFill/>
        </p:spPr>
        <p:txBody>
          <a:bodyPr wrap="square" numCol="1" rtlCol="0">
            <a:spAutoFit/>
          </a:bodyPr>
          <a:lstStyle/>
          <a:p>
            <a:pPr lvl="0" algn="ctr"/>
            <a:r>
              <a:rPr lang="en-US" sz="3200" dirty="0"/>
              <a:t>The Final </a:t>
            </a:r>
            <a:r>
              <a:rPr lang="en-US" sz="3200" dirty="0" smtClean="0"/>
              <a:t>Report </a:t>
            </a:r>
            <a:r>
              <a:rPr lang="en-US" i="1" dirty="0" smtClean="0"/>
              <a:t>(Continued)</a:t>
            </a:r>
            <a:endParaRPr lang="en-US" i="1" dirty="0" smtClean="0">
              <a:latin typeface="+mj-lt"/>
            </a:endParaRPr>
          </a:p>
        </p:txBody>
      </p:sp>
    </p:spTree>
    <p:extLst>
      <p:ext uri="{BB962C8B-B14F-4D97-AF65-F5344CB8AC3E}">
        <p14:creationId xmlns:p14="http://schemas.microsoft.com/office/powerpoint/2010/main" xmlns="" val="2265776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FOLLOW-UP REPORTS</a:t>
            </a:r>
            <a:endParaRPr lang="en-US" sz="2400" dirty="0" smtClean="0">
              <a:latin typeface="+mj-lt"/>
            </a:endParaRPr>
          </a:p>
          <a:p>
            <a:pPr marL="452438" lvl="1" indent="-342900">
              <a:spcAft>
                <a:spcPts val="600"/>
              </a:spcAft>
              <a:buFont typeface="Arial" pitchFamily="34" charset="0"/>
              <a:buChar char="•"/>
            </a:pPr>
            <a:r>
              <a:rPr lang="en-US" sz="2200" dirty="0" smtClean="0"/>
              <a:t>Chronological order</a:t>
            </a:r>
          </a:p>
          <a:p>
            <a:pPr marL="452438" lvl="1" indent="-342900">
              <a:spcAft>
                <a:spcPts val="600"/>
              </a:spcAft>
              <a:buFont typeface="Arial" pitchFamily="34" charset="0"/>
              <a:buChar char="•"/>
            </a:pPr>
            <a:r>
              <a:rPr lang="en-US" sz="2200" dirty="0" smtClean="0"/>
              <a:t>Can be in the form of progress notes</a:t>
            </a:r>
          </a:p>
          <a:p>
            <a:pPr marL="109538" lvl="1" indent="-109538">
              <a:spcBef>
                <a:spcPts val="600"/>
              </a:spcBef>
              <a:spcAft>
                <a:spcPts val="600"/>
              </a:spcAft>
            </a:pPr>
            <a:r>
              <a:rPr lang="en-US" sz="2400" dirty="0" smtClean="0"/>
              <a:t>STATEMENTS, ADMISSIONS AND CONFESSIONS</a:t>
            </a:r>
          </a:p>
          <a:p>
            <a:pPr marL="452438" lvl="1" indent="-342900">
              <a:spcAft>
                <a:spcPts val="600"/>
              </a:spcAft>
              <a:buFont typeface="Arial" pitchFamily="34" charset="0"/>
              <a:buChar char="•"/>
            </a:pPr>
            <a:r>
              <a:rPr lang="en-US" sz="2200" dirty="0" smtClean="0"/>
              <a:t>Statements of all witnesses interviewed</a:t>
            </a:r>
          </a:p>
          <a:p>
            <a:pPr marL="452438" lvl="1" indent="-342900">
              <a:spcAft>
                <a:spcPts val="600"/>
              </a:spcAft>
              <a:buFont typeface="Arial" pitchFamily="34" charset="0"/>
              <a:buChar char="•"/>
            </a:pPr>
            <a:r>
              <a:rPr lang="en-US" sz="2200" dirty="0" smtClean="0"/>
              <a:t>All polygraphs or other examinations used</a:t>
            </a: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6</a:t>
            </a:fld>
            <a:endParaRPr lang="en-US" dirty="0"/>
          </a:p>
        </p:txBody>
      </p:sp>
      <p:sp>
        <p:nvSpPr>
          <p:cNvPr id="7" name="TextBox 6"/>
          <p:cNvSpPr txBox="1"/>
          <p:nvPr/>
        </p:nvSpPr>
        <p:spPr>
          <a:xfrm>
            <a:off x="381000" y="1396425"/>
            <a:ext cx="8305800" cy="584775"/>
          </a:xfrm>
          <a:prstGeom prst="rect">
            <a:avLst/>
          </a:prstGeom>
          <a:noFill/>
        </p:spPr>
        <p:txBody>
          <a:bodyPr wrap="square" numCol="1" rtlCol="0">
            <a:spAutoFit/>
          </a:bodyPr>
          <a:lstStyle/>
          <a:p>
            <a:pPr lvl="0" algn="ctr"/>
            <a:r>
              <a:rPr lang="en-US" sz="3200" dirty="0"/>
              <a:t>The Final </a:t>
            </a:r>
            <a:r>
              <a:rPr lang="en-US" sz="3200" dirty="0" smtClean="0"/>
              <a:t>Report </a:t>
            </a:r>
            <a:r>
              <a:rPr lang="en-US" i="1" dirty="0" smtClean="0"/>
              <a:t>(Continued)</a:t>
            </a:r>
            <a:endParaRPr lang="en-US" i="1" dirty="0" smtClean="0">
              <a:latin typeface="+mj-lt"/>
            </a:endParaRPr>
          </a:p>
        </p:txBody>
      </p:sp>
    </p:spTree>
    <p:extLst>
      <p:ext uri="{BB962C8B-B14F-4D97-AF65-F5344CB8AC3E}">
        <p14:creationId xmlns:p14="http://schemas.microsoft.com/office/powerpoint/2010/main" xmlns="" val="3819915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LABORATORY REPORTS</a:t>
            </a:r>
            <a:endParaRPr lang="en-US" sz="2400" dirty="0" smtClean="0">
              <a:latin typeface="+mj-lt"/>
            </a:endParaRPr>
          </a:p>
          <a:p>
            <a:pPr marL="452438" lvl="1" indent="-342900">
              <a:spcAft>
                <a:spcPts val="600"/>
              </a:spcAft>
              <a:buFont typeface="Arial" pitchFamily="34" charset="0"/>
              <a:buChar char="•"/>
            </a:pPr>
            <a:r>
              <a:rPr lang="en-US" sz="2200" dirty="0" smtClean="0"/>
              <a:t>Assemble in </a:t>
            </a:r>
            <a:r>
              <a:rPr lang="en-US" sz="2200" dirty="0"/>
              <a:t>one segment of the final report</a:t>
            </a:r>
            <a:endParaRPr lang="en-US" sz="2200" dirty="0" smtClean="0"/>
          </a:p>
          <a:p>
            <a:pPr marL="109538" lvl="1" indent="-109538">
              <a:spcBef>
                <a:spcPts val="600"/>
              </a:spcBef>
              <a:spcAft>
                <a:spcPts val="600"/>
              </a:spcAft>
            </a:pPr>
            <a:r>
              <a:rPr lang="en-US" sz="2400" dirty="0" smtClean="0"/>
              <a:t>PHOTOGRAPHS, SKETCHES AND DRAWINGS</a:t>
            </a:r>
          </a:p>
          <a:p>
            <a:pPr marL="452438" lvl="1" indent="-342900">
              <a:spcAft>
                <a:spcPts val="600"/>
              </a:spcAft>
              <a:buFont typeface="Arial" pitchFamily="34" charset="0"/>
              <a:buChar char="•"/>
            </a:pPr>
            <a:r>
              <a:rPr lang="en-US" sz="2200" dirty="0" smtClean="0"/>
              <a:t>Show conditions when officers arrived</a:t>
            </a:r>
          </a:p>
          <a:p>
            <a:pPr marL="452438" lvl="1" indent="-342900">
              <a:spcAft>
                <a:spcPts val="600"/>
              </a:spcAft>
              <a:buFont typeface="Arial" pitchFamily="34" charset="0"/>
              <a:buChar char="•"/>
            </a:pPr>
            <a:r>
              <a:rPr lang="en-US" sz="2200" dirty="0" smtClean="0"/>
              <a:t>The available evidence</a:t>
            </a: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7</a:t>
            </a:fld>
            <a:endParaRPr lang="en-US" dirty="0"/>
          </a:p>
        </p:txBody>
      </p:sp>
      <p:sp>
        <p:nvSpPr>
          <p:cNvPr id="7" name="TextBox 6"/>
          <p:cNvSpPr txBox="1"/>
          <p:nvPr/>
        </p:nvSpPr>
        <p:spPr>
          <a:xfrm>
            <a:off x="381000" y="1371600"/>
            <a:ext cx="8305800" cy="584775"/>
          </a:xfrm>
          <a:prstGeom prst="rect">
            <a:avLst/>
          </a:prstGeom>
          <a:noFill/>
        </p:spPr>
        <p:txBody>
          <a:bodyPr wrap="square" numCol="1" rtlCol="0">
            <a:spAutoFit/>
          </a:bodyPr>
          <a:lstStyle/>
          <a:p>
            <a:pPr lvl="0" algn="ctr"/>
            <a:r>
              <a:rPr lang="en-US" sz="3200" dirty="0"/>
              <a:t>The Final </a:t>
            </a:r>
            <a:r>
              <a:rPr lang="en-US" sz="3200" dirty="0" smtClean="0"/>
              <a:t>Report </a:t>
            </a:r>
            <a:r>
              <a:rPr lang="en-US" i="1" dirty="0" smtClean="0"/>
              <a:t>(Continued)</a:t>
            </a:r>
            <a:endParaRPr lang="en-US" i="1" dirty="0" smtClean="0">
              <a:latin typeface="+mj-lt"/>
            </a:endParaRPr>
          </a:p>
        </p:txBody>
      </p:sp>
    </p:spTree>
    <p:extLst>
      <p:ext uri="{BB962C8B-B14F-4D97-AF65-F5344CB8AC3E}">
        <p14:creationId xmlns:p14="http://schemas.microsoft.com/office/powerpoint/2010/main" xmlns="" val="614381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SUMMARY OF NEGATIVE EVIDENCE</a:t>
            </a:r>
            <a:endParaRPr lang="en-US" sz="2400" dirty="0" smtClean="0">
              <a:latin typeface="+mj-lt"/>
            </a:endParaRPr>
          </a:p>
          <a:p>
            <a:pPr marL="452438" lvl="1" indent="-342900">
              <a:spcAft>
                <a:spcPts val="600"/>
              </a:spcAft>
              <a:buFont typeface="Arial" pitchFamily="34" charset="0"/>
              <a:buChar char="•"/>
            </a:pPr>
            <a:r>
              <a:rPr lang="en-US" sz="2200" dirty="0" smtClean="0"/>
              <a:t>All negative or exculpatory evidence</a:t>
            </a:r>
          </a:p>
          <a:p>
            <a:pPr marL="452438" lvl="1" indent="-342900">
              <a:spcAft>
                <a:spcPts val="600"/>
              </a:spcAft>
              <a:buFont typeface="Arial" pitchFamily="34" charset="0"/>
              <a:buChar char="•"/>
            </a:pPr>
            <a:r>
              <a:rPr lang="en-US" sz="2200" dirty="0" smtClean="0"/>
              <a:t>Write the report clearly and accurately</a:t>
            </a:r>
          </a:p>
          <a:p>
            <a:pPr marL="452438" lvl="1" indent="-342900">
              <a:spcAft>
                <a:spcPts val="600"/>
              </a:spcAft>
              <a:buFont typeface="Arial" pitchFamily="34" charset="0"/>
              <a:buChar char="•"/>
            </a:pPr>
            <a:r>
              <a:rPr lang="en-US" sz="2200" dirty="0" smtClean="0"/>
              <a:t>Logical sequence</a:t>
            </a:r>
          </a:p>
          <a:p>
            <a:pPr marL="452438" lvl="1" indent="-342900">
              <a:spcAft>
                <a:spcPts val="600"/>
              </a:spcAft>
              <a:buFont typeface="Arial" pitchFamily="34" charset="0"/>
              <a:buChar char="•"/>
            </a:pPr>
            <a:r>
              <a:rPr lang="en-US" sz="2200" dirty="0" smtClean="0"/>
              <a:t>Convenient format</a:t>
            </a: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8</a:t>
            </a:fld>
            <a:endParaRPr lang="en-US" dirty="0"/>
          </a:p>
        </p:txBody>
      </p:sp>
      <p:sp>
        <p:nvSpPr>
          <p:cNvPr id="8" name="TextBox 7"/>
          <p:cNvSpPr txBox="1"/>
          <p:nvPr/>
        </p:nvSpPr>
        <p:spPr>
          <a:xfrm>
            <a:off x="381000" y="1371600"/>
            <a:ext cx="8305800" cy="584775"/>
          </a:xfrm>
          <a:prstGeom prst="rect">
            <a:avLst/>
          </a:prstGeom>
          <a:noFill/>
        </p:spPr>
        <p:txBody>
          <a:bodyPr wrap="square" numCol="1" rtlCol="0">
            <a:spAutoFit/>
          </a:bodyPr>
          <a:lstStyle/>
          <a:p>
            <a:pPr lvl="0" algn="ctr"/>
            <a:r>
              <a:rPr lang="en-US" sz="3200" dirty="0"/>
              <a:t>The Final </a:t>
            </a:r>
            <a:r>
              <a:rPr lang="en-US" sz="3200" dirty="0" smtClean="0"/>
              <a:t>Report </a:t>
            </a:r>
            <a:r>
              <a:rPr lang="en-US" i="1" dirty="0" smtClean="0"/>
              <a:t>(Continued)</a:t>
            </a:r>
            <a:endParaRPr lang="en-US" i="1" dirty="0" smtClean="0">
              <a:latin typeface="+mj-lt"/>
            </a:endParaRPr>
          </a:p>
        </p:txBody>
      </p:sp>
    </p:spTree>
    <p:extLst>
      <p:ext uri="{BB962C8B-B14F-4D97-AF65-F5344CB8AC3E}">
        <p14:creationId xmlns:p14="http://schemas.microsoft.com/office/powerpoint/2010/main" xmlns="" val="246831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OVERVIEW</a:t>
            </a:r>
            <a:endParaRPr lang="en-US" sz="2400" dirty="0" smtClean="0">
              <a:latin typeface="+mj-lt"/>
            </a:endParaRPr>
          </a:p>
          <a:p>
            <a:pPr marL="452438" lvl="1" indent="-342900">
              <a:spcAft>
                <a:spcPts val="600"/>
              </a:spcAft>
              <a:buFont typeface="Arial" pitchFamily="34" charset="0"/>
              <a:buChar char="•"/>
            </a:pPr>
            <a:r>
              <a:rPr lang="en-US" sz="2200" dirty="0" smtClean="0"/>
              <a:t>Gatekeeper of the court system</a:t>
            </a:r>
          </a:p>
          <a:p>
            <a:pPr marL="452438" lvl="1" indent="-342900">
              <a:spcAft>
                <a:spcPts val="600"/>
              </a:spcAft>
              <a:buFont typeface="Arial" pitchFamily="34" charset="0"/>
              <a:buChar char="•"/>
            </a:pPr>
            <a:r>
              <a:rPr lang="en-US" sz="2200" dirty="0" smtClean="0"/>
              <a:t>Determines which cases are prosecuted</a:t>
            </a:r>
          </a:p>
          <a:p>
            <a:pPr marL="452438" lvl="1" indent="-342900">
              <a:spcAft>
                <a:spcPts val="600"/>
              </a:spcAft>
              <a:buFont typeface="Arial" pitchFamily="34" charset="0"/>
              <a:buChar char="•"/>
            </a:pPr>
            <a:r>
              <a:rPr lang="en-US" sz="2200" dirty="0" smtClean="0"/>
              <a:t>Central position in the criminal justice system</a:t>
            </a:r>
          </a:p>
          <a:p>
            <a:pPr marL="452438" lvl="1" indent="-342900">
              <a:spcAft>
                <a:spcPts val="600"/>
              </a:spcAft>
              <a:buFont typeface="Arial" pitchFamily="34" charset="0"/>
              <a:buChar char="•"/>
            </a:pPr>
            <a:r>
              <a:rPr lang="en-US" sz="2200" dirty="0" smtClean="0"/>
              <a:t>Broad discretion</a:t>
            </a:r>
          </a:p>
          <a:p>
            <a:pPr marL="452438" lvl="1" indent="-342900">
              <a:spcAft>
                <a:spcPts val="600"/>
              </a:spcAft>
              <a:buFont typeface="Arial" pitchFamily="34" charset="0"/>
              <a:buChar char="•"/>
            </a:pPr>
            <a:r>
              <a:rPr lang="en-US" sz="2200" dirty="0" smtClean="0"/>
              <a:t>Most powerful official in the court system</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The Role of the Prosecutor</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9</a:t>
            </a:fld>
            <a:endParaRPr lang="en-US" dirty="0"/>
          </a:p>
        </p:txBody>
      </p:sp>
    </p:spTree>
    <p:extLst>
      <p:ext uri="{BB962C8B-B14F-4D97-AF65-F5344CB8AC3E}">
        <p14:creationId xmlns:p14="http://schemas.microsoft.com/office/powerpoint/2010/main" xmlns="" val="315538588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HESSS_CRIMINAL_10_POWERPOINT.PPTX</Template>
  <TotalTime>5346</TotalTime>
  <Words>2593</Words>
  <Application>Microsoft Office PowerPoint</Application>
  <PresentationFormat>On-screen Show (4:3)</PresentationFormat>
  <Paragraphs>462</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Custom Design</vt:lpstr>
      <vt:lpstr>Organic</vt:lpstr>
      <vt:lpstr>Chapter 21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Safety Issues</dc:title>
  <dc:creator>Cindy Pickering</dc:creator>
  <cp:lastModifiedBy>Windows User</cp:lastModifiedBy>
  <cp:revision>698</cp:revision>
  <dcterms:created xsi:type="dcterms:W3CDTF">2012-02-29T16:54:38Z</dcterms:created>
  <dcterms:modified xsi:type="dcterms:W3CDTF">2022-02-16T15:22:49Z</dcterms:modified>
</cp:coreProperties>
</file>