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4"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06" autoAdjust="0"/>
  </p:normalViewPr>
  <p:slideViewPr>
    <p:cSldViewPr>
      <p:cViewPr varScale="1">
        <p:scale>
          <a:sx n="46" d="100"/>
          <a:sy n="46" d="100"/>
        </p:scale>
        <p:origin x="207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A83B3-BF5C-4A6C-938C-B2FB7D690DA3}" type="datetimeFigureOut">
              <a:rPr lang="en-US" smtClean="0"/>
              <a:pPr/>
              <a:t>10/31/2021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3143C-6C60-49A5-9C86-15F450F9D3F3}" type="slidenum">
              <a:rPr lang="en-US" smtClean="0"/>
              <a:pPr/>
              <a:t>‹#›</a:t>
            </a:fld>
            <a:endParaRPr lang="en-US" dirty="0"/>
          </a:p>
        </p:txBody>
      </p:sp>
    </p:spTree>
    <p:extLst>
      <p:ext uri="{BB962C8B-B14F-4D97-AF65-F5344CB8AC3E}">
        <p14:creationId xmlns:p14="http://schemas.microsoft.com/office/powerpoint/2010/main" val="753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PowerPoint presentation can often be used to complement the overall presentation delivery, rather than serving as the presentation</a:t>
            </a:r>
            <a:r>
              <a:rPr lang="en-US"/>
              <a:t>.    </a:t>
            </a:r>
            <a:endParaRPr lang="en-US" dirty="0"/>
          </a:p>
          <a:p>
            <a:endParaRPr lang="en-US" dirty="0"/>
          </a:p>
          <a:p>
            <a:r>
              <a:rPr lang="en-US" dirty="0"/>
              <a:t>PowerPoint offers numerous presentation templates. These can be found under the “Design” tab. The templates offer pre-designed backgrounds and Title/Text boxes.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Use of the “Notes” function is beneficial because it allows the author to add information to the presentation as reference without</a:t>
            </a:r>
            <a:r>
              <a:rPr lang="en-US" baseline="0" dirty="0"/>
              <a:t> adding too much content to the slide itself.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review slide helps to reinforce key points and brings the presentation to an effective conclusion.</a:t>
            </a:r>
          </a:p>
          <a:p>
            <a:endParaRPr lang="en-US" dirty="0"/>
          </a:p>
          <a:p>
            <a:r>
              <a:rPr lang="en-US" dirty="0"/>
              <a:t>It also allows the presenter an opportunity to check for understanding.</a:t>
            </a:r>
          </a:p>
        </p:txBody>
      </p:sp>
      <p:sp>
        <p:nvSpPr>
          <p:cNvPr id="4" name="Slide Number Placeholder 3"/>
          <p:cNvSpPr>
            <a:spLocks noGrp="1"/>
          </p:cNvSpPr>
          <p:nvPr>
            <p:ph type="sldNum" sz="quarter" idx="10"/>
          </p:nvPr>
        </p:nvSpPr>
        <p:spPr/>
        <p:txBody>
          <a:bodyPr/>
          <a:lstStyle/>
          <a:p>
            <a:fld id="{2503143C-6C60-49A5-9C86-15F450F9D3F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creating the references slide, use the style and edition outlined by the instructor.</a:t>
            </a:r>
          </a:p>
          <a:p>
            <a:pPr lvl="1">
              <a:buFont typeface="Arial" pitchFamily="34" charset="0"/>
              <a:buChar char="•"/>
            </a:pPr>
            <a:r>
              <a:rPr lang="en-US" dirty="0"/>
              <a:t>APA, MLA, or Turabian.</a:t>
            </a:r>
          </a:p>
          <a:p>
            <a:pPr lvl="1">
              <a:buFont typeface="Arial" pitchFamily="34" charset="0"/>
              <a:buChar char="•"/>
            </a:pPr>
            <a:r>
              <a:rPr lang="en-US" dirty="0"/>
              <a:t>Follow the reference formatting rules of the required style guide, such as which pieces of information to include and in what order. General formatting rules such as font size do not apply to presentations.</a:t>
            </a:r>
          </a:p>
          <a:p>
            <a:pPr lvl="2">
              <a:buFont typeface="Arial" pitchFamily="34" charset="0"/>
              <a:buChar char="•"/>
            </a:pPr>
            <a:r>
              <a:rPr lang="en-US" dirty="0"/>
              <a:t>The GCU Style Guide for Turabian has specific instructions for presentations. </a:t>
            </a:r>
          </a:p>
          <a:p>
            <a:endParaRPr lang="en-US" dirty="0"/>
          </a:p>
          <a:p>
            <a:r>
              <a:rPr lang="en-US" dirty="0"/>
              <a:t>When referencing pictures or images:</a:t>
            </a:r>
          </a:p>
          <a:p>
            <a:pPr lvl="1">
              <a:buFont typeface="Arial" pitchFamily="34" charset="0"/>
              <a:buChar char="•"/>
            </a:pPr>
            <a:r>
              <a:rPr lang="en-US" dirty="0"/>
              <a:t>Check the rules of the citation style for when and how images and graphics are cited, as they are treated very differently between the different styles.</a:t>
            </a:r>
          </a:p>
          <a:p>
            <a:pPr lvl="1">
              <a:buFont typeface="Arial" pitchFamily="34" charset="0"/>
              <a:buChar char="•"/>
            </a:pPr>
            <a:r>
              <a:rPr lang="en-US" dirty="0"/>
              <a:t>For example, APA 7</a:t>
            </a:r>
            <a:r>
              <a:rPr lang="en-US" baseline="30000" dirty="0"/>
              <a:t>th</a:t>
            </a:r>
            <a:r>
              <a:rPr lang="en-US" dirty="0"/>
              <a:t> Edition does not require a citation, reference, or source for images or graphics that have “no attribution required” licenses.  A caption and reference are required for all other images. </a:t>
            </a:r>
          </a:p>
          <a:p>
            <a:pPr lvl="1">
              <a:buFont typeface="Arial" pitchFamily="34" charset="0"/>
              <a:buChar char="•"/>
            </a:pPr>
            <a:r>
              <a:rPr lang="en-US" dirty="0"/>
              <a:t>Consult the GCU Library’s Citing Sources Guides https://libguides.gcu.edu/CitingSources for examples of image citations.</a:t>
            </a:r>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In order to improve learning, these objective will be the focus of the presentation and will allow you the instructor an opportunity to enhance your classroom facilitation to increase engagement. </a:t>
            </a:r>
          </a:p>
          <a:p>
            <a:endParaRPr lang="en-US" baseline="0"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point here is to engage student learning.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Constructivism Learning Theory- </a:t>
            </a:r>
            <a:r>
              <a:rPr lang="en-US" sz="1800" dirty="0">
                <a:solidFill>
                  <a:srgbClr val="414141"/>
                </a:solidFill>
                <a:effectLst/>
                <a:latin typeface="inherit"/>
                <a:ea typeface="Times New Roman" panose="02020603050405020304" pitchFamily="18" charset="0"/>
              </a:rPr>
              <a:t>is based on learners obtaining knowledge from the instructor and interpreting it rather than recording it. This learning theory focuses on an active learning process where students add onto their past experiences what they actively learn in class. It has an eventual impact of developing personal and individual experiences unique to adults from the learning process (Yao, 2018). Adopting this theory as an instructor will enhance the students’ critical thinking, analysis, and creative skills. It is essential for adults looking to build on their previously learned skills.</a:t>
            </a:r>
            <a:endParaRPr lang="en-US" sz="1800" dirty="0">
              <a:effectLst/>
              <a:latin typeface="Times New Roman" panose="02020603050405020304" pitchFamily="18" charset="0"/>
              <a:ea typeface="Times New Roman" panose="02020603050405020304" pitchFamily="18" charset="0"/>
            </a:endParaRPr>
          </a:p>
          <a:p>
            <a:pPr algn="l" fontAlgn="base"/>
            <a:r>
              <a:rPr lang="en-US" dirty="0"/>
              <a:t> </a:t>
            </a:r>
            <a:r>
              <a:rPr lang="en-US" b="1" i="0" dirty="0">
                <a:solidFill>
                  <a:srgbClr val="414141"/>
                </a:solidFill>
                <a:effectLst/>
                <a:latin typeface="inherit"/>
              </a:rPr>
              <a:t>References</a:t>
            </a:r>
            <a:endParaRPr lang="en-US" b="0" i="0" dirty="0">
              <a:solidFill>
                <a:srgbClr val="414141"/>
              </a:solidFill>
              <a:effectLst/>
              <a:latin typeface="Open Sans" panose="020B0606030504020204" pitchFamily="34" charset="0"/>
            </a:endParaRPr>
          </a:p>
          <a:p>
            <a:pPr algn="l" fontAlgn="base"/>
            <a:r>
              <a:rPr lang="en-US" b="0" i="0" dirty="0" err="1">
                <a:solidFill>
                  <a:srgbClr val="414141"/>
                </a:solidFill>
                <a:effectLst/>
                <a:latin typeface="Open Sans" panose="020B0606030504020204" pitchFamily="34" charset="0"/>
              </a:rPr>
              <a:t>Amponsah</a:t>
            </a:r>
            <a:r>
              <a:rPr lang="en-US" b="0" i="0" dirty="0">
                <a:solidFill>
                  <a:srgbClr val="414141"/>
                </a:solidFill>
                <a:effectLst/>
                <a:latin typeface="Open Sans" panose="020B0606030504020204" pitchFamily="34" charset="0"/>
              </a:rPr>
              <a:t>, S. (2020). Exploring the Dominant Learning Styles of Adult Learners In Higher Education. </a:t>
            </a:r>
            <a:r>
              <a:rPr lang="en-US" b="0" i="1" dirty="0">
                <a:solidFill>
                  <a:srgbClr val="414141"/>
                </a:solidFill>
                <a:effectLst/>
                <a:latin typeface="inherit"/>
              </a:rPr>
              <a:t>International Review of Education</a:t>
            </a:r>
            <a:r>
              <a:rPr lang="en-US" b="0" i="0" dirty="0">
                <a:solidFill>
                  <a:srgbClr val="414141"/>
                </a:solidFill>
                <a:effectLst/>
                <a:latin typeface="Open Sans" panose="020B0606030504020204" pitchFamily="34" charset="0"/>
              </a:rPr>
              <a:t>, </a:t>
            </a:r>
            <a:r>
              <a:rPr lang="en-US" b="0" i="1" dirty="0">
                <a:solidFill>
                  <a:srgbClr val="414141"/>
                </a:solidFill>
                <a:effectLst/>
                <a:latin typeface="inherit"/>
              </a:rPr>
              <a:t>66</a:t>
            </a:r>
            <a:r>
              <a:rPr lang="en-US" b="0" i="0" dirty="0">
                <a:solidFill>
                  <a:srgbClr val="414141"/>
                </a:solidFill>
                <a:effectLst/>
                <a:latin typeface="Open Sans" panose="020B0606030504020204" pitchFamily="34" charset="0"/>
              </a:rPr>
              <a:t>(4), 531-550. </a:t>
            </a:r>
            <a:r>
              <a:rPr lang="en-US" b="0" i="0" dirty="0" err="1">
                <a:solidFill>
                  <a:srgbClr val="414141"/>
                </a:solidFill>
                <a:effectLst/>
                <a:latin typeface="Open Sans" panose="020B0606030504020204" pitchFamily="34" charset="0"/>
              </a:rPr>
              <a:t>doi</a:t>
            </a:r>
            <a:r>
              <a:rPr lang="en-US" b="0" i="0" dirty="0">
                <a:solidFill>
                  <a:srgbClr val="414141"/>
                </a:solidFill>
                <a:effectLst/>
                <a:latin typeface="Open Sans" panose="020B0606030504020204" pitchFamily="34" charset="0"/>
              </a:rPr>
              <a:t>: 10.1007/s11159-020-09845-y</a:t>
            </a:r>
          </a:p>
          <a:p>
            <a:pPr algn="l" fontAlgn="base"/>
            <a:r>
              <a:rPr lang="en-US" b="0" i="0" dirty="0">
                <a:solidFill>
                  <a:srgbClr val="414141"/>
                </a:solidFill>
                <a:effectLst/>
                <a:latin typeface="Open Sans" panose="020B0606030504020204" pitchFamily="34" charset="0"/>
              </a:rPr>
              <a:t>Yao, M. (2018). An Experimental Study of Flipped Classroom English Teaching Based on Autonomous Learning Theory. </a:t>
            </a:r>
            <a:r>
              <a:rPr lang="en-US" b="0" i="1" dirty="0">
                <a:solidFill>
                  <a:srgbClr val="414141"/>
                </a:solidFill>
                <a:effectLst/>
                <a:latin typeface="inherit"/>
              </a:rPr>
              <a:t>Journal of Educational Theory And Management</a:t>
            </a:r>
            <a:r>
              <a:rPr lang="en-US" b="0" i="0" dirty="0">
                <a:solidFill>
                  <a:srgbClr val="414141"/>
                </a:solidFill>
                <a:effectLst/>
                <a:latin typeface="Open Sans" panose="020B0606030504020204" pitchFamily="34" charset="0"/>
              </a:rPr>
              <a:t>, </a:t>
            </a:r>
            <a:r>
              <a:rPr lang="en-US" b="0" i="1" dirty="0">
                <a:solidFill>
                  <a:srgbClr val="414141"/>
                </a:solidFill>
                <a:effectLst/>
                <a:latin typeface="inherit"/>
              </a:rPr>
              <a:t>2</a:t>
            </a:r>
            <a:r>
              <a:rPr lang="en-US" b="0" i="0" dirty="0">
                <a:solidFill>
                  <a:srgbClr val="414141"/>
                </a:solidFill>
                <a:effectLst/>
                <a:latin typeface="Open Sans" panose="020B0606030504020204" pitchFamily="34" charset="0"/>
              </a:rPr>
              <a:t>(1), 1. </a:t>
            </a:r>
            <a:r>
              <a:rPr lang="en-US" b="0" i="0" dirty="0" err="1">
                <a:solidFill>
                  <a:srgbClr val="414141"/>
                </a:solidFill>
                <a:effectLst/>
                <a:latin typeface="Open Sans" panose="020B0606030504020204" pitchFamily="34" charset="0"/>
              </a:rPr>
              <a:t>doi</a:t>
            </a:r>
            <a:r>
              <a:rPr lang="en-US" b="0" i="0" dirty="0">
                <a:solidFill>
                  <a:srgbClr val="414141"/>
                </a:solidFill>
                <a:effectLst/>
                <a:latin typeface="Open Sans" panose="020B0606030504020204" pitchFamily="34" charset="0"/>
              </a:rPr>
              <a:t>: 10.26549/jetm.v2i1.685</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fontAlgn="base">
              <a:lnSpc>
                <a:spcPts val="1800"/>
              </a:lnSpc>
            </a:pPr>
            <a:r>
              <a:rPr lang="en-US" sz="1800" dirty="0">
                <a:solidFill>
                  <a:srgbClr val="414141"/>
                </a:solidFill>
                <a:effectLst/>
                <a:latin typeface="inherit"/>
                <a:ea typeface="Times New Roman" panose="02020603050405020304" pitchFamily="18" charset="0"/>
              </a:rPr>
              <a:t>Experimental learning theory- deduces a learning approach that develops new and long-lasting skills through physical undertakings of the learning activity. The experiences obtained from these experiments bind the concepts of the learned skills to the students' memory. That way, it quickens the understanding process, particularly for adults whose ability to grasp a new idea is significantly reduced by age.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503143C-6C60-49A5-9C86-15F450F9D3F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Visual aids (pictures, images, etc.) can greatly enhance a presentation. However, overuse of visual aids can limit the effectiveness of the presentation.</a:t>
            </a:r>
          </a:p>
          <a:p>
            <a:endParaRPr lang="en-US" dirty="0"/>
          </a:p>
          <a:p>
            <a:r>
              <a:rPr lang="en-US" dirty="0"/>
              <a:t>The images used must pertain to the presentation.</a:t>
            </a:r>
          </a:p>
          <a:p>
            <a:endParaRPr lang="en-US" dirty="0"/>
          </a:p>
          <a:p>
            <a:r>
              <a:rPr lang="en-US" dirty="0"/>
              <a:t>You can create your own visual aids either by taking a picture or by using one of the many free graphics makers online. Photos you take and graphics you create yourself do not need a reference. If you use pictures or graphics that you found online you will need to follow the rules of the citation style—APA, MLA, or Turabian—that you are using. Be aware that unless an image specifically says it isn’t, you should assume all image and graphics online are under copyright. </a:t>
            </a:r>
          </a:p>
        </p:txBody>
      </p:sp>
      <p:sp>
        <p:nvSpPr>
          <p:cNvPr id="4" name="Slide Number Placeholder 3"/>
          <p:cNvSpPr>
            <a:spLocks noGrp="1"/>
          </p:cNvSpPr>
          <p:nvPr>
            <p:ph type="sldNum" sz="quarter" idx="10"/>
          </p:nvPr>
        </p:nvSpPr>
        <p:spPr/>
        <p:txBody>
          <a:bodyPr/>
          <a:lstStyle/>
          <a:p>
            <a:fld id="{2503143C-6C60-49A5-9C86-15F450F9D3F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Charts and graphs can reinforce the key information in the presentation.</a:t>
            </a:r>
          </a:p>
          <a:p>
            <a:endParaRPr lang="en-US" dirty="0"/>
          </a:p>
          <a:p>
            <a:r>
              <a:rPr lang="en-US" dirty="0"/>
              <a:t>Avoid the use of large spreadsheets that contain information that is too small for the viewer to comfortably see.</a:t>
            </a:r>
          </a:p>
          <a:p>
            <a:endParaRPr lang="en-US" dirty="0"/>
          </a:p>
          <a:p>
            <a:r>
              <a:rPr lang="en-US" dirty="0"/>
              <a:t>Consider the use of “call outs” to highlight key information on a chart or graph.</a:t>
            </a:r>
          </a:p>
          <a:p>
            <a:endParaRPr lang="en-US" dirty="0"/>
          </a:p>
          <a:p>
            <a:endParaRPr lang="en-US" dirty="0"/>
          </a:p>
        </p:txBody>
      </p:sp>
      <p:sp>
        <p:nvSpPr>
          <p:cNvPr id="4" name="Slide Number Placeholder 3"/>
          <p:cNvSpPr>
            <a:spLocks noGrp="1"/>
          </p:cNvSpPr>
          <p:nvPr>
            <p:ph type="sldNum" sz="quarter" idx="10"/>
          </p:nvPr>
        </p:nvSpPr>
        <p:spPr/>
        <p:txBody>
          <a:bodyPr/>
          <a:lstStyle/>
          <a:p>
            <a:fld id="{2503143C-6C60-49A5-9C86-15F450F9D3F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a good practice to have someone else proof the presentation before it is delivered.</a:t>
            </a:r>
          </a:p>
          <a:p>
            <a:endParaRPr lang="en-US" dirty="0"/>
          </a:p>
          <a:p>
            <a:r>
              <a:rPr lang="en-US" dirty="0"/>
              <a:t>Slides must be consistent in format, font and style.</a:t>
            </a:r>
          </a:p>
          <a:p>
            <a:endParaRPr lang="en-US" dirty="0"/>
          </a:p>
          <a:p>
            <a:r>
              <a:rPr lang="en-US" dirty="0"/>
              <a:t>Use tools to check spelling and grammar.</a:t>
            </a:r>
          </a:p>
          <a:p>
            <a:endParaRPr lang="en-US" dirty="0"/>
          </a:p>
          <a:p>
            <a:r>
              <a:rPr lang="en-US" dirty="0"/>
              <a:t>Punctuation must be consistent: Within bullets, periods should be placed at the end of full sentences. </a:t>
            </a:r>
          </a:p>
          <a:p>
            <a:endParaRPr lang="en-US" dirty="0"/>
          </a:p>
          <a:p>
            <a:r>
              <a:rPr lang="en-US" dirty="0"/>
              <a:t>Ensure that the key points are delivered effectively.</a:t>
            </a:r>
          </a:p>
        </p:txBody>
      </p:sp>
      <p:sp>
        <p:nvSpPr>
          <p:cNvPr id="4" name="Slide Number Placeholder 3"/>
          <p:cNvSpPr>
            <a:spLocks noGrp="1"/>
          </p:cNvSpPr>
          <p:nvPr>
            <p:ph type="sldNum" sz="quarter" idx="10"/>
          </p:nvPr>
        </p:nvSpPr>
        <p:spPr/>
        <p:txBody>
          <a:bodyPr/>
          <a:lstStyle/>
          <a:p>
            <a:fld id="{2503143C-6C60-49A5-9C86-15F450F9D3F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Always allow time for audience questions.</a:t>
            </a:r>
          </a:p>
          <a:p>
            <a:endParaRPr lang="en-US" dirty="0"/>
          </a:p>
          <a:p>
            <a:r>
              <a:rPr lang="en-US" dirty="0"/>
              <a:t> </a:t>
            </a:r>
          </a:p>
        </p:txBody>
      </p:sp>
      <p:sp>
        <p:nvSpPr>
          <p:cNvPr id="4" name="Slide Number Placeholder 3"/>
          <p:cNvSpPr>
            <a:spLocks noGrp="1"/>
          </p:cNvSpPr>
          <p:nvPr>
            <p:ph type="sldNum" sz="quarter" idx="10"/>
          </p:nvPr>
        </p:nvSpPr>
        <p:spPr/>
        <p:txBody>
          <a:bodyPr/>
          <a:lstStyle/>
          <a:p>
            <a:fld id="{2503143C-6C60-49A5-9C86-15F450F9D3F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CB750396-183E-47E6-A9AB-8B4DFEB4B0B5}" type="datetimeFigureOut">
              <a:rPr lang="en-US" smtClean="0"/>
              <a:pPr/>
              <a:t>10/31/2021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26329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52809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4022206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18109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414718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381841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759320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CB750396-183E-47E6-A9AB-8B4DFEB4B0B5}" type="datetimeFigureOut">
              <a:rPr lang="en-US" smtClean="0"/>
              <a:pPr/>
              <a:t>10/31/2021</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54524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770662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05457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888181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7490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38808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18187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6083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356393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750396-183E-47E6-A9AB-8B4DFEB4B0B5}" type="datetimeFigureOut">
              <a:rPr lang="en-US" smtClean="0"/>
              <a:pPr/>
              <a:t>10/31/2021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116041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CB750396-183E-47E6-A9AB-8B4DFEB4B0B5}" type="datetimeFigureOut">
              <a:rPr lang="en-US" smtClean="0"/>
              <a:pPr/>
              <a:t>10/31/2021</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F5794EE-3F42-49F2-9337-8EB40D4810D4}" type="slidenum">
              <a:rPr lang="en-US" smtClean="0"/>
              <a:pPr/>
              <a:t>‹#›</a:t>
            </a:fld>
            <a:endParaRPr lang="en-US" dirty="0"/>
          </a:p>
        </p:txBody>
      </p:sp>
    </p:spTree>
    <p:extLst>
      <p:ext uri="{BB962C8B-B14F-4D97-AF65-F5344CB8AC3E}">
        <p14:creationId xmlns:p14="http://schemas.microsoft.com/office/powerpoint/2010/main" val="236925185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6600" dirty="0"/>
              <a:t>Classroom Facilitation  Presentation</a:t>
            </a:r>
          </a:p>
        </p:txBody>
      </p:sp>
      <p:sp>
        <p:nvSpPr>
          <p:cNvPr id="3" name="Subtitle 2"/>
          <p:cNvSpPr>
            <a:spLocks noGrp="1"/>
          </p:cNvSpPr>
          <p:nvPr>
            <p:ph type="subTitle" idx="1"/>
          </p:nvPr>
        </p:nvSpPr>
        <p:spPr/>
        <p:txBody>
          <a:bodyPr>
            <a:normAutofit fontScale="92500" lnSpcReduction="10000"/>
          </a:bodyPr>
          <a:lstStyle/>
          <a:p>
            <a:r>
              <a:rPr lang="en-US" sz="2400" dirty="0"/>
              <a:t>Grand Canyon University</a:t>
            </a:r>
          </a:p>
          <a:p>
            <a:r>
              <a:rPr lang="en-US" sz="2400" dirty="0"/>
              <a:t>Rocherr Landrum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533400"/>
            <a:ext cx="7704667" cy="1981200"/>
          </a:xfrm>
        </p:spPr>
        <p:txBody>
          <a:bodyPr>
            <a:normAutofit/>
          </a:bodyPr>
          <a:lstStyle/>
          <a:p>
            <a:r>
              <a:rPr lang="en-US" sz="6600" dirty="0"/>
              <a:t>Review</a:t>
            </a:r>
          </a:p>
        </p:txBody>
      </p:sp>
      <p:sp>
        <p:nvSpPr>
          <p:cNvPr id="3" name="Content Placeholder 2"/>
          <p:cNvSpPr>
            <a:spLocks noGrp="1"/>
          </p:cNvSpPr>
          <p:nvPr>
            <p:ph idx="1"/>
          </p:nvPr>
        </p:nvSpPr>
        <p:spPr/>
        <p:txBody>
          <a:bodyPr anchor="ctr"/>
          <a:lstStyle/>
          <a:p>
            <a:r>
              <a:rPr lang="en-US" dirty="0"/>
              <a:t>Revisit the objectives to ensure all were met.</a:t>
            </a:r>
          </a:p>
          <a:p>
            <a:r>
              <a:rPr lang="en-US" dirty="0"/>
              <a:t>Briefly review the key information covered.</a:t>
            </a:r>
          </a:p>
          <a:p>
            <a:r>
              <a:rPr lang="en-US"/>
              <a:t>Check for any need to follow up.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a:t>References</a:t>
            </a:r>
          </a:p>
        </p:txBody>
      </p:sp>
      <p:sp>
        <p:nvSpPr>
          <p:cNvPr id="3" name="Content Placeholder 2"/>
          <p:cNvSpPr>
            <a:spLocks noGrp="1"/>
          </p:cNvSpPr>
          <p:nvPr>
            <p:ph idx="1"/>
          </p:nvPr>
        </p:nvSpPr>
        <p:spPr/>
        <p:txBody>
          <a:bodyPr/>
          <a:lstStyle/>
          <a:p>
            <a:r>
              <a:rPr lang="en-US" dirty="0"/>
              <a:t>Provide references for any outside sources.</a:t>
            </a:r>
          </a:p>
          <a:p>
            <a:r>
              <a:rPr lang="en-US" dirty="0"/>
              <a:t>Follow the guidelines for the required citation style.</a:t>
            </a:r>
          </a:p>
          <a:p>
            <a:r>
              <a:rPr lang="en-US" dirty="0"/>
              <a:t>Follow the citation style rules on when and how to cite images and graphics.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0" y="609600"/>
            <a:ext cx="2802951" cy="1320800"/>
          </a:xfrm>
        </p:spPr>
        <p:txBody>
          <a:bodyPr>
            <a:normAutofit/>
          </a:bodyPr>
          <a:lstStyle/>
          <a:p>
            <a:r>
              <a:rPr lang="en-US"/>
              <a:t>Objectives</a:t>
            </a:r>
          </a:p>
        </p:txBody>
      </p:sp>
      <p:sp>
        <p:nvSpPr>
          <p:cNvPr id="3" name="Content Placeholder 2"/>
          <p:cNvSpPr>
            <a:spLocks noGrp="1"/>
          </p:cNvSpPr>
          <p:nvPr>
            <p:ph idx="1"/>
          </p:nvPr>
        </p:nvSpPr>
        <p:spPr>
          <a:xfrm>
            <a:off x="3907172" y="2160589"/>
            <a:ext cx="3048329" cy="3880773"/>
          </a:xfrm>
        </p:spPr>
        <p:txBody>
          <a:bodyPr>
            <a:normAutofit fontScale="92500"/>
          </a:bodyPr>
          <a:lstStyle/>
          <a:p>
            <a:r>
              <a:rPr lang="en-US" dirty="0"/>
              <a:t>What adult learning theories support student engagement on student achievement</a:t>
            </a:r>
          </a:p>
          <a:p>
            <a:r>
              <a:rPr lang="en-US" dirty="0"/>
              <a:t>Learner- to- Learner engagement strategies</a:t>
            </a:r>
          </a:p>
          <a:p>
            <a:r>
              <a:rPr lang="en-US" dirty="0"/>
              <a:t>Learner- to- Instructor engagement strategies</a:t>
            </a:r>
          </a:p>
          <a:p>
            <a:r>
              <a:rPr lang="en-US" dirty="0"/>
              <a:t>Learner-to- Content</a:t>
            </a:r>
          </a:p>
          <a:p>
            <a:r>
              <a:rPr lang="en-US" dirty="0"/>
              <a:t>Two Presentation Methods for Learner-to- Content</a:t>
            </a:r>
          </a:p>
        </p:txBody>
      </p:sp>
      <p:pic>
        <p:nvPicPr>
          <p:cNvPr id="5" name="Picture 4" descr="Light bulb on yellow background with sketched light beams and cord">
            <a:extLst>
              <a:ext uri="{FF2B5EF4-FFF2-40B4-BE49-F238E27FC236}">
                <a16:creationId xmlns:a16="http://schemas.microsoft.com/office/drawing/2014/main" id="{C225BB2E-D764-4A82-803E-675E5712114D}"/>
              </a:ext>
            </a:extLst>
          </p:cNvPr>
          <p:cNvPicPr>
            <a:picLocks noChangeAspect="1"/>
          </p:cNvPicPr>
          <p:nvPr/>
        </p:nvPicPr>
        <p:blipFill rotWithShape="1">
          <a:blip r:embed="rId3"/>
          <a:srcRect l="54283" r="943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2882531" cy="5175624"/>
          </a:xfrm>
        </p:spPr>
        <p:txBody>
          <a:bodyPr anchor="ctr">
            <a:normAutofit/>
          </a:bodyPr>
          <a:lstStyle/>
          <a:p>
            <a:r>
              <a:rPr lang="en-US" dirty="0">
                <a:solidFill>
                  <a:schemeClr val="tx1">
                    <a:lumMod val="85000"/>
                    <a:lumOff val="15000"/>
                  </a:schemeClr>
                </a:solidFill>
              </a:rPr>
              <a:t>Focus on Student Engagement for Better Academic Outcomes</a:t>
            </a:r>
          </a:p>
        </p:txBody>
      </p:sp>
      <p:sp>
        <p:nvSpPr>
          <p:cNvPr id="3" name="Content Placeholder 2"/>
          <p:cNvSpPr>
            <a:spLocks noGrp="1"/>
          </p:cNvSpPr>
          <p:nvPr>
            <p:ph idx="1"/>
          </p:nvPr>
        </p:nvSpPr>
        <p:spPr>
          <a:xfrm>
            <a:off x="4587063" y="609601"/>
            <a:ext cx="4133472" cy="5175624"/>
          </a:xfrm>
        </p:spPr>
        <p:txBody>
          <a:bodyPr anchor="ctr">
            <a:normAutofit/>
          </a:bodyPr>
          <a:lstStyle/>
          <a:p>
            <a:r>
              <a:rPr lang="en-US" dirty="0">
                <a:solidFill>
                  <a:schemeClr val="tx1"/>
                </a:solidFill>
              </a:rPr>
              <a:t>Explanation of  the effects of student engagement on student achievement is when high impact strategies enhances student learning. </a:t>
            </a:r>
          </a:p>
          <a:p>
            <a:r>
              <a:rPr lang="en-US" dirty="0">
                <a:solidFill>
                  <a:schemeClr val="tx1"/>
                </a:solidFill>
              </a:rPr>
              <a:t>Two examples of Adult Learning Theories are: </a:t>
            </a:r>
          </a:p>
          <a:p>
            <a:pPr>
              <a:buFont typeface="Wingdings" panose="05000000000000000000" pitchFamily="2" charset="2"/>
              <a:buChar char="v"/>
            </a:pPr>
            <a:r>
              <a:rPr lang="en-US" dirty="0">
                <a:solidFill>
                  <a:schemeClr val="tx1"/>
                </a:solidFill>
              </a:rPr>
              <a:t> Constructivism Learning Theory</a:t>
            </a:r>
            <a:r>
              <a:rPr lang="en-US" sz="1800" dirty="0">
                <a:solidFill>
                  <a:schemeClr val="tx1"/>
                </a:solidFill>
                <a:effectLst/>
                <a:latin typeface="inherit"/>
                <a:ea typeface="Calibri" panose="020F0502020204030204" pitchFamily="34" charset="0"/>
                <a:cs typeface="Times New Roman" panose="02020603050405020304" pitchFamily="18" charset="0"/>
              </a:rPr>
              <a:t> </a:t>
            </a:r>
            <a:endParaRPr lang="en-US" dirty="0">
              <a:solidFill>
                <a:schemeClr val="tx1"/>
              </a:solidFill>
            </a:endParaRPr>
          </a:p>
          <a:p>
            <a:pPr>
              <a:buFont typeface="Wingdings" panose="05000000000000000000" pitchFamily="2" charset="2"/>
              <a:buChar char="v"/>
            </a:pPr>
            <a:r>
              <a:rPr lang="en-US" dirty="0">
                <a:solidFill>
                  <a:schemeClr val="tx1"/>
                </a:solidFill>
              </a:rPr>
              <a:t>Experimental Learning Theory</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381000"/>
            <a:ext cx="7704667" cy="1752599"/>
          </a:xfrm>
        </p:spPr>
        <p:txBody>
          <a:bodyPr>
            <a:normAutofit fontScale="90000"/>
          </a:bodyPr>
          <a:lstStyle/>
          <a:p>
            <a:r>
              <a:rPr lang="en-US" sz="6600" dirty="0"/>
              <a:t>Constructivism Learning Theory</a:t>
            </a:r>
          </a:p>
        </p:txBody>
      </p:sp>
      <p:sp>
        <p:nvSpPr>
          <p:cNvPr id="3" name="Content Placeholder 2"/>
          <p:cNvSpPr>
            <a:spLocks noGrp="1"/>
          </p:cNvSpPr>
          <p:nvPr>
            <p:ph idx="1"/>
          </p:nvPr>
        </p:nvSpPr>
        <p:spPr>
          <a:xfrm>
            <a:off x="982131" y="2597726"/>
            <a:ext cx="7704667" cy="4191000"/>
          </a:xfrm>
        </p:spPr>
        <p:txBody>
          <a:bodyPr>
            <a:normAutofit/>
          </a:bodyPr>
          <a:lstStyle/>
          <a:p>
            <a:r>
              <a:rPr lang="en-US" sz="3200" dirty="0"/>
              <a:t>Develop personal and individual experiences.</a:t>
            </a:r>
          </a:p>
          <a:p>
            <a:pPr lvl="1"/>
            <a:r>
              <a:rPr lang="en-US" sz="3200" dirty="0"/>
              <a:t>Enhance students critical thinking.</a:t>
            </a:r>
          </a:p>
          <a:p>
            <a:pPr lvl="1"/>
            <a:r>
              <a:rPr lang="en-US" sz="3200" dirty="0"/>
              <a:t>Enhances creative skills.</a:t>
            </a:r>
          </a:p>
          <a:p>
            <a:pPr lvl="1"/>
            <a:r>
              <a:rPr lang="en-US" sz="3200" dirty="0"/>
              <a:t>Builds on previous skills.</a:t>
            </a:r>
          </a:p>
          <a:p>
            <a:pPr lvl="1"/>
            <a:endParaRPr lang="en-US" dirty="0"/>
          </a:p>
          <a:p>
            <a:pPr lvl="1"/>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012" y="838200"/>
            <a:ext cx="6345260" cy="762000"/>
          </a:xfrm>
        </p:spPr>
        <p:txBody>
          <a:bodyPr>
            <a:normAutofit fontScale="90000"/>
          </a:bodyPr>
          <a:lstStyle/>
          <a:p>
            <a:r>
              <a:rPr lang="en-US" sz="6600" dirty="0"/>
              <a:t>Experimental Learning Theory</a:t>
            </a:r>
          </a:p>
        </p:txBody>
      </p:sp>
      <p:sp>
        <p:nvSpPr>
          <p:cNvPr id="3" name="Content Placeholder 2"/>
          <p:cNvSpPr>
            <a:spLocks noGrp="1"/>
          </p:cNvSpPr>
          <p:nvPr>
            <p:ph idx="1"/>
          </p:nvPr>
        </p:nvSpPr>
        <p:spPr/>
        <p:txBody>
          <a:bodyPr>
            <a:noAutofit/>
          </a:bodyPr>
          <a:lstStyle/>
          <a:p>
            <a:r>
              <a:rPr lang="en-US" sz="3200" dirty="0"/>
              <a:t>Develops new and long-lasting skills through physical undertakings of the learning activity. </a:t>
            </a:r>
          </a:p>
          <a:p>
            <a:r>
              <a:rPr lang="en-US" sz="3200" dirty="0"/>
              <a:t>Bind concepts of learned skills to the student's memory.</a:t>
            </a:r>
          </a:p>
          <a:p>
            <a:r>
              <a:rPr lang="en-US" sz="3200" dirty="0"/>
              <a:t>Increase grasp of new ideas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a:t>Visual Aids</a:t>
            </a:r>
          </a:p>
        </p:txBody>
      </p:sp>
      <p:pic>
        <p:nvPicPr>
          <p:cNvPr id="8" name="Content Placeholder 7" descr="A picture containing text, indoor, floor&#10;&#10;Description automatically generated">
            <a:extLst>
              <a:ext uri="{FF2B5EF4-FFF2-40B4-BE49-F238E27FC236}">
                <a16:creationId xmlns:a16="http://schemas.microsoft.com/office/drawing/2014/main" id="{59BCAAED-2933-4905-A604-512F6FBE786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66775" y="3108110"/>
            <a:ext cx="3636963" cy="2292779"/>
          </a:xfrm>
        </p:spPr>
      </p:pic>
      <p:sp>
        <p:nvSpPr>
          <p:cNvPr id="4" name="Content Placeholder 3"/>
          <p:cNvSpPr>
            <a:spLocks noGrp="1"/>
          </p:cNvSpPr>
          <p:nvPr>
            <p:ph sz="half" idx="2"/>
          </p:nvPr>
        </p:nvSpPr>
        <p:spPr>
          <a:xfrm>
            <a:off x="4963469" y="2667000"/>
            <a:ext cx="3739896" cy="3346824"/>
          </a:xfrm>
        </p:spPr>
        <p:txBody>
          <a:bodyPr>
            <a:normAutofit/>
          </a:bodyPr>
          <a:lstStyle/>
          <a:p>
            <a:r>
              <a:rPr lang="en-US" sz="2400" dirty="0"/>
              <a:t>Visual Aids can enhance a presentation.</a:t>
            </a:r>
          </a:p>
          <a:p>
            <a:r>
              <a:rPr lang="en-US" sz="2400" dirty="0"/>
              <a:t>Images must pertain to the presentation.</a:t>
            </a:r>
          </a:p>
          <a:p>
            <a:r>
              <a:rPr lang="en-US" sz="2400" dirty="0"/>
              <a:t>An abundance of images can be distracting.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a:t>Charts and Graphs</a:t>
            </a:r>
          </a:p>
        </p:txBody>
      </p:sp>
      <p:pic>
        <p:nvPicPr>
          <p:cNvPr id="8" name="Content Placeholder 7" descr="A picture containing icon&#10;&#10;Description automatically generated">
            <a:extLst>
              <a:ext uri="{FF2B5EF4-FFF2-40B4-BE49-F238E27FC236}">
                <a16:creationId xmlns:a16="http://schemas.microsoft.com/office/drawing/2014/main" id="{EFF3DB36-CE44-472F-A79A-7E0FCD21AE8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9956" y="2489200"/>
            <a:ext cx="3530600" cy="3530600"/>
          </a:xfrm>
        </p:spPr>
      </p:pic>
      <p:sp>
        <p:nvSpPr>
          <p:cNvPr id="4" name="Content Placeholder 3"/>
          <p:cNvSpPr>
            <a:spLocks noGrp="1"/>
          </p:cNvSpPr>
          <p:nvPr>
            <p:ph sz="half" idx="2"/>
          </p:nvPr>
        </p:nvSpPr>
        <p:spPr/>
        <p:txBody>
          <a:bodyPr>
            <a:normAutofit/>
          </a:bodyPr>
          <a:lstStyle/>
          <a:p>
            <a:r>
              <a:rPr lang="en-US" sz="2400" dirty="0"/>
              <a:t>Graphs/charts should tell a story. </a:t>
            </a:r>
          </a:p>
          <a:p>
            <a:r>
              <a:rPr lang="en-US" sz="2400" dirty="0"/>
              <a:t>Graphs/charts must be clear and pertinent. </a:t>
            </a:r>
          </a:p>
          <a:p>
            <a:r>
              <a:rPr lang="en-US" sz="2400" dirty="0"/>
              <a:t>Use bullets to provide supporting information.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Presentation of Information</a:t>
            </a:r>
          </a:p>
        </p:txBody>
      </p:sp>
      <p:sp>
        <p:nvSpPr>
          <p:cNvPr id="3" name="Content Placeholder 2"/>
          <p:cNvSpPr>
            <a:spLocks noGrp="1"/>
          </p:cNvSpPr>
          <p:nvPr>
            <p:ph idx="1"/>
          </p:nvPr>
        </p:nvSpPr>
        <p:spPr/>
        <p:txBody>
          <a:bodyPr>
            <a:normAutofit/>
          </a:bodyPr>
          <a:lstStyle/>
          <a:p>
            <a:r>
              <a:rPr lang="en-US" dirty="0"/>
              <a:t>Always check spelling, grammar, and formatting.</a:t>
            </a:r>
          </a:p>
          <a:p>
            <a:r>
              <a:rPr lang="en-US" dirty="0"/>
              <a:t>Check for consistency before presenting.</a:t>
            </a:r>
          </a:p>
          <a:p>
            <a:pPr lvl="1"/>
            <a:r>
              <a:rPr lang="en-US" sz="2400" dirty="0"/>
              <a:t>Slide theme</a:t>
            </a:r>
          </a:p>
          <a:p>
            <a:pPr lvl="1"/>
            <a:r>
              <a:rPr lang="en-US" sz="2400" dirty="0"/>
              <a:t>Slide transitions</a:t>
            </a:r>
          </a:p>
          <a:p>
            <a:pPr lvl="1"/>
            <a:r>
              <a:rPr lang="en-US" sz="2400" dirty="0"/>
              <a:t>Punctuation</a:t>
            </a:r>
          </a:p>
          <a:p>
            <a:r>
              <a:rPr lang="en-US" dirty="0"/>
              <a:t>Ensure that key points are delivered accurately.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060" y="685800"/>
            <a:ext cx="3945510" cy="1752599"/>
          </a:xfrm>
        </p:spPr>
        <p:txBody>
          <a:bodyPr vert="horz" lIns="91440" tIns="45720" rIns="91440" bIns="45720" rtlCol="0" anchor="ctr">
            <a:normAutofit fontScale="90000"/>
          </a:bodyPr>
          <a:lstStyle/>
          <a:p>
            <a:pPr algn="l"/>
            <a:r>
              <a:rPr lang="en-US" sz="6600" dirty="0"/>
              <a:t>Questions</a:t>
            </a:r>
          </a:p>
        </p:txBody>
      </p:sp>
      <p:pic>
        <p:nvPicPr>
          <p:cNvPr id="16" name="Content Placeholder 15" descr="Icon&#10;&#10;Description automatically generated">
            <a:extLst>
              <a:ext uri="{FF2B5EF4-FFF2-40B4-BE49-F238E27FC236}">
                <a16:creationId xmlns:a16="http://schemas.microsoft.com/office/drawing/2014/main" id="{31AE94B1-E79A-40C4-917B-50A05EE9E908}"/>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5114" r="16935"/>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sp>
        <p:nvSpPr>
          <p:cNvPr id="6" name="Content Placeholder 5"/>
          <p:cNvSpPr>
            <a:spLocks noGrp="1"/>
          </p:cNvSpPr>
          <p:nvPr>
            <p:ph sz="half" idx="2"/>
          </p:nvPr>
        </p:nvSpPr>
        <p:spPr>
          <a:xfrm>
            <a:off x="482601" y="2666999"/>
            <a:ext cx="3945510" cy="3124201"/>
          </a:xfrm>
        </p:spPr>
        <p:txBody>
          <a:bodyPr vert="horz" lIns="91440" tIns="45720" rIns="91440" bIns="45720" rtlCol="0" anchor="ctr">
            <a:normAutofit/>
          </a:bodyPr>
          <a:lstStyle/>
          <a:p>
            <a:r>
              <a:rPr lang="en-US" sz="2400" dirty="0"/>
              <a:t>End the presentation with a section for questions.</a:t>
            </a:r>
          </a:p>
          <a:p>
            <a:pPr lvl="1"/>
            <a:r>
              <a:rPr lang="en-US" sz="2400" dirty="0"/>
              <a:t>This encourages audience involvement.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273</TotalTime>
  <Words>1111</Words>
  <Application>Microsoft Office PowerPoint</Application>
  <PresentationFormat>On-screen Show (4:3)</PresentationFormat>
  <Paragraphs>110</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Century Gothic</vt:lpstr>
      <vt:lpstr>inherit</vt:lpstr>
      <vt:lpstr>Open Sans</vt:lpstr>
      <vt:lpstr>Times New Roman</vt:lpstr>
      <vt:lpstr>Wingdings</vt:lpstr>
      <vt:lpstr>Wingdings 3</vt:lpstr>
      <vt:lpstr>Ion Boardroom</vt:lpstr>
      <vt:lpstr>Classroom Facilitation  Presentation</vt:lpstr>
      <vt:lpstr>Objectives</vt:lpstr>
      <vt:lpstr>Focus on Student Engagement for Better Academic Outcomes</vt:lpstr>
      <vt:lpstr>Constructivism Learning Theory</vt:lpstr>
      <vt:lpstr>Experimental Learning Theory</vt:lpstr>
      <vt:lpstr>Visual Aids</vt:lpstr>
      <vt:lpstr>Charts and Graphs</vt:lpstr>
      <vt:lpstr>Presentation of Information</vt:lpstr>
      <vt:lpstr>Questions</vt:lpstr>
      <vt:lpstr>Review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effective PowerPoint Presentations</dc:title>
  <dc:creator>Teresa Copeland</dc:creator>
  <cp:lastModifiedBy>Rocherr Landrum</cp:lastModifiedBy>
  <cp:revision>12</cp:revision>
  <dcterms:created xsi:type="dcterms:W3CDTF">2021-03-28T20:13:59Z</dcterms:created>
  <dcterms:modified xsi:type="dcterms:W3CDTF">2021-11-01T02:00:41Z</dcterms:modified>
</cp:coreProperties>
</file>