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3"/>
  </p:notesMasterIdLst>
  <p:sldIdLst>
    <p:sldId id="279" r:id="rId2"/>
    <p:sldId id="266" r:id="rId3"/>
    <p:sldId id="265" r:id="rId4"/>
    <p:sldId id="264" r:id="rId5"/>
    <p:sldId id="263" r:id="rId6"/>
    <p:sldId id="262" r:id="rId7"/>
    <p:sldId id="257" r:id="rId8"/>
    <p:sldId id="260" r:id="rId9"/>
    <p:sldId id="261" r:id="rId10"/>
    <p:sldId id="259"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46CF16DD-7CF6-477D-BBB5-A350EF2A4652}">
          <p14:sldIdLst>
            <p14:sldId id="279"/>
            <p14:sldId id="266"/>
            <p14:sldId id="265"/>
            <p14:sldId id="264"/>
            <p14:sldId id="263"/>
            <p14:sldId id="262"/>
            <p14:sldId id="257"/>
            <p14:sldId id="260"/>
            <p14:sldId id="261"/>
            <p14:sldId id="259"/>
            <p14:sldId id="258"/>
          </p14:sldIdLst>
        </p14:section>
        <p14:section name="Default Section" id="{59C499BB-40BA-486D-8768-0225A3E201DC}">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91" autoAdjust="0"/>
    <p:restoredTop sz="94660"/>
  </p:normalViewPr>
  <p:slideViewPr>
    <p:cSldViewPr snapToGrid="0">
      <p:cViewPr varScale="1">
        <p:scale>
          <a:sx n="81" d="100"/>
          <a:sy n="81" d="100"/>
        </p:scale>
        <p:origin x="-90" y="-55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44E5DB-3105-405C-9701-E7914CDC45BF}" type="datetimeFigureOut">
              <a:rPr lang="en-US" smtClean="0"/>
              <a:pPr/>
              <a:t>1/27/2022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B13C80-920B-4871-A3A7-201A35D9E7AF}" type="slidenum">
              <a:rPr lang="en-US" smtClean="0"/>
              <a:pPr/>
              <a:t>‹#›</a:t>
            </a:fld>
            <a:endParaRPr lang="en-US" dirty="0"/>
          </a:p>
        </p:txBody>
      </p:sp>
    </p:spTree>
    <p:extLst>
      <p:ext uri="{BB962C8B-B14F-4D97-AF65-F5344CB8AC3E}">
        <p14:creationId xmlns:p14="http://schemas.microsoft.com/office/powerpoint/2010/main" xmlns="" val="1775182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Times New Roman" panose="02020603050405020304" pitchFamily="18" charset="0"/>
                <a:cs typeface="Times New Roman" panose="02020603050405020304" pitchFamily="18" charset="0"/>
              </a:rPr>
              <a:t>Diversity awareness is the ability of someone to embrace the uniqueness of all people along several dimensions such as race, religious beliefs, age, gender, physical capabilities, social class and ethnicity. Diversity awareness skills extend beyond mere tolerance to include exploration of such personal differences, respecting them and at the end nurturing a healthy relationship with the persons despite the differences. With these skills, organizations are able to foster a unified work environment where mutual respect and equity are intrinsic, protecting the workforce diversity that is considered a necessity by any organization that has an intention to compete globally.</a:t>
            </a:r>
            <a:endParaRPr lang="x-none"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FB13C80-920B-4871-A3A7-201A35D9E7AF}" type="slidenum">
              <a:rPr lang="en-US" smtClean="0"/>
              <a:pPr/>
              <a:t>2</a:t>
            </a:fld>
            <a:endParaRPr lang="en-US" dirty="0"/>
          </a:p>
        </p:txBody>
      </p:sp>
    </p:spTree>
    <p:extLst>
      <p:ext uri="{BB962C8B-B14F-4D97-AF65-F5344CB8AC3E}">
        <p14:creationId xmlns:p14="http://schemas.microsoft.com/office/powerpoint/2010/main" xmlns="" val="1567486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Critical thinking is an important aspect in work force. A review of various studies show that this skill is impacted by a number of factors including exposure to diversity. The concept of diversity involves an aspect of acceptance, tolerance and respect. It means understanding that each individual is unique in a particular way and also recognizing our individual differences.  Diversity should be embraced and celebrated with the workforce being encouraged to integrate a multi-cultural perspective that aids them to become critical consumers of culture.</a:t>
            </a:r>
            <a:endParaRPr lang="x-none" dirty="0"/>
          </a:p>
        </p:txBody>
      </p:sp>
      <p:sp>
        <p:nvSpPr>
          <p:cNvPr id="4" name="Slide Number Placeholder 3"/>
          <p:cNvSpPr>
            <a:spLocks noGrp="1"/>
          </p:cNvSpPr>
          <p:nvPr>
            <p:ph type="sldNum" sz="quarter" idx="5"/>
          </p:nvPr>
        </p:nvSpPr>
        <p:spPr/>
        <p:txBody>
          <a:bodyPr/>
          <a:lstStyle/>
          <a:p>
            <a:fld id="{4FB13C80-920B-4871-A3A7-201A35D9E7AF}" type="slidenum">
              <a:rPr lang="en-US" smtClean="0"/>
              <a:pPr/>
              <a:t>3</a:t>
            </a:fld>
            <a:endParaRPr lang="en-US" dirty="0"/>
          </a:p>
        </p:txBody>
      </p:sp>
    </p:spTree>
    <p:extLst>
      <p:ext uri="{BB962C8B-B14F-4D97-AF65-F5344CB8AC3E}">
        <p14:creationId xmlns:p14="http://schemas.microsoft.com/office/powerpoint/2010/main" xmlns="" val="2179700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A variety of studies examined the influence of diversity experiences on critical thinking. For instance, students’ involvement in diversity experiences during college had statistically significant positive effects on standardized measures of critical thinking skills</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The relationships between diversity experience and </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business</a:t>
            </a: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 progress were similar for minority and non</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minority </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workforce.</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4FB13C80-920B-4871-A3A7-201A35D9E7AF}" type="slidenum">
              <a:rPr lang="en-US" smtClean="0"/>
              <a:pPr/>
              <a:t>4</a:t>
            </a:fld>
            <a:endParaRPr lang="en-US" dirty="0"/>
          </a:p>
        </p:txBody>
      </p:sp>
    </p:spTree>
    <p:extLst>
      <p:ext uri="{BB962C8B-B14F-4D97-AF65-F5344CB8AC3E}">
        <p14:creationId xmlns:p14="http://schemas.microsoft.com/office/powerpoint/2010/main" xmlns="" val="2112633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x-none" sz="18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Inclusion on the other hand occurs where everyone has an opportunity to contribute and fully participate in creating goal-oriented success. Inclusion is creating an environment where each person is valued and respected for his or her distinctive skills, experiences and perspectives.</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4FB13C80-920B-4871-A3A7-201A35D9E7AF}" type="slidenum">
              <a:rPr lang="en-US" smtClean="0"/>
              <a:pPr/>
              <a:t>5</a:t>
            </a:fld>
            <a:endParaRPr lang="en-US" dirty="0"/>
          </a:p>
        </p:txBody>
      </p:sp>
    </p:spTree>
    <p:extLst>
      <p:ext uri="{BB962C8B-B14F-4D97-AF65-F5344CB8AC3E}">
        <p14:creationId xmlns:p14="http://schemas.microsoft.com/office/powerpoint/2010/main" xmlns="" val="3655364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x-none" sz="18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Therefore, Inclusion is the bridge that takes one from tolerating the diversity of others to celebrating that diversity.</a:t>
            </a:r>
            <a:r>
              <a:rPr lang="en-GB" sz="18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When talking about Diversity and inclusion you can never miss out the word stereotype. Most of the time our ability to understand the differences can become clouded by prejudice or stereotypes. Majority of us know the potential destructive power of prejudice but not so much for stereotype.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4FB13C80-920B-4871-A3A7-201A35D9E7AF}" type="slidenum">
              <a:rPr lang="en-US" smtClean="0"/>
              <a:pPr/>
              <a:t>6</a:t>
            </a:fld>
            <a:endParaRPr lang="en-US" dirty="0"/>
          </a:p>
        </p:txBody>
      </p:sp>
    </p:spTree>
    <p:extLst>
      <p:ext uri="{BB962C8B-B14F-4D97-AF65-F5344CB8AC3E}">
        <p14:creationId xmlns:p14="http://schemas.microsoft.com/office/powerpoint/2010/main" xmlns="" val="3968069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x-none" sz="1800" dirty="0">
                <a:solidFill>
                  <a:srgbClr val="30353D"/>
                </a:solidFill>
                <a:effectLst/>
                <a:latin typeface="Times New Roman" panose="02020603050405020304" pitchFamily="18" charset="0"/>
                <a:ea typeface="Calibri" panose="020F0502020204030204" pitchFamily="34" charset="0"/>
                <a:cs typeface="Times New Roman" panose="02020603050405020304" pitchFamily="18" charset="0"/>
              </a:rPr>
              <a:t>You may have a good grasp over the concept of diversity and how it helps a business thrive but that is not sufficient. Unless your employees understand the significance of your diversity policy and its positive impact on their performance, willingly embracing it, your diverse workforce can tend to become a liability instead of an asset.</a:t>
            </a:r>
            <a:r>
              <a:rPr lang="en-GB" sz="1800" dirty="0">
                <a:solidFill>
                  <a:srgbClr val="30353D"/>
                </a:solidFill>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solidFill>
                  <a:srgbClr val="30353D"/>
                </a:solidFill>
                <a:effectLst/>
                <a:latin typeface="Times New Roman" panose="02020603050405020304" pitchFamily="18" charset="0"/>
                <a:ea typeface="Calibri" panose="020F0502020204030204" pitchFamily="34" charset="0"/>
                <a:cs typeface="Times New Roman" panose="02020603050405020304" pitchFamily="18" charset="0"/>
              </a:rPr>
              <a:t>This is exactly where diversity awareness skills play their role. Employees with such skills will capitalize on the variety of backgrounds that their colleagues come from. They can all contribute to the increase in sales and growth of the business by providing their valuable insights regarding the best tactics to improve customer satisfaction. Therefore, any employee with good diversity awareness skills will stand out in terms of his perspective on customer needs.</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4FB13C80-920B-4871-A3A7-201A35D9E7AF}" type="slidenum">
              <a:rPr lang="en-US" smtClean="0"/>
              <a:pPr/>
              <a:t>7</a:t>
            </a:fld>
            <a:endParaRPr lang="en-US" dirty="0"/>
          </a:p>
        </p:txBody>
      </p:sp>
    </p:spTree>
    <p:extLst>
      <p:ext uri="{BB962C8B-B14F-4D97-AF65-F5344CB8AC3E}">
        <p14:creationId xmlns:p14="http://schemas.microsoft.com/office/powerpoint/2010/main" xmlns="" val="911061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Some would argue deductive reasoning is an important life skill. It allows you to take information from two or more statements and draw a logically sound conclusion.</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Deductive reasoning moves from generalities to specific conclusions. Perhaps the biggest stipulation is that the statements upon which the conclusion is drawn need to be true.</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Culture is a plausible source of differences in the process of reasoning. Two separate strands of evidence appear to corroborate its effects. One strand shows that peoples from subcultures with no writing or schooling are reluctant to make inferences about hypothetical individuals</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4FB13C80-920B-4871-A3A7-201A35D9E7AF}" type="slidenum">
              <a:rPr lang="en-US" smtClean="0"/>
              <a:pPr/>
              <a:t>8</a:t>
            </a:fld>
            <a:endParaRPr lang="en-US" dirty="0"/>
          </a:p>
        </p:txBody>
      </p:sp>
    </p:spTree>
    <p:extLst>
      <p:ext uri="{BB962C8B-B14F-4D97-AF65-F5344CB8AC3E}">
        <p14:creationId xmlns:p14="http://schemas.microsoft.com/office/powerpoint/2010/main" xmlns="" val="409333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Diversity training always starts with awareness about the issue and then considering the goals of the organization. It’s also about understanding the various federal and state laws about discrimination that exist. In order to truly have a bulletproof diversity training program, the executive leadership and management teams need to be working toward the same training benchmarks.</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4FB13C80-920B-4871-A3A7-201A35D9E7AF}" type="slidenum">
              <a:rPr lang="en-US" smtClean="0"/>
              <a:pPr/>
              <a:t>9</a:t>
            </a:fld>
            <a:endParaRPr lang="en-US" dirty="0"/>
          </a:p>
        </p:txBody>
      </p:sp>
    </p:spTree>
    <p:extLst>
      <p:ext uri="{BB962C8B-B14F-4D97-AF65-F5344CB8AC3E}">
        <p14:creationId xmlns:p14="http://schemas.microsoft.com/office/powerpoint/2010/main" xmlns="" val="2938946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x-none" sz="1800" dirty="0">
                <a:effectLst/>
                <a:latin typeface="Times New Roman" panose="02020603050405020304" pitchFamily="18" charset="0"/>
                <a:ea typeface="Calibri" panose="020F0502020204030204" pitchFamily="34" charset="0"/>
                <a:cs typeface="Times New Roman" panose="02020603050405020304" pitchFamily="18" charset="0"/>
              </a:rPr>
              <a:t>At the end of the day, diversity training isn’t just about compliance. It’s also a powerful way to train your teams to view the world from different perspectives and ultimately increase the productivity, efficiency and quality of your organization.</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With a diverse workforce in place, your business is a true representation of society. In life we meet all kinds of people, from different countries, with different physical abilities and so on.... Your business is selling to these people and so it makes sense to employ a diverse range of employees, representing society today to enable you to have a better understanding of your customers and essentially marketing and selling to them in a more personalised way.</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
        <p:nvSpPr>
          <p:cNvPr id="4" name="Slide Number Placeholder 3"/>
          <p:cNvSpPr>
            <a:spLocks noGrp="1"/>
          </p:cNvSpPr>
          <p:nvPr>
            <p:ph type="sldNum" sz="quarter" idx="5"/>
          </p:nvPr>
        </p:nvSpPr>
        <p:spPr/>
        <p:txBody>
          <a:bodyPr/>
          <a:lstStyle/>
          <a:p>
            <a:fld id="{4FB13C80-920B-4871-A3A7-201A35D9E7AF}" type="slidenum">
              <a:rPr lang="en-US" smtClean="0"/>
              <a:pPr/>
              <a:t>10</a:t>
            </a:fld>
            <a:endParaRPr lang="en-US" dirty="0"/>
          </a:p>
        </p:txBody>
      </p:sp>
    </p:spTree>
    <p:extLst>
      <p:ext uri="{BB962C8B-B14F-4D97-AF65-F5344CB8AC3E}">
        <p14:creationId xmlns:p14="http://schemas.microsoft.com/office/powerpoint/2010/main" xmlns="" val="41170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3280276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272304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454273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1224491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3834047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3909568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3787866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5001962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2041836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3401467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1518616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266823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443988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168278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209225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2279397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1C1AED-FD12-4E0A-A155-9596ADDCB884}" type="datetimeFigureOut">
              <a:rPr lang="en-US" smtClean="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4118611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71C1AED-FD12-4E0A-A155-9596ADDCB884}" type="datetimeFigureOut">
              <a:rPr lang="en-US" smtClean="0"/>
              <a:pPr/>
              <a:t>1/27/2022</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D30112F-B21A-4262-A636-6456573621FC}" type="slidenum">
              <a:rPr lang="en-US" smtClean="0"/>
              <a:pPr/>
              <a:t>‹#›</a:t>
            </a:fld>
            <a:endParaRPr lang="en-US" dirty="0"/>
          </a:p>
        </p:txBody>
      </p:sp>
    </p:spTree>
    <p:extLst>
      <p:ext uri="{BB962C8B-B14F-4D97-AF65-F5344CB8AC3E}">
        <p14:creationId xmlns:p14="http://schemas.microsoft.com/office/powerpoint/2010/main" xmlns="" val="239203540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30A0">
            <a:alpha val="3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B5C156-C092-4AC9-A9B5-8394BEBCB9C1}"/>
              </a:ext>
            </a:extLst>
          </p:cNvPr>
          <p:cNvSpPr>
            <a:spLocks noGrp="1"/>
          </p:cNvSpPr>
          <p:nvPr>
            <p:ph type="ctrTitle"/>
          </p:nvPr>
        </p:nvSpPr>
        <p:spPr>
          <a:xfrm>
            <a:off x="2743200" y="1997613"/>
            <a:ext cx="9448800" cy="2518116"/>
          </a:xfrm>
        </p:spPr>
        <p:txBody>
          <a:bodyPr>
            <a:normAutofit fontScale="90000"/>
          </a:bodyPr>
          <a:lstStyle/>
          <a:p>
            <a:pPr algn="ctr">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effectLst/>
                <a:latin typeface="Calibri" panose="020F0502020204030204" pitchFamily="34" charset="0"/>
                <a:ea typeface="Calibri" panose="020F0502020204030204" pitchFamily="34" charset="0"/>
                <a:cs typeface="Times New Roman" panose="02020603050405020304" pitchFamily="18" charset="0"/>
              </a:rPr>
              <a:t/>
            </a:r>
            <a:br>
              <a:rPr lang="x-none"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effectLst/>
                <a:latin typeface="Calibri" panose="020F0502020204030204" pitchFamily="34" charset="0"/>
                <a:ea typeface="Calibri" panose="020F0502020204030204" pitchFamily="34" charset="0"/>
                <a:cs typeface="Times New Roman" panose="02020603050405020304" pitchFamily="18" charset="0"/>
              </a:rPr>
              <a:t/>
            </a:r>
            <a:br>
              <a:rPr lang="x-none"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effectLst/>
                <a:latin typeface="Calibri" panose="020F0502020204030204" pitchFamily="34" charset="0"/>
                <a:ea typeface="Calibri" panose="020F0502020204030204" pitchFamily="34" charset="0"/>
                <a:cs typeface="Times New Roman" panose="02020603050405020304" pitchFamily="18" charset="0"/>
              </a:rPr>
              <a:t/>
            </a:r>
            <a:br>
              <a:rPr lang="x-none"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effectLst/>
                <a:latin typeface="Calibri" panose="020F0502020204030204" pitchFamily="34" charset="0"/>
                <a:ea typeface="Calibri" panose="020F0502020204030204" pitchFamily="34" charset="0"/>
                <a:cs typeface="Times New Roman" panose="02020603050405020304" pitchFamily="18" charset="0"/>
              </a:rPr>
              <a:t/>
            </a:r>
            <a:br>
              <a:rPr lang="x-none"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effectLst/>
                <a:latin typeface="Calibri" panose="020F0502020204030204" pitchFamily="34" charset="0"/>
                <a:ea typeface="Calibri" panose="020F0502020204030204" pitchFamily="34" charset="0"/>
                <a:cs typeface="Times New Roman" panose="02020603050405020304" pitchFamily="18" charset="0"/>
              </a:rPr>
              <a:t/>
            </a:r>
            <a:br>
              <a:rPr lang="x-none" sz="1800" dirty="0">
                <a:effectLst/>
                <a:latin typeface="Calibri" panose="020F0502020204030204" pitchFamily="34" charset="0"/>
                <a:ea typeface="Calibri" panose="020F0502020204030204" pitchFamily="34" charset="0"/>
                <a:cs typeface="Times New Roman" panose="02020603050405020304" pitchFamily="18" charset="0"/>
              </a:rPr>
            </a:br>
            <a:r>
              <a:rPr lang="en-US" sz="2700" b="1" dirty="0">
                <a:latin typeface="Times New Roman" panose="02020603050405020304" pitchFamily="18" charset="0"/>
                <a:ea typeface="Calibri" panose="020F0502020204030204" pitchFamily="34" charset="0"/>
                <a:cs typeface="Times New Roman" panose="02020603050405020304" pitchFamily="18" charset="0"/>
              </a:rPr>
              <a:t>Diversity Awareness</a:t>
            </a:r>
            <a:r>
              <a:rPr lang="x-none" sz="27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b="1"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27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b="1"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27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Student's Name</a:t>
            </a:r>
            <a:r>
              <a:rPr lang="x-none" sz="27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Institutional Affiliation</a:t>
            </a:r>
            <a:r>
              <a:rPr lang="x-none" sz="27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Course Name and Number</a:t>
            </a:r>
            <a:r>
              <a:rPr lang="x-none" sz="27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Instructor's Name</a:t>
            </a:r>
            <a:r>
              <a:rPr lang="x-none" sz="27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Date</a:t>
            </a:r>
            <a:r>
              <a:rPr lang="x-none" sz="27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27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8596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0180" y="112464"/>
            <a:ext cx="10515600" cy="428958"/>
          </a:xfrm>
        </p:spPr>
        <p:txBody>
          <a:bodyPr>
            <a:normAutofit fontScale="90000"/>
          </a:bodyPr>
          <a:lstStyle/>
          <a:p>
            <a:pPr algn="ctr"/>
            <a:r>
              <a:rPr lang="en-US" sz="2400" dirty="0">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idx="1"/>
          </p:nvPr>
        </p:nvSpPr>
        <p:spPr>
          <a:xfrm>
            <a:off x="156412" y="733926"/>
            <a:ext cx="11863136" cy="6124074"/>
          </a:xfrm>
        </p:spPr>
        <p:txBody>
          <a:bodyPr>
            <a:noAutofit/>
          </a:bodyPr>
          <a:lstStyle/>
          <a:p>
            <a:pPr>
              <a:lnSpc>
                <a:spcPct val="200000"/>
              </a:lnSpc>
            </a:pPr>
            <a:r>
              <a:rPr lang="en-US" sz="2400" dirty="0">
                <a:latin typeface="Times New Roman" panose="02020603050405020304" pitchFamily="18" charset="0"/>
                <a:cs typeface="Times New Roman" panose="02020603050405020304" pitchFamily="18" charset="0"/>
              </a:rPr>
              <a:t>A diverse workplace should aim at creating a complete culture that values and utilizes the talents of all its personnel.</a:t>
            </a:r>
          </a:p>
          <a:p>
            <a:pPr>
              <a:lnSpc>
                <a:spcPct val="200000"/>
              </a:lnSpc>
            </a:pPr>
            <a:r>
              <a:rPr lang="en-US" sz="2400" dirty="0">
                <a:latin typeface="Times New Roman" panose="02020603050405020304" pitchFamily="18" charset="0"/>
                <a:cs typeface="Times New Roman" panose="02020603050405020304" pitchFamily="18" charset="0"/>
              </a:rPr>
              <a:t>As diversity in the workforce nurtures at an amazing speed, more and more establishments should focus on diversity in the workplace by accentuating employment, hiring, retention, and </a:t>
            </a:r>
            <a:r>
              <a:rPr lang="en-US" dirty="0">
                <a:latin typeface="Times New Roman" panose="02020603050405020304" pitchFamily="18" charset="0"/>
                <a:cs typeface="Times New Roman" panose="02020603050405020304" pitchFamily="18" charset="0"/>
              </a:rPr>
              <a:t>capacity development in terms of training</a:t>
            </a:r>
            <a:r>
              <a:rPr lang="en-US" sz="2400" dirty="0">
                <a:latin typeface="Times New Roman" panose="02020603050405020304" pitchFamily="18" charset="0"/>
                <a:cs typeface="Times New Roman" panose="02020603050405020304" pitchFamily="18" charset="0"/>
              </a:rPr>
              <a:t>.</a:t>
            </a:r>
          </a:p>
          <a:p>
            <a:pPr>
              <a:lnSpc>
                <a:spcPct val="200000"/>
              </a:lnSpc>
            </a:pPr>
            <a:r>
              <a:rPr lang="en-US" sz="2400" dirty="0">
                <a:latin typeface="Times New Roman" panose="02020603050405020304" pitchFamily="18" charset="0"/>
                <a:cs typeface="Times New Roman" panose="02020603050405020304" pitchFamily="18" charset="0"/>
              </a:rPr>
              <a:t>Individuals should apply critical thinking to determine whether they accommodate diversity or they ignore it in the workplace </a:t>
            </a:r>
            <a:r>
              <a:rPr lang="sv-SE" sz="2400" dirty="0">
                <a:latin typeface="Times New Roman" panose="02020603050405020304" pitchFamily="18" charset="0"/>
                <a:cs typeface="Times New Roman" panose="02020603050405020304" pitchFamily="18" charset="0"/>
              </a:rPr>
              <a:t>(Pascarella, Martin, Hanson, Trolian, Gillig &amp; Blaich, 2015)</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4038071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1622"/>
          </a:xfrm>
        </p:spPr>
        <p:txBody>
          <a:bodyPr>
            <a:normAutofit/>
          </a:bodyPr>
          <a:lstStyle/>
          <a:p>
            <a:pPr algn="ctr"/>
            <a:r>
              <a:rPr lang="en-US" sz="2400" dirty="0">
                <a:latin typeface="Times New Roman" panose="02020603050405020304" pitchFamily="18" charset="0"/>
                <a:cs typeface="Times New Roman" panose="02020603050405020304" pitchFamily="18" charset="0"/>
              </a:rPr>
              <a:t>References</a:t>
            </a:r>
          </a:p>
        </p:txBody>
      </p:sp>
      <p:sp>
        <p:nvSpPr>
          <p:cNvPr id="3" name="Content Placeholder 2"/>
          <p:cNvSpPr>
            <a:spLocks noGrp="1"/>
          </p:cNvSpPr>
          <p:nvPr>
            <p:ph idx="1"/>
          </p:nvPr>
        </p:nvSpPr>
        <p:spPr>
          <a:xfrm>
            <a:off x="838200" y="1239253"/>
            <a:ext cx="10808368" cy="5366084"/>
          </a:xfrm>
        </p:spPr>
        <p:txBody>
          <a:bodyPr>
            <a:normAutofit fontScale="85000" lnSpcReduction="20000"/>
          </a:bodyPr>
          <a:lstStyle/>
          <a:p>
            <a:pPr marL="0" indent="-457200">
              <a:buNone/>
            </a:pPr>
            <a:r>
              <a:rPr lang="en-US" dirty="0">
                <a:latin typeface="Times New Roman" panose="02020603050405020304" pitchFamily="18" charset="0"/>
                <a:cs typeface="Times New Roman" panose="02020603050405020304" pitchFamily="18" charset="0"/>
              </a:rPr>
              <a:t>Doyle, A. (2019, October 27). What Is the Value of Deductive Reasoning in the Workplace? 	Retrieved May 9, 2020, from https://www.thebalancecareers.com/deductive-	reasoning-definition-with-examples-2063749</a:t>
            </a:r>
          </a:p>
          <a:p>
            <a:pPr marL="0" indent="-457200">
              <a:buNone/>
            </a:pPr>
            <a:r>
              <a:rPr lang="en-US" dirty="0">
                <a:latin typeface="Times New Roman" panose="02020603050405020304" pitchFamily="18" charset="0"/>
                <a:cs typeface="Times New Roman" panose="02020603050405020304" pitchFamily="18" charset="0"/>
              </a:rPr>
              <a:t>Hayes, B. K., Navarro, D. J., Stephens, R. G., Ransom, K., &amp; </a:t>
            </a:r>
            <a:r>
              <a:rPr lang="en-US" dirty="0" err="1">
                <a:latin typeface="Times New Roman" panose="02020603050405020304" pitchFamily="18" charset="0"/>
                <a:cs typeface="Times New Roman" panose="02020603050405020304" pitchFamily="18" charset="0"/>
              </a:rPr>
              <a:t>Dilevski</a:t>
            </a:r>
            <a:r>
              <a:rPr lang="en-US" dirty="0">
                <a:latin typeface="Times New Roman" panose="02020603050405020304" pitchFamily="18" charset="0"/>
                <a:cs typeface="Times New Roman" panose="02020603050405020304" pitchFamily="18" charset="0"/>
              </a:rPr>
              <a:t>, N. (2019). The diversity 	effect in inductive reasoning depends on sampling assumptions. </a:t>
            </a:r>
            <a:r>
              <a:rPr lang="en-US" i="1" dirty="0" err="1">
                <a:latin typeface="Times New Roman" panose="02020603050405020304" pitchFamily="18" charset="0"/>
                <a:cs typeface="Times New Roman" panose="02020603050405020304" pitchFamily="18" charset="0"/>
              </a:rPr>
              <a:t>Psychonomic</a:t>
            </a:r>
            <a:r>
              <a:rPr lang="en-US" i="1" dirty="0">
                <a:latin typeface="Times New Roman" panose="02020603050405020304" pitchFamily="18" charset="0"/>
                <a:cs typeface="Times New Roman" panose="02020603050405020304" pitchFamily="18" charset="0"/>
              </a:rPr>
              <a:t> bulletin 	&amp; review</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26</a:t>
            </a:r>
            <a:r>
              <a:rPr lang="en-US" dirty="0">
                <a:latin typeface="Times New Roman" panose="02020603050405020304" pitchFamily="18" charset="0"/>
                <a:cs typeface="Times New Roman" panose="02020603050405020304" pitchFamily="18" charset="0"/>
              </a:rPr>
              <a:t>(3), 1043–1050. https://doi.org/10.3758/s13423-018-1562-2</a:t>
            </a:r>
          </a:p>
          <a:p>
            <a:pPr marL="0" indent="-457200">
              <a:buNone/>
            </a:pPr>
            <a:r>
              <a:rPr lang="en-US" dirty="0" err="1">
                <a:latin typeface="Times New Roman" panose="02020603050405020304" pitchFamily="18" charset="0"/>
                <a:cs typeface="Times New Roman" panose="02020603050405020304" pitchFamily="18" charset="0"/>
              </a:rPr>
              <a:t>Pascarella</a:t>
            </a:r>
            <a:r>
              <a:rPr lang="en-US" dirty="0">
                <a:latin typeface="Times New Roman" panose="02020603050405020304" pitchFamily="18" charset="0"/>
                <a:cs typeface="Times New Roman" panose="02020603050405020304" pitchFamily="18" charset="0"/>
              </a:rPr>
              <a:t>, E. Martin, G., Hanson, J., </a:t>
            </a:r>
            <a:r>
              <a:rPr lang="en-US" dirty="0" err="1">
                <a:latin typeface="Times New Roman" panose="02020603050405020304" pitchFamily="18" charset="0"/>
                <a:cs typeface="Times New Roman" panose="02020603050405020304" pitchFamily="18" charset="0"/>
              </a:rPr>
              <a:t>Trolian</a:t>
            </a:r>
            <a:r>
              <a:rPr lang="en-US" dirty="0">
                <a:latin typeface="Times New Roman" panose="02020603050405020304" pitchFamily="18" charset="0"/>
                <a:cs typeface="Times New Roman" panose="02020603050405020304" pitchFamily="18" charset="0"/>
              </a:rPr>
              <a:t>, T., </a:t>
            </a:r>
            <a:r>
              <a:rPr lang="en-US" dirty="0" err="1">
                <a:latin typeface="Times New Roman" panose="02020603050405020304" pitchFamily="18" charset="0"/>
                <a:cs typeface="Times New Roman" panose="02020603050405020304" pitchFamily="18" charset="0"/>
              </a:rPr>
              <a:t>Gillig</a:t>
            </a:r>
            <a:r>
              <a:rPr lang="en-US" dirty="0">
                <a:latin typeface="Times New Roman" panose="02020603050405020304" pitchFamily="18" charset="0"/>
                <a:cs typeface="Times New Roman" panose="02020603050405020304" pitchFamily="18" charset="0"/>
              </a:rPr>
              <a:t>, B. &amp; </a:t>
            </a:r>
            <a:r>
              <a:rPr lang="en-US" dirty="0" err="1">
                <a:latin typeface="Times New Roman" panose="02020603050405020304" pitchFamily="18" charset="0"/>
                <a:cs typeface="Times New Roman" panose="02020603050405020304" pitchFamily="18" charset="0"/>
              </a:rPr>
              <a:t>Blaich</a:t>
            </a:r>
            <a:r>
              <a:rPr lang="en-US" dirty="0">
                <a:latin typeface="Times New Roman" panose="02020603050405020304" pitchFamily="18" charset="0"/>
                <a:cs typeface="Times New Roman" panose="02020603050405020304" pitchFamily="18" charset="0"/>
              </a:rPr>
              <a:t>, C. (2015). Effects of Diversity 	Experiences on Critical Thinking Skills Over Four Years of College. Journal of College 	Student Development. 55. 86-92. 10.1353/csd.2014.0009.</a:t>
            </a:r>
          </a:p>
          <a:p>
            <a:pPr marL="0" indent="-457200">
              <a:buNone/>
            </a:pPr>
            <a:r>
              <a:rPr lang="en-US" dirty="0">
                <a:latin typeface="Times New Roman" panose="02020603050405020304" pitchFamily="18" charset="0"/>
                <a:cs typeface="Times New Roman" panose="02020603050405020304" pitchFamily="18" charset="0"/>
              </a:rPr>
              <a:t>Patrick, H. A., &amp; Kumar, V. R. (2016). Managing Workplace Diversity. </a:t>
            </a:r>
            <a:r>
              <a:rPr lang="en-US" i="1" dirty="0">
                <a:latin typeface="Times New Roman" panose="02020603050405020304" pitchFamily="18" charset="0"/>
                <a:cs typeface="Times New Roman" panose="02020603050405020304" pitchFamily="18" charset="0"/>
              </a:rPr>
              <a:t>SAGE Open</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(2), 	215824401244461. </a:t>
            </a:r>
            <a:r>
              <a:rPr lang="en-US" dirty="0" err="1">
                <a:latin typeface="Times New Roman" panose="02020603050405020304" pitchFamily="18" charset="0"/>
                <a:cs typeface="Times New Roman" panose="02020603050405020304" pitchFamily="18" charset="0"/>
              </a:rPr>
              <a:t>doi</a:t>
            </a:r>
            <a:r>
              <a:rPr lang="en-US" dirty="0">
                <a:latin typeface="Times New Roman" panose="02020603050405020304" pitchFamily="18" charset="0"/>
                <a:cs typeface="Times New Roman" panose="02020603050405020304" pitchFamily="18" charset="0"/>
              </a:rPr>
              <a:t>: 10.1177/2158244012444615</a:t>
            </a:r>
          </a:p>
          <a:p>
            <a:pPr marL="0" indent="-457200">
              <a:buNone/>
            </a:pPr>
            <a:r>
              <a:rPr lang="en-US" dirty="0" err="1">
                <a:latin typeface="Times New Roman" panose="02020603050405020304" pitchFamily="18" charset="0"/>
                <a:cs typeface="Times New Roman" panose="02020603050405020304" pitchFamily="18" charset="0"/>
              </a:rPr>
              <a:t>Rachmajanti</a:t>
            </a:r>
            <a:r>
              <a:rPr lang="en-US" dirty="0">
                <a:latin typeface="Times New Roman" panose="02020603050405020304" pitchFamily="18" charset="0"/>
                <a:cs typeface="Times New Roman" panose="02020603050405020304" pitchFamily="18" charset="0"/>
              </a:rPr>
              <a:t>, S. (2017). Building Cultural Awareness and Critical Thinking Skills through 		Project-Based Task: A Workshop for Indonesian Context. </a:t>
            </a:r>
            <a:r>
              <a:rPr lang="en-US" dirty="0" err="1">
                <a:latin typeface="Times New Roman" panose="02020603050405020304" pitchFamily="18" charset="0"/>
                <a:cs typeface="Times New Roman" panose="02020603050405020304" pitchFamily="18" charset="0"/>
              </a:rPr>
              <a:t>KnE</a:t>
            </a:r>
            <a:r>
              <a:rPr lang="en-US" dirty="0">
                <a:latin typeface="Times New Roman" panose="02020603050405020304" pitchFamily="18" charset="0"/>
                <a:cs typeface="Times New Roman" panose="02020603050405020304" pitchFamily="18" charset="0"/>
              </a:rPr>
              <a:t> Social Sciences. 1. 498. 	10.18502/kss.v1i3.772.</a:t>
            </a:r>
          </a:p>
          <a:p>
            <a:pPr marL="0" indent="-457200">
              <a:buNone/>
            </a:pPr>
            <a:r>
              <a:rPr lang="en-US" dirty="0" err="1">
                <a:latin typeface="Times New Roman" panose="02020603050405020304" pitchFamily="18" charset="0"/>
                <a:cs typeface="Times New Roman" panose="02020603050405020304" pitchFamily="18" charset="0"/>
              </a:rPr>
              <a:t>Zalis</a:t>
            </a:r>
            <a:r>
              <a:rPr lang="en-US" dirty="0">
                <a:latin typeface="Times New Roman" panose="02020603050405020304" pitchFamily="18" charset="0"/>
                <a:cs typeface="Times New Roman" panose="02020603050405020304" pitchFamily="18" charset="0"/>
              </a:rPr>
              <a:t>, S. (2017, December 6). The Truth About Diversity -- And Why It Matters. Retrieved May 	9, 2020, from https://www.forbes.com/sites/shelleyzalis/2017/11/30/the-truth-	about-diversity-and-why-it-matters/#734778566e71</a:t>
            </a:r>
          </a:p>
        </p:txBody>
      </p:sp>
    </p:spTree>
    <p:extLst>
      <p:ext uri="{BB962C8B-B14F-4D97-AF65-F5344CB8AC3E}">
        <p14:creationId xmlns:p14="http://schemas.microsoft.com/office/powerpoint/2010/main" xmlns="" val="1324656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6685"/>
            <a:ext cx="10515600" cy="549274"/>
          </a:xfrm>
        </p:spPr>
        <p:txBody>
          <a:bodyPr>
            <a:normAutofit/>
          </a:bodyPr>
          <a:lstStyle/>
          <a:p>
            <a:pPr algn="ctr"/>
            <a:r>
              <a:rPr lang="en-US" sz="24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348917" y="1287380"/>
            <a:ext cx="11586410" cy="5281862"/>
          </a:xfrm>
        </p:spPr>
        <p:txBody>
          <a:bodyPr>
            <a:normAutofit/>
          </a:bodyPr>
          <a:lstStyle/>
          <a:p>
            <a:pPr algn="just">
              <a:lnSpc>
                <a:spcPct val="200000"/>
              </a:lnSpc>
            </a:pPr>
            <a:r>
              <a:rPr lang="en-US" sz="2400" dirty="0">
                <a:latin typeface="Times New Roman" panose="02020603050405020304" pitchFamily="18" charset="0"/>
                <a:cs typeface="Times New Roman" panose="02020603050405020304" pitchFamily="18" charset="0"/>
              </a:rPr>
              <a:t>Diversity refers to the differences among people which exist in all of us in our rich and infinite variety.</a:t>
            </a:r>
          </a:p>
          <a:p>
            <a:pPr algn="just">
              <a:lnSpc>
                <a:spcPct val="200000"/>
              </a:lnSpc>
            </a:pPr>
            <a:r>
              <a:rPr lang="en-US" sz="2400" dirty="0">
                <a:latin typeface="Times New Roman" panose="02020603050405020304" pitchFamily="18" charset="0"/>
                <a:cs typeface="Times New Roman" panose="02020603050405020304" pitchFamily="18" charset="0"/>
              </a:rPr>
              <a:t>Diversity awareness has become important because of changing demographics, the global market and the  changing concept of America and other countries on diversity.</a:t>
            </a:r>
          </a:p>
          <a:p>
            <a:pPr algn="just">
              <a:lnSpc>
                <a:spcPct val="200000"/>
              </a:lnSpc>
            </a:pPr>
            <a:r>
              <a:rPr lang="en-US" sz="2400" dirty="0">
                <a:latin typeface="Times New Roman" panose="02020603050405020304" pitchFamily="18" charset="0"/>
                <a:cs typeface="Times New Roman" panose="02020603050405020304" pitchFamily="18" charset="0"/>
              </a:rPr>
              <a:t>Due to these trends, diversity awareness has become a challenge that needs to be addressed to enable people appreciate each other in their line of work (</a:t>
            </a:r>
            <a:r>
              <a:rPr lang="sv-SE" sz="2400" dirty="0">
                <a:latin typeface="Times New Roman" panose="02020603050405020304" pitchFamily="18" charset="0"/>
                <a:cs typeface="Times New Roman" panose="02020603050405020304" pitchFamily="18" charset="0"/>
              </a:rPr>
              <a:t>Pascarella</a:t>
            </a:r>
            <a:r>
              <a:rPr lang="sv-SE" dirty="0">
                <a:latin typeface="Times New Roman" panose="02020603050405020304" pitchFamily="18" charset="0"/>
                <a:cs typeface="Times New Roman" panose="02020603050405020304" pitchFamily="18" charset="0"/>
              </a:rPr>
              <a:t> et al.,</a:t>
            </a:r>
            <a:r>
              <a:rPr lang="sv-SE" sz="2400" dirty="0">
                <a:latin typeface="Times New Roman" panose="02020603050405020304" pitchFamily="18" charset="0"/>
                <a:cs typeface="Times New Roman" panose="02020603050405020304" pitchFamily="18" charset="0"/>
              </a:rPr>
              <a:t> 2015)</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593840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9749"/>
          </a:xfrm>
        </p:spPr>
        <p:txBody>
          <a:bodyPr>
            <a:normAutofit/>
          </a:bodyPr>
          <a:lstStyle/>
          <a:p>
            <a:pPr algn="ctr"/>
            <a:r>
              <a:rPr lang="en-US" sz="2400" dirty="0">
                <a:latin typeface="Times New Roman" panose="02020603050405020304" pitchFamily="18" charset="0"/>
                <a:cs typeface="Times New Roman" panose="02020603050405020304" pitchFamily="18" charset="0"/>
              </a:rPr>
              <a:t>Critical Thinking on Diversity Awareness</a:t>
            </a:r>
          </a:p>
        </p:txBody>
      </p:sp>
      <p:sp>
        <p:nvSpPr>
          <p:cNvPr id="3" name="Content Placeholder 2"/>
          <p:cNvSpPr>
            <a:spLocks noGrp="1"/>
          </p:cNvSpPr>
          <p:nvPr>
            <p:ph idx="1"/>
          </p:nvPr>
        </p:nvSpPr>
        <p:spPr>
          <a:xfrm>
            <a:off x="838200" y="1239253"/>
            <a:ext cx="10515600" cy="5197642"/>
          </a:xfrm>
        </p:spPr>
        <p:txBody>
          <a:bodyPr>
            <a:normAutofit/>
          </a:bodyPr>
          <a:lstStyle/>
          <a:p>
            <a:pPr algn="just">
              <a:lnSpc>
                <a:spcPct val="200000"/>
              </a:lnSpc>
            </a:pPr>
            <a:r>
              <a:rPr lang="en-GB" sz="2400" dirty="0">
                <a:latin typeface="Times New Roman" panose="02020603050405020304" pitchFamily="18" charset="0"/>
                <a:cs typeface="Times New Roman" panose="02020603050405020304" pitchFamily="18" charset="0"/>
              </a:rPr>
              <a:t>We live in a time where promoting diversity has become the norm.</a:t>
            </a:r>
          </a:p>
          <a:p>
            <a:pPr algn="just">
              <a:lnSpc>
                <a:spcPct val="200000"/>
              </a:lnSpc>
            </a:pPr>
            <a:r>
              <a:rPr lang="en-GB" sz="2400" dirty="0">
                <a:latin typeface="Times New Roman" panose="02020603050405020304" pitchFamily="18" charset="0"/>
                <a:cs typeface="Times New Roman" panose="02020603050405020304" pitchFamily="18" charset="0"/>
              </a:rPr>
              <a:t>Several interest groups, including business, have developed to demand preferential treatment or equality in society.</a:t>
            </a:r>
          </a:p>
          <a:p>
            <a:pPr algn="just">
              <a:lnSpc>
                <a:spcPct val="200000"/>
              </a:lnSpc>
            </a:pPr>
            <a:r>
              <a:rPr lang="en-GB" sz="2400" dirty="0">
                <a:latin typeface="Times New Roman" panose="02020603050405020304" pitchFamily="18" charset="0"/>
                <a:cs typeface="Times New Roman" panose="02020603050405020304" pitchFamily="18" charset="0"/>
              </a:rPr>
              <a:t>The political pressure on businesses to consider this or that issue of diversity has never been higher.</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Rachmajanti</a:t>
            </a:r>
            <a:r>
              <a:rPr lang="en-US" sz="2400" dirty="0">
                <a:latin typeface="Times New Roman" panose="02020603050405020304" pitchFamily="18" charset="0"/>
                <a:cs typeface="Times New Roman" panose="02020603050405020304" pitchFamily="18" charset="0"/>
              </a:rPr>
              <a:t>, 2017).</a:t>
            </a:r>
          </a:p>
        </p:txBody>
      </p:sp>
    </p:spTree>
    <p:extLst>
      <p:ext uri="{BB962C8B-B14F-4D97-AF65-F5344CB8AC3E}">
        <p14:creationId xmlns:p14="http://schemas.microsoft.com/office/powerpoint/2010/main" xmlns="" val="473879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9117"/>
          </a:xfrm>
        </p:spPr>
        <p:txBody>
          <a:bodyPr>
            <a:normAutofit/>
          </a:bodyPr>
          <a:lstStyle/>
          <a:p>
            <a:r>
              <a:rPr lang="en-US" sz="2400" dirty="0">
                <a:latin typeface="Times New Roman" panose="02020603050405020304" pitchFamily="18" charset="0"/>
                <a:cs typeface="Times New Roman" panose="02020603050405020304" pitchFamily="18" charset="0"/>
              </a:rPr>
              <a:t>Cont.</a:t>
            </a:r>
          </a:p>
        </p:txBody>
      </p:sp>
      <p:sp>
        <p:nvSpPr>
          <p:cNvPr id="3" name="Content Placeholder 2"/>
          <p:cNvSpPr>
            <a:spLocks noGrp="1"/>
          </p:cNvSpPr>
          <p:nvPr>
            <p:ph idx="1"/>
          </p:nvPr>
        </p:nvSpPr>
        <p:spPr>
          <a:xfrm>
            <a:off x="565484" y="1251284"/>
            <a:ext cx="11249527" cy="5089358"/>
          </a:xfrm>
        </p:spPr>
        <p:txBody>
          <a:bodyPr>
            <a:normAutofit fontScale="92500"/>
          </a:bodyPr>
          <a:lstStyle/>
          <a:p>
            <a:pPr algn="just">
              <a:lnSpc>
                <a:spcPct val="200000"/>
              </a:lnSpc>
            </a:pPr>
            <a:r>
              <a:rPr lang="en-GB" sz="2400" dirty="0">
                <a:latin typeface="Times New Roman" panose="02020603050405020304" pitchFamily="18" charset="0"/>
                <a:cs typeface="Times New Roman" panose="02020603050405020304" pitchFamily="18" charset="0"/>
              </a:rPr>
              <a:t>In some ways, it seems self-evident that we should consider individual differences among workers and consumers.</a:t>
            </a:r>
          </a:p>
          <a:p>
            <a:pPr algn="just">
              <a:lnSpc>
                <a:spcPct val="200000"/>
              </a:lnSpc>
            </a:pPr>
            <a:r>
              <a:rPr lang="en-GB" sz="2400" dirty="0">
                <a:latin typeface="Times New Roman" panose="02020603050405020304" pitchFamily="18" charset="0"/>
                <a:cs typeface="Times New Roman" panose="02020603050405020304" pitchFamily="18" charset="0"/>
              </a:rPr>
              <a:t>When developing company operations and goods, we should take these variations into account.</a:t>
            </a:r>
          </a:p>
          <a:p>
            <a:pPr algn="just">
              <a:lnSpc>
                <a:spcPct val="200000"/>
              </a:lnSpc>
            </a:pPr>
            <a:r>
              <a:rPr lang="en-GB" sz="2400" dirty="0">
                <a:latin typeface="Times New Roman" panose="02020603050405020304" pitchFamily="18" charset="0"/>
                <a:cs typeface="Times New Roman" panose="02020603050405020304" pitchFamily="18" charset="0"/>
              </a:rPr>
              <a:t>In another sense, given the diversity of characteristics within and among persons, it appears to be impossible to meet all of those differences at the same time.</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Rachmajanti</a:t>
            </a:r>
            <a:r>
              <a:rPr lang="en-US" sz="2400" dirty="0">
                <a:latin typeface="Times New Roman" panose="02020603050405020304" pitchFamily="18" charset="0"/>
                <a:cs typeface="Times New Roman" panose="02020603050405020304" pitchFamily="18" charset="0"/>
              </a:rPr>
              <a:t>, 2017).</a:t>
            </a:r>
          </a:p>
        </p:txBody>
      </p:sp>
    </p:spTree>
    <p:extLst>
      <p:ext uri="{BB962C8B-B14F-4D97-AF65-F5344CB8AC3E}">
        <p14:creationId xmlns:p14="http://schemas.microsoft.com/office/powerpoint/2010/main" xmlns="" val="309170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9591"/>
          </a:xfrm>
        </p:spPr>
        <p:txBody>
          <a:bodyPr>
            <a:normAutofit/>
          </a:bodyPr>
          <a:lstStyle/>
          <a:p>
            <a:pPr algn="ctr"/>
            <a:r>
              <a:rPr lang="en-US" sz="2400" dirty="0">
                <a:latin typeface="Times New Roman" panose="02020603050405020304" pitchFamily="18" charset="0"/>
                <a:cs typeface="Times New Roman" panose="02020603050405020304" pitchFamily="18" charset="0"/>
              </a:rPr>
              <a:t>Valid Arguments on Diversity Awareness</a:t>
            </a:r>
          </a:p>
        </p:txBody>
      </p:sp>
      <p:sp>
        <p:nvSpPr>
          <p:cNvPr id="3" name="Content Placeholder 2"/>
          <p:cNvSpPr>
            <a:spLocks noGrp="1"/>
          </p:cNvSpPr>
          <p:nvPr>
            <p:ph idx="1"/>
          </p:nvPr>
        </p:nvSpPr>
        <p:spPr>
          <a:xfrm>
            <a:off x="312821" y="1383631"/>
            <a:ext cx="11369841" cy="5221706"/>
          </a:xfrm>
        </p:spPr>
        <p:txBody>
          <a:bodyPr>
            <a:normAutofit fontScale="85000" lnSpcReduction="10000"/>
          </a:bodyPr>
          <a:lstStyle/>
          <a:p>
            <a:pPr>
              <a:lnSpc>
                <a:spcPct val="200000"/>
              </a:lnSpc>
            </a:pPr>
            <a:r>
              <a:rPr lang="en-US" sz="2600" dirty="0">
                <a:latin typeface="Times New Roman" panose="02020603050405020304" pitchFamily="18" charset="0"/>
                <a:cs typeface="Times New Roman" panose="02020603050405020304" pitchFamily="18" charset="0"/>
              </a:rPr>
              <a:t>The valid arguments related to diversity may include;</a:t>
            </a:r>
          </a:p>
          <a:p>
            <a:pPr lvl="1">
              <a:lnSpc>
                <a:spcPct val="200000"/>
              </a:lnSpc>
              <a:buFont typeface="Wingdings" panose="05000000000000000000" pitchFamily="2" charset="2"/>
              <a:buChar char="ü"/>
            </a:pPr>
            <a:r>
              <a:rPr lang="en-US" sz="2600" dirty="0">
                <a:latin typeface="Times New Roman" panose="02020603050405020304" pitchFamily="18" charset="0"/>
                <a:cs typeface="Times New Roman" panose="02020603050405020304" pitchFamily="18" charset="0"/>
              </a:rPr>
              <a:t>Differences in people and in the workplace must be valued and treated as a plus instead of a negative.</a:t>
            </a:r>
          </a:p>
          <a:p>
            <a:pPr lvl="1">
              <a:lnSpc>
                <a:spcPct val="200000"/>
              </a:lnSpc>
              <a:buFont typeface="Wingdings" panose="05000000000000000000" pitchFamily="2" charset="2"/>
              <a:buChar char="ü"/>
            </a:pPr>
            <a:r>
              <a:rPr lang="en-US" sz="2600" dirty="0">
                <a:latin typeface="Times New Roman" panose="02020603050405020304" pitchFamily="18" charset="0"/>
                <a:cs typeface="Times New Roman" panose="02020603050405020304" pitchFamily="18" charset="0"/>
              </a:rPr>
              <a:t>Differences in people in workplaces should be turned into opportunities for synergy and inclusion.</a:t>
            </a:r>
          </a:p>
          <a:p>
            <a:pPr lvl="1">
              <a:lnSpc>
                <a:spcPct val="200000"/>
              </a:lnSpc>
              <a:buFont typeface="Wingdings" panose="05000000000000000000" pitchFamily="2" charset="2"/>
              <a:buChar char="ü"/>
            </a:pPr>
            <a:r>
              <a:rPr lang="en-US" sz="2600" dirty="0">
                <a:latin typeface="Times New Roman" panose="02020603050405020304" pitchFamily="18" charset="0"/>
                <a:cs typeface="Times New Roman" panose="02020603050405020304" pitchFamily="18" charset="0"/>
              </a:rPr>
              <a:t>Diversity can bring both positive and negative impacts in an organization (</a:t>
            </a:r>
            <a:r>
              <a:rPr lang="en-US" sz="2600" dirty="0" err="1">
                <a:latin typeface="Times New Roman" panose="02020603050405020304" pitchFamily="18" charset="0"/>
                <a:cs typeface="Times New Roman" panose="02020603050405020304" pitchFamily="18" charset="0"/>
              </a:rPr>
              <a:t>Zalis</a:t>
            </a:r>
            <a:r>
              <a:rPr lang="en-US" sz="2600" dirty="0">
                <a:latin typeface="Times New Roman" panose="02020603050405020304" pitchFamily="18" charset="0"/>
                <a:cs typeface="Times New Roman" panose="02020603050405020304" pitchFamily="18" charset="0"/>
              </a:rPr>
              <a:t>, 2017).</a:t>
            </a:r>
          </a:p>
          <a:p>
            <a:pPr lvl="1">
              <a:buFont typeface="Wingdings" panose="05000000000000000000" pitchFamily="2" charset="2"/>
              <a:buChar char="ü"/>
            </a:pPr>
            <a:endParaRPr lang="en-US" sz="20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ü"/>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22536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05686"/>
          </a:xfrm>
        </p:spPr>
        <p:txBody>
          <a:bodyPr>
            <a:normAutofit/>
          </a:bodyPr>
          <a:lstStyle/>
          <a:p>
            <a:pPr algn="ctr"/>
            <a:r>
              <a:rPr lang="en-US" sz="2400" dirty="0">
                <a:latin typeface="Times New Roman" panose="02020603050405020304" pitchFamily="18" charset="0"/>
                <a:cs typeface="Times New Roman" panose="02020603050405020304" pitchFamily="18" charset="0"/>
              </a:rPr>
              <a:t>Invalid arguments related to diversity awareness</a:t>
            </a:r>
          </a:p>
        </p:txBody>
      </p:sp>
      <p:sp>
        <p:nvSpPr>
          <p:cNvPr id="3" name="Content Placeholder 2"/>
          <p:cNvSpPr>
            <a:spLocks noGrp="1"/>
          </p:cNvSpPr>
          <p:nvPr>
            <p:ph idx="1"/>
          </p:nvPr>
        </p:nvSpPr>
        <p:spPr>
          <a:xfrm>
            <a:off x="838200" y="1323474"/>
            <a:ext cx="10515600" cy="4853489"/>
          </a:xfrm>
        </p:spPr>
        <p:txBody>
          <a:bodyPr>
            <a:normAutofit/>
          </a:bodyPr>
          <a:lstStyle/>
          <a:p>
            <a:pPr algn="just">
              <a:lnSpc>
                <a:spcPct val="200000"/>
              </a:lnSpc>
            </a:pPr>
            <a:r>
              <a:rPr lang="en-US" sz="2400" dirty="0">
                <a:latin typeface="Times New Roman" panose="02020603050405020304" pitchFamily="18" charset="0"/>
                <a:cs typeface="Times New Roman" panose="02020603050405020304" pitchFamily="18" charset="0"/>
              </a:rPr>
              <a:t>We’ve have always had differences, but we have not always had multiplicity in the workstation.</a:t>
            </a:r>
          </a:p>
          <a:p>
            <a:pPr algn="just">
              <a:lnSpc>
                <a:spcPct val="200000"/>
              </a:lnSpc>
            </a:pPr>
            <a:r>
              <a:rPr lang="en-US" sz="2400" dirty="0">
                <a:latin typeface="Times New Roman" panose="02020603050405020304" pitchFamily="18" charset="0"/>
                <a:cs typeface="Times New Roman" panose="02020603050405020304" pitchFamily="18" charset="0"/>
              </a:rPr>
              <a:t>A mutual fallacy that diversity only relates to definite persons or individuals, when in fact, precisely the conflicting is true.</a:t>
            </a:r>
          </a:p>
          <a:p>
            <a:pPr algn="just">
              <a:lnSpc>
                <a:spcPct val="200000"/>
              </a:lnSpc>
            </a:pPr>
            <a:r>
              <a:rPr lang="en-US" sz="2400" dirty="0">
                <a:latin typeface="Times New Roman" panose="02020603050405020304" pitchFamily="18" charset="0"/>
                <a:cs typeface="Times New Roman" panose="02020603050405020304" pitchFamily="18" charset="0"/>
              </a:rPr>
              <a:t>Varied groups in the offices have a less integration and are likely to have a higher level of dissatisfaction (Patrick &amp; Kumar, 2016).</a:t>
            </a:r>
          </a:p>
        </p:txBody>
      </p:sp>
    </p:spTree>
    <p:extLst>
      <p:ext uri="{BB962C8B-B14F-4D97-AF65-F5344CB8AC3E}">
        <p14:creationId xmlns:p14="http://schemas.microsoft.com/office/powerpoint/2010/main" xmlns="" val="2791573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7401"/>
          </a:xfrm>
        </p:spPr>
        <p:txBody>
          <a:bodyPr>
            <a:normAutofit/>
          </a:bodyPr>
          <a:lstStyle/>
          <a:p>
            <a:pPr algn="ctr"/>
            <a:r>
              <a:rPr lang="en-US" sz="2400" dirty="0">
                <a:latin typeface="Times New Roman" panose="02020603050405020304" pitchFamily="18" charset="0"/>
                <a:cs typeface="Times New Roman" panose="02020603050405020304" pitchFamily="18" charset="0"/>
              </a:rPr>
              <a:t>Inductive Reasoning on Diversity Awareness</a:t>
            </a:r>
          </a:p>
        </p:txBody>
      </p:sp>
      <p:sp>
        <p:nvSpPr>
          <p:cNvPr id="3" name="Content Placeholder 2"/>
          <p:cNvSpPr>
            <a:spLocks noGrp="1"/>
          </p:cNvSpPr>
          <p:nvPr>
            <p:ph idx="1"/>
          </p:nvPr>
        </p:nvSpPr>
        <p:spPr>
          <a:xfrm>
            <a:off x="397043" y="1383631"/>
            <a:ext cx="11490158" cy="5305927"/>
          </a:xfrm>
        </p:spPr>
        <p:txBody>
          <a:bodyPr>
            <a:normAutofit lnSpcReduction="10000"/>
          </a:bodyPr>
          <a:lstStyle/>
          <a:p>
            <a:pPr>
              <a:lnSpc>
                <a:spcPct val="200000"/>
              </a:lnSpc>
            </a:pPr>
            <a:r>
              <a:rPr lang="en-US" sz="2400" dirty="0">
                <a:latin typeface="Times New Roman" panose="02020603050405020304" pitchFamily="18" charset="0"/>
                <a:cs typeface="Times New Roman" panose="02020603050405020304" pitchFamily="18" charset="0"/>
              </a:rPr>
              <a:t>Research suggests that diverse indication leads to more vigorous generalization in category-based induction.</a:t>
            </a:r>
          </a:p>
          <a:p>
            <a:pPr>
              <a:lnSpc>
                <a:spcPct val="200000"/>
              </a:lnSpc>
            </a:pPr>
            <a:r>
              <a:rPr lang="en-US" sz="2400" dirty="0">
                <a:latin typeface="Times New Roman" panose="02020603050405020304" pitchFamily="18" charset="0"/>
                <a:cs typeface="Times New Roman" panose="02020603050405020304" pitchFamily="18" charset="0"/>
              </a:rPr>
              <a:t>individuals are more likely to generalize a innovative property to other class members when that property is pooled by a varied set of groupings rather than a non-diverse set.</a:t>
            </a:r>
          </a:p>
          <a:p>
            <a:pPr>
              <a:lnSpc>
                <a:spcPct val="200000"/>
              </a:lnSpc>
            </a:pPr>
            <a:r>
              <a:rPr lang="en-US" sz="2400" dirty="0">
                <a:latin typeface="Times New Roman" panose="02020603050405020304" pitchFamily="18" charset="0"/>
                <a:cs typeface="Times New Roman" panose="02020603050405020304" pitchFamily="18" charset="0"/>
              </a:rPr>
              <a:t>For example, when one the religion of one terrorist is identified as a Muslim, some people end up jumping that all Muslims are terrorists (Hayes, Navarro, Stephens, Ransom, &amp; </a:t>
            </a:r>
            <a:r>
              <a:rPr lang="en-US" sz="2400" dirty="0" err="1">
                <a:latin typeface="Times New Roman" panose="02020603050405020304" pitchFamily="18" charset="0"/>
                <a:cs typeface="Times New Roman" panose="02020603050405020304" pitchFamily="18" charset="0"/>
              </a:rPr>
              <a:t>Dilevski</a:t>
            </a:r>
            <a:r>
              <a:rPr lang="en-US" sz="2400" dirty="0">
                <a:latin typeface="Times New Roman" panose="02020603050405020304" pitchFamily="18" charset="0"/>
                <a:cs typeface="Times New Roman" panose="02020603050405020304" pitchFamily="18" charset="0"/>
              </a:rPr>
              <a:t>, 2019).</a:t>
            </a:r>
          </a:p>
        </p:txBody>
      </p:sp>
    </p:spTree>
    <p:extLst>
      <p:ext uri="{BB962C8B-B14F-4D97-AF65-F5344CB8AC3E}">
        <p14:creationId xmlns:p14="http://schemas.microsoft.com/office/powerpoint/2010/main" xmlns="" val="270199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9749"/>
          </a:xfrm>
        </p:spPr>
        <p:txBody>
          <a:bodyPr>
            <a:normAutofit/>
          </a:bodyPr>
          <a:lstStyle/>
          <a:p>
            <a:pPr algn="ctr"/>
            <a:r>
              <a:rPr lang="en-US" sz="2400" dirty="0">
                <a:latin typeface="Times New Roman" panose="02020603050405020304" pitchFamily="18" charset="0"/>
                <a:cs typeface="Times New Roman" panose="02020603050405020304" pitchFamily="18" charset="0"/>
              </a:rPr>
              <a:t>Deductive Reasoning on Diversity Awareness</a:t>
            </a:r>
          </a:p>
        </p:txBody>
      </p:sp>
      <p:sp>
        <p:nvSpPr>
          <p:cNvPr id="3" name="Content Placeholder 2"/>
          <p:cNvSpPr>
            <a:spLocks noGrp="1"/>
          </p:cNvSpPr>
          <p:nvPr>
            <p:ph idx="1"/>
          </p:nvPr>
        </p:nvSpPr>
        <p:spPr>
          <a:xfrm>
            <a:off x="300789" y="1179096"/>
            <a:ext cx="11514221" cy="5474368"/>
          </a:xfrm>
        </p:spPr>
        <p:txBody>
          <a:bodyPr>
            <a:normAutofit/>
          </a:bodyPr>
          <a:lstStyle/>
          <a:p>
            <a:pPr>
              <a:lnSpc>
                <a:spcPct val="200000"/>
              </a:lnSpc>
            </a:pPr>
            <a:r>
              <a:rPr lang="en-US" sz="2400" dirty="0">
                <a:latin typeface="Times New Roman" panose="02020603050405020304" pitchFamily="18" charset="0"/>
                <a:cs typeface="Times New Roman" panose="02020603050405020304" pitchFamily="18" charset="0"/>
              </a:rPr>
              <a:t>Deductive reasoning is considered as one of the approaches that helps in addressing diversity in the workplace.</a:t>
            </a:r>
          </a:p>
          <a:p>
            <a:pPr>
              <a:lnSpc>
                <a:spcPct val="200000"/>
              </a:lnSpc>
            </a:pPr>
            <a:r>
              <a:rPr lang="en-US" sz="2400" dirty="0">
                <a:latin typeface="Times New Roman" panose="02020603050405020304" pitchFamily="18" charset="0"/>
                <a:cs typeface="Times New Roman" panose="02020603050405020304" pitchFamily="18" charset="0"/>
              </a:rPr>
              <a:t>Deductive reasoning helps individuals to avoid generalizing the attitudes or behaviors of an entire group by just observing them.</a:t>
            </a:r>
          </a:p>
          <a:p>
            <a:pPr>
              <a:lnSpc>
                <a:spcPct val="200000"/>
              </a:lnSpc>
            </a:pPr>
            <a:r>
              <a:rPr lang="en-US" sz="2400" dirty="0">
                <a:latin typeface="Times New Roman" panose="02020603050405020304" pitchFamily="18" charset="0"/>
                <a:cs typeface="Times New Roman" panose="02020603050405020304" pitchFamily="18" charset="0"/>
              </a:rPr>
              <a:t>For example, when one makes a conclusion that all African Americans are obese because they don’t check their diet is wrong unless one has researched it (Doyle, 2019).</a:t>
            </a:r>
          </a:p>
        </p:txBody>
      </p:sp>
    </p:spTree>
    <p:extLst>
      <p:ext uri="{BB962C8B-B14F-4D97-AF65-F5344CB8AC3E}">
        <p14:creationId xmlns:p14="http://schemas.microsoft.com/office/powerpoint/2010/main" xmlns="" val="37994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3654"/>
          </a:xfrm>
        </p:spPr>
        <p:txBody>
          <a:bodyPr>
            <a:normAutofit/>
          </a:bodyPr>
          <a:lstStyle/>
          <a:p>
            <a:pPr algn="ctr"/>
            <a:r>
              <a:rPr lang="en-US" sz="2400" dirty="0">
                <a:latin typeface="Times New Roman" panose="02020603050405020304" pitchFamily="18" charset="0"/>
                <a:cs typeface="Times New Roman" panose="02020603050405020304" pitchFamily="18" charset="0"/>
              </a:rPr>
              <a:t>Inference in Communication Related to Diversity Awareness</a:t>
            </a:r>
          </a:p>
        </p:txBody>
      </p:sp>
      <p:sp>
        <p:nvSpPr>
          <p:cNvPr id="3" name="Content Placeholder 2"/>
          <p:cNvSpPr>
            <a:spLocks noGrp="1"/>
          </p:cNvSpPr>
          <p:nvPr>
            <p:ph idx="1"/>
          </p:nvPr>
        </p:nvSpPr>
        <p:spPr>
          <a:xfrm>
            <a:off x="838200" y="1431758"/>
            <a:ext cx="10515600" cy="4745205"/>
          </a:xfrm>
        </p:spPr>
        <p:txBody>
          <a:bodyPr>
            <a:normAutofit/>
          </a:bodyPr>
          <a:lstStyle/>
          <a:p>
            <a:pPr algn="just">
              <a:lnSpc>
                <a:spcPct val="200000"/>
              </a:lnSpc>
            </a:pPr>
            <a:r>
              <a:rPr lang="en-US" sz="2400" dirty="0">
                <a:latin typeface="Times New Roman" panose="02020603050405020304" pitchFamily="18" charset="0"/>
                <a:cs typeface="Times New Roman" panose="02020603050405020304" pitchFamily="18" charset="0"/>
              </a:rPr>
              <a:t>Organizations should not fail to communicate the issue of diversity in the organization because it presents itself everywhere.</a:t>
            </a:r>
          </a:p>
          <a:p>
            <a:pPr algn="just">
              <a:lnSpc>
                <a:spcPct val="200000"/>
              </a:lnSpc>
            </a:pPr>
            <a:r>
              <a:rPr lang="en-US" sz="2400" dirty="0">
                <a:latin typeface="Times New Roman" panose="02020603050405020304" pitchFamily="18" charset="0"/>
                <a:cs typeface="Times New Roman" panose="02020603050405020304" pitchFamily="18" charset="0"/>
              </a:rPr>
              <a:t>Inappropriate comments made by workers as a result of lack of diversity awareness should be challenged privately.</a:t>
            </a:r>
          </a:p>
          <a:p>
            <a:pPr algn="just">
              <a:lnSpc>
                <a:spcPct val="200000"/>
              </a:lnSpc>
            </a:pPr>
            <a:r>
              <a:rPr lang="en-US" sz="2400" dirty="0">
                <a:latin typeface="Times New Roman" panose="02020603050405020304" pitchFamily="18" charset="0"/>
                <a:cs typeface="Times New Roman" panose="02020603050405020304" pitchFamily="18" charset="0"/>
              </a:rPr>
              <a:t>When people are communicating in workplace, it is important to avoid using a language that is purposely stereotypic (Patrick &amp; Kumar, 2016).</a:t>
            </a:r>
          </a:p>
        </p:txBody>
      </p:sp>
    </p:spTree>
    <p:extLst>
      <p:ext uri="{BB962C8B-B14F-4D97-AF65-F5344CB8AC3E}">
        <p14:creationId xmlns:p14="http://schemas.microsoft.com/office/powerpoint/2010/main" xmlns="" val="39296391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2279</TotalTime>
  <Words>1501</Words>
  <Application>Microsoft Office PowerPoint</Application>
  <PresentationFormat>Custom</PresentationFormat>
  <Paragraphs>64</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Parallax</vt:lpstr>
      <vt:lpstr>          Diversity Awareness     Student's Name Institutional Affiliation Course Name and Number Instructor's Name Date </vt:lpstr>
      <vt:lpstr>Introduction</vt:lpstr>
      <vt:lpstr>Critical Thinking on Diversity Awareness</vt:lpstr>
      <vt:lpstr>Cont.</vt:lpstr>
      <vt:lpstr>Valid Arguments on Diversity Awareness</vt:lpstr>
      <vt:lpstr>Invalid arguments related to diversity awareness</vt:lpstr>
      <vt:lpstr>Inductive Reasoning on Diversity Awareness</vt:lpstr>
      <vt:lpstr>Deductive Reasoning on Diversity Awareness</vt:lpstr>
      <vt:lpstr>Inference in Communication Related to Diversity Awareness</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dc:creator>
  <cp:lastModifiedBy>Windows User</cp:lastModifiedBy>
  <cp:revision>1699</cp:revision>
  <dcterms:created xsi:type="dcterms:W3CDTF">2017-04-25T09:05:50Z</dcterms:created>
  <dcterms:modified xsi:type="dcterms:W3CDTF">2022-01-27T10:47:35Z</dcterms:modified>
</cp:coreProperties>
</file>