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14"/>
  </p:notesMasterIdLst>
  <p:sldIdLst>
    <p:sldId id="274" r:id="rId2"/>
    <p:sldId id="307" r:id="rId3"/>
    <p:sldId id="308" r:id="rId4"/>
    <p:sldId id="309" r:id="rId5"/>
    <p:sldId id="318" r:id="rId6"/>
    <p:sldId id="310" r:id="rId7"/>
    <p:sldId id="311" r:id="rId8"/>
    <p:sldId id="312" r:id="rId9"/>
    <p:sldId id="319" r:id="rId10"/>
    <p:sldId id="315" r:id="rId11"/>
    <p:sldId id="320" r:id="rId12"/>
    <p:sldId id="32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06" autoAdjust="0"/>
    <p:restoredTop sz="81607" autoAdjust="0"/>
  </p:normalViewPr>
  <p:slideViewPr>
    <p:cSldViewPr snapToGrid="0">
      <p:cViewPr varScale="1">
        <p:scale>
          <a:sx n="65" d="100"/>
          <a:sy n="65" d="100"/>
        </p:scale>
        <p:origin x="-108" y="-6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73465-AAB9-4FA9-97F8-510DA179884D}" type="datetimeFigureOut">
              <a:rPr lang="en-US" smtClean="0"/>
              <a:pPr/>
              <a:t>12/1/2021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B3A162-E4BA-49CC-BD7E-C8FA6C088487}" type="slidenum">
              <a:rPr lang="en-US" smtClean="0"/>
              <a:pPr/>
              <a:t>‹#›</a:t>
            </a:fld>
            <a:endParaRPr lang="en-US" dirty="0"/>
          </a:p>
        </p:txBody>
      </p:sp>
    </p:spTree>
    <p:extLst>
      <p:ext uri="{BB962C8B-B14F-4D97-AF65-F5344CB8AC3E}">
        <p14:creationId xmlns:p14="http://schemas.microsoft.com/office/powerpoint/2010/main" xmlns="" val="1293091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3A162-E4BA-49CC-BD7E-C8FA6C088487}" type="slidenum">
              <a:rPr lang="en-US" smtClean="0"/>
              <a:pPr/>
              <a:t>1</a:t>
            </a:fld>
            <a:endParaRPr lang="en-US" dirty="0"/>
          </a:p>
        </p:txBody>
      </p:sp>
    </p:spTree>
    <p:extLst>
      <p:ext uri="{BB962C8B-B14F-4D97-AF65-F5344CB8AC3E}">
        <p14:creationId xmlns:p14="http://schemas.microsoft.com/office/powerpoint/2010/main" xmlns="" val="4181572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this method, businesses discretely track each item’s cost in the inventory and charge the exact cost of an item. This method requires following a particular good through its time in the business by tagging the item or using serial numbers. Due to this, it is suitable for unique and expensive items such as cars or jewelry (Bragg, 2019).</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10</a:t>
            </a:fld>
            <a:endParaRPr lang="en-US" dirty="0"/>
          </a:p>
        </p:txBody>
      </p:sp>
    </p:spTree>
    <p:extLst>
      <p:ext uri="{BB962C8B-B14F-4D97-AF65-F5344CB8AC3E}">
        <p14:creationId xmlns:p14="http://schemas.microsoft.com/office/powerpoint/2010/main" xmlns="" val="2441331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major advantage of using this method is that there is a high accuracy when determining the exact number of items in the inventory or the number of dollars earned or lost when items are damaged or lost. Moreover, actual costs match with revenues. However, it is challenging and time-consuming, especially for big businesses, because it requires one to ascertain all items in the company’s inventory and track their cost (Valuing Inventory, 2019).</a:t>
            </a:r>
          </a:p>
          <a:p>
            <a:endParaRPr lang="en-US" dirty="0"/>
          </a:p>
        </p:txBody>
      </p:sp>
      <p:sp>
        <p:nvSpPr>
          <p:cNvPr id="4" name="Slide Number Placeholder 3"/>
          <p:cNvSpPr>
            <a:spLocks noGrp="1"/>
          </p:cNvSpPr>
          <p:nvPr>
            <p:ph type="sldNum" sz="quarter" idx="10"/>
          </p:nvPr>
        </p:nvSpPr>
        <p:spPr/>
        <p:txBody>
          <a:bodyPr/>
          <a:lstStyle/>
          <a:p>
            <a:fld id="{B8B3A162-E4BA-49CC-BD7E-C8FA6C088487}" type="slidenum">
              <a:rPr lang="en-US" smtClean="0"/>
              <a:pPr/>
              <a:t>11</a:t>
            </a:fld>
            <a:endParaRPr lang="en-US" dirty="0"/>
          </a:p>
        </p:txBody>
      </p:sp>
    </p:spTree>
    <p:extLst>
      <p:ext uri="{BB962C8B-B14F-4D97-AF65-F5344CB8AC3E}">
        <p14:creationId xmlns:p14="http://schemas.microsoft.com/office/powerpoint/2010/main" xmlns="" val="704295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Bragg, S. (2019, March 28). </a:t>
            </a:r>
            <a:r>
              <a:rPr lang="en-US" sz="1200" i="1" kern="1200" dirty="0" err="1" smtClean="0">
                <a:solidFill>
                  <a:schemeClr val="tx1"/>
                </a:solidFill>
                <a:effectLst/>
                <a:latin typeface="+mn-lt"/>
                <a:ea typeface="+mn-ea"/>
                <a:cs typeface="+mn-cs"/>
              </a:rPr>
              <a:t>AccountingTools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AccountingTools</a:t>
            </a:r>
            <a:r>
              <a:rPr lang="en-US" sz="1200" kern="1200" dirty="0" smtClean="0">
                <a:solidFill>
                  <a:schemeClr val="tx1"/>
                </a:solidFill>
                <a:effectLst/>
                <a:latin typeface="+mn-lt"/>
                <a:ea typeface="+mn-ea"/>
                <a:cs typeface="+mn-cs"/>
              </a:rPr>
              <a:t>. https</a:t>
            </a:r>
            <a:r>
              <a:rPr lang="en-US" sz="1200" kern="1200" smtClean="0">
                <a:solidFill>
                  <a:schemeClr val="tx1"/>
                </a:solidFill>
                <a:effectLst/>
                <a:latin typeface="+mn-lt"/>
                <a:ea typeface="+mn-ea"/>
                <a:cs typeface="+mn-cs"/>
              </a:rPr>
              <a:t>://www.accountingtools.com/articles/2017/5/13/accounting-inventory-methods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Valuing Inventory | Boundless Accounting. (2019). Lumenlearning.com. https://courses.lumenlearning.com/boundless-accounting/chapter/valuing-inventory/</a:t>
            </a:r>
          </a:p>
          <a:p>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B8B3A162-E4BA-49CC-BD7E-C8FA6C088487}" type="slidenum">
              <a:rPr lang="en-US" smtClean="0"/>
              <a:pPr/>
              <a:t>12</a:t>
            </a:fld>
            <a:endParaRPr lang="en-US" dirty="0"/>
          </a:p>
        </p:txBody>
      </p:sp>
    </p:spTree>
    <p:extLst>
      <p:ext uri="{BB962C8B-B14F-4D97-AF65-F5344CB8AC3E}">
        <p14:creationId xmlns:p14="http://schemas.microsoft.com/office/powerpoint/2010/main" xmlns="" val="2516526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Inventory refers to a company’s goods or assets, usually in three production stages: raw materials, unfinished goods, and finished goods ready for sale (Bragg, 2019).  Accountants usually assign costs to inventory and therefore are considered as a company’s asset. To determine a company’s inventory, one takes the goods that a company had in the beginning, adds the goods that the company purchased, and then subtracts the goods that the company sold. The remainder is what is referred to as inventory (Bragg, 2019).</a:t>
            </a:r>
          </a:p>
          <a:p>
            <a:pPr>
              <a:lnSpc>
                <a:spcPct val="20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2</a:t>
            </a:fld>
            <a:endParaRPr lang="en-US" dirty="0"/>
          </a:p>
        </p:txBody>
      </p:sp>
    </p:spTree>
    <p:extLst>
      <p:ext uri="{BB962C8B-B14F-4D97-AF65-F5344CB8AC3E}">
        <p14:creationId xmlns:p14="http://schemas.microsoft.com/office/powerpoint/2010/main" xmlns="" val="1200382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a business purchases inventory from dealers, prices have a tendency to change over time, so the businesses turn out to have a group of similar items in the inventory, but some items costing higher than others. When businesses sell the items, they have to resolve whether to charge products to the cost of goods sold that were probably purchased earliest or last or based upon the average cost of the products. The business’s decision will result in using the “first in first out method (FIFO),” the “last in first out method (LIFO),” weighted average, or specific identification inventory methods (Bragg, 2019).</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3</a:t>
            </a:fld>
            <a:endParaRPr lang="en-US" dirty="0"/>
          </a:p>
        </p:txBody>
      </p:sp>
    </p:spTree>
    <p:extLst>
      <p:ext uri="{BB962C8B-B14F-4D97-AF65-F5344CB8AC3E}">
        <p14:creationId xmlns:p14="http://schemas.microsoft.com/office/powerpoint/2010/main" xmlns="" val="2961355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this method, goods that are purchased first are used or sold first. FIFO method is mainly used by businesses with short demand cycles or with perishable inventory such as bars and restaurants. The FIFO method formula for the cost of goods sold is old inventory cost per unit multiplied by the number of units sold (Bragg, 2019). </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4</a:t>
            </a:fld>
            <a:endParaRPr lang="en-US" dirty="0"/>
          </a:p>
        </p:txBody>
      </p:sp>
    </p:spTree>
    <p:extLst>
      <p:ext uri="{BB962C8B-B14F-4D97-AF65-F5344CB8AC3E}">
        <p14:creationId xmlns:p14="http://schemas.microsoft.com/office/powerpoint/2010/main" xmlns="" val="8332497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method has several advantages, one of them being that it yields a higher net income. When a business sells the older goods first, it will not have high overhead costs of storage. Also, it will not have to deal with a lot of depreciation because the products are sold before they lose much value. Additionally, it is best for perishable goods because it limits waste by using the product before the expiry date. Furthermore, it matches the business’s product flow because each item flows in and flows out in the same order. This avoids confusion about a company’s inventory and can be used while making decisions. However, with this method, businesses tend to pay higher taxes. This is because older products had the lowest cost and will have a higher profit when sold. This gives the businesses higher taxable income. Also, the revenue and cost do not match because the goods sold are accounted for at prices that are superseded, while on the other hand, revenue is calculated at present levels (Bragg, 2019).</a:t>
            </a:r>
          </a:p>
          <a:p>
            <a:endParaRPr lang="en-US" dirty="0"/>
          </a:p>
        </p:txBody>
      </p:sp>
      <p:sp>
        <p:nvSpPr>
          <p:cNvPr id="4" name="Slide Number Placeholder 3"/>
          <p:cNvSpPr>
            <a:spLocks noGrp="1"/>
          </p:cNvSpPr>
          <p:nvPr>
            <p:ph type="sldNum" sz="quarter" idx="10"/>
          </p:nvPr>
        </p:nvSpPr>
        <p:spPr/>
        <p:txBody>
          <a:bodyPr/>
          <a:lstStyle/>
          <a:p>
            <a:fld id="{B8B3A162-E4BA-49CC-BD7E-C8FA6C088487}" type="slidenum">
              <a:rPr lang="en-US" smtClean="0"/>
              <a:pPr/>
              <a:t>5</a:t>
            </a:fld>
            <a:endParaRPr lang="en-US" dirty="0"/>
          </a:p>
        </p:txBody>
      </p:sp>
    </p:spTree>
    <p:extLst>
      <p:ext uri="{BB962C8B-B14F-4D97-AF65-F5344CB8AC3E}">
        <p14:creationId xmlns:p14="http://schemas.microsoft.com/office/powerpoint/2010/main" xmlns="" val="276372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In this method, items purchased last or recently acquired are sold first (Bragg, 2019). This method is for businesses where goods’ prices increase frequently. So recent and more expensive products are sold first. The LIFO method formula for the cost of goods sold is the cost of new inventory per unit multiplied by the number of units sold (Valuing Inventory, 2019). </a:t>
            </a:r>
          </a:p>
          <a:p>
            <a:pPr>
              <a:lnSpc>
                <a:spcPct val="20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6</a:t>
            </a:fld>
            <a:endParaRPr lang="en-US" dirty="0"/>
          </a:p>
        </p:txBody>
      </p:sp>
    </p:spTree>
    <p:extLst>
      <p:ext uri="{BB962C8B-B14F-4D97-AF65-F5344CB8AC3E}">
        <p14:creationId xmlns:p14="http://schemas.microsoft.com/office/powerpoint/2010/main" xmlns="" val="4060522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method is advantageous to businesses because they pay lower taxes. Businesses sell the most recently, highest-priced products first, resulting in lower profits and lower taxable income. Also, it is best when prices are unstable. If prices fluctuate regularly, it is desirable to sell recent items first because it limits losses and ensures that the business gains profit. However, this method leads to lower income because businesses sell products at the highest prices, hence low-profit margins and revenue. Moreover, LIFO method is restricted or banned by particular organizations. For instance, it is banned by the International Financial Reporting Standards (IFRS) because of its use by corrupt businesses to alter conveyed numbers (Bragg, 2019).</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7</a:t>
            </a:fld>
            <a:endParaRPr lang="en-US" dirty="0"/>
          </a:p>
        </p:txBody>
      </p:sp>
    </p:spTree>
    <p:extLst>
      <p:ext uri="{BB962C8B-B14F-4D97-AF65-F5344CB8AC3E}">
        <p14:creationId xmlns:p14="http://schemas.microsoft.com/office/powerpoint/2010/main" xmlns="" val="3956919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In this method, businesses assume that there is only one layer of inventory. The cost of the most recent inventory bought is rolled into the cost of the existing inventory (Bragg, 2019). This way, the business is able to come up with a new weighted average cost. The average cost is attuned again as additional recent inventory is bought. This method is mainly used when inventory products are so intertwined or identical that it becomes problematic to allot a precise cost to a single unit. Also, weighted average method assumes that a business sells all of its inventory simultaneously (Bragg, 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8B3A162-E4BA-49CC-BD7E-C8FA6C088487}" type="slidenum">
              <a:rPr lang="en-US" smtClean="0"/>
              <a:pPr/>
              <a:t>8</a:t>
            </a:fld>
            <a:endParaRPr lang="en-US" dirty="0"/>
          </a:p>
        </p:txBody>
      </p:sp>
    </p:spTree>
    <p:extLst>
      <p:ext uri="{BB962C8B-B14F-4D97-AF65-F5344CB8AC3E}">
        <p14:creationId xmlns:p14="http://schemas.microsoft.com/office/powerpoint/2010/main" xmlns="" val="527465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There are several advantages of using the weighted average method. It is easy and simple for the necessary calculation in business because it assigns an equal unit cost to each inventory unit. Tracking individual costs or setting prices can be challenging and even time-consuming. Hence this method helps to save time. Also, compared to LIFO and FOFO, it does not lead to extensively fluctuating profits when inventory costs are unstable. However, this method does not match recent costs with current revenues (Valuing Inventory, 2019).</a:t>
            </a:r>
          </a:p>
          <a:p>
            <a:endParaRPr lang="en-US" dirty="0"/>
          </a:p>
        </p:txBody>
      </p:sp>
      <p:sp>
        <p:nvSpPr>
          <p:cNvPr id="4" name="Slide Number Placeholder 3"/>
          <p:cNvSpPr>
            <a:spLocks noGrp="1"/>
          </p:cNvSpPr>
          <p:nvPr>
            <p:ph type="sldNum" sz="quarter" idx="10"/>
          </p:nvPr>
        </p:nvSpPr>
        <p:spPr/>
        <p:txBody>
          <a:bodyPr/>
          <a:lstStyle/>
          <a:p>
            <a:fld id="{B8B3A162-E4BA-49CC-BD7E-C8FA6C088487}" type="slidenum">
              <a:rPr lang="en-US" smtClean="0"/>
              <a:pPr/>
              <a:t>9</a:t>
            </a:fld>
            <a:endParaRPr lang="en-US" dirty="0"/>
          </a:p>
        </p:txBody>
      </p:sp>
    </p:spTree>
    <p:extLst>
      <p:ext uri="{BB962C8B-B14F-4D97-AF65-F5344CB8AC3E}">
        <p14:creationId xmlns:p14="http://schemas.microsoft.com/office/powerpoint/2010/main" xmlns="" val="401098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720204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113378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163751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2312090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150780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0544002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3419446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3583935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3718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540974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76467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3692292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48131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291222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120036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62476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FB5FB8E-82DC-4EC9-B153-6C1881356072}" type="datetimeFigureOut">
              <a:rPr lang="en-US" smtClean="0"/>
              <a:pPr/>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54514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FB5FB8E-82DC-4EC9-B153-6C1881356072}" type="datetimeFigureOut">
              <a:rPr lang="en-US" smtClean="0"/>
              <a:pPr/>
              <a:t>12/1/2021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D6A9335-3033-4D39-ABBA-6B11C676FF7B}" type="slidenum">
              <a:rPr lang="en-US" smtClean="0"/>
              <a:pPr/>
              <a:t>‹#›</a:t>
            </a:fld>
            <a:endParaRPr lang="en-US" dirty="0"/>
          </a:p>
        </p:txBody>
      </p:sp>
    </p:spTree>
    <p:extLst>
      <p:ext uri="{BB962C8B-B14F-4D97-AF65-F5344CB8AC3E}">
        <p14:creationId xmlns:p14="http://schemas.microsoft.com/office/powerpoint/2010/main" xmlns="" val="982106434"/>
      </p:ext>
    </p:extLst>
  </p:cSld>
  <p:clrMap bg1="dk1" tx1="lt1" bg2="dk2" tx2="lt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 id="2147484055" r:id="rId14"/>
    <p:sldLayoutId id="2147484056" r:id="rId15"/>
    <p:sldLayoutId id="2147484057" r:id="rId16"/>
    <p:sldLayoutId id="2147484058"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452718"/>
            <a:ext cx="9645090" cy="1400530"/>
          </a:xfrm>
        </p:spPr>
        <p:txBody>
          <a:bodyPr>
            <a:normAutofit/>
          </a:bodyPr>
          <a:lstStyle/>
          <a:p>
            <a:pPr algn="ctr"/>
            <a:r>
              <a:rPr lang="en-US" sz="4400" dirty="0" smtClean="0">
                <a:effectLst/>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INVENTORY METHODS</a:t>
            </a:r>
            <a:endParaRPr lang="x-none" sz="3100"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03312" y="2052918"/>
            <a:ext cx="8946541" cy="3772149"/>
          </a:xfrm>
        </p:spPr>
        <p:txBody>
          <a:bodyPr>
            <a:normAutofit/>
          </a:bodyPr>
          <a:lstStyle/>
          <a:p>
            <a:pPr marL="0" indent="0" algn="ctr">
              <a:buNone/>
            </a:pPr>
            <a:endParaRPr lang="en-US" dirty="0"/>
          </a:p>
          <a:p>
            <a:pPr marL="0" indent="0" algn="ctr">
              <a:buNone/>
            </a:pPr>
            <a:r>
              <a:rPr lang="en-US" sz="2800" dirty="0" smtClean="0">
                <a:latin typeface="Times New Roman" panose="02020603050405020304" pitchFamily="18" charset="0"/>
                <a:cs typeface="Times New Roman" panose="02020603050405020304" pitchFamily="18" charset="0"/>
              </a:rPr>
              <a:t>Inventory Methods</a:t>
            </a:r>
            <a:endParaRPr lang="en-US" sz="2800" dirty="0">
              <a:latin typeface="Times New Roman" panose="02020603050405020304" pitchFamily="18" charset="0"/>
              <a:cs typeface="Times New Roman" panose="02020603050405020304" pitchFamily="18" charset="0"/>
            </a:endParaRPr>
          </a:p>
          <a:p>
            <a:pPr marL="0" indent="0" algn="ctr">
              <a:buNone/>
            </a:pPr>
            <a:r>
              <a:rPr lang="en-US" sz="2800" dirty="0" smtClean="0">
                <a:latin typeface="Times New Roman" panose="02020603050405020304" pitchFamily="18" charset="0"/>
                <a:cs typeface="Times New Roman" panose="02020603050405020304" pitchFamily="18" charset="0"/>
              </a:rPr>
              <a:t>Name </a:t>
            </a:r>
            <a:r>
              <a:rPr lang="en-US" sz="2800" dirty="0">
                <a:latin typeface="Times New Roman" panose="02020603050405020304" pitchFamily="18" charset="0"/>
                <a:cs typeface="Times New Roman" panose="02020603050405020304" pitchFamily="18" charset="0"/>
              </a:rPr>
              <a:t>of student:</a:t>
            </a:r>
          </a:p>
          <a:p>
            <a:pPr marL="0" indent="0" algn="ctr">
              <a:buNone/>
            </a:pPr>
            <a:r>
              <a:rPr lang="en-US" sz="2800" dirty="0">
                <a:latin typeface="Times New Roman" panose="02020603050405020304" pitchFamily="18" charset="0"/>
                <a:cs typeface="Times New Roman" panose="02020603050405020304" pitchFamily="18" charset="0"/>
              </a:rPr>
              <a:t>Institution Affiliated:</a:t>
            </a:r>
          </a:p>
          <a:p>
            <a:pPr marL="0" indent="0" algn="ctr">
              <a:buNone/>
            </a:pPr>
            <a:r>
              <a:rPr lang="en-US" sz="2800" dirty="0">
                <a:latin typeface="Times New Roman" panose="02020603050405020304" pitchFamily="18" charset="0"/>
                <a:cs typeface="Times New Roman" panose="02020603050405020304" pitchFamily="18" charset="0"/>
              </a:rPr>
              <a:t>Date:</a:t>
            </a:r>
          </a:p>
        </p:txBody>
      </p:sp>
    </p:spTree>
    <p:extLst>
      <p:ext uri="{BB962C8B-B14F-4D97-AF65-F5344CB8AC3E}">
        <p14:creationId xmlns:p14="http://schemas.microsoft.com/office/powerpoint/2010/main" xmlns="" val="154671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183642"/>
            <a:ext cx="9601196" cy="962578"/>
          </a:xfrm>
        </p:spPr>
        <p:txBody>
          <a:bodyPr>
            <a:normAutofit fontScale="90000"/>
          </a:bodyPr>
          <a:lstStyle/>
          <a:p>
            <a:pPr algn="ct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1800" dirty="0">
                <a:effectLst/>
                <a:latin typeface="Times New Roman" panose="02020603050405020304" pitchFamily="18" charset="0"/>
                <a:ea typeface="Calibri" panose="020F0502020204030204" pitchFamily="34" charset="0"/>
                <a:cs typeface="Times New Roman" panose="02020603050405020304" pitchFamily="18" charset="0"/>
              </a:rPr>
            </a:br>
            <a:r>
              <a:rPr lang="en-US" sz="4900" dirty="0">
                <a:latin typeface="Times New Roman" panose="02020603050405020304" pitchFamily="18" charset="0"/>
                <a:cs typeface="Times New Roman" panose="02020603050405020304" pitchFamily="18" charset="0"/>
              </a:rPr>
              <a:t>S</a:t>
            </a:r>
            <a:r>
              <a:rPr lang="en-US" sz="4900" dirty="0" smtClean="0">
                <a:latin typeface="Times New Roman" panose="02020603050405020304" pitchFamily="18" charset="0"/>
                <a:cs typeface="Times New Roman" panose="02020603050405020304" pitchFamily="18" charset="0"/>
              </a:rPr>
              <a:t>pecific </a:t>
            </a:r>
            <a:r>
              <a:rPr lang="en-US" sz="4900" dirty="0">
                <a:latin typeface="Times New Roman" panose="02020603050405020304" pitchFamily="18" charset="0"/>
                <a:cs typeface="Times New Roman" panose="02020603050405020304" pitchFamily="18" charset="0"/>
              </a:rPr>
              <a:t>I</a:t>
            </a:r>
            <a:r>
              <a:rPr lang="en-US" sz="4900" dirty="0" smtClean="0">
                <a:latin typeface="Times New Roman" panose="02020603050405020304" pitchFamily="18" charset="0"/>
                <a:cs typeface="Times New Roman" panose="02020603050405020304" pitchFamily="18" charset="0"/>
              </a:rPr>
              <a:t>dentification </a:t>
            </a:r>
            <a:r>
              <a:rPr lang="en-US" sz="4900" dirty="0">
                <a:latin typeface="Times New Roman" panose="02020603050405020304" pitchFamily="18" charset="0"/>
                <a:cs typeface="Times New Roman" panose="02020603050405020304" pitchFamily="18" charset="0"/>
              </a:rPr>
              <a:t>M</a:t>
            </a:r>
            <a:r>
              <a:rPr lang="en-US" sz="4900" dirty="0" smtClean="0">
                <a:latin typeface="Times New Roman" panose="02020603050405020304" pitchFamily="18" charset="0"/>
                <a:cs typeface="Times New Roman" panose="02020603050405020304" pitchFamily="18" charset="0"/>
              </a:rPr>
              <a:t>ethod</a:t>
            </a:r>
            <a:r>
              <a:rPr lang="en-US" sz="4900" dirty="0">
                <a:latin typeface="Times New Roman" panose="02020603050405020304" pitchFamily="18" charset="0"/>
                <a:cs typeface="Times New Roman" panose="02020603050405020304" pitchFamily="18" charset="0"/>
              </a:rPr>
              <a:t/>
            </a:r>
            <a:br>
              <a:rPr lang="en-US" sz="4900" dirty="0">
                <a:latin typeface="Times New Roman" panose="02020603050405020304" pitchFamily="18" charset="0"/>
                <a:cs typeface="Times New Roman" panose="02020603050405020304" pitchFamily="18" charset="0"/>
              </a:rPr>
            </a:br>
            <a:r>
              <a:rPr lang="x-none" sz="4900" dirty="0">
                <a:effectLst/>
                <a:latin typeface="Times New Roman" panose="02020603050405020304" pitchFamily="18" charset="0"/>
                <a:ea typeface="Calibri" panose="020F0502020204030204" pitchFamily="34" charset="0"/>
                <a:cs typeface="Times New Roman" panose="02020603050405020304" pitchFamily="18" charset="0"/>
              </a:rPr>
              <a:t/>
            </a:r>
            <a:br>
              <a:rPr lang="x-none" sz="49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49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pPr lvl="0"/>
            <a:r>
              <a:rPr lang="en-US" sz="4000" dirty="0">
                <a:latin typeface="Times New Roman" panose="02020603050405020304" pitchFamily="18" charset="0"/>
                <a:cs typeface="Times New Roman" panose="02020603050405020304" pitchFamily="18" charset="0"/>
              </a:rPr>
              <a:t>businesses discretely track each item’s cost in the inventory and charge the exact cost of an item</a:t>
            </a:r>
          </a:p>
          <a:p>
            <a:pPr lvl="0"/>
            <a:r>
              <a:rPr lang="en-US" sz="4000" dirty="0">
                <a:latin typeface="Times New Roman" panose="02020603050405020304" pitchFamily="18" charset="0"/>
                <a:cs typeface="Times New Roman" panose="02020603050405020304" pitchFamily="18" charset="0"/>
              </a:rPr>
              <a:t>suitable for unique and expensive items such as cars or jewelry.</a:t>
            </a:r>
          </a:p>
          <a:p>
            <a:pPr>
              <a:buFont typeface="Arial" panose="020B0604020202020204" pitchFamily="34" charset="0"/>
              <a:buChar char="•"/>
            </a:pPr>
            <a:endParaRPr lang="en-US" sz="40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19858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7323" y="169383"/>
            <a:ext cx="9592592" cy="989716"/>
          </a:xfrm>
        </p:spPr>
        <p:txBody>
          <a:bodyPr/>
          <a:lstStyle/>
          <a:p>
            <a:pPr algn="ctr"/>
            <a:r>
              <a:rPr lang="en-US" sz="4400" dirty="0">
                <a:latin typeface="Times New Roman" panose="02020603050405020304" pitchFamily="18" charset="0"/>
                <a:cs typeface="Times New Roman" panose="02020603050405020304" pitchFamily="18" charset="0"/>
              </a:rPr>
              <a:t>Specific Identification Method</a:t>
            </a:r>
          </a:p>
        </p:txBody>
      </p:sp>
      <p:sp>
        <p:nvSpPr>
          <p:cNvPr id="3" name="Content Placeholder 2"/>
          <p:cNvSpPr>
            <a:spLocks noGrp="1"/>
          </p:cNvSpPr>
          <p:nvPr>
            <p:ph idx="1"/>
          </p:nvPr>
        </p:nvSpPr>
        <p:spPr>
          <a:xfrm>
            <a:off x="321972" y="1674253"/>
            <a:ext cx="11436439" cy="4803820"/>
          </a:xfrm>
        </p:spPr>
        <p:txBody>
          <a:bodyPr>
            <a:normAutofit/>
          </a:bodyPr>
          <a:lstStyle/>
          <a:p>
            <a:r>
              <a:rPr lang="en-US" sz="4400" dirty="0">
                <a:latin typeface="Times New Roman" panose="02020603050405020304" pitchFamily="18" charset="0"/>
                <a:cs typeface="Times New Roman" panose="02020603050405020304" pitchFamily="18" charset="0"/>
              </a:rPr>
              <a:t>Advantages of specific identification </a:t>
            </a:r>
            <a:r>
              <a:rPr lang="en-US" sz="4400" dirty="0" smtClean="0">
                <a:latin typeface="Times New Roman" panose="02020603050405020304" pitchFamily="18" charset="0"/>
                <a:cs typeface="Times New Roman" panose="02020603050405020304" pitchFamily="18" charset="0"/>
              </a:rPr>
              <a:t>method:</a:t>
            </a:r>
            <a:endParaRPr lang="en-US" sz="4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 higher degree of accuracy</a:t>
            </a: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actual costs match with revenues</a:t>
            </a:r>
          </a:p>
          <a:p>
            <a:r>
              <a:rPr lang="en-US" sz="4400" dirty="0" smtClean="0">
                <a:latin typeface="Times New Roman" panose="02020603050405020304" pitchFamily="18" charset="0"/>
                <a:cs typeface="Times New Roman" panose="02020603050405020304" pitchFamily="18" charset="0"/>
              </a:rPr>
              <a:t>Disadvantage:</a:t>
            </a:r>
            <a:endParaRPr lang="en-US" sz="44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challenging and time-consuming</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07449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341" y="220899"/>
            <a:ext cx="9722363" cy="989716"/>
          </a:xfrm>
        </p:spPr>
        <p:txBody>
          <a:bodyPr/>
          <a:lstStyle/>
          <a:p>
            <a:pPr algn="ctr"/>
            <a:r>
              <a:rPr lang="en-US" sz="4800" dirty="0" smtClean="0">
                <a:latin typeface="Times New Roman" panose="02020603050405020304" pitchFamily="18" charset="0"/>
                <a:cs typeface="Times New Roman" panose="02020603050405020304" pitchFamily="18" charset="0"/>
              </a:rPr>
              <a:t>References</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851" y="1712890"/>
            <a:ext cx="11384923" cy="4765183"/>
          </a:xfrm>
        </p:spPr>
        <p:txBody>
          <a:bodyPr/>
          <a:lstStyle/>
          <a:p>
            <a:pPr>
              <a:lnSpc>
                <a:spcPct val="200000"/>
              </a:lnSpc>
            </a:pPr>
            <a:r>
              <a:rPr lang="en-US" sz="2400" dirty="0">
                <a:latin typeface="Times New Roman" panose="02020603050405020304" pitchFamily="18" charset="0"/>
                <a:cs typeface="Times New Roman" panose="02020603050405020304" pitchFamily="18" charset="0"/>
              </a:rPr>
              <a:t>Bragg, S. (2019, March 28). </a:t>
            </a:r>
            <a:r>
              <a:rPr lang="en-US" sz="2400" i="1" dirty="0" err="1">
                <a:latin typeface="Times New Roman" panose="02020603050405020304" pitchFamily="18" charset="0"/>
                <a:cs typeface="Times New Roman" panose="02020603050405020304" pitchFamily="18" charset="0"/>
              </a:rPr>
              <a:t>AccountingTools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AccountingTools</a:t>
            </a:r>
            <a:r>
              <a:rPr lang="en-US" sz="2400" dirty="0">
                <a:latin typeface="Times New Roman" panose="02020603050405020304" pitchFamily="18" charset="0"/>
                <a:cs typeface="Times New Roman" panose="02020603050405020304" pitchFamily="18" charset="0"/>
              </a:rPr>
              <a:t>. https://www.accountingtools.com/articles/2017/5/13/accounting-inventory-methods</a:t>
            </a:r>
          </a:p>
          <a:p>
            <a:pPr>
              <a:lnSpc>
                <a:spcPct val="200000"/>
              </a:lnSpc>
            </a:pPr>
            <a:r>
              <a:rPr lang="en-US" sz="2400" dirty="0">
                <a:latin typeface="Times New Roman" panose="02020603050405020304" pitchFamily="18" charset="0"/>
                <a:cs typeface="Times New Roman" panose="02020603050405020304" pitchFamily="18" charset="0"/>
              </a:rPr>
              <a:t>‌ Valuing Inventory | Boundless Accounting. (2019). Lumenlearning.com. https://courses.lumenlearning.com/boundless-accounting/chapter/valuing-inventory/</a:t>
            </a:r>
          </a:p>
          <a:p>
            <a:pPr marL="0" indent="0">
              <a:lnSpc>
                <a:spcPct val="200000"/>
              </a:lnSpc>
              <a:buNone/>
            </a:pPr>
            <a:r>
              <a:rPr lang="en-US" sz="2400" dirty="0">
                <a:latin typeface="Times New Roman" panose="02020603050405020304" pitchFamily="18" charset="0"/>
                <a:cs typeface="Times New Roman" panose="02020603050405020304" pitchFamily="18" charset="0"/>
              </a:rPr>
              <a:t>‌</a:t>
            </a:r>
          </a:p>
          <a:p>
            <a:pPr marL="0" indent="0">
              <a:buNone/>
            </a:pPr>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2558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408" y="402583"/>
            <a:ext cx="9601196" cy="962578"/>
          </a:xfrm>
        </p:spPr>
        <p:txBody>
          <a:bodyPr>
            <a:noAutofit/>
          </a:bodyPr>
          <a:lstStyle/>
          <a:p>
            <a:pPr algn="ctr"/>
            <a:r>
              <a:rPr lang="en-US" sz="4400" b="1" dirty="0" smtClean="0">
                <a:latin typeface="Times New Roman" panose="02020603050405020304" pitchFamily="18" charset="0"/>
                <a:cs typeface="Times New Roman" panose="02020603050405020304" pitchFamily="18" charset="0"/>
              </a:rPr>
              <a:t>Introduction</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r>
              <a:rPr lang="en-US" sz="4000" dirty="0" smtClean="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Inventory refers to a company’s goods or assets, usually in three production stages, including:</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raw materials</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unfinished goods</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finished goods ready for sale</a:t>
            </a:r>
          </a:p>
          <a:p>
            <a:r>
              <a:rPr lang="en-US" sz="4000" dirty="0">
                <a:latin typeface="Times New Roman" panose="02020603050405020304" pitchFamily="18" charset="0"/>
                <a:cs typeface="Times New Roman" panose="02020603050405020304" pitchFamily="18" charset="0"/>
              </a:rPr>
              <a:t>Inventory is considered a company’s asset.</a:t>
            </a:r>
          </a:p>
          <a:p>
            <a:pPr>
              <a:buFont typeface="Arial" panose="020B0604020202020204" pitchFamily="34" charset="0"/>
              <a:buChar char="•"/>
            </a:pPr>
            <a:endParaRPr lang="en-US" sz="3600" dirty="0" smtClean="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55226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299553"/>
            <a:ext cx="9601196" cy="962578"/>
          </a:xfrm>
        </p:spPr>
        <p:txBody>
          <a:bodyPr>
            <a:normAutofit fontScale="90000"/>
          </a:bodyPr>
          <a:lstStyle/>
          <a:p>
            <a:pPr algn="ctr"/>
            <a:r>
              <a:rPr lang="en-US" sz="5300" dirty="0" smtClean="0">
                <a:latin typeface="Times New Roman" panose="02020603050405020304" pitchFamily="18" charset="0"/>
                <a:cs typeface="Times New Roman" panose="02020603050405020304" pitchFamily="18" charset="0"/>
              </a:rPr>
              <a:t>Various Inventory Methods</a:t>
            </a:r>
            <a:r>
              <a:rPr lang="en-US" sz="4400" dirty="0" smtClean="0">
                <a:latin typeface="Times New Roman" panose="02020603050405020304" pitchFamily="18" charset="0"/>
                <a:cs typeface="Times New Roman" panose="02020603050405020304" pitchFamily="18" charset="0"/>
              </a:rPr>
              <a:t/>
            </a:r>
            <a:br>
              <a:rPr lang="en-US" sz="4400" dirty="0" smtClean="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r>
              <a:rPr lang="en-US" sz="4000" dirty="0" smtClean="0">
                <a:latin typeface="Times New Roman" panose="02020603050405020304" pitchFamily="18" charset="0"/>
                <a:cs typeface="Times New Roman" panose="02020603050405020304" pitchFamily="18" charset="0"/>
              </a:rPr>
              <a:t>Various inventory </a:t>
            </a:r>
            <a:r>
              <a:rPr lang="en-US" sz="4000" dirty="0">
                <a:latin typeface="Times New Roman" panose="02020603050405020304" pitchFamily="18" charset="0"/>
                <a:cs typeface="Times New Roman" panose="02020603050405020304" pitchFamily="18" charset="0"/>
              </a:rPr>
              <a:t>methods include:</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first in first out method (FIFO</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last in first out method (LIFO)</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weighted average </a:t>
            </a:r>
          </a:p>
          <a:p>
            <a:pPr lvl="1">
              <a:buFont typeface="Arial" panose="020B0604020202020204" pitchFamily="34" charset="0"/>
              <a:buChar char="•"/>
            </a:pPr>
            <a:r>
              <a:rPr lang="en-US" sz="4000" dirty="0">
                <a:latin typeface="Times New Roman" panose="02020603050405020304" pitchFamily="18" charset="0"/>
                <a:cs typeface="Times New Roman" panose="02020603050405020304" pitchFamily="18" charset="0"/>
              </a:rPr>
              <a:t>specific identification</a:t>
            </a:r>
            <a:endParaRPr lang="en-US"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07183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427" y="260916"/>
            <a:ext cx="9601196" cy="962578"/>
          </a:xfrm>
        </p:spPr>
        <p:txBody>
          <a:bodyPr>
            <a:normAutofit/>
          </a:bodyPr>
          <a:lstStyle/>
          <a:p>
            <a:pPr algn="ctr"/>
            <a:r>
              <a:rPr lang="en-US" sz="4800" dirty="0" smtClean="0">
                <a:latin typeface="Times New Roman" panose="02020603050405020304" pitchFamily="18" charset="0"/>
                <a:cs typeface="Times New Roman" panose="02020603050405020304" pitchFamily="18" charset="0"/>
              </a:rPr>
              <a:t>FIFO METHOD</a:t>
            </a:r>
            <a:endParaRPr lang="en-US" sz="4800" dirty="0">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pPr lvl="0"/>
            <a:r>
              <a:rPr lang="en-US" sz="4400" dirty="0">
                <a:latin typeface="Times New Roman" panose="02020603050405020304" pitchFamily="18" charset="0"/>
                <a:cs typeface="Times New Roman" panose="02020603050405020304" pitchFamily="18" charset="0"/>
              </a:rPr>
              <a:t>goods that are purchased first are used or sold first</a:t>
            </a:r>
          </a:p>
          <a:p>
            <a:pPr lvl="0"/>
            <a:r>
              <a:rPr lang="en-US" sz="4400" dirty="0">
                <a:latin typeface="Times New Roman" panose="02020603050405020304" pitchFamily="18" charset="0"/>
                <a:cs typeface="Times New Roman" panose="02020603050405020304" pitchFamily="18" charset="0"/>
              </a:rPr>
              <a:t>mostly used by businesses with short demand cycles or with perishable inventory</a:t>
            </a:r>
          </a:p>
          <a:p>
            <a:r>
              <a:rPr lang="en-US" sz="4400" dirty="0">
                <a:latin typeface="Times New Roman" panose="02020603050405020304" pitchFamily="18" charset="0"/>
                <a:cs typeface="Times New Roman" panose="02020603050405020304" pitchFamily="18" charset="0"/>
              </a:rPr>
              <a:t>FIFO method formula = Oldest inventory cost per unit *  number of inventory units sold</a:t>
            </a:r>
            <a:endParaRPr lang="en-US" sz="4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5340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218943"/>
            <a:ext cx="9994005" cy="991671"/>
          </a:xfrm>
        </p:spPr>
        <p:txBody>
          <a:bodyPr/>
          <a:lstStyle/>
          <a:p>
            <a:pPr algn="ctr"/>
            <a:r>
              <a:rPr lang="en-US" dirty="0" smtClean="0">
                <a:latin typeface="Times New Roman" panose="02020603050405020304" pitchFamily="18" charset="0"/>
                <a:cs typeface="Times New Roman" panose="02020603050405020304" pitchFamily="18" charset="0"/>
              </a:rPr>
              <a:t>FIFO Method</a:t>
            </a:r>
            <a:endParaRPr lang="en-US" dirty="0"/>
          </a:p>
        </p:txBody>
      </p:sp>
      <p:sp>
        <p:nvSpPr>
          <p:cNvPr id="3" name="Content Placeholder 2"/>
          <p:cNvSpPr>
            <a:spLocks noGrp="1"/>
          </p:cNvSpPr>
          <p:nvPr>
            <p:ph idx="1"/>
          </p:nvPr>
        </p:nvSpPr>
        <p:spPr>
          <a:xfrm>
            <a:off x="218941" y="1935920"/>
            <a:ext cx="11048616" cy="4670941"/>
          </a:xfrm>
        </p:spPr>
        <p:txBody>
          <a:bodyPr>
            <a:normAutofit/>
          </a:bodyPr>
          <a:lstStyle/>
          <a:p>
            <a:r>
              <a:rPr lang="en-US" sz="3200" dirty="0">
                <a:latin typeface="Times New Roman" panose="02020603050405020304" pitchFamily="18" charset="0"/>
                <a:cs typeface="Times New Roman" panose="02020603050405020304" pitchFamily="18" charset="0"/>
              </a:rPr>
              <a:t>Advantages of FIFO method</a:t>
            </a:r>
            <a:r>
              <a:rPr lang="en-US" dirty="0"/>
              <a:t>:</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yields a higher net income</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best for perishable inventory</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matches the business’s flow of products</a:t>
            </a:r>
          </a:p>
          <a:p>
            <a:r>
              <a:rPr lang="en-US" sz="3200" dirty="0">
                <a:latin typeface="Times New Roman" panose="02020603050405020304" pitchFamily="18" charset="0"/>
                <a:cs typeface="Times New Roman" panose="02020603050405020304" pitchFamily="18" charset="0"/>
              </a:rPr>
              <a:t>Disadvantages</a:t>
            </a:r>
            <a:r>
              <a:rPr lang="en-US" dirty="0"/>
              <a:t>:</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businesses tend to pay higher taxes</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revenue and cost do not match</a:t>
            </a:r>
          </a:p>
          <a:p>
            <a:pPr lvl="1">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2279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222280"/>
            <a:ext cx="9601196" cy="962578"/>
          </a:xfrm>
        </p:spPr>
        <p:txBody>
          <a:bodyPr>
            <a:normAutofit/>
          </a:bodyPr>
          <a:lstStyle/>
          <a:p>
            <a:pPr algn="ctr"/>
            <a:r>
              <a:rPr lang="en-US" sz="4400" dirty="0" smtClean="0">
                <a:latin typeface="Times New Roman" panose="02020603050405020304" pitchFamily="18" charset="0"/>
                <a:cs typeface="Times New Roman" panose="02020603050405020304" pitchFamily="18" charset="0"/>
              </a:rPr>
              <a:t>LIFO METHOD</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pPr lvl="0"/>
            <a:r>
              <a:rPr lang="en-US" sz="4000" dirty="0">
                <a:latin typeface="Times New Roman" panose="02020603050405020304" pitchFamily="18" charset="0"/>
                <a:cs typeface="Times New Roman" panose="02020603050405020304" pitchFamily="18" charset="0"/>
              </a:rPr>
              <a:t>items that are purchased last or recently acquired are sold first</a:t>
            </a:r>
          </a:p>
          <a:p>
            <a:pPr lvl="0"/>
            <a:r>
              <a:rPr lang="en-US" sz="4000" dirty="0">
                <a:latin typeface="Times New Roman" panose="02020603050405020304" pitchFamily="18" charset="0"/>
                <a:cs typeface="Times New Roman" panose="02020603050405020304" pitchFamily="18" charset="0"/>
              </a:rPr>
              <a:t>It is for businesses where goods’ prices increase frequently</a:t>
            </a:r>
          </a:p>
          <a:p>
            <a:pPr lvl="0"/>
            <a:r>
              <a:rPr lang="en-US" sz="4000" dirty="0">
                <a:latin typeface="Times New Roman" panose="02020603050405020304" pitchFamily="18" charset="0"/>
                <a:cs typeface="Times New Roman" panose="02020603050405020304" pitchFamily="18" charset="0"/>
              </a:rPr>
              <a:t>LIFO method formula = new inventory cost per unit * number of inventory units sold</a:t>
            </a:r>
          </a:p>
          <a:p>
            <a:pPr marL="0" indent="0">
              <a:buNone/>
            </a:pP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4047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170764"/>
            <a:ext cx="9601196" cy="962578"/>
          </a:xfrm>
        </p:spPr>
        <p:txBody>
          <a:bodyPr>
            <a:normAutofit fontScale="90000"/>
          </a:bodyPr>
          <a:lstStyle/>
          <a:p>
            <a:pPr algn="ctr"/>
            <a:r>
              <a:rPr lang="en-US" sz="4400" dirty="0" smtClean="0">
                <a:latin typeface="Times New Roman" panose="02020603050405020304" pitchFamily="18" charset="0"/>
                <a:cs typeface="Times New Roman" panose="02020603050405020304" pitchFamily="18" charset="0"/>
              </a:rPr>
              <a:t>LIFO Method</a:t>
            </a:r>
            <a:r>
              <a:rPr lang="en-US" sz="2800" dirty="0">
                <a:effectLst/>
              </a:rPr>
              <a:t/>
            </a:r>
            <a:br>
              <a:rPr lang="en-US" sz="2800" dirty="0">
                <a:effectLst/>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r>
              <a:rPr lang="en-US" sz="4000" dirty="0">
                <a:latin typeface="Times New Roman" panose="02020603050405020304" pitchFamily="18" charset="0"/>
                <a:cs typeface="Times New Roman" panose="02020603050405020304" pitchFamily="18" charset="0"/>
              </a:rPr>
              <a:t>Advantages of LIFO method</a:t>
            </a:r>
            <a:r>
              <a:rPr lang="en-US" sz="3600" dirty="0">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Businesses pay lower taxes</a:t>
            </a: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Best when prices are unstable</a:t>
            </a:r>
          </a:p>
          <a:p>
            <a:r>
              <a:rPr lang="en-US" sz="4000" dirty="0">
                <a:latin typeface="Times New Roman" panose="02020603050405020304" pitchFamily="18" charset="0"/>
                <a:cs typeface="Times New Roman" panose="02020603050405020304" pitchFamily="18" charset="0"/>
              </a:rPr>
              <a:t>Disadvantages of LIFO method:</a:t>
            </a: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leads to lower income</a:t>
            </a:r>
          </a:p>
          <a:p>
            <a:pPr lvl="1">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restricted or banned by particular organizations</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69984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82" y="183643"/>
            <a:ext cx="9601196" cy="962578"/>
          </a:xfrm>
        </p:spPr>
        <p:txBody>
          <a:bodyPr>
            <a:noAutofit/>
          </a:bodyPr>
          <a:lstStyle/>
          <a:p>
            <a:pPr algn="ctr"/>
            <a:r>
              <a:rPr lang="en-US" sz="4400" dirty="0">
                <a:latin typeface="Times New Roman" panose="02020603050405020304" pitchFamily="18" charset="0"/>
                <a:cs typeface="Times New Roman" panose="02020603050405020304" pitchFamily="18" charset="0"/>
              </a:rPr>
              <a:t>Weighted Average Method</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37882" y="1635617"/>
            <a:ext cx="11307650" cy="4945487"/>
          </a:xfrm>
        </p:spPr>
        <p:txBody>
          <a:bodyPr>
            <a:noAutofit/>
          </a:bodyPr>
          <a:lstStyle/>
          <a:p>
            <a:pPr lvl="0"/>
            <a:r>
              <a:rPr lang="en-US" sz="3600" dirty="0">
                <a:latin typeface="Times New Roman" panose="02020603050405020304" pitchFamily="18" charset="0"/>
                <a:cs typeface="Times New Roman" panose="02020603050405020304" pitchFamily="18" charset="0"/>
              </a:rPr>
              <a:t>cost of any most recent inventory bought is rolled into the cost of the existing inventory</a:t>
            </a:r>
          </a:p>
          <a:p>
            <a:pPr lvl="0"/>
            <a:r>
              <a:rPr lang="en-US" sz="3600" dirty="0">
                <a:latin typeface="Times New Roman" panose="02020603050405020304" pitchFamily="18" charset="0"/>
                <a:cs typeface="Times New Roman" panose="02020603050405020304" pitchFamily="18" charset="0"/>
              </a:rPr>
              <a:t>The average cost is adjusted again as more recent inventory is bought</a:t>
            </a:r>
          </a:p>
          <a:p>
            <a:pPr lvl="0"/>
            <a:r>
              <a:rPr lang="en-US" sz="3600" dirty="0">
                <a:latin typeface="Times New Roman" panose="02020603050405020304" pitchFamily="18" charset="0"/>
                <a:cs typeface="Times New Roman" panose="02020603050405020304" pitchFamily="18" charset="0"/>
              </a:rPr>
              <a:t>mostly used when inventory products are so intertwined or identical</a:t>
            </a:r>
          </a:p>
          <a:p>
            <a:pPr lvl="0"/>
            <a:r>
              <a:rPr lang="en-US" sz="3600" dirty="0">
                <a:latin typeface="Times New Roman" panose="02020603050405020304" pitchFamily="18" charset="0"/>
                <a:cs typeface="Times New Roman" panose="02020603050405020304" pitchFamily="18" charset="0"/>
              </a:rPr>
              <a:t>assumes that a business sells all of its inventory simultaneously</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3167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717" y="246656"/>
            <a:ext cx="9404723" cy="1041231"/>
          </a:xfrm>
        </p:spPr>
        <p:txBody>
          <a:bodyPr>
            <a:normAutofit fontScale="90000"/>
          </a:bodyPr>
          <a:lstStyle/>
          <a:p>
            <a:pPr algn="ctr"/>
            <a:r>
              <a:rPr lang="en-US" sz="4800" dirty="0">
                <a:latin typeface="Times New Roman" panose="02020603050405020304" pitchFamily="18" charset="0"/>
                <a:cs typeface="Times New Roman" panose="02020603050405020304" pitchFamily="18" charset="0"/>
              </a:rPr>
              <a:t>Weighted Average Method</a:t>
            </a:r>
            <a:br>
              <a:rPr lang="en-US" sz="4800" dirty="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73486" y="1596980"/>
            <a:ext cx="11372045" cy="4881093"/>
          </a:xfrm>
        </p:spPr>
        <p:txBody>
          <a:bodyPr>
            <a:normAutofit/>
          </a:bodyPr>
          <a:lstStyle/>
          <a:p>
            <a:r>
              <a:rPr lang="en-US" sz="4000" dirty="0">
                <a:latin typeface="Times New Roman" panose="02020603050405020304" pitchFamily="18" charset="0"/>
                <a:cs typeface="Times New Roman" panose="02020603050405020304" pitchFamily="18" charset="0"/>
              </a:rPr>
              <a:t>Advantages of weighted average method</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easy and simple</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saves time</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does not lead to extensively fluctuating profits</a:t>
            </a:r>
          </a:p>
          <a:p>
            <a:r>
              <a:rPr lang="en-US" sz="4000" dirty="0">
                <a:latin typeface="Times New Roman" panose="02020603050405020304" pitchFamily="18" charset="0"/>
                <a:cs typeface="Times New Roman" panose="02020603050405020304" pitchFamily="18" charset="0"/>
              </a:rPr>
              <a:t>Disadvantages</a:t>
            </a:r>
          </a:p>
          <a:p>
            <a:pPr lvl="1">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does not match recent costs with current revenues</a:t>
            </a:r>
          </a:p>
          <a:p>
            <a:pPr marL="857250" lvl="1" indent="-457200">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574520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1593</TotalTime>
  <Words>1421</Words>
  <Application>Microsoft Office PowerPoint</Application>
  <PresentationFormat>Custom</PresentationFormat>
  <Paragraphs>92</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Ion</vt:lpstr>
      <vt:lpstr> INVENTORY METHODS</vt:lpstr>
      <vt:lpstr>Introduction</vt:lpstr>
      <vt:lpstr>Various Inventory Methods </vt:lpstr>
      <vt:lpstr>FIFO METHOD</vt:lpstr>
      <vt:lpstr>FIFO Method</vt:lpstr>
      <vt:lpstr>LIFO METHOD</vt:lpstr>
      <vt:lpstr>LIFO Method </vt:lpstr>
      <vt:lpstr>Weighted Average Method </vt:lpstr>
      <vt:lpstr>Weighted Average Method </vt:lpstr>
      <vt:lpstr> Specific Identification Method  </vt:lpstr>
      <vt:lpstr>Specific Identification Method</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INTRODUCTION</dc:title>
  <dc:creator>Windows User</dc:creator>
  <cp:lastModifiedBy>Windows User</cp:lastModifiedBy>
  <cp:revision>469</cp:revision>
  <dcterms:created xsi:type="dcterms:W3CDTF">2018-03-22T12:14:56Z</dcterms:created>
  <dcterms:modified xsi:type="dcterms:W3CDTF">2021-12-01T12:34:39Z</dcterms:modified>
</cp:coreProperties>
</file>