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1"/>
  </p:notesMasterIdLst>
  <p:sldIdLst>
    <p:sldId id="256" r:id="rId3"/>
    <p:sldId id="259" r:id="rId4"/>
    <p:sldId id="260" r:id="rId5"/>
    <p:sldId id="261" r:id="rId6"/>
    <p:sldId id="262" r:id="rId7"/>
    <p:sldId id="263" r:id="rId8"/>
    <p:sldId id="266" r:id="rId9"/>
    <p:sldId id="264" r:id="rId10"/>
  </p:sldIdLst>
  <p:sldSz cx="9144000" cy="5143500" type="screen16x9"/>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8785" autoAdjust="0"/>
  </p:normalViewPr>
  <p:slideViewPr>
    <p:cSldViewPr>
      <p:cViewPr>
        <p:scale>
          <a:sx n="80" d="100"/>
          <a:sy n="80" d="100"/>
        </p:scale>
        <p:origin x="-864" y="-870"/>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BC1E51-8F54-4592-B4B5-8F61432F6B63}" type="datetimeFigureOut">
              <a:rPr lang="en-US" smtClean="0"/>
              <a:pPr/>
              <a:t>9/26/2021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36A4B6-9200-4384-98AC-101D550CF41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Juvenile delinquency is a key issue that has been enduring in the US</a:t>
            </a:r>
            <a:r>
              <a:rPr lang="en-US" baseline="0" dirty="0" smtClean="0"/>
              <a:t> society.  To understand the issue, there is a need to look into the underlying causes for juvenile offenders. Sustainable solutions have to address the issue in the early stages. To this end, prevention of juvenile delinquency has to begin by understanding the risk factors.</a:t>
            </a:r>
            <a:endParaRPr lang="en-US" dirty="0"/>
          </a:p>
        </p:txBody>
      </p:sp>
      <p:sp>
        <p:nvSpPr>
          <p:cNvPr id="4" name="Slide Number Placeholder 3"/>
          <p:cNvSpPr>
            <a:spLocks noGrp="1"/>
          </p:cNvSpPr>
          <p:nvPr>
            <p:ph type="sldNum" sz="quarter" idx="10"/>
          </p:nvPr>
        </p:nvSpPr>
        <p:spPr/>
        <p:txBody>
          <a:bodyPr/>
          <a:lstStyle/>
          <a:p>
            <a:fld id="{C136A4B6-9200-4384-98AC-101D550CF41B}"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various</a:t>
            </a:r>
            <a:r>
              <a:rPr lang="en-US" baseline="0" dirty="0" smtClean="0"/>
              <a:t> environmental factors that are associated with an increased risk of juvenile delinquency. The influence of peers is a key factor. The need to seek sensation and impulsive behavior is a key factor which leads to dragging into unwanted behavior channels. The issue of poor parental management is a key issue in which the influence of the parents as appropriate instructors is neglected as well as the affection needed for developing upright behavior. Early caregiver disruption is also a key issue that creates imbalance in the development of children leading to inappropriate behavior in later stages.</a:t>
            </a:r>
            <a:endParaRPr lang="en-US" dirty="0"/>
          </a:p>
        </p:txBody>
      </p:sp>
      <p:sp>
        <p:nvSpPr>
          <p:cNvPr id="4" name="Slide Number Placeholder 3"/>
          <p:cNvSpPr>
            <a:spLocks noGrp="1"/>
          </p:cNvSpPr>
          <p:nvPr>
            <p:ph type="sldNum" sz="quarter" idx="10"/>
          </p:nvPr>
        </p:nvSpPr>
        <p:spPr/>
        <p:txBody>
          <a:bodyPr/>
          <a:lstStyle/>
          <a:p>
            <a:fld id="{C136A4B6-9200-4384-98AC-101D550CF41B}"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Attention Deficit Hyperactivity Disorder is a</a:t>
            </a:r>
            <a:r>
              <a:rPr lang="en-US" baseline="0" dirty="0" smtClean="0"/>
              <a:t> mental health issue which has been linked to development of juvenile delinquency. 18% of juvenile offenders studied by </a:t>
            </a:r>
            <a:r>
              <a:rPr lang="en-US" baseline="0" dirty="0" err="1" smtClean="0"/>
              <a:t>Margari</a:t>
            </a:r>
            <a:r>
              <a:rPr lang="en-US" baseline="0" dirty="0" smtClean="0"/>
              <a:t> et al. (2015), were found to have symptoms of ADHD. Other key psychological factors that affect the individual include </a:t>
            </a:r>
            <a:r>
              <a:rPr lang="en-US" altLang="ko-KR" sz="1200" dirty="0" smtClean="0"/>
              <a:t>impulsive temperament characteristics, emotional and behavior problems, substance or alcohol abuse, poor relationships with parents and peers, and mental health problem. Low</a:t>
            </a:r>
            <a:r>
              <a:rPr lang="en-US" altLang="ko-KR" sz="1200" baseline="0" dirty="0" smtClean="0"/>
              <a:t> academic achievement is another factor which has been linked to later development of violent behavior.</a:t>
            </a:r>
            <a:endParaRPr lang="en-US" baseline="0" dirty="0" smtClean="0"/>
          </a:p>
        </p:txBody>
      </p:sp>
      <p:sp>
        <p:nvSpPr>
          <p:cNvPr id="4" name="Slide Number Placeholder 3"/>
          <p:cNvSpPr>
            <a:spLocks noGrp="1"/>
          </p:cNvSpPr>
          <p:nvPr>
            <p:ph type="sldNum" sz="quarter" idx="10"/>
          </p:nvPr>
        </p:nvSpPr>
        <p:spPr/>
        <p:txBody>
          <a:bodyPr/>
          <a:lstStyle/>
          <a:p>
            <a:fld id="{C136A4B6-9200-4384-98AC-101D550CF41B}"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Miyaguchi</a:t>
            </a:r>
            <a:r>
              <a:rPr lang="en-US" dirty="0" smtClean="0"/>
              <a:t> and </a:t>
            </a:r>
            <a:r>
              <a:rPr lang="en-US" dirty="0" err="1" smtClean="0"/>
              <a:t>Shirataki</a:t>
            </a:r>
            <a:r>
              <a:rPr lang="en-US" dirty="0" smtClean="0"/>
              <a:t> (2014) have an extensive look into the intelligence factor</a:t>
            </a:r>
            <a:r>
              <a:rPr lang="en-US" baseline="0" dirty="0" smtClean="0"/>
              <a:t> to determine its influence on the development of juvenile delinquency. Juvenile sex offenders are found to have a lower level of intelligence as compared to non-sex offenders. This indicates a higher risk factor for low intelligence individuals to engage in delinquent behavior. Moreover, antisocial behavior is linked to low intelligence individuals in which there is a direct disregard of the right and wrong aspects (</a:t>
            </a:r>
            <a:r>
              <a:rPr lang="en-US" baseline="0" dirty="0" err="1" smtClean="0"/>
              <a:t>Starikova</a:t>
            </a:r>
            <a:r>
              <a:rPr lang="en-US" baseline="0" dirty="0" smtClean="0"/>
              <a:t> et al., 2017).</a:t>
            </a:r>
            <a:endParaRPr lang="en-US" dirty="0"/>
          </a:p>
        </p:txBody>
      </p:sp>
      <p:sp>
        <p:nvSpPr>
          <p:cNvPr id="4" name="Slide Number Placeholder 3"/>
          <p:cNvSpPr>
            <a:spLocks noGrp="1"/>
          </p:cNvSpPr>
          <p:nvPr>
            <p:ph type="sldNum" sz="quarter" idx="10"/>
          </p:nvPr>
        </p:nvSpPr>
        <p:spPr/>
        <p:txBody>
          <a:bodyPr/>
          <a:lstStyle/>
          <a:p>
            <a:fld id="{C136A4B6-9200-4384-98AC-101D550CF41B}"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Therefore, the key risk factors can be grouped</a:t>
            </a:r>
            <a:r>
              <a:rPr lang="en-US" baseline="0" dirty="0" smtClean="0"/>
              <a:t> according to environmental, psychological, and intelligence factors. The application of jailing as a solution to juvenile delinquent behavior is a key issue that may increase the problem. There is a need to apply root cause strategies that look at early identification of at-risk individuals. This can lead to identification of juveniles early in their age and apply the appropriate strategies to </a:t>
            </a:r>
            <a:r>
              <a:rPr lang="en-US" baseline="0" smtClean="0"/>
              <a:t>the issue.</a:t>
            </a:r>
            <a:endParaRPr lang="en-US" dirty="0"/>
          </a:p>
        </p:txBody>
      </p:sp>
      <p:sp>
        <p:nvSpPr>
          <p:cNvPr id="4" name="Slide Number Placeholder 3"/>
          <p:cNvSpPr>
            <a:spLocks noGrp="1"/>
          </p:cNvSpPr>
          <p:nvPr>
            <p:ph type="sldNum" sz="quarter" idx="10"/>
          </p:nvPr>
        </p:nvSpPr>
        <p:spPr/>
        <p:txBody>
          <a:bodyPr/>
          <a:lstStyle/>
          <a:p>
            <a:fld id="{C136A4B6-9200-4384-98AC-101D550CF41B}"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b="1" dirty="0">
              <a:solidFill>
                <a:srgbClr val="5A5662"/>
              </a:solidFill>
              <a:latin typeface="Garamond" panose="02020404030301010803" pitchFamily="18" charset="0"/>
              <a:cs typeface="Arial Black"/>
            </a:endParaRPr>
          </a:p>
        </p:txBody>
      </p:sp>
      <p:sp>
        <p:nvSpPr>
          <p:cNvPr id="4" name="Slide Number Placeholder 3"/>
          <p:cNvSpPr>
            <a:spLocks noGrp="1"/>
          </p:cNvSpPr>
          <p:nvPr>
            <p:ph type="sldNum" sz="quarter" idx="5"/>
          </p:nvPr>
        </p:nvSpPr>
        <p:spPr/>
        <p:txBody>
          <a:bodyPr/>
          <a:lstStyle/>
          <a:p>
            <a:fld id="{71EF58FD-93C4-4093-9783-F6B107021FB0}" type="slidenum">
              <a:rPr lang="x-none" smtClean="0"/>
              <a:pPr/>
              <a:t>7</a:t>
            </a:fld>
            <a:endParaRPr lang="x-none"/>
          </a:p>
        </p:txBody>
      </p:sp>
    </p:spTree>
    <p:extLst>
      <p:ext uri="{BB962C8B-B14F-4D97-AF65-F5344CB8AC3E}">
        <p14:creationId xmlns="" xmlns:p14="http://schemas.microsoft.com/office/powerpoint/2010/main" val="1709268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36A4B6-9200-4384-98AC-101D550CF41B}"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219768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937D59-5EDB-4C39-B697-625748F703B6}" type="datetimeFigureOut">
              <a:rPr lang="en-US" smtClean="0"/>
              <a:pPr/>
              <a:t>9/26/2021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 xmlns:p14="http://schemas.microsoft.com/office/powerpoint/2010/main" val="1150510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937D59-5EDB-4C39-B697-625748F703B6}" type="datetimeFigureOut">
              <a:rPr lang="en-US" smtClean="0"/>
              <a:pPr/>
              <a:t>9/26/2021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 xmlns:p14="http://schemas.microsoft.com/office/powerpoint/2010/main" val="2403535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37D59-5EDB-4C39-B697-625748F703B6}" type="datetimeFigureOut">
              <a:rPr lang="en-US" smtClean="0"/>
              <a:pPr/>
              <a:t>9/26/2021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 xmlns:p14="http://schemas.microsoft.com/office/powerpoint/2010/main" val="501824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37D59-5EDB-4C39-B697-625748F703B6}" type="datetimeFigureOut">
              <a:rPr lang="en-US" smtClean="0"/>
              <a:pPr/>
              <a:t>9/26/2021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 xmlns:p14="http://schemas.microsoft.com/office/powerpoint/2010/main" val="7224409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pPr/>
              <a:t>9/26/2021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 xmlns:p14="http://schemas.microsoft.com/office/powerpoint/2010/main" val="28108716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pPr/>
              <a:t>9/26/2021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 xmlns:p14="http://schemas.microsoft.com/office/powerpoint/2010/main" val="4240091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884466"/>
          </a:xfrm>
          <a:prstGeom prst="rect">
            <a:avLst/>
          </a:prstGeom>
        </p:spPr>
        <p:txBody>
          <a:bodyPr anchor="ctr"/>
          <a:lstStyle>
            <a:lvl1pPr algn="l">
              <a:defRPr>
                <a:solidFill>
                  <a:schemeClr val="accent5">
                    <a:lumMod val="50000"/>
                  </a:schemeClr>
                </a:solidFill>
                <a:latin typeface="Arial" pitchFamily="34" charset="0"/>
                <a:cs typeface="Arial" pitchFamily="34" charset="0"/>
              </a:defRPr>
            </a:lvl1pPr>
          </a:lstStyle>
          <a:p>
            <a:r>
              <a:rPr lang="en-US" altLang="ko-KR" dirty="0" smtClean="0"/>
              <a:t> Free PPT _ Click to add title</a:t>
            </a:r>
            <a:endParaRPr lang="ko-KR" altLang="en-US" dirty="0"/>
          </a:p>
        </p:txBody>
      </p:sp>
      <p:sp>
        <p:nvSpPr>
          <p:cNvPr id="4" name="Content Placeholder 2"/>
          <p:cNvSpPr>
            <a:spLocks noGrp="1"/>
          </p:cNvSpPr>
          <p:nvPr>
            <p:ph idx="1"/>
          </p:nvPr>
        </p:nvSpPr>
        <p:spPr>
          <a:xfrm>
            <a:off x="395536" y="1131590"/>
            <a:ext cx="8496944" cy="460648"/>
          </a:xfrm>
          <a:prstGeom prst="rect">
            <a:avLst/>
          </a:prstGeom>
        </p:spPr>
        <p:txBody>
          <a:bodyPr anchor="ctr"/>
          <a:lstStyle>
            <a:lvl1pPr marL="0" indent="0">
              <a:buNone/>
              <a:defRPr sz="2000">
                <a:solidFill>
                  <a:schemeClr val="accent5">
                    <a:lumMod val="50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405880" y="1808261"/>
            <a:ext cx="8496944" cy="2995737"/>
          </a:xfrm>
          <a:prstGeom prst="rect">
            <a:avLst/>
          </a:prstGeom>
        </p:spPr>
        <p:txBody>
          <a:bodyPr lIns="396000" anchor="t"/>
          <a:lstStyle>
            <a:lvl1pPr marL="0" indent="0">
              <a:buNone/>
              <a:defRPr sz="1400">
                <a:solidFill>
                  <a:schemeClr val="accent5">
                    <a:lumMod val="50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 xmlns:p14="http://schemas.microsoft.com/office/powerpoint/2010/main" val="1146943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19672" y="0"/>
            <a:ext cx="7524328" cy="884466"/>
          </a:xfrm>
          <a:prstGeom prst="rect">
            <a:avLst/>
          </a:prstGeom>
        </p:spPr>
        <p:txBody>
          <a:bodyPr anchor="ctr"/>
          <a:lstStyle>
            <a:lvl1pPr algn="l">
              <a:defRPr>
                <a:solidFill>
                  <a:schemeClr val="accent5">
                    <a:lumMod val="50000"/>
                  </a:schemeClr>
                </a:solidFill>
                <a:latin typeface="Arial" pitchFamily="34" charset="0"/>
                <a:cs typeface="Arial" pitchFamily="34" charset="0"/>
              </a:defRPr>
            </a:lvl1pPr>
          </a:lstStyle>
          <a:p>
            <a:r>
              <a:rPr lang="en-US" altLang="ko-KR" dirty="0" smtClean="0"/>
              <a:t>Free PPT _ Click to add title</a:t>
            </a:r>
            <a:endParaRPr lang="ko-KR" altLang="en-US" dirty="0"/>
          </a:p>
        </p:txBody>
      </p:sp>
      <p:sp>
        <p:nvSpPr>
          <p:cNvPr id="4" name="Content Placeholder 2"/>
          <p:cNvSpPr>
            <a:spLocks noGrp="1"/>
          </p:cNvSpPr>
          <p:nvPr>
            <p:ph idx="1"/>
          </p:nvPr>
        </p:nvSpPr>
        <p:spPr>
          <a:xfrm>
            <a:off x="1979712" y="987574"/>
            <a:ext cx="6912768" cy="460648"/>
          </a:xfrm>
          <a:prstGeom prst="rect">
            <a:avLst/>
          </a:prstGeom>
        </p:spPr>
        <p:txBody>
          <a:bodyPr anchor="ctr"/>
          <a:lstStyle>
            <a:lvl1pPr marL="0" indent="0">
              <a:buNone/>
              <a:defRPr sz="2000">
                <a:solidFill>
                  <a:schemeClr val="accent5">
                    <a:lumMod val="50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1990056" y="1664245"/>
            <a:ext cx="6912768" cy="2995737"/>
          </a:xfrm>
          <a:prstGeom prst="rect">
            <a:avLst/>
          </a:prstGeom>
        </p:spPr>
        <p:txBody>
          <a:bodyPr lIns="396000" anchor="t"/>
          <a:lstStyle>
            <a:lvl1pPr marL="0" indent="0">
              <a:buNone/>
              <a:defRPr sz="1400">
                <a:solidFill>
                  <a:schemeClr val="accent5">
                    <a:lumMod val="50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 xmlns:p14="http://schemas.microsoft.com/office/powerpoint/2010/main" val="922808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lIns="18315" tIns="9158" rIns="18315" bIns="9158"/>
          <a:lstStyle/>
          <a:p>
            <a:r>
              <a:rPr lang="en-US"/>
              <a:t>Click to edit Master title style</a:t>
            </a:r>
          </a:p>
        </p:txBody>
      </p:sp>
      <p:sp>
        <p:nvSpPr>
          <p:cNvPr id="3" name="Subtitle 2"/>
          <p:cNvSpPr>
            <a:spLocks noGrp="1"/>
          </p:cNvSpPr>
          <p:nvPr>
            <p:ph type="subTitle" idx="1"/>
          </p:nvPr>
        </p:nvSpPr>
        <p:spPr>
          <a:xfrm>
            <a:off x="1371600" y="2914650"/>
            <a:ext cx="6400800" cy="1314450"/>
          </a:xfrm>
          <a:prstGeom prst="rect">
            <a:avLst/>
          </a:prstGeom>
        </p:spPr>
        <p:txBody>
          <a:bodyPr lIns="18315" tIns="9158" rIns="18315" bIns="9158"/>
          <a:lstStyle>
            <a:lvl1pPr marL="0" indent="0" algn="ctr">
              <a:buNone/>
              <a:defRPr>
                <a:solidFill>
                  <a:schemeClr val="tx1">
                    <a:tint val="75000"/>
                  </a:schemeClr>
                </a:solidFill>
              </a:defRPr>
            </a:lvl1pPr>
            <a:lvl2pPr marL="397701" indent="0" algn="ctr">
              <a:buNone/>
              <a:defRPr>
                <a:solidFill>
                  <a:schemeClr val="tx1">
                    <a:tint val="75000"/>
                  </a:schemeClr>
                </a:solidFill>
              </a:defRPr>
            </a:lvl2pPr>
            <a:lvl3pPr marL="795403" indent="0" algn="ctr">
              <a:buNone/>
              <a:defRPr>
                <a:solidFill>
                  <a:schemeClr val="tx1">
                    <a:tint val="75000"/>
                  </a:schemeClr>
                </a:solidFill>
              </a:defRPr>
            </a:lvl3pPr>
            <a:lvl4pPr marL="1193104" indent="0" algn="ctr">
              <a:buNone/>
              <a:defRPr>
                <a:solidFill>
                  <a:schemeClr val="tx1">
                    <a:tint val="75000"/>
                  </a:schemeClr>
                </a:solidFill>
              </a:defRPr>
            </a:lvl4pPr>
            <a:lvl5pPr marL="1590805" indent="0" algn="ctr">
              <a:buNone/>
              <a:defRPr>
                <a:solidFill>
                  <a:schemeClr val="tx1">
                    <a:tint val="75000"/>
                  </a:schemeClr>
                </a:solidFill>
              </a:defRPr>
            </a:lvl5pPr>
            <a:lvl6pPr marL="1988506" indent="0" algn="ctr">
              <a:buNone/>
              <a:defRPr>
                <a:solidFill>
                  <a:schemeClr val="tx1">
                    <a:tint val="75000"/>
                  </a:schemeClr>
                </a:solidFill>
              </a:defRPr>
            </a:lvl6pPr>
            <a:lvl7pPr marL="2386208" indent="0" algn="ctr">
              <a:buNone/>
              <a:defRPr>
                <a:solidFill>
                  <a:schemeClr val="tx1">
                    <a:tint val="75000"/>
                  </a:schemeClr>
                </a:solidFill>
              </a:defRPr>
            </a:lvl7pPr>
            <a:lvl8pPr marL="2783909" indent="0" algn="ctr">
              <a:buNone/>
              <a:defRPr>
                <a:solidFill>
                  <a:schemeClr val="tx1">
                    <a:tint val="75000"/>
                  </a:schemeClr>
                </a:solidFill>
              </a:defRPr>
            </a:lvl8pPr>
            <a:lvl9pPr marL="318161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4767263"/>
            <a:ext cx="2133600" cy="273844"/>
          </a:xfrm>
          <a:prstGeom prst="rect">
            <a:avLst/>
          </a:prstGeom>
        </p:spPr>
        <p:txBody>
          <a:bodyPr lIns="18315" tIns="9158" rIns="18315" bIns="9158"/>
          <a:lstStyle/>
          <a:p>
            <a:fld id="{7B824957-C7EE-AE4F-A476-B264DD00C8D3}" type="datetimeFigureOut">
              <a:rPr lang="en-US" smtClean="0"/>
              <a:pPr/>
              <a:t>9/26/2021</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lIns="18315" tIns="9158" rIns="18315" bIns="9158"/>
          <a:lstStyle/>
          <a:p>
            <a:endParaRPr lang="en-US"/>
          </a:p>
        </p:txBody>
      </p:sp>
      <p:sp>
        <p:nvSpPr>
          <p:cNvPr id="6" name="Slide Number Placeholder 5"/>
          <p:cNvSpPr>
            <a:spLocks noGrp="1"/>
          </p:cNvSpPr>
          <p:nvPr>
            <p:ph type="sldNum" sz="quarter" idx="12"/>
          </p:nvPr>
        </p:nvSpPr>
        <p:spPr>
          <a:xfrm>
            <a:off x="6553200" y="4767263"/>
            <a:ext cx="2133600" cy="273844"/>
          </a:xfrm>
          <a:prstGeom prst="rect">
            <a:avLst/>
          </a:prstGeom>
        </p:spPr>
        <p:txBody>
          <a:bodyPr lIns="18315" tIns="9158" rIns="18315" bIns="9158"/>
          <a:lstStyle/>
          <a:p>
            <a:fld id="{3E76293B-1339-3B45-BC16-540B16D6E26A}" type="slidenum">
              <a:rPr lang="en-US" smtClean="0"/>
              <a:pPr/>
              <a:t>‹#›</a:t>
            </a:fld>
            <a:endParaRPr lang="en-US"/>
          </a:p>
        </p:txBody>
      </p:sp>
    </p:spTree>
    <p:extLst>
      <p:ext uri="{BB962C8B-B14F-4D97-AF65-F5344CB8AC3E}">
        <p14:creationId xmlns="" xmlns:p14="http://schemas.microsoft.com/office/powerpoint/2010/main" val="2625914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pPr/>
              <a:t>9/26/2021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 xmlns:p14="http://schemas.microsoft.com/office/powerpoint/2010/main" val="1895959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pPr/>
              <a:t>9/26/2021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 xmlns:p14="http://schemas.microsoft.com/office/powerpoint/2010/main" val="815133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937D59-5EDB-4C39-B697-625748F703B6}" type="datetimeFigureOut">
              <a:rPr lang="en-US" smtClean="0"/>
              <a:pPr/>
              <a:t>9/26/2021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 xmlns:p14="http://schemas.microsoft.com/office/powerpoint/2010/main" val="1860431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937D59-5EDB-4C39-B697-625748F703B6}" type="datetimeFigureOut">
              <a:rPr lang="en-US" smtClean="0"/>
              <a:pPr/>
              <a:t>9/26/2021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 xmlns:p14="http://schemas.microsoft.com/office/powerpoint/2010/main" val="3505802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937D59-5EDB-4C39-B697-625748F703B6}" type="datetimeFigureOut">
              <a:rPr lang="en-US" smtClean="0"/>
              <a:pPr/>
              <a:t>9/26/2021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 xmlns:p14="http://schemas.microsoft.com/office/powerpoint/2010/main" val="35387940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4252391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73" r:id="rId4"/>
  </p:sldLayoutIdLst>
  <p:txStyles>
    <p:titleStyle>
      <a:lvl1pPr algn="ctr" defTabSz="914400" rtl="0" eaLnBrk="1" latinLnBrk="1" hangingPunct="1">
        <a:spcBef>
          <a:spcPct val="0"/>
        </a:spcBef>
        <a:buNone/>
        <a:defRPr sz="3600" b="1" kern="1200">
          <a:solidFill>
            <a:schemeClr val="tx1"/>
          </a:solidFill>
          <a:latin typeface="Arial" pitchFamily="34" charset="0"/>
          <a:ea typeface="+mj-ea"/>
          <a:cs typeface="Arial" pitchFamily="34" charset="0"/>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63937D59-5EDB-4C39-B697-625748F703B6}" type="datetimeFigureOut">
              <a:rPr lang="en-US" smtClean="0"/>
              <a:pPr/>
              <a:t>9/26/2021</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0F31DC1F-5561-484E-AB46-68C682854F61}" type="slidenum">
              <a:rPr lang="en-US" smtClean="0"/>
              <a:pPr/>
              <a:t>‹#›</a:t>
            </a:fld>
            <a:endParaRPr lang="en-US"/>
          </a:p>
        </p:txBody>
      </p:sp>
    </p:spTree>
    <p:extLst>
      <p:ext uri="{BB962C8B-B14F-4D97-AF65-F5344CB8AC3E}">
        <p14:creationId xmlns="" xmlns:p14="http://schemas.microsoft.com/office/powerpoint/2010/main" val="262123990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
          <p:cNvSpPr txBox="1">
            <a:spLocks noChangeArrowheads="1"/>
          </p:cNvSpPr>
          <p:nvPr/>
        </p:nvSpPr>
        <p:spPr bwMode="auto">
          <a:xfrm>
            <a:off x="842825" y="2041186"/>
            <a:ext cx="3225119" cy="830997"/>
          </a:xfrm>
          <a:prstGeom prst="rect">
            <a:avLst/>
          </a:prstGeom>
          <a:noFill/>
          <a:ln w="9525">
            <a:noFill/>
            <a:miter lim="800000"/>
            <a:headEnd/>
            <a:tailEnd/>
          </a:ln>
        </p:spPr>
        <p:txBody>
          <a:bodyPr wrap="square">
            <a:spAutoFit/>
          </a:bodyPr>
          <a:lstStyle/>
          <a:p>
            <a:pPr algn="ctr"/>
            <a:r>
              <a:rPr lang="en-US" altLang="ko-KR" sz="2400" b="1" dirty="0" smtClean="0">
                <a:solidFill>
                  <a:schemeClr val="accent5">
                    <a:lumMod val="50000"/>
                  </a:schemeClr>
                </a:solidFill>
                <a:latin typeface="Arial" pitchFamily="34" charset="0"/>
                <a:ea typeface="맑은 고딕" pitchFamily="50" charset="-127"/>
                <a:cs typeface="Arial" pitchFamily="34" charset="0"/>
              </a:rPr>
              <a:t>Risk Factors for Juvenile Offenders</a:t>
            </a:r>
          </a:p>
        </p:txBody>
      </p:sp>
    </p:spTree>
    <p:extLst>
      <p:ext uri="{BB962C8B-B14F-4D97-AF65-F5344CB8AC3E}">
        <p14:creationId xmlns="" xmlns:p14="http://schemas.microsoft.com/office/powerpoint/2010/main" val="303447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sz="2800" dirty="0" smtClean="0">
                <a:ea typeface="맑은 고딕" pitchFamily="50" charset="-127"/>
              </a:rPr>
              <a:t>Risk Factors for Juvenile Offenders</a:t>
            </a:r>
          </a:p>
        </p:txBody>
      </p:sp>
      <p:sp>
        <p:nvSpPr>
          <p:cNvPr id="2" name="Content Placeholder 1"/>
          <p:cNvSpPr>
            <a:spLocks noGrp="1"/>
          </p:cNvSpPr>
          <p:nvPr>
            <p:ph idx="1"/>
          </p:nvPr>
        </p:nvSpPr>
        <p:spPr/>
        <p:txBody>
          <a:bodyPr/>
          <a:lstStyle/>
          <a:p>
            <a:pPr lvl="0"/>
            <a:r>
              <a:rPr lang="en-US" altLang="ko-KR" b="1" dirty="0" smtClean="0"/>
              <a:t>Introduction</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t>Enduring phenomenon in US</a:t>
            </a:r>
          </a:p>
          <a:p>
            <a:pPr>
              <a:buFont typeface="Arial" pitchFamily="34" charset="0"/>
              <a:buChar char="•"/>
            </a:pPr>
            <a:r>
              <a:rPr lang="en-US" altLang="ko-KR" sz="2800" dirty="0" smtClean="0"/>
              <a:t>Sustainable solutions have to struggle with underlying causes</a:t>
            </a:r>
          </a:p>
          <a:p>
            <a:pPr>
              <a:buFont typeface="Arial" pitchFamily="34" charset="0"/>
              <a:buChar char="•"/>
            </a:pPr>
            <a:r>
              <a:rPr lang="en-US" altLang="ko-KR" sz="2800" dirty="0" smtClean="0"/>
              <a:t>Prevention has to begin with understanding the risk factors</a:t>
            </a:r>
            <a:endParaRPr lang="ko-KR" altLang="en-US" sz="2800" dirty="0">
              <a:latin typeface="Arial" pitchFamily="34" charset="0"/>
              <a:cs typeface="Arial" pitchFamily="34" charset="0"/>
            </a:endParaRPr>
          </a:p>
        </p:txBody>
      </p:sp>
    </p:spTree>
    <p:extLst>
      <p:ext uri="{BB962C8B-B14F-4D97-AF65-F5344CB8AC3E}">
        <p14:creationId xmlns="" xmlns:p14="http://schemas.microsoft.com/office/powerpoint/2010/main" val="979107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sz="2800" dirty="0" smtClean="0">
                <a:ea typeface="맑은 고딕" pitchFamily="50" charset="-127"/>
              </a:rPr>
              <a:t>Risk Factors for Juvenile Offenders</a:t>
            </a:r>
          </a:p>
        </p:txBody>
      </p:sp>
      <p:sp>
        <p:nvSpPr>
          <p:cNvPr id="2" name="Content Placeholder 1"/>
          <p:cNvSpPr>
            <a:spLocks noGrp="1"/>
          </p:cNvSpPr>
          <p:nvPr>
            <p:ph idx="1"/>
          </p:nvPr>
        </p:nvSpPr>
        <p:spPr/>
        <p:txBody>
          <a:bodyPr/>
          <a:lstStyle/>
          <a:p>
            <a:pPr lvl="0"/>
            <a:r>
              <a:rPr lang="en-US" altLang="ko-KR" b="1" dirty="0" smtClean="0"/>
              <a:t>Environmental Actors</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t>Peer delinquency – sensation seeking and impulsivity </a:t>
            </a:r>
          </a:p>
          <a:p>
            <a:pPr>
              <a:buFont typeface="Arial" pitchFamily="34" charset="0"/>
              <a:buChar char="•"/>
            </a:pPr>
            <a:r>
              <a:rPr lang="en-US" altLang="ko-KR" sz="2800" dirty="0" smtClean="0"/>
              <a:t>Poor parental management, community disorganization, Early caregiver disruption (Duran-</a:t>
            </a:r>
            <a:r>
              <a:rPr lang="en-US" altLang="ko-KR" sz="2800" dirty="0" err="1" smtClean="0"/>
              <a:t>Bonavila</a:t>
            </a:r>
            <a:r>
              <a:rPr lang="en-US" altLang="ko-KR" sz="2800" dirty="0" smtClean="0"/>
              <a:t> et al., 2017)</a:t>
            </a:r>
          </a:p>
          <a:p>
            <a:pPr>
              <a:buFont typeface="Arial" pitchFamily="34" charset="0"/>
              <a:buChar char="•"/>
            </a:pPr>
            <a:endParaRPr lang="en-US" altLang="ko-KR" sz="2800" dirty="0" smtClean="0"/>
          </a:p>
          <a:p>
            <a:pPr>
              <a:buFont typeface="Arial" pitchFamily="34" charset="0"/>
              <a:buChar char="•"/>
            </a:pPr>
            <a:endParaRPr lang="ko-KR" altLang="en-US" sz="2800" dirty="0">
              <a:latin typeface="Arial" pitchFamily="34" charset="0"/>
              <a:cs typeface="Arial" pitchFamily="34" charset="0"/>
            </a:endParaRPr>
          </a:p>
        </p:txBody>
      </p:sp>
    </p:spTree>
    <p:extLst>
      <p:ext uri="{BB962C8B-B14F-4D97-AF65-F5344CB8AC3E}">
        <p14:creationId xmlns="" xmlns:p14="http://schemas.microsoft.com/office/powerpoint/2010/main" val="979107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sz="2800" dirty="0" smtClean="0">
                <a:ea typeface="맑은 고딕" pitchFamily="50" charset="-127"/>
              </a:rPr>
              <a:t>Risk Factors for Juvenile Offenders</a:t>
            </a:r>
          </a:p>
        </p:txBody>
      </p:sp>
      <p:sp>
        <p:nvSpPr>
          <p:cNvPr id="2" name="Content Placeholder 1"/>
          <p:cNvSpPr>
            <a:spLocks noGrp="1"/>
          </p:cNvSpPr>
          <p:nvPr>
            <p:ph idx="1"/>
          </p:nvPr>
        </p:nvSpPr>
        <p:spPr/>
        <p:txBody>
          <a:bodyPr/>
          <a:lstStyle/>
          <a:p>
            <a:pPr lvl="0"/>
            <a:r>
              <a:rPr lang="en-US" altLang="ko-KR" b="1" dirty="0" smtClean="0"/>
              <a:t>Psychological Factors</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t>ADHD; impulsive temperament characteristics, emotional and behavior problems, substance or alcohol abuse, poor relationships with parents and peers, and mental health problem (</a:t>
            </a:r>
            <a:r>
              <a:rPr lang="en-US" altLang="ko-KR" sz="2800" dirty="0" err="1" smtClean="0"/>
              <a:t>Margari</a:t>
            </a:r>
            <a:r>
              <a:rPr lang="en-US" altLang="ko-KR" sz="2800" dirty="0" smtClean="0"/>
              <a:t> et al., 2015)</a:t>
            </a:r>
          </a:p>
          <a:p>
            <a:pPr>
              <a:buFont typeface="Arial" pitchFamily="34" charset="0"/>
              <a:buChar char="•"/>
            </a:pPr>
            <a:r>
              <a:rPr lang="en-US" altLang="ko-KR" sz="2800" dirty="0" smtClean="0"/>
              <a:t>Low academic achievement </a:t>
            </a:r>
            <a:endParaRPr lang="ko-KR" altLang="en-US" sz="2800" dirty="0">
              <a:latin typeface="Arial" pitchFamily="34" charset="0"/>
              <a:cs typeface="Arial" pitchFamily="34" charset="0"/>
            </a:endParaRPr>
          </a:p>
        </p:txBody>
      </p:sp>
    </p:spTree>
    <p:extLst>
      <p:ext uri="{BB962C8B-B14F-4D97-AF65-F5344CB8AC3E}">
        <p14:creationId xmlns="" xmlns:p14="http://schemas.microsoft.com/office/powerpoint/2010/main" val="979107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sz="2800" dirty="0" smtClean="0">
                <a:ea typeface="맑은 고딕" pitchFamily="50" charset="-127"/>
              </a:rPr>
              <a:t>Risk Factors for Juvenile Offenders</a:t>
            </a:r>
          </a:p>
        </p:txBody>
      </p:sp>
      <p:sp>
        <p:nvSpPr>
          <p:cNvPr id="2" name="Content Placeholder 1"/>
          <p:cNvSpPr>
            <a:spLocks noGrp="1"/>
          </p:cNvSpPr>
          <p:nvPr>
            <p:ph idx="1"/>
          </p:nvPr>
        </p:nvSpPr>
        <p:spPr/>
        <p:txBody>
          <a:bodyPr/>
          <a:lstStyle/>
          <a:p>
            <a:pPr lvl="0"/>
            <a:r>
              <a:rPr lang="en-US" altLang="ko-KR" b="1" dirty="0" smtClean="0"/>
              <a:t>Intelligence factor</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t>Low intelligence – juvenile sex offenders have lower intelligence (</a:t>
            </a:r>
            <a:r>
              <a:rPr lang="en-US" altLang="ko-KR" sz="2800" dirty="0" err="1" smtClean="0"/>
              <a:t>Miyaguchi</a:t>
            </a:r>
            <a:r>
              <a:rPr lang="en-US" altLang="ko-KR" sz="2800" dirty="0" smtClean="0"/>
              <a:t> &amp; </a:t>
            </a:r>
            <a:r>
              <a:rPr lang="en-US" altLang="ko-KR" sz="2800" dirty="0" err="1" smtClean="0"/>
              <a:t>Shirataki</a:t>
            </a:r>
            <a:r>
              <a:rPr lang="en-US" altLang="ko-KR" sz="2800" dirty="0" smtClean="0"/>
              <a:t>, 2014)</a:t>
            </a:r>
          </a:p>
          <a:p>
            <a:pPr>
              <a:buFont typeface="Arial" pitchFamily="34" charset="0"/>
              <a:buChar char="•"/>
            </a:pPr>
            <a:r>
              <a:rPr lang="en-US" altLang="ko-KR" sz="2800" dirty="0" smtClean="0">
                <a:latin typeface="Arial" pitchFamily="34" charset="0"/>
                <a:cs typeface="Arial" pitchFamily="34" charset="0"/>
              </a:rPr>
              <a:t>Antisocial behavior – direct disregard of right </a:t>
            </a:r>
            <a:r>
              <a:rPr lang="en-US" altLang="ko-KR" sz="2800" dirty="0" smtClean="0"/>
              <a:t>and wrong (</a:t>
            </a:r>
            <a:r>
              <a:rPr lang="en-US" altLang="ko-KR" sz="2800" dirty="0" err="1" smtClean="0"/>
              <a:t>Starikova</a:t>
            </a:r>
            <a:r>
              <a:rPr lang="en-US" altLang="ko-KR" sz="2800" dirty="0" smtClean="0"/>
              <a:t> et al., 2017)</a:t>
            </a:r>
            <a:endParaRPr lang="ko-KR" altLang="en-US" sz="2800" dirty="0">
              <a:latin typeface="Arial" pitchFamily="34" charset="0"/>
              <a:cs typeface="Arial" pitchFamily="34" charset="0"/>
            </a:endParaRPr>
          </a:p>
        </p:txBody>
      </p:sp>
    </p:spTree>
    <p:extLst>
      <p:ext uri="{BB962C8B-B14F-4D97-AF65-F5344CB8AC3E}">
        <p14:creationId xmlns="" xmlns:p14="http://schemas.microsoft.com/office/powerpoint/2010/main" val="979107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sz="2800" dirty="0" smtClean="0">
                <a:ea typeface="맑은 고딕" pitchFamily="50" charset="-127"/>
              </a:rPr>
              <a:t>Risk Factors for Juvenile Offenders</a:t>
            </a:r>
          </a:p>
        </p:txBody>
      </p:sp>
      <p:sp>
        <p:nvSpPr>
          <p:cNvPr id="2" name="Content Placeholder 1"/>
          <p:cNvSpPr>
            <a:spLocks noGrp="1"/>
          </p:cNvSpPr>
          <p:nvPr>
            <p:ph idx="1"/>
          </p:nvPr>
        </p:nvSpPr>
        <p:spPr/>
        <p:txBody>
          <a:bodyPr/>
          <a:lstStyle/>
          <a:p>
            <a:pPr lvl="0"/>
            <a:r>
              <a:rPr lang="en-US" altLang="ko-KR" b="1" dirty="0" smtClean="0"/>
              <a:t>Conclusion</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t>Factors grouped to environmental, psychological, and intelligence factors</a:t>
            </a:r>
          </a:p>
          <a:p>
            <a:pPr>
              <a:buFont typeface="Arial" pitchFamily="34" charset="0"/>
              <a:buChar char="•"/>
            </a:pPr>
            <a:r>
              <a:rPr lang="en-US" altLang="ko-KR" sz="2800" dirty="0" smtClean="0"/>
              <a:t>Continued jail for delinquents does not solve root cause</a:t>
            </a:r>
          </a:p>
          <a:p>
            <a:pPr>
              <a:buFont typeface="Arial" pitchFamily="34" charset="0"/>
              <a:buChar char="•"/>
            </a:pPr>
            <a:r>
              <a:rPr lang="en-US" altLang="ko-KR" sz="2800" dirty="0" smtClean="0">
                <a:latin typeface="Arial" pitchFamily="34" charset="0"/>
                <a:cs typeface="Arial" pitchFamily="34" charset="0"/>
              </a:rPr>
              <a:t>Need to identify juvenile early and apply appropriate strategy </a:t>
            </a:r>
            <a:endParaRPr lang="ko-KR" altLang="en-US" sz="2800" dirty="0">
              <a:latin typeface="Arial" pitchFamily="34" charset="0"/>
              <a:cs typeface="Arial" pitchFamily="34" charset="0"/>
            </a:endParaRPr>
          </a:p>
        </p:txBody>
      </p:sp>
    </p:spTree>
    <p:extLst>
      <p:ext uri="{BB962C8B-B14F-4D97-AF65-F5344CB8AC3E}">
        <p14:creationId xmlns="" xmlns:p14="http://schemas.microsoft.com/office/powerpoint/2010/main" val="979107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6"/>
          <p:cNvSpPr>
            <a:spLocks noChangeArrowheads="1"/>
          </p:cNvSpPr>
          <p:nvPr/>
        </p:nvSpPr>
        <p:spPr bwMode="auto">
          <a:xfrm>
            <a:off x="864" y="0"/>
            <a:ext cx="9144790" cy="744151"/>
          </a:xfrm>
          <a:prstGeom prst="rect">
            <a:avLst/>
          </a:prstGeom>
          <a:solidFill>
            <a:srgbClr val="AB0520"/>
          </a:solidFill>
          <a:ln w="9525">
            <a:noFill/>
            <a:miter lim="800000"/>
            <a:headEnd/>
            <a:tailEnd/>
          </a:ln>
          <a:effectLst/>
        </p:spPr>
        <p:txBody>
          <a:bodyPr wrap="none" lIns="18315" tIns="9158" rIns="18315" bIns="9157" anchor="ctr"/>
          <a:lstStyle/>
          <a:p>
            <a:pPr algn="ctr">
              <a:lnSpc>
                <a:spcPct val="200000"/>
              </a:lnSpc>
            </a:pPr>
            <a:r>
              <a:rPr lang="en-US" sz="1400" b="1" dirty="0">
                <a:solidFill>
                  <a:schemeClr val="bg1"/>
                </a:solidFill>
                <a:latin typeface="Arial Black" panose="020B0A04020102020204" pitchFamily="34" charset="0"/>
                <a:ea typeface="Times New Roman" panose="02020603050405020304" pitchFamily="18" charset="0"/>
              </a:rPr>
              <a:t>Risk Factor for Juvenile Offenders</a:t>
            </a:r>
            <a:endParaRPr lang="x-none" sz="1400" dirty="0">
              <a:solidFill>
                <a:schemeClr val="bg1"/>
              </a:solidFill>
              <a:latin typeface="Arial Black" panose="020B0A04020102020204" pitchFamily="34" charset="0"/>
              <a:ea typeface="Times New Roman" panose="02020603050405020304" pitchFamily="18" charset="0"/>
            </a:endParaRPr>
          </a:p>
          <a:p>
            <a:pPr algn="ctr" defTabSz="397473"/>
            <a:endParaRPr lang="en-US" sz="1200" b="1" dirty="0">
              <a:solidFill>
                <a:schemeClr val="bg1"/>
              </a:solidFill>
              <a:latin typeface="Garamond" panose="02020404030301010803" pitchFamily="18" charset="0"/>
              <a:cs typeface="Arial"/>
            </a:endParaRPr>
          </a:p>
        </p:txBody>
      </p:sp>
      <p:sp>
        <p:nvSpPr>
          <p:cNvPr id="6" name="Rounded Rectangle 5"/>
          <p:cNvSpPr/>
          <p:nvPr/>
        </p:nvSpPr>
        <p:spPr>
          <a:xfrm>
            <a:off x="193034" y="927555"/>
            <a:ext cx="2095681" cy="4031753"/>
          </a:xfrm>
          <a:prstGeom prst="roundRect">
            <a:avLst>
              <a:gd name="adj" fmla="val 9229"/>
            </a:avLst>
          </a:prstGeom>
          <a:solidFill>
            <a:schemeClr val="bg1">
              <a:alpha val="82000"/>
            </a:schemeClr>
          </a:solidFill>
          <a:ln>
            <a:solidFill>
              <a:srgbClr val="ACB295">
                <a:alpha val="58000"/>
              </a:srgbClr>
            </a:solidFill>
          </a:ln>
          <a:effectLst/>
        </p:spPr>
        <p:style>
          <a:lnRef idx="2">
            <a:schemeClr val="accent1">
              <a:shade val="50000"/>
            </a:schemeClr>
          </a:lnRef>
          <a:fillRef idx="1">
            <a:schemeClr val="accent1"/>
          </a:fillRef>
          <a:effectRef idx="0">
            <a:schemeClr val="accent1"/>
          </a:effectRef>
          <a:fontRef idx="minor">
            <a:schemeClr val="lt1"/>
          </a:fontRef>
        </p:style>
        <p:txBody>
          <a:bodyPr lIns="18315" tIns="9158" rIns="18315" bIns="9158" rtlCol="0" anchor="t" anchorCtr="0"/>
          <a:lstStyle/>
          <a:p>
            <a:pPr algn="ctr"/>
            <a:r>
              <a:rPr lang="en-US" sz="1100" b="1" dirty="0">
                <a:solidFill>
                  <a:srgbClr val="5A5662"/>
                </a:solidFill>
                <a:latin typeface="Arial Black"/>
                <a:cs typeface="Arial Black"/>
              </a:rPr>
              <a:t>Abstract</a:t>
            </a:r>
          </a:p>
          <a:p>
            <a:r>
              <a:rPr lang="en-US" sz="1100" dirty="0">
                <a:solidFill>
                  <a:srgbClr val="5A5662"/>
                </a:solidFill>
                <a:latin typeface="Garamond" panose="02020404030301010803" pitchFamily="18" charset="0"/>
                <a:cs typeface="Arial Black"/>
              </a:rPr>
              <a:t>The main aim of paper is to evaluate the risks factors for Juvenile Offenders. The juvenile offenders are reported to be involved in different crimes and ratio is getting increased. Moreover, the paper is written to know the various socio-economic factors being involved in it. The poster will include the involvement of children in the crime and the strategies to overcome it.</a:t>
            </a:r>
          </a:p>
          <a:p>
            <a:pPr algn="ctr"/>
            <a:r>
              <a:rPr lang="en-US" sz="1100" dirty="0">
                <a:solidFill>
                  <a:srgbClr val="5A5662"/>
                </a:solidFill>
                <a:latin typeface="Arial Black"/>
                <a:cs typeface="Arial Black"/>
              </a:rPr>
              <a:t>Background</a:t>
            </a:r>
          </a:p>
          <a:p>
            <a:r>
              <a:rPr lang="en-US" sz="1100" dirty="0">
                <a:solidFill>
                  <a:srgbClr val="5A5662"/>
                </a:solidFill>
                <a:latin typeface="Garamond" panose="02020404030301010803" pitchFamily="18" charset="0"/>
                <a:cs typeface="Arial Black"/>
              </a:rPr>
              <a:t>It has been reported that the juvenile who show the delinquent behavior before reaching the adulthood are two or times at risk of becoming the violent crime offenders. The children and young adults are our future and there should be the strategies to overcome the crime-related behavior. The identification of risk factors for risk factors of crimes is important for betterment of juvenile. </a:t>
            </a:r>
          </a:p>
          <a:p>
            <a:pPr algn="ctr"/>
            <a:endParaRPr lang="en-US" sz="1000" dirty="0">
              <a:solidFill>
                <a:srgbClr val="5A5662"/>
              </a:solidFill>
              <a:latin typeface="Garamond" panose="02020404030301010803" pitchFamily="18" charset="0"/>
              <a:cs typeface="Arial Black"/>
            </a:endParaRPr>
          </a:p>
        </p:txBody>
      </p:sp>
      <p:sp>
        <p:nvSpPr>
          <p:cNvPr id="11" name="Rectangle 36"/>
          <p:cNvSpPr>
            <a:spLocks noChangeArrowheads="1"/>
          </p:cNvSpPr>
          <p:nvPr/>
        </p:nvSpPr>
        <p:spPr bwMode="auto">
          <a:xfrm>
            <a:off x="864" y="5040313"/>
            <a:ext cx="9144790" cy="111125"/>
          </a:xfrm>
          <a:prstGeom prst="rect">
            <a:avLst/>
          </a:prstGeom>
          <a:solidFill>
            <a:srgbClr val="0C234B"/>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8315" tIns="9158" rIns="18315" bIns="9158" numCol="1" spcCol="0" rtlCol="0" fromWordArt="0" anchor="ctr" anchorCtr="0" forceAA="0" compatLnSpc="1">
            <a:prstTxWarp prst="textNoShape">
              <a:avLst/>
            </a:prstTxWarp>
            <a:noAutofit/>
          </a:bodyPr>
          <a:lstStyle/>
          <a:p>
            <a:pPr algn="ctr"/>
            <a:endParaRPr lang="en-US" dirty="0"/>
          </a:p>
        </p:txBody>
      </p:sp>
      <p:sp>
        <p:nvSpPr>
          <p:cNvPr id="12" name="Rounded Rectangle 11"/>
          <p:cNvSpPr/>
          <p:nvPr/>
        </p:nvSpPr>
        <p:spPr>
          <a:xfrm>
            <a:off x="2395457" y="927555"/>
            <a:ext cx="4317822" cy="1899227"/>
          </a:xfrm>
          <a:prstGeom prst="roundRect">
            <a:avLst>
              <a:gd name="adj" fmla="val 9229"/>
            </a:avLst>
          </a:prstGeom>
          <a:solidFill>
            <a:schemeClr val="bg1">
              <a:alpha val="82000"/>
            </a:schemeClr>
          </a:solidFill>
          <a:ln>
            <a:solidFill>
              <a:srgbClr val="ACB295">
                <a:alpha val="58000"/>
              </a:srgbClr>
            </a:solidFill>
          </a:ln>
          <a:effectLst/>
        </p:spPr>
        <p:style>
          <a:lnRef idx="2">
            <a:schemeClr val="accent1">
              <a:shade val="50000"/>
            </a:schemeClr>
          </a:lnRef>
          <a:fillRef idx="1">
            <a:schemeClr val="accent1"/>
          </a:fillRef>
          <a:effectRef idx="0">
            <a:schemeClr val="accent1"/>
          </a:effectRef>
          <a:fontRef idx="minor">
            <a:schemeClr val="lt1"/>
          </a:fontRef>
        </p:style>
        <p:txBody>
          <a:bodyPr lIns="18315" tIns="9158" rIns="18315" bIns="9158" rtlCol="0" anchor="t" anchorCtr="0"/>
          <a:lstStyle/>
          <a:p>
            <a:pPr algn="ctr"/>
            <a:r>
              <a:rPr lang="en-US" sz="1100" b="1" dirty="0">
                <a:solidFill>
                  <a:srgbClr val="5A5662"/>
                </a:solidFill>
                <a:latin typeface="Arial Black"/>
              </a:rPr>
              <a:t>Methods</a:t>
            </a:r>
          </a:p>
          <a:p>
            <a:r>
              <a:rPr lang="en-US" sz="1100" b="1" dirty="0">
                <a:solidFill>
                  <a:srgbClr val="5A5662"/>
                </a:solidFill>
                <a:latin typeface="Garamond" panose="02020404030301010803" pitchFamily="18" charset="0"/>
              </a:rPr>
              <a:t>There are two methods to collect the data i.e. primary and secondary. The data for the poster was collected by the secondary approach. The information was collected from the previous assignments and all the ideas were used to make a new concept to be used in poster. The conference presentation was an important stage and it was necessary to collect the data completely and in detail to determine the issues and risk factors for Juvenile Offenders. To get the better ideas and the opinions, I had chosen the secondary method to collect the data. After the data collection, the analysis and discussion was done. The implications of data is to be done to resolve the social problems. </a:t>
            </a:r>
            <a:endParaRPr lang="en-US" sz="900" b="1" dirty="0">
              <a:solidFill>
                <a:srgbClr val="5A5662"/>
              </a:solidFill>
              <a:latin typeface="Garamond" panose="02020404030301010803" pitchFamily="18" charset="0"/>
            </a:endParaRPr>
          </a:p>
          <a:p>
            <a:pPr algn="ctr"/>
            <a:endParaRPr lang="en-US" sz="1100" b="1" dirty="0">
              <a:solidFill>
                <a:srgbClr val="5A5662"/>
              </a:solidFill>
              <a:latin typeface="Arial Black"/>
              <a:cs typeface="Arial Black"/>
            </a:endParaRPr>
          </a:p>
        </p:txBody>
      </p:sp>
      <p:sp>
        <p:nvSpPr>
          <p:cNvPr id="18" name="Rectangle 36"/>
          <p:cNvSpPr>
            <a:spLocks noChangeArrowheads="1"/>
          </p:cNvSpPr>
          <p:nvPr/>
        </p:nvSpPr>
        <p:spPr bwMode="auto">
          <a:xfrm>
            <a:off x="864" y="714030"/>
            <a:ext cx="9144790" cy="111125"/>
          </a:xfrm>
          <a:prstGeom prst="rect">
            <a:avLst/>
          </a:prstGeom>
          <a:solidFill>
            <a:srgbClr val="0C234B"/>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8315" tIns="9158" rIns="18315" bIns="9158"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13" name="Rounded Rectangle 12"/>
          <p:cNvSpPr/>
          <p:nvPr/>
        </p:nvSpPr>
        <p:spPr>
          <a:xfrm>
            <a:off x="2395457" y="2912819"/>
            <a:ext cx="4317822" cy="2015790"/>
          </a:xfrm>
          <a:prstGeom prst="roundRect">
            <a:avLst>
              <a:gd name="adj" fmla="val 9229"/>
            </a:avLst>
          </a:prstGeom>
          <a:solidFill>
            <a:schemeClr val="bg1">
              <a:alpha val="82000"/>
            </a:schemeClr>
          </a:solidFill>
          <a:ln>
            <a:solidFill>
              <a:srgbClr val="ACB295">
                <a:alpha val="58000"/>
              </a:srgbClr>
            </a:solidFill>
          </a:ln>
          <a:effectLst/>
        </p:spPr>
        <p:style>
          <a:lnRef idx="2">
            <a:schemeClr val="accent1">
              <a:shade val="50000"/>
            </a:schemeClr>
          </a:lnRef>
          <a:fillRef idx="1">
            <a:schemeClr val="accent1"/>
          </a:fillRef>
          <a:effectRef idx="0">
            <a:schemeClr val="accent1"/>
          </a:effectRef>
          <a:fontRef idx="minor">
            <a:schemeClr val="lt1"/>
          </a:fontRef>
        </p:style>
        <p:txBody>
          <a:bodyPr lIns="18315" tIns="9158" rIns="18315" bIns="9158" rtlCol="0" anchor="t" anchorCtr="0"/>
          <a:lstStyle/>
          <a:p>
            <a:pPr algn="ctr"/>
            <a:r>
              <a:rPr lang="en-US" sz="1100" b="1" dirty="0">
                <a:solidFill>
                  <a:srgbClr val="5A5662"/>
                </a:solidFill>
                <a:latin typeface="Arial Black"/>
                <a:cs typeface="Arial Black"/>
              </a:rPr>
              <a:t>Results</a:t>
            </a:r>
          </a:p>
          <a:p>
            <a:r>
              <a:rPr lang="en-US" sz="1100" b="1" dirty="0">
                <a:solidFill>
                  <a:srgbClr val="5A5662"/>
                </a:solidFill>
                <a:latin typeface="Garamond" panose="02020404030301010803" pitchFamily="18" charset="0"/>
                <a:cs typeface="Arial Black"/>
              </a:rPr>
              <a:t>The findings showed that there is a huge role of self-development and social norms to develop the criminal attitude in the juvenile. The ignored and the careless juveniles are more attracted towards the crime and they become more violent with the time. They promote the violence in the society and the future is at risk as well. The detention in minorities create several mental health issues and children are at risk. </a:t>
            </a:r>
          </a:p>
          <a:p>
            <a:pPr algn="ctr"/>
            <a:r>
              <a:rPr lang="en-US" sz="1100" b="1" dirty="0">
                <a:solidFill>
                  <a:srgbClr val="5A5662"/>
                </a:solidFill>
                <a:latin typeface="Arial Black"/>
                <a:cs typeface="Arial Black"/>
              </a:rPr>
              <a:t>References </a:t>
            </a:r>
          </a:p>
          <a:p>
            <a:pPr marL="68683" indent="-68683">
              <a:lnSpc>
                <a:spcPct val="200000"/>
              </a:lnSpc>
            </a:pPr>
            <a:r>
              <a:rPr lang="en-US" sz="500" dirty="0">
                <a:solidFill>
                  <a:srgbClr val="000000"/>
                </a:solidFill>
                <a:latin typeface="Times New Roman" panose="02020603050405020304" pitchFamily="18" charset="0"/>
                <a:ea typeface="Times New Roman" panose="02020603050405020304" pitchFamily="18" charset="0"/>
              </a:rPr>
              <a:t>Cohn, M., van </a:t>
            </a:r>
            <a:r>
              <a:rPr lang="en-US" sz="500" dirty="0" err="1">
                <a:solidFill>
                  <a:srgbClr val="000000"/>
                </a:solidFill>
                <a:latin typeface="Times New Roman" panose="02020603050405020304" pitchFamily="18" charset="0"/>
                <a:ea typeface="Times New Roman" panose="02020603050405020304" pitchFamily="18" charset="0"/>
              </a:rPr>
              <a:t>Domburgh</a:t>
            </a:r>
            <a:r>
              <a:rPr lang="en-US" sz="500" dirty="0">
                <a:solidFill>
                  <a:srgbClr val="000000"/>
                </a:solidFill>
                <a:latin typeface="Times New Roman" panose="02020603050405020304" pitchFamily="18" charset="0"/>
                <a:ea typeface="Times New Roman" panose="02020603050405020304" pitchFamily="18" charset="0"/>
              </a:rPr>
              <a:t>, L., </a:t>
            </a:r>
            <a:r>
              <a:rPr lang="en-US" sz="500" dirty="0" err="1">
                <a:solidFill>
                  <a:srgbClr val="000000"/>
                </a:solidFill>
                <a:latin typeface="Times New Roman" panose="02020603050405020304" pitchFamily="18" charset="0"/>
                <a:ea typeface="Times New Roman" panose="02020603050405020304" pitchFamily="18" charset="0"/>
              </a:rPr>
              <a:t>Vermeiren</a:t>
            </a:r>
            <a:r>
              <a:rPr lang="en-US" sz="500" dirty="0">
                <a:solidFill>
                  <a:srgbClr val="000000"/>
                </a:solidFill>
                <a:latin typeface="Times New Roman" panose="02020603050405020304" pitchFamily="18" charset="0"/>
                <a:ea typeface="Times New Roman" panose="02020603050405020304" pitchFamily="18" charset="0"/>
              </a:rPr>
              <a:t>, R., </a:t>
            </a:r>
            <a:r>
              <a:rPr lang="en-US" sz="500" dirty="0" err="1">
                <a:solidFill>
                  <a:srgbClr val="000000"/>
                </a:solidFill>
                <a:latin typeface="Times New Roman" panose="02020603050405020304" pitchFamily="18" charset="0"/>
                <a:ea typeface="Times New Roman" panose="02020603050405020304" pitchFamily="18" charset="0"/>
              </a:rPr>
              <a:t>Geluk</a:t>
            </a:r>
            <a:r>
              <a:rPr lang="en-US" sz="500" dirty="0">
                <a:solidFill>
                  <a:srgbClr val="000000"/>
                </a:solidFill>
                <a:latin typeface="Times New Roman" panose="02020603050405020304" pitchFamily="18" charset="0"/>
                <a:ea typeface="Times New Roman" panose="02020603050405020304" pitchFamily="18" charset="0"/>
              </a:rPr>
              <a:t>, C., &amp; </a:t>
            </a:r>
            <a:r>
              <a:rPr lang="en-US" sz="500" dirty="0" err="1">
                <a:solidFill>
                  <a:srgbClr val="000000"/>
                </a:solidFill>
                <a:latin typeface="Times New Roman" panose="02020603050405020304" pitchFamily="18" charset="0"/>
                <a:ea typeface="Times New Roman" panose="02020603050405020304" pitchFamily="18" charset="0"/>
              </a:rPr>
              <a:t>Doreleijers</a:t>
            </a:r>
            <a:r>
              <a:rPr lang="en-US" sz="500" dirty="0">
                <a:solidFill>
                  <a:srgbClr val="000000"/>
                </a:solidFill>
                <a:latin typeface="Times New Roman" panose="02020603050405020304" pitchFamily="18" charset="0"/>
                <a:ea typeface="Times New Roman" panose="02020603050405020304" pitchFamily="18" charset="0"/>
              </a:rPr>
              <a:t>, T. (2012). Externalizing psychopathology and persistence of offending in childhood first-time arrestees. European child &amp; adolescent psychiatry, 21(5), 243-251.https://doi.org/10.1007%2Fs00787-012-0257-x</a:t>
            </a:r>
            <a:endParaRPr lang="x-none" sz="500" dirty="0">
              <a:latin typeface="Times New Roman" panose="02020603050405020304" pitchFamily="18" charset="0"/>
              <a:ea typeface="Times New Roman" panose="02020603050405020304" pitchFamily="18" charset="0"/>
            </a:endParaRPr>
          </a:p>
          <a:p>
            <a:pPr marL="68683" indent="-68683">
              <a:lnSpc>
                <a:spcPct val="200000"/>
              </a:lnSpc>
            </a:pPr>
            <a:r>
              <a:rPr lang="en-US" sz="500" dirty="0">
                <a:solidFill>
                  <a:srgbClr val="000000"/>
                </a:solidFill>
                <a:latin typeface="Times New Roman" panose="02020603050405020304" pitchFamily="18" charset="0"/>
                <a:ea typeface="Times New Roman" panose="02020603050405020304" pitchFamily="18" charset="0"/>
              </a:rPr>
              <a:t>Colins, O. F., &amp; </a:t>
            </a:r>
            <a:r>
              <a:rPr lang="en-US" sz="500" dirty="0" err="1">
                <a:solidFill>
                  <a:srgbClr val="000000"/>
                </a:solidFill>
                <a:latin typeface="Times New Roman" panose="02020603050405020304" pitchFamily="18" charset="0"/>
                <a:ea typeface="Times New Roman" panose="02020603050405020304" pitchFamily="18" charset="0"/>
              </a:rPr>
              <a:t>Grisso</a:t>
            </a:r>
            <a:r>
              <a:rPr lang="en-US" sz="500" dirty="0">
                <a:solidFill>
                  <a:srgbClr val="000000"/>
                </a:solidFill>
                <a:latin typeface="Times New Roman" panose="02020603050405020304" pitchFamily="18" charset="0"/>
                <a:ea typeface="Times New Roman" panose="02020603050405020304" pitchFamily="18" charset="0"/>
              </a:rPr>
              <a:t>, T. (2019). The relation between mental health problems and future violence among detained male juveniles. Child and adolescent psychiatry and mental health, 13(1), 1-11. https://doi.org/10.1186/s13034-019-0264-5</a:t>
            </a:r>
            <a:endParaRPr lang="x-none" sz="500" dirty="0">
              <a:latin typeface="Times New Roman" panose="02020603050405020304" pitchFamily="18" charset="0"/>
              <a:ea typeface="Times New Roman" panose="02020603050405020304" pitchFamily="18" charset="0"/>
            </a:endParaRPr>
          </a:p>
          <a:p>
            <a:r>
              <a:rPr lang="en-US" sz="400" dirty="0">
                <a:latin typeface="Calibri" panose="020F0502020204030204" pitchFamily="34" charset="0"/>
                <a:ea typeface="Times New Roman" panose="02020603050405020304" pitchFamily="18" charset="0"/>
                <a:cs typeface="Times New Roman" panose="02020603050405020304" pitchFamily="18" charset="0"/>
              </a:rPr>
              <a:t> </a:t>
            </a:r>
            <a:endParaRPr lang="x-none" sz="400" dirty="0">
              <a:latin typeface="Calibri" panose="020F0502020204030204" pitchFamily="34" charset="0"/>
              <a:ea typeface="Times New Roman" panose="02020603050405020304" pitchFamily="18" charset="0"/>
              <a:cs typeface="Times New Roman" panose="02020603050405020304" pitchFamily="18" charset="0"/>
            </a:endParaRPr>
          </a:p>
          <a:p>
            <a:pPr algn="ctr"/>
            <a:endParaRPr lang="en-US" sz="1100" b="1" dirty="0">
              <a:solidFill>
                <a:srgbClr val="5A5662"/>
              </a:solidFill>
              <a:latin typeface="Arial Black"/>
              <a:cs typeface="Arial Black"/>
            </a:endParaRPr>
          </a:p>
          <a:p>
            <a:pPr algn="ctr"/>
            <a:endParaRPr lang="en-US" sz="1100" b="1" dirty="0">
              <a:solidFill>
                <a:srgbClr val="5A5662"/>
              </a:solidFill>
              <a:latin typeface="Garamond" panose="02020404030301010803" pitchFamily="18" charset="0"/>
              <a:cs typeface="Arial Black"/>
            </a:endParaRPr>
          </a:p>
          <a:p>
            <a:pPr algn="ctr"/>
            <a:endParaRPr lang="en-US" sz="1100" b="1" dirty="0">
              <a:solidFill>
                <a:srgbClr val="5A5662"/>
              </a:solidFill>
              <a:latin typeface="Arial Black"/>
              <a:cs typeface="Arial Black"/>
            </a:endParaRPr>
          </a:p>
          <a:p>
            <a:pPr algn="ctr"/>
            <a:endParaRPr lang="en-US" sz="1100" b="1" dirty="0">
              <a:solidFill>
                <a:srgbClr val="5A5662"/>
              </a:solidFill>
              <a:latin typeface="Arial Black"/>
              <a:cs typeface="Arial Black"/>
            </a:endParaRPr>
          </a:p>
        </p:txBody>
      </p:sp>
      <p:sp>
        <p:nvSpPr>
          <p:cNvPr id="14" name="Rounded Rectangle 13"/>
          <p:cNvSpPr/>
          <p:nvPr/>
        </p:nvSpPr>
        <p:spPr>
          <a:xfrm>
            <a:off x="6820021" y="927554"/>
            <a:ext cx="2095681" cy="4001055"/>
          </a:xfrm>
          <a:prstGeom prst="roundRect">
            <a:avLst>
              <a:gd name="adj" fmla="val 9229"/>
            </a:avLst>
          </a:prstGeom>
          <a:solidFill>
            <a:schemeClr val="bg1">
              <a:alpha val="82000"/>
            </a:schemeClr>
          </a:solidFill>
          <a:ln>
            <a:solidFill>
              <a:srgbClr val="ACB295">
                <a:alpha val="58000"/>
              </a:srgbClr>
            </a:solidFill>
          </a:ln>
          <a:effectLst/>
        </p:spPr>
        <p:style>
          <a:lnRef idx="2">
            <a:schemeClr val="accent1">
              <a:shade val="50000"/>
            </a:schemeClr>
          </a:lnRef>
          <a:fillRef idx="1">
            <a:schemeClr val="accent1"/>
          </a:fillRef>
          <a:effectRef idx="0">
            <a:schemeClr val="accent1"/>
          </a:effectRef>
          <a:fontRef idx="minor">
            <a:schemeClr val="lt1"/>
          </a:fontRef>
        </p:style>
        <p:txBody>
          <a:bodyPr lIns="18315" tIns="9158" rIns="18315" bIns="9158" rtlCol="0" anchor="t" anchorCtr="0"/>
          <a:lstStyle/>
          <a:p>
            <a:pPr algn="ctr"/>
            <a:r>
              <a:rPr lang="en-US" sz="1100" b="1" dirty="0">
                <a:solidFill>
                  <a:srgbClr val="5A5662"/>
                </a:solidFill>
                <a:latin typeface="Arial Black"/>
                <a:cs typeface="Arial Black"/>
              </a:rPr>
              <a:t>Conclusion</a:t>
            </a:r>
          </a:p>
          <a:p>
            <a:r>
              <a:rPr lang="en-US" sz="900" dirty="0">
                <a:solidFill>
                  <a:srgbClr val="000000"/>
                </a:solidFill>
                <a:latin typeface="Garamond" panose="02020404030301010803" pitchFamily="18" charset="0"/>
                <a:ea typeface="Times New Roman" panose="02020603050405020304" pitchFamily="18" charset="0"/>
              </a:rPr>
              <a:t>The detention and imprisonment of juveniles play a significant role in enhancing their likeliness to involve in crime. This argument means that the individual's mental status gets affected while in detention, leading to the violent nature of committing a crime. The youth's society directly impacts the development of risk among the juvenile in developing violent behavior and involvement in a crime. The detention of minors creates room for the development of violent behavior among youths.</a:t>
            </a:r>
          </a:p>
          <a:p>
            <a:pPr algn="ctr"/>
            <a:endParaRPr lang="x-none" sz="900" dirty="0">
              <a:latin typeface="Garamond" panose="02020404030301010803" pitchFamily="18" charset="0"/>
              <a:ea typeface="Times New Roman" panose="02020603050405020304" pitchFamily="18" charset="0"/>
            </a:endParaRPr>
          </a:p>
          <a:p>
            <a:pPr algn="ctr"/>
            <a:r>
              <a:rPr lang="en-US" sz="1100" b="1" dirty="0">
                <a:solidFill>
                  <a:srgbClr val="5A5662"/>
                </a:solidFill>
                <a:latin typeface="Arial Black"/>
                <a:cs typeface="Arial Black"/>
              </a:rPr>
              <a:t>Implications</a:t>
            </a:r>
          </a:p>
          <a:p>
            <a:r>
              <a:rPr lang="en-US" sz="800" dirty="0">
                <a:solidFill>
                  <a:srgbClr val="000000"/>
                </a:solidFill>
                <a:latin typeface="Garamond" panose="02020404030301010803" pitchFamily="18" charset="0"/>
                <a:ea typeface="Times New Roman" panose="02020603050405020304" pitchFamily="18" charset="0"/>
              </a:rPr>
              <a:t>The involvement of youths in crime is determined by society’s conditions in handling their behavior. For instance, the detention of youth culprits develops their ability in involving in violent crimes. The mental factor of detained juveniles changes to become violent, making society face notoriously violent criminals. Psychology professionals must offer mental support and correction help to the juveniles to ensure they do not turn out as violent criminals. Society and correction  professional must monitor and facilitate juveniles' behaviors that promote positive mental development without violent behaviors that may impact their welfare.</a:t>
            </a:r>
            <a:endParaRPr lang="x-none" sz="800" dirty="0">
              <a:latin typeface="Garamond" panose="02020404030301010803" pitchFamily="18" charset="0"/>
              <a:ea typeface="Times New Roman" panose="02020603050405020304" pitchFamily="18" charset="0"/>
            </a:endParaRPr>
          </a:p>
          <a:p>
            <a:pPr algn="ctr"/>
            <a:endParaRPr lang="en-US" sz="1100" b="1" dirty="0">
              <a:solidFill>
                <a:srgbClr val="5A5662"/>
              </a:solidFill>
              <a:latin typeface="Arial Black"/>
              <a:cs typeface="Arial Black"/>
            </a:endParaRPr>
          </a:p>
          <a:p>
            <a:endParaRPr lang="en-US" sz="900" b="1" dirty="0">
              <a:solidFill>
                <a:srgbClr val="5A5662"/>
              </a:solidFill>
              <a:latin typeface="Garamond" panose="02020404030301010803" pitchFamily="18" charset="0"/>
              <a:cs typeface="Arial Black"/>
            </a:endParaRPr>
          </a:p>
          <a:p>
            <a:endParaRPr lang="en-US" sz="900" b="1" dirty="0">
              <a:solidFill>
                <a:srgbClr val="5A5662"/>
              </a:solidFill>
              <a:latin typeface="Garamond" panose="02020404030301010803" pitchFamily="18" charset="0"/>
              <a:cs typeface="Arial Black"/>
            </a:endParaRPr>
          </a:p>
          <a:p>
            <a:endParaRPr lang="en-US" sz="900" b="1" dirty="0">
              <a:solidFill>
                <a:srgbClr val="5A5662"/>
              </a:solidFill>
              <a:latin typeface="Garamond" panose="02020404030301010803" pitchFamily="18" charset="0"/>
              <a:cs typeface="Arial Black"/>
            </a:endParaRPr>
          </a:p>
          <a:p>
            <a:endParaRPr lang="en-US" sz="900" b="1" dirty="0">
              <a:solidFill>
                <a:srgbClr val="5A5662"/>
              </a:solidFill>
              <a:latin typeface="Garamond" panose="02020404030301010803" pitchFamily="18" charset="0"/>
              <a:cs typeface="Arial Black"/>
            </a:endParaRPr>
          </a:p>
          <a:p>
            <a:endParaRPr lang="en-US" sz="900" b="1" dirty="0">
              <a:solidFill>
                <a:srgbClr val="5A5662"/>
              </a:solidFill>
              <a:latin typeface="Garamond" panose="02020404030301010803" pitchFamily="18" charset="0"/>
              <a:cs typeface="Arial Black"/>
            </a:endParaRPr>
          </a:p>
        </p:txBody>
      </p:sp>
      <p:pic>
        <p:nvPicPr>
          <p:cNvPr id="7" name="Picture 6" descr="Text&#10;&#10;Description automatically generated">
            <a:extLst>
              <a:ext uri="{FF2B5EF4-FFF2-40B4-BE49-F238E27FC236}">
                <a16:creationId xmlns="" xmlns:a16="http://schemas.microsoft.com/office/drawing/2014/main" id="{E24B4C00-B35F-450C-90D0-6A2F50DEF57E}"/>
              </a:ext>
            </a:extLst>
          </p:cNvPr>
          <p:cNvPicPr>
            <a:picLocks noChangeAspect="1"/>
          </p:cNvPicPr>
          <p:nvPr/>
        </p:nvPicPr>
        <p:blipFill>
          <a:blip r:embed="rId3" cstate="print"/>
          <a:stretch>
            <a:fillRect/>
          </a:stretch>
        </p:blipFill>
        <p:spPr>
          <a:xfrm>
            <a:off x="6713279" y="108593"/>
            <a:ext cx="2429857" cy="395548"/>
          </a:xfrm>
          <a:prstGeom prst="rect">
            <a:avLst/>
          </a:prstGeom>
        </p:spPr>
      </p:pic>
    </p:spTree>
    <p:extLst>
      <p:ext uri="{BB962C8B-B14F-4D97-AF65-F5344CB8AC3E}">
        <p14:creationId xmlns="" xmlns:p14="http://schemas.microsoft.com/office/powerpoint/2010/main" val="3726736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sz="2800" dirty="0" smtClean="0">
                <a:ea typeface="맑은 고딕" pitchFamily="50" charset="-127"/>
              </a:rPr>
              <a:t>Risk Factors for Juvenile Offenders</a:t>
            </a:r>
          </a:p>
        </p:txBody>
      </p:sp>
      <p:sp>
        <p:nvSpPr>
          <p:cNvPr id="2" name="Content Placeholder 1"/>
          <p:cNvSpPr>
            <a:spLocks noGrp="1"/>
          </p:cNvSpPr>
          <p:nvPr>
            <p:ph idx="1"/>
          </p:nvPr>
        </p:nvSpPr>
        <p:spPr/>
        <p:txBody>
          <a:bodyPr/>
          <a:lstStyle/>
          <a:p>
            <a:pPr lvl="0"/>
            <a:r>
              <a:rPr lang="en-US" altLang="ko-KR" b="1" dirty="0" smtClean="0"/>
              <a:t>References</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1200" dirty="0" smtClean="0"/>
              <a:t>Duran-</a:t>
            </a:r>
            <a:r>
              <a:rPr lang="en-US" altLang="ko-KR" sz="1200" dirty="0" err="1" smtClean="0"/>
              <a:t>Bonavila</a:t>
            </a:r>
            <a:r>
              <a:rPr lang="en-US" altLang="ko-KR" sz="1200" dirty="0" smtClean="0"/>
              <a:t>, S., Vigil-Colet, A., </a:t>
            </a:r>
            <a:r>
              <a:rPr lang="en-US" altLang="ko-KR" sz="1200" dirty="0" err="1" smtClean="0"/>
              <a:t>Cosi</a:t>
            </a:r>
            <a:r>
              <a:rPr lang="en-US" altLang="ko-KR" sz="1200" dirty="0" smtClean="0"/>
              <a:t>, S., &amp; Morales-</a:t>
            </a:r>
            <a:r>
              <a:rPr lang="en-US" altLang="ko-KR" sz="1200" dirty="0" err="1" smtClean="0"/>
              <a:t>Vives</a:t>
            </a:r>
            <a:r>
              <a:rPr lang="en-US" altLang="ko-KR" sz="1200" dirty="0" smtClean="0"/>
              <a:t>, F. (2017). How individual and contextual factors affects antisocial and delinquent behaviors: A comparison between young offenders, adolescents at risk of social exclusion, and a community sample. </a:t>
            </a:r>
            <a:r>
              <a:rPr lang="en-US" altLang="ko-KR" sz="1200" i="1" dirty="0" smtClean="0"/>
              <a:t>Frontiers in Psychology, 8</a:t>
            </a:r>
            <a:r>
              <a:rPr lang="en-US" altLang="ko-KR" sz="1200" dirty="0" smtClean="0"/>
              <a:t>, 1825. https://doi.org/10.3389/fpsyg.2017.01825</a:t>
            </a:r>
          </a:p>
          <a:p>
            <a:pPr>
              <a:buFont typeface="Arial" pitchFamily="34" charset="0"/>
              <a:buChar char="•"/>
            </a:pPr>
            <a:r>
              <a:rPr lang="en-US" altLang="ko-KR" sz="1200" dirty="0" err="1" smtClean="0"/>
              <a:t>Margari</a:t>
            </a:r>
            <a:r>
              <a:rPr lang="en-US" altLang="ko-KR" sz="1200" dirty="0" smtClean="0"/>
              <a:t>, F., Craig, F., </a:t>
            </a:r>
            <a:r>
              <a:rPr lang="en-US" altLang="ko-KR" sz="1200" dirty="0" err="1" smtClean="0"/>
              <a:t>Margari</a:t>
            </a:r>
            <a:r>
              <a:rPr lang="en-US" altLang="ko-KR" sz="1200" dirty="0" smtClean="0"/>
              <a:t>, L., Matera, E., </a:t>
            </a:r>
            <a:r>
              <a:rPr lang="en-US" altLang="ko-KR" sz="1200" dirty="0" err="1" smtClean="0"/>
              <a:t>Lamanna</a:t>
            </a:r>
            <a:r>
              <a:rPr lang="en-US" altLang="ko-KR" sz="1200" dirty="0" smtClean="0"/>
              <a:t>, A. L., Lecce, P. A., </a:t>
            </a:r>
            <a:r>
              <a:rPr lang="en-US" altLang="ko-KR" sz="1200" dirty="0" err="1" smtClean="0"/>
              <a:t>Carabellese</a:t>
            </a:r>
            <a:r>
              <a:rPr lang="en-US" altLang="ko-KR" sz="1200" dirty="0" smtClean="0"/>
              <a:t>, F. (2015). Psychopathology, symptoms of attention-deficit/hyperactivity disorder, and risk factors in juvenile offenders. </a:t>
            </a:r>
            <a:r>
              <a:rPr lang="en-US" altLang="ko-KR" sz="1200" i="1" dirty="0" smtClean="0"/>
              <a:t>Neuropsychiatric Disease and Treatment, 11</a:t>
            </a:r>
            <a:r>
              <a:rPr lang="en-US" altLang="ko-KR" sz="1200" dirty="0" smtClean="0"/>
              <a:t>, 343. https://doi.org/10.2147/NDT.S75942</a:t>
            </a:r>
          </a:p>
          <a:p>
            <a:pPr>
              <a:buFont typeface="Arial" pitchFamily="34" charset="0"/>
              <a:buChar char="•"/>
            </a:pPr>
            <a:r>
              <a:rPr lang="en-US" altLang="ko-KR" sz="1200" dirty="0" err="1" smtClean="0"/>
              <a:t>Miyaguchi</a:t>
            </a:r>
            <a:r>
              <a:rPr lang="en-US" altLang="ko-KR" sz="1200" dirty="0" smtClean="0"/>
              <a:t>, K., &amp; </a:t>
            </a:r>
            <a:r>
              <a:rPr lang="en-US" altLang="ko-KR" sz="1200" dirty="0" err="1" smtClean="0"/>
              <a:t>Shirataki</a:t>
            </a:r>
            <a:r>
              <a:rPr lang="en-US" altLang="ko-KR" sz="1200" dirty="0" smtClean="0"/>
              <a:t>, S. (2014). Executive functioning problems of juvenile sex offenders with low levels of measured intelligence. </a:t>
            </a:r>
            <a:r>
              <a:rPr lang="en-US" altLang="ko-KR" sz="1200" i="1" dirty="0" smtClean="0"/>
              <a:t>Journal of Intellectual and Developmental Disability, 39</a:t>
            </a:r>
            <a:r>
              <a:rPr lang="en-US" altLang="ko-KR" sz="1200" dirty="0" smtClean="0"/>
              <a:t>(3), 253-260. http://dx.doi.org/10.3109/13668250.2014.925103</a:t>
            </a:r>
          </a:p>
          <a:p>
            <a:pPr>
              <a:buFont typeface="Arial" pitchFamily="34" charset="0"/>
              <a:buChar char="•"/>
            </a:pPr>
            <a:r>
              <a:rPr lang="en-US" altLang="ko-KR" sz="1200" dirty="0" err="1" smtClean="0"/>
              <a:t>Starikova</a:t>
            </a:r>
            <a:r>
              <a:rPr lang="en-US" altLang="ko-KR" sz="1200" dirty="0" smtClean="0"/>
              <a:t>, V. O., </a:t>
            </a:r>
            <a:r>
              <a:rPr lang="en-US" altLang="ko-KR" sz="1200" dirty="0" err="1" smtClean="0"/>
              <a:t>Debolskiy</a:t>
            </a:r>
            <a:r>
              <a:rPr lang="en-US" altLang="ko-KR" sz="1200" dirty="0" smtClean="0"/>
              <a:t>, M. G., &amp; </a:t>
            </a:r>
            <a:r>
              <a:rPr lang="en-US" altLang="ko-KR" sz="1200" dirty="0" err="1" smtClean="0"/>
              <a:t>Oshevsky</a:t>
            </a:r>
            <a:r>
              <a:rPr lang="en-US" altLang="ko-KR" sz="1200" dirty="0" smtClean="0"/>
              <a:t>, D. S. (2017). Traits of antisocial personality of juvenile offenders. </a:t>
            </a:r>
            <a:r>
              <a:rPr lang="en-US" altLang="ko-KR" sz="1200" i="1" dirty="0" smtClean="0"/>
              <a:t>Psychology and Law, 7</a:t>
            </a:r>
            <a:r>
              <a:rPr lang="en-US" altLang="ko-KR" sz="1200" dirty="0" smtClean="0"/>
              <a:t>(4), 79-91</a:t>
            </a:r>
          </a:p>
        </p:txBody>
      </p:sp>
    </p:spTree>
    <p:extLst>
      <p:ext uri="{BB962C8B-B14F-4D97-AF65-F5344CB8AC3E}">
        <p14:creationId xmlns="" xmlns:p14="http://schemas.microsoft.com/office/powerpoint/2010/main" val="9791076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985</TotalTime>
  <Words>1171</Words>
  <Application>Microsoft Office PowerPoint</Application>
  <PresentationFormat>On-screen Show (16:9)</PresentationFormat>
  <Paragraphs>65</Paragraphs>
  <Slides>8</Slides>
  <Notes>7</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Office Theme</vt:lpstr>
      <vt:lpstr>Custom Design</vt:lpstr>
      <vt:lpstr>Slide 1</vt:lpstr>
      <vt:lpstr>Risk Factors for Juvenile Offenders</vt:lpstr>
      <vt:lpstr>Risk Factors for Juvenile Offenders</vt:lpstr>
      <vt:lpstr>Risk Factors for Juvenile Offenders</vt:lpstr>
      <vt:lpstr>Risk Factors for Juvenile Offenders</vt:lpstr>
      <vt:lpstr>Risk Factors for Juvenile Offenders</vt:lpstr>
      <vt:lpstr>Slide 7</vt:lpstr>
      <vt:lpstr>Risk Factors for Juvenile Offenders</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Kinyua</dc:creator>
  <cp:lastModifiedBy>Windows User</cp:lastModifiedBy>
  <cp:revision>50</cp:revision>
  <dcterms:created xsi:type="dcterms:W3CDTF">2014-04-01T16:27:38Z</dcterms:created>
  <dcterms:modified xsi:type="dcterms:W3CDTF">2021-09-27T02:15:04Z</dcterms:modified>
</cp:coreProperties>
</file>