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8" r:id="rId2"/>
    <p:sldId id="299" r:id="rId3"/>
    <p:sldId id="300" r:id="rId4"/>
    <p:sldId id="258" r:id="rId5"/>
    <p:sldId id="259" r:id="rId6"/>
    <p:sldId id="261" r:id="rId7"/>
    <p:sldId id="262" r:id="rId8"/>
    <p:sldId id="264" r:id="rId9"/>
    <p:sldId id="265" r:id="rId10"/>
    <p:sldId id="267" r:id="rId11"/>
    <p:sldId id="270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301" r:id="rId20"/>
    <p:sldId id="280" r:id="rId21"/>
    <p:sldId id="305" r:id="rId22"/>
    <p:sldId id="306" r:id="rId23"/>
    <p:sldId id="304" r:id="rId24"/>
    <p:sldId id="282" r:id="rId25"/>
    <p:sldId id="284" r:id="rId26"/>
    <p:sldId id="307" r:id="rId27"/>
    <p:sldId id="308" r:id="rId28"/>
    <p:sldId id="309" r:id="rId29"/>
    <p:sldId id="289" r:id="rId30"/>
    <p:sldId id="310" r:id="rId31"/>
    <p:sldId id="311" r:id="rId32"/>
    <p:sldId id="295" r:id="rId33"/>
    <p:sldId id="296" r:id="rId34"/>
    <p:sldId id="312" r:id="rId35"/>
    <p:sldId id="313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118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2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1659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114800"/>
            <a:ext cx="12192000" cy="2743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962400"/>
            <a:ext cx="12192000" cy="152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505635"/>
            <a:ext cx="8534400" cy="685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321206"/>
            <a:ext cx="10363200" cy="1143000"/>
          </a:xfrm>
        </p:spPr>
        <p:txBody>
          <a:bodyPr/>
          <a:lstStyle>
            <a:lvl1pPr>
              <a:defRPr b="1">
                <a:solidFill>
                  <a:srgbClr val="165947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508000" y="6572250"/>
            <a:ext cx="11379200" cy="285750"/>
          </a:xfrm>
        </p:spPr>
        <p:txBody>
          <a:bodyPr>
            <a:normAutofit/>
          </a:bodyPr>
          <a:lstStyle>
            <a:lvl1pPr marL="0" indent="0" algn="ctr">
              <a:buNone/>
              <a:defRPr sz="800" b="1" i="1">
                <a:latin typeface="+mj-lt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altLang="en-US" dirty="0">
                <a:ea typeface="ＭＳ Ｐゴシック" panose="020B0600070205080204" pitchFamily="34" charset="-128"/>
              </a:rPr>
              <a:t>© 2019 McGraw-Hill Education. All rights reserved. Authorized only for instructor use in the classroom. No reproduction or distribution without the prior written consent of McGraw-Hill Education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8965"/>
            <a:ext cx="12192000" cy="4047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39692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E839-D0BE-40EA-B877-3E57ED3E700F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6D57-6150-49B2-A7A3-1BD0E596B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338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E839-D0BE-40EA-B877-3E57ED3E700F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6D57-6150-49B2-A7A3-1BD0E596B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5088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E839-D0BE-40EA-B877-3E57ED3E700F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6D57-6150-49B2-A7A3-1BD0E596B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4762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E839-D0BE-40EA-B877-3E57ED3E700F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6D57-6150-49B2-A7A3-1BD0E596B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6469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8467" y="15"/>
            <a:ext cx="12192000" cy="1285875"/>
          </a:xfrm>
          <a:prstGeom prst="rect">
            <a:avLst/>
          </a:prstGeom>
          <a:solidFill>
            <a:srgbClr val="165947"/>
          </a:solidFill>
          <a:ln>
            <a:solidFill>
              <a:srgbClr val="154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9525010" y="6540500"/>
            <a:ext cx="2377017" cy="179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2000"/>
              </a:lnSpc>
              <a:buFont typeface="Wingdings" panose="05000000000000000000" pitchFamily="2" charset="2"/>
              <a:buNone/>
            </a:pPr>
            <a:fld id="{83A37E8A-1D86-403B-A4B3-2F1DD4B9518B}" type="slidenum">
              <a:rPr lang="en-US" altLang="en-US" sz="1000" smtClean="0">
                <a:cs typeface="Tahoma" panose="020B0604030504040204" pitchFamily="34" charset="0"/>
              </a:rPr>
              <a:pPr algn="r" eaLnBrk="1" hangingPunct="1">
                <a:lnSpc>
                  <a:spcPct val="102000"/>
                </a:lnSpc>
                <a:buFont typeface="Wingdings" panose="05000000000000000000" pitchFamily="2" charset="2"/>
                <a:buNone/>
              </a:pPr>
              <a:t>‹#›</a:t>
            </a:fld>
            <a:endParaRPr lang="en-US" altLang="en-US" sz="1000" dirty="0"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73763"/>
            <a:ext cx="10972800" cy="1143000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-8467" y="1209675"/>
            <a:ext cx="12200467" cy="152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/>
        </p:nvSpPr>
        <p:spPr>
          <a:xfrm>
            <a:off x="3860800" y="644764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800" i="1" baseline="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                            </a:t>
            </a:r>
            <a:r>
              <a:rPr lang="en-US" altLang="en-US" sz="800" i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© 2019 McGraw-Hill Education.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72000"/>
          </a:xfrm>
        </p:spPr>
        <p:txBody>
          <a:bodyPr/>
          <a:lstStyle>
            <a:lvl1pPr marL="342900" indent="-342900">
              <a:buClr>
                <a:srgbClr val="9D2A27"/>
              </a:buClr>
              <a:buSzPct val="104000"/>
              <a:buFont typeface="Arial" pitchFamily="34" charset="0"/>
              <a:buChar char="•"/>
              <a:defRPr/>
            </a:lvl1pPr>
            <a:lvl2pPr marL="742950" indent="-285750">
              <a:buClr>
                <a:srgbClr val="9D2A27"/>
              </a:buClr>
              <a:buSzPct val="104000"/>
              <a:buFont typeface="Arial" pitchFamily="34" charset="0"/>
              <a:buChar char="•"/>
              <a:defRPr/>
            </a:lvl2pPr>
            <a:lvl3pPr marL="1143000" indent="-228600">
              <a:buClr>
                <a:srgbClr val="9D2A27"/>
              </a:buClr>
              <a:buSzPct val="104000"/>
              <a:buFont typeface="Arial" pitchFamily="34" charset="0"/>
              <a:buChar char="•"/>
              <a:defRPr/>
            </a:lvl3pPr>
            <a:lvl4pPr marL="1600200" indent="-228600">
              <a:buClr>
                <a:srgbClr val="9D2A27"/>
              </a:buClr>
              <a:buSzPct val="104000"/>
              <a:buFont typeface="Arial" pitchFamily="34" charset="0"/>
              <a:buChar char="•"/>
              <a:defRPr/>
            </a:lvl4pPr>
            <a:lvl5pPr marL="2057400" indent="-228600">
              <a:buClr>
                <a:srgbClr val="9D2A27"/>
              </a:buClr>
              <a:buSzPct val="104000"/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3810188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4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E839-D0BE-40EA-B877-3E57ED3E700F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6D57-6150-49B2-A7A3-1BD0E596B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477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E839-D0BE-40EA-B877-3E57ED3E700F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6D57-6150-49B2-A7A3-1BD0E596B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663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E839-D0BE-40EA-B877-3E57ED3E700F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6D57-6150-49B2-A7A3-1BD0E596B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188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E839-D0BE-40EA-B877-3E57ED3E700F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6D57-6150-49B2-A7A3-1BD0E596B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951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E839-D0BE-40EA-B877-3E57ED3E700F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6D57-6150-49B2-A7A3-1BD0E596B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922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E839-D0BE-40EA-B877-3E57ED3E700F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6D57-6150-49B2-A7A3-1BD0E596B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0839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E839-D0BE-40EA-B877-3E57ED3E700F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6D57-6150-49B2-A7A3-1BD0E596B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558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6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0E839-D0BE-40EA-B877-3E57ED3E700F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6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6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56D57-6150-49B2-A7A3-1BD0E596B7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8467" y="15"/>
            <a:ext cx="12192000" cy="1285875"/>
          </a:xfrm>
          <a:prstGeom prst="rect">
            <a:avLst/>
          </a:prstGeom>
          <a:solidFill>
            <a:srgbClr val="165947"/>
          </a:solidFill>
          <a:ln>
            <a:solidFill>
              <a:srgbClr val="154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1133" y="71452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92723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Prediction for Dichotomous Variable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9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lvl="0"/>
            <a:r>
              <a:rPr lang="en-US" altLang="en-US" dirty="0">
                <a:ea typeface="ＭＳ Ｐゴシック" panose="020B0600070205080204" pitchFamily="34" charset="-128"/>
              </a:rPr>
              <a:t>© 2019 McGraw-Hill Education. All rights reserved. Authorized only for instructor use in the classroom. No reproduction or distribution without the prior written consent of McGraw-Hill Education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5352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Merits</a:t>
            </a:r>
          </a:p>
          <a:p>
            <a:r>
              <a:rPr lang="en-US" dirty="0"/>
              <a:t>Imposes no restrictions on the associated regression analysis, so all methods discussed earlier (use of dummy variables, selecting controls, instrumental variables, panel data methods) seamlessly apply.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Shortcomings</a:t>
            </a:r>
          </a:p>
          <a:p>
            <a:r>
              <a:rPr lang="en-US" dirty="0"/>
              <a:t>It ignores the limitation of the dependent variable</a:t>
            </a:r>
          </a:p>
          <a:p>
            <a:r>
              <a:rPr lang="en-US" dirty="0"/>
              <a:t>The lack of restrictions on the range of predicted values of the outcome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Merits and Shortcomings of the Linear Probability Model</a:t>
            </a:r>
          </a:p>
        </p:txBody>
      </p:sp>
    </p:spTree>
    <p:extLst>
      <p:ext uri="{BB962C8B-B14F-4D97-AF65-F5344CB8AC3E}">
        <p14:creationId xmlns:p14="http://schemas.microsoft.com/office/powerpoint/2010/main" xmlns="" val="3079010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Limit-violating prediction </a:t>
            </a:r>
            <a:r>
              <a:rPr lang="en-US" dirty="0"/>
              <a:t>is a predicted value for a limited dependent variable that does not fall within that variable’s limits</a:t>
            </a:r>
          </a:p>
          <a:p>
            <a:r>
              <a:rPr lang="en-US" dirty="0"/>
              <a:t>For many applications, limit-violating predictions may not be a problem in practice</a:t>
            </a:r>
          </a:p>
          <a:p>
            <a:r>
              <a:rPr lang="en-US" dirty="0"/>
              <a:t>Could engineer the </a:t>
            </a:r>
            <a:r>
              <a:rPr lang="en-US" dirty="0" err="1"/>
              <a:t>Xs</a:t>
            </a:r>
            <a:r>
              <a:rPr lang="en-US" dirty="0"/>
              <a:t> in such a way as to preclude predictions of Y outside of 0-1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Merits and Shortcomings of the Linear Probability Model</a:t>
            </a:r>
          </a:p>
        </p:txBody>
      </p:sp>
    </p:spTree>
    <p:extLst>
      <p:ext uri="{BB962C8B-B14F-4D97-AF65-F5344CB8AC3E}">
        <p14:creationId xmlns:p14="http://schemas.microsoft.com/office/powerpoint/2010/main" xmlns="" val="2283787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overcome the limitations of the linear probability model, </a:t>
            </a:r>
            <a:r>
              <a:rPr lang="en-US" dirty="0" err="1"/>
              <a:t>probit</a:t>
            </a:r>
            <a:r>
              <a:rPr lang="en-US" dirty="0"/>
              <a:t> and logit models are used</a:t>
            </a:r>
          </a:p>
          <a:p>
            <a:r>
              <a:rPr lang="en-US" dirty="0"/>
              <a:t>The choice between a linear probability model and the alternative models is not obvious</a:t>
            </a:r>
          </a:p>
          <a:p>
            <a:r>
              <a:rPr lang="en-US" dirty="0"/>
              <a:t>There is no universally ”right” model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Probit</a:t>
            </a:r>
            <a:r>
              <a:rPr lang="en-US" dirty="0"/>
              <a:t> and Logit Models</a:t>
            </a:r>
          </a:p>
        </p:txBody>
      </p:sp>
    </p:spTree>
    <p:extLst>
      <p:ext uri="{BB962C8B-B14F-4D97-AF65-F5344CB8AC3E}">
        <p14:creationId xmlns:p14="http://schemas.microsoft.com/office/powerpoint/2010/main" xmlns="" val="3175825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key difference the linear probability model and the alternative models (logit and </a:t>
            </a:r>
            <a:r>
              <a:rPr lang="en-US" dirty="0" err="1"/>
              <a:t>probit</a:t>
            </a:r>
            <a:r>
              <a:rPr lang="en-US" dirty="0"/>
              <a:t> models) is the connection between the determining function, the </a:t>
            </a:r>
            <a:r>
              <a:rPr lang="en-US" dirty="0" err="1"/>
              <a:t>unobservables</a:t>
            </a:r>
            <a:r>
              <a:rPr lang="en-US" dirty="0"/>
              <a:t>, and the dependent variables.</a:t>
            </a:r>
          </a:p>
          <a:p>
            <a:pPr marL="0" indent="0" algn="ctr">
              <a:buNone/>
            </a:pPr>
            <a:r>
              <a:rPr lang="en-US" dirty="0"/>
              <a:t>Purchase = α + </a:t>
            </a:r>
            <a:r>
              <a:rPr lang="el-GR" dirty="0"/>
              <a:t>β</a:t>
            </a:r>
            <a:r>
              <a:rPr lang="en-US" dirty="0" err="1"/>
              <a:t>SubFee</a:t>
            </a:r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Two Shortcomings of the linear probability model: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It is hard to believe that the determining function and </a:t>
            </a:r>
            <a:r>
              <a:rPr lang="en-US" dirty="0" err="1"/>
              <a:t>unobservables</a:t>
            </a:r>
            <a:r>
              <a:rPr lang="en-US" dirty="0"/>
              <a:t> always add up to exactly 0 or 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Predictions about the effect of subscription fee (</a:t>
            </a:r>
            <a:r>
              <a:rPr lang="en-US" dirty="0" err="1"/>
              <a:t>SubFee</a:t>
            </a:r>
            <a:r>
              <a:rPr lang="en-US" dirty="0"/>
              <a:t>) on purchases may be unrealistic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Probit</a:t>
            </a:r>
            <a:r>
              <a:rPr lang="en-US" dirty="0"/>
              <a:t> and Logit Models</a:t>
            </a:r>
          </a:p>
        </p:txBody>
      </p:sp>
    </p:spTree>
    <p:extLst>
      <p:ext uri="{BB962C8B-B14F-4D97-AF65-F5344CB8AC3E}">
        <p14:creationId xmlns:p14="http://schemas.microsoft.com/office/powerpoint/2010/main" xmlns="" val="3572566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Rather than setting the dependent variable equal to the sum of the determining function and the </a:t>
            </a:r>
            <a:r>
              <a:rPr lang="en-US" dirty="0" err="1"/>
              <a:t>unobservables</a:t>
            </a:r>
            <a:r>
              <a:rPr lang="en-US" dirty="0"/>
              <a:t>, let the value of the dependent variable depend on this sum but in a coarse way</a:t>
            </a:r>
          </a:p>
          <a:p>
            <a:r>
              <a:rPr lang="en-US" dirty="0"/>
              <a:t>The sum of the determining function and the </a:t>
            </a:r>
            <a:r>
              <a:rPr lang="en-US" dirty="0" err="1"/>
              <a:t>unobservables</a:t>
            </a:r>
            <a:r>
              <a:rPr lang="en-US" dirty="0"/>
              <a:t> equal a latent variable</a:t>
            </a:r>
          </a:p>
          <a:p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latent variable </a:t>
            </a:r>
            <a:r>
              <a:rPr lang="en-US" dirty="0"/>
              <a:t>is a variable that cannot be observed, but information about it can be inferred from other observed variables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Probit</a:t>
            </a:r>
            <a:r>
              <a:rPr lang="en-US" dirty="0"/>
              <a:t> and Logit Models</a:t>
            </a:r>
          </a:p>
        </p:txBody>
      </p:sp>
    </p:spTree>
    <p:extLst>
      <p:ext uri="{BB962C8B-B14F-4D97-AF65-F5344CB8AC3E}">
        <p14:creationId xmlns:p14="http://schemas.microsoft.com/office/powerpoint/2010/main" xmlns="" val="119662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We define the sum of defining function ( </a:t>
                </a:r>
                <a:r>
                  <a:rPr lang="el-GR" dirty="0"/>
                  <a:t>α</a:t>
                </a:r>
                <a:r>
                  <a:rPr lang="en-US" dirty="0"/>
                  <a:t> + </a:t>
                </a:r>
                <a:r>
                  <a:rPr lang="el-GR" dirty="0"/>
                  <a:t>β</a:t>
                </a:r>
                <a:r>
                  <a:rPr lang="en-US" dirty="0"/>
                  <a:t>SubFee</a:t>
                </a:r>
                <a:r>
                  <a:rPr lang="en-US" baseline="-25000" dirty="0"/>
                  <a:t>i</a:t>
                </a:r>
                <a:r>
                  <a:rPr lang="en-US" dirty="0"/>
                  <a:t>) and the </a:t>
                </a:r>
                <a:r>
                  <a:rPr lang="en-US" dirty="0" err="1"/>
                  <a:t>unobservables</a:t>
                </a:r>
                <a:r>
                  <a:rPr lang="en-US" dirty="0"/>
                  <a:t> (U</a:t>
                </a:r>
                <a:r>
                  <a:rPr lang="en-US" baseline="-25000" dirty="0"/>
                  <a:t>i</a:t>
                </a:r>
                <a:r>
                  <a:rPr lang="en-US" dirty="0"/>
                  <a:t>) to be a </a:t>
                </a:r>
                <a:r>
                  <a:rPr lang="en-US" dirty="0">
                    <a:solidFill>
                      <a:srgbClr val="C00000"/>
                    </a:solidFill>
                  </a:rPr>
                  <a:t>latent variable</a:t>
                </a:r>
              </a:p>
              <a:p>
                <a:r>
                  <a:rPr lang="en-US" dirty="0"/>
                  <a:t>If we call latent variable Utility, then:</a:t>
                </a:r>
              </a:p>
              <a:p>
                <a:pPr marL="0" indent="0" algn="ctr">
                  <a:buNone/>
                </a:pPr>
                <a:r>
                  <a:rPr lang="en-US" dirty="0"/>
                  <a:t>Utility</a:t>
                </a:r>
                <a:r>
                  <a:rPr lang="en-US" baseline="-25000" dirty="0"/>
                  <a:t>i</a:t>
                </a:r>
                <a:r>
                  <a:rPr lang="en-US" dirty="0"/>
                  <a:t> = </a:t>
                </a:r>
                <a:r>
                  <a:rPr lang="el-GR" dirty="0"/>
                  <a:t>α</a:t>
                </a:r>
                <a:r>
                  <a:rPr lang="en-US" dirty="0"/>
                  <a:t> + </a:t>
                </a:r>
                <a:r>
                  <a:rPr lang="el-GR" dirty="0"/>
                  <a:t>β</a:t>
                </a:r>
                <a:r>
                  <a:rPr lang="en-US" dirty="0"/>
                  <a:t>SubFee</a:t>
                </a:r>
                <a:r>
                  <a:rPr lang="en-US" baseline="-25000" dirty="0"/>
                  <a:t>i</a:t>
                </a:r>
                <a:r>
                  <a:rPr lang="en-US" dirty="0"/>
                  <a:t> + U</a:t>
                </a:r>
                <a:r>
                  <a:rPr lang="en-US" baseline="-25000" dirty="0"/>
                  <a:t>i</a:t>
                </a:r>
              </a:p>
              <a:p>
                <a:r>
                  <a:rPr lang="en-US" dirty="0"/>
                  <a:t>We assume a purchase occurs if utility is positive (&gt; 0) and a purchase does not occur if utility is not positive (≤ 0)</a:t>
                </a:r>
              </a:p>
              <a:p>
                <a:r>
                  <a:rPr lang="en-US" dirty="0"/>
                  <a:t>We can express the purchase decision as:</a:t>
                </a:r>
              </a:p>
              <a:p>
                <a:pPr marL="0" indent="0" algn="ctr">
                  <a:buNone/>
                </a:pPr>
                <a:r>
                  <a:rPr lang="en-US" dirty="0"/>
                  <a:t>Purchase</a:t>
                </a:r>
                <a:r>
                  <a:rPr lang="en-US" baseline="-25000" dirty="0"/>
                  <a:t>i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𝑖𝑓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𝑈𝑡𝑖𝑙𝑖𝑡𝑦𝑖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&gt;0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𝑖𝑓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𝑈𝑡𝑖𝑙𝑖𝑡𝑦𝑖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≤0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67" t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Probit</a:t>
            </a:r>
            <a:r>
              <a:rPr lang="en-US" dirty="0"/>
              <a:t> and Logit Models</a:t>
            </a:r>
          </a:p>
        </p:txBody>
      </p:sp>
    </p:spTree>
    <p:extLst>
      <p:ext uri="{BB962C8B-B14F-4D97-AF65-F5344CB8AC3E}">
        <p14:creationId xmlns:p14="http://schemas.microsoft.com/office/powerpoint/2010/main" xmlns="" val="3648269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Dichotomous Dependent Variables Coupled with Latent Variables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xmlns="" id="{71830674-8019-4969-AC57-8DFAFAB13A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731" y="1965278"/>
            <a:ext cx="11026345" cy="298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08401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Define the latent variable, Y</a:t>
                </a:r>
                <a:r>
                  <a:rPr lang="en-US" baseline="30000" dirty="0"/>
                  <a:t>*</a:t>
                </a:r>
                <a:r>
                  <a:rPr lang="en-US" dirty="0"/>
                  <a:t>, as the sum of the determining function and the </a:t>
                </a:r>
                <a:r>
                  <a:rPr lang="en-US" dirty="0" err="1"/>
                  <a:t>unobservables</a:t>
                </a:r>
                <a:r>
                  <a:rPr lang="en-US" dirty="0"/>
                  <a:t>:</a:t>
                </a:r>
              </a:p>
              <a:p>
                <a:pPr marL="0" indent="0" algn="ctr">
                  <a:buNone/>
                </a:pPr>
                <a:r>
                  <a:rPr lang="en-US" dirty="0"/>
                  <a:t>Y</a:t>
                </a:r>
                <a:r>
                  <a:rPr lang="en-US" baseline="30000" dirty="0"/>
                  <a:t>*</a:t>
                </a:r>
                <a:r>
                  <a:rPr lang="en-US" baseline="-25000" dirty="0" err="1"/>
                  <a:t>i</a:t>
                </a:r>
                <a:r>
                  <a:rPr lang="en-US" dirty="0"/>
                  <a:t> = </a:t>
                </a:r>
                <a:r>
                  <a:rPr lang="el-GR" dirty="0"/>
                  <a:t>α</a:t>
                </a:r>
                <a:r>
                  <a:rPr lang="en-US" dirty="0"/>
                  <a:t> + </a:t>
                </a:r>
                <a:r>
                  <a:rPr lang="el-GR" dirty="0"/>
                  <a:t>β</a:t>
                </a:r>
                <a:r>
                  <a:rPr lang="en-US" baseline="-25000" dirty="0"/>
                  <a:t>1</a:t>
                </a:r>
                <a:r>
                  <a:rPr lang="en-US" dirty="0"/>
                  <a:t>X</a:t>
                </a:r>
                <a:r>
                  <a:rPr lang="en-US" baseline="-25000" dirty="0"/>
                  <a:t>1i</a:t>
                </a:r>
                <a:r>
                  <a:rPr lang="en-US" dirty="0"/>
                  <a:t> + … + </a:t>
                </a:r>
                <a:r>
                  <a:rPr lang="el-GR" dirty="0"/>
                  <a:t>β</a:t>
                </a:r>
                <a:r>
                  <a:rPr lang="en-US" baseline="-25000" dirty="0" err="1"/>
                  <a:t>K</a:t>
                </a:r>
                <a:r>
                  <a:rPr lang="en-US" dirty="0" err="1"/>
                  <a:t>X</a:t>
                </a:r>
                <a:r>
                  <a:rPr lang="en-US" baseline="-25000" dirty="0" err="1"/>
                  <a:t>Ki</a:t>
                </a:r>
                <a:r>
                  <a:rPr lang="en-US" dirty="0"/>
                  <a:t> + U</a:t>
                </a:r>
                <a:r>
                  <a:rPr lang="en-US" baseline="-25000" dirty="0"/>
                  <a:t>i</a:t>
                </a:r>
              </a:p>
              <a:p>
                <a:r>
                  <a:rPr lang="en-US" dirty="0"/>
                  <a:t>Then define the dependent variable, Y</a:t>
                </a:r>
                <a:r>
                  <a:rPr lang="en-US" baseline="-25000" dirty="0"/>
                  <a:t>i , </a:t>
                </a:r>
                <a:r>
                  <a:rPr lang="en-US" dirty="0"/>
                  <a:t>to be 1 if the latent variable exceeds 0, and otherwise:  </a:t>
                </a:r>
              </a:p>
              <a:p>
                <a:pPr marL="0" indent="0" algn="ctr">
                  <a:buNone/>
                </a:pPr>
                <a:r>
                  <a:rPr lang="en-US" dirty="0"/>
                  <a:t>Y</a:t>
                </a:r>
                <a:r>
                  <a:rPr lang="en-US" baseline="-25000" dirty="0"/>
                  <a:t>i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/>
                              </a:rPr>
                              <m:t>1 </m:t>
                            </m:r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Cambria Math"/>
                              </a:rPr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dirty="0"/>
                              <m:t>Y</m:t>
                            </m:r>
                            <m:r>
                              <m:rPr>
                                <m:nor/>
                              </m:rPr>
                              <a:rPr lang="en-US" baseline="30000" dirty="0"/>
                              <m:t>∗</m:t>
                            </m:r>
                            <m:r>
                              <m:rPr>
                                <m:nor/>
                              </m:rPr>
                              <a:rPr lang="en-US" baseline="-25000" dirty="0"/>
                              <m:t>i</m:t>
                            </m:r>
                            <m:r>
                              <a:rPr lang="en-US" i="1">
                                <a:latin typeface="Cambria Math"/>
                              </a:rPr>
                              <m:t>&gt;0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0 </m:t>
                            </m:r>
                            <m:r>
                              <a:rPr lang="en-US" i="1">
                                <a:latin typeface="Cambria Math"/>
                              </a:rPr>
                              <m:t>𝑖𝑓</m:t>
                            </m:r>
                            <m:r>
                              <m:rPr>
                                <m:nor/>
                              </m:rPr>
                              <a:rPr lang="en-US" dirty="0"/>
                              <m:t>Y</m:t>
                            </m:r>
                            <m:r>
                              <m:rPr>
                                <m:nor/>
                              </m:rPr>
                              <a:rPr lang="en-US" baseline="30000" dirty="0"/>
                              <m:t>∗</m:t>
                            </m:r>
                            <m:r>
                              <m:rPr>
                                <m:nor/>
                              </m:rPr>
                              <a:rPr lang="en-US" baseline="-25000" dirty="0"/>
                              <m:t>i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≤0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Notice we do not need the determining function and </a:t>
                </a:r>
                <a:r>
                  <a:rPr lang="en-US" dirty="0" err="1"/>
                  <a:t>unobservables</a:t>
                </a:r>
                <a:r>
                  <a:rPr lang="en-US" dirty="0"/>
                  <a:t> to add up exactly to 0 or 1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78" t="-2800" b="-1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Probit</a:t>
            </a:r>
            <a:r>
              <a:rPr lang="en-US" dirty="0"/>
              <a:t> and Logit Models</a:t>
            </a:r>
          </a:p>
        </p:txBody>
      </p:sp>
    </p:spTree>
    <p:extLst>
      <p:ext uri="{BB962C8B-B14F-4D97-AF65-F5344CB8AC3E}">
        <p14:creationId xmlns:p14="http://schemas.microsoft.com/office/powerpoint/2010/main" xmlns="" val="3535699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latent variable formation for </a:t>
            </a:r>
            <a:r>
              <a:rPr lang="en-US" i="1" dirty="0"/>
              <a:t>Y</a:t>
            </a:r>
            <a:r>
              <a:rPr lang="en-US" dirty="0"/>
              <a:t> also prevents unreasonable predictions about the probability of </a:t>
            </a:r>
            <a:r>
              <a:rPr lang="en-US" i="1" dirty="0"/>
              <a:t>Y</a:t>
            </a:r>
            <a:r>
              <a:rPr lang="en-US" dirty="0"/>
              <a:t> equaling 1</a:t>
            </a:r>
          </a:p>
          <a:p>
            <a:pPr marL="0" indent="0" algn="ctr">
              <a:buNone/>
            </a:pPr>
            <a:r>
              <a:rPr lang="en-US" dirty="0" err="1"/>
              <a:t>Pr</a:t>
            </a:r>
            <a:r>
              <a:rPr lang="en-US" dirty="0"/>
              <a:t>(Y</a:t>
            </a:r>
            <a:r>
              <a:rPr lang="en-US" baseline="-25000" dirty="0"/>
              <a:t>i</a:t>
            </a:r>
            <a:r>
              <a:rPr lang="en-US" dirty="0"/>
              <a:t> = 1|X</a:t>
            </a:r>
            <a:r>
              <a:rPr lang="en-US" baseline="-25000" dirty="0"/>
              <a:t>1i</a:t>
            </a:r>
            <a:r>
              <a:rPr lang="en-US" dirty="0"/>
              <a:t>, …, X</a:t>
            </a:r>
            <a:r>
              <a:rPr lang="en-US" baseline="-25000" dirty="0"/>
              <a:t>Ki</a:t>
            </a:r>
            <a:r>
              <a:rPr lang="en-US" dirty="0"/>
              <a:t>) = </a:t>
            </a:r>
            <a:r>
              <a:rPr lang="en-US" dirty="0" err="1"/>
              <a:t>Pr</a:t>
            </a:r>
            <a:r>
              <a:rPr lang="en-US" dirty="0"/>
              <a:t>(Y</a:t>
            </a:r>
            <a:r>
              <a:rPr lang="en-US" baseline="30000" dirty="0"/>
              <a:t>*</a:t>
            </a:r>
            <a:r>
              <a:rPr lang="en-US" baseline="-25000" dirty="0"/>
              <a:t>i</a:t>
            </a:r>
            <a:r>
              <a:rPr lang="en-US" dirty="0"/>
              <a:t> &gt; 0|X</a:t>
            </a:r>
            <a:r>
              <a:rPr lang="en-US" baseline="-25000" dirty="0"/>
              <a:t>1i</a:t>
            </a:r>
            <a:r>
              <a:rPr lang="en-US" dirty="0"/>
              <a:t> , …, X</a:t>
            </a:r>
            <a:r>
              <a:rPr lang="en-US" baseline="-25000" dirty="0"/>
              <a:t>Ki</a:t>
            </a:r>
            <a:r>
              <a:rPr lang="en-US" dirty="0"/>
              <a:t>)</a:t>
            </a:r>
          </a:p>
          <a:p>
            <a:r>
              <a:rPr lang="en-US" dirty="0"/>
              <a:t>This equation states that the probability the outcome (Y) equals 1, given the values for the </a:t>
            </a:r>
            <a:r>
              <a:rPr lang="en-US" dirty="0" err="1"/>
              <a:t>Xs</a:t>
            </a:r>
            <a:r>
              <a:rPr lang="en-US" dirty="0"/>
              <a:t>, is equal to the probability that the latent variable (Y</a:t>
            </a:r>
            <a:r>
              <a:rPr lang="en-US" baseline="30000" dirty="0"/>
              <a:t>*</a:t>
            </a:r>
            <a:r>
              <a:rPr lang="en-US" dirty="0"/>
              <a:t>) is greater than 0, given the values for the </a:t>
            </a:r>
            <a:r>
              <a:rPr lang="en-US" dirty="0" err="1"/>
              <a:t>Xs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Probit</a:t>
            </a:r>
            <a:r>
              <a:rPr lang="en-US" dirty="0"/>
              <a:t> and Logit Models</a:t>
            </a:r>
          </a:p>
        </p:txBody>
      </p:sp>
    </p:spTree>
    <p:extLst>
      <p:ext uri="{BB962C8B-B14F-4D97-AF65-F5344CB8AC3E}">
        <p14:creationId xmlns:p14="http://schemas.microsoft.com/office/powerpoint/2010/main" xmlns="" val="1431301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Probit</a:t>
            </a:r>
            <a:r>
              <a:rPr lang="en-US" dirty="0"/>
              <a:t> and Logit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Pr</a:t>
            </a:r>
            <a:r>
              <a:rPr lang="en-US" dirty="0"/>
              <a:t>(Y</a:t>
            </a:r>
            <a:r>
              <a:rPr lang="en-US" baseline="-25000" dirty="0"/>
              <a:t>i</a:t>
            </a:r>
            <a:r>
              <a:rPr lang="en-US" dirty="0"/>
              <a:t> = 1|X</a:t>
            </a:r>
            <a:r>
              <a:rPr lang="en-US" baseline="-25000" dirty="0"/>
              <a:t>1i</a:t>
            </a:r>
            <a:r>
              <a:rPr lang="en-US" dirty="0"/>
              <a:t>, …, X</a:t>
            </a:r>
            <a:r>
              <a:rPr lang="en-US" baseline="-25000" dirty="0"/>
              <a:t>Ki</a:t>
            </a:r>
            <a:r>
              <a:rPr lang="en-US" dirty="0"/>
              <a:t>) = </a:t>
            </a:r>
            <a:r>
              <a:rPr lang="en-US" dirty="0" err="1"/>
              <a:t>Pr</a:t>
            </a:r>
            <a:r>
              <a:rPr lang="en-US" dirty="0"/>
              <a:t>(</a:t>
            </a:r>
            <a:r>
              <a:rPr lang="el-GR" dirty="0"/>
              <a:t>α</a:t>
            </a:r>
            <a:r>
              <a:rPr lang="en-US" dirty="0"/>
              <a:t> + </a:t>
            </a:r>
            <a:r>
              <a:rPr lang="el-GR" dirty="0"/>
              <a:t>β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1i</a:t>
            </a:r>
            <a:r>
              <a:rPr lang="en-US" dirty="0"/>
              <a:t> + … + </a:t>
            </a:r>
            <a:r>
              <a:rPr lang="el-GR" dirty="0"/>
              <a:t>β</a:t>
            </a:r>
            <a:r>
              <a:rPr lang="en-US" baseline="-25000" dirty="0" err="1"/>
              <a:t>K</a:t>
            </a:r>
            <a:r>
              <a:rPr lang="en-US" dirty="0" err="1"/>
              <a:t>X</a:t>
            </a:r>
            <a:r>
              <a:rPr lang="en-US" baseline="-25000" dirty="0" err="1"/>
              <a:t>Ki</a:t>
            </a:r>
            <a:r>
              <a:rPr lang="en-US" dirty="0"/>
              <a:t> + U</a:t>
            </a:r>
            <a:r>
              <a:rPr lang="en-US" baseline="-25000" dirty="0"/>
              <a:t>i</a:t>
            </a:r>
            <a:r>
              <a:rPr lang="en-US" dirty="0"/>
              <a:t> &gt; 0|X</a:t>
            </a:r>
            <a:r>
              <a:rPr lang="en-US" baseline="-25000" dirty="0"/>
              <a:t>1i</a:t>
            </a:r>
            <a:r>
              <a:rPr lang="en-US" dirty="0"/>
              <a:t> , …, X</a:t>
            </a:r>
            <a:r>
              <a:rPr lang="en-US" baseline="-25000" dirty="0"/>
              <a:t>Ki</a:t>
            </a:r>
            <a:r>
              <a:rPr lang="en-US" dirty="0"/>
              <a:t>)</a:t>
            </a:r>
          </a:p>
          <a:p>
            <a:r>
              <a:rPr lang="en-US" dirty="0"/>
              <a:t>Uncertainty about </a:t>
            </a:r>
            <a:r>
              <a:rPr lang="en-US" i="1" dirty="0"/>
              <a:t>Y</a:t>
            </a:r>
            <a:r>
              <a:rPr lang="en-US" dirty="0"/>
              <a:t> is due to uncertainty about </a:t>
            </a:r>
            <a:r>
              <a:rPr lang="en-US" i="1" dirty="0"/>
              <a:t>U</a:t>
            </a:r>
            <a:r>
              <a:rPr lang="en-US" dirty="0"/>
              <a:t>. </a:t>
            </a:r>
          </a:p>
          <a:p>
            <a:pPr marL="0" indent="0" algn="ctr">
              <a:buNone/>
            </a:pPr>
            <a:r>
              <a:rPr lang="en-US" dirty="0" err="1"/>
              <a:t>Pr</a:t>
            </a:r>
            <a:r>
              <a:rPr lang="en-US" dirty="0"/>
              <a:t>(Y</a:t>
            </a:r>
            <a:r>
              <a:rPr lang="en-US" baseline="-25000" dirty="0"/>
              <a:t>i</a:t>
            </a:r>
            <a:r>
              <a:rPr lang="en-US" dirty="0"/>
              <a:t> = 1|X</a:t>
            </a:r>
            <a:r>
              <a:rPr lang="en-US" baseline="-25000" dirty="0"/>
              <a:t>1i</a:t>
            </a:r>
            <a:r>
              <a:rPr lang="en-US" dirty="0"/>
              <a:t>, …, X</a:t>
            </a:r>
            <a:r>
              <a:rPr lang="en-US" baseline="-25000" dirty="0"/>
              <a:t>Ki</a:t>
            </a:r>
            <a:r>
              <a:rPr lang="en-US" dirty="0"/>
              <a:t>) = </a:t>
            </a:r>
            <a:r>
              <a:rPr lang="en-US" dirty="0" err="1"/>
              <a:t>Pr</a:t>
            </a:r>
            <a:r>
              <a:rPr lang="en-US" dirty="0"/>
              <a:t>(U</a:t>
            </a:r>
            <a:r>
              <a:rPr lang="en-US" baseline="-25000" dirty="0"/>
              <a:t>i  </a:t>
            </a:r>
            <a:r>
              <a:rPr lang="en-US" dirty="0"/>
              <a:t>&gt; ‒ </a:t>
            </a:r>
            <a:r>
              <a:rPr lang="el-GR" dirty="0"/>
              <a:t>α</a:t>
            </a:r>
            <a:r>
              <a:rPr lang="en-US" dirty="0"/>
              <a:t> ‒ </a:t>
            </a:r>
            <a:r>
              <a:rPr lang="el-GR" dirty="0"/>
              <a:t>β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1i</a:t>
            </a:r>
            <a:r>
              <a:rPr lang="en-US" dirty="0"/>
              <a:t> ‒ … ‒ </a:t>
            </a:r>
            <a:r>
              <a:rPr lang="el-GR" dirty="0"/>
              <a:t>β</a:t>
            </a:r>
            <a:r>
              <a:rPr lang="en-US" baseline="-25000" dirty="0"/>
              <a:t>K</a:t>
            </a:r>
            <a:r>
              <a:rPr lang="en-US" dirty="0"/>
              <a:t>X</a:t>
            </a:r>
            <a:r>
              <a:rPr lang="en-US" baseline="-25000" dirty="0"/>
              <a:t>Ki</a:t>
            </a:r>
            <a:r>
              <a:rPr lang="en-US" dirty="0"/>
              <a:t>|X</a:t>
            </a:r>
            <a:r>
              <a:rPr lang="en-US" baseline="-25000" dirty="0"/>
              <a:t>1i</a:t>
            </a:r>
            <a:r>
              <a:rPr lang="en-US" dirty="0"/>
              <a:t> , …, X</a:t>
            </a:r>
            <a:r>
              <a:rPr lang="en-US" baseline="-25000" dirty="0"/>
              <a:t>Ki</a:t>
            </a:r>
            <a:r>
              <a:rPr lang="en-US" dirty="0"/>
              <a:t>)</a:t>
            </a:r>
          </a:p>
          <a:p>
            <a:r>
              <a:rPr lang="en-US" dirty="0"/>
              <a:t>While the determining function is unconstrained, the probability that Y equals 1 is explicitly defined to be a probability in terms of U, so constrained to be between 0 and 1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3463852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Identify a limited dependent variable and its applications</a:t>
            </a:r>
          </a:p>
          <a:p>
            <a:pPr marL="514350" indent="-514350">
              <a:buAutoNum type="arabicPeriod"/>
            </a:pPr>
            <a:r>
              <a:rPr lang="en-US" dirty="0"/>
              <a:t>Describe the linear probability model</a:t>
            </a:r>
          </a:p>
          <a:p>
            <a:pPr marL="514350" indent="-514350">
              <a:buAutoNum type="arabicPeriod"/>
            </a:pPr>
            <a:r>
              <a:rPr lang="en-US" dirty="0"/>
              <a:t>Identify merits and shortcomings of the linear probability model</a:t>
            </a:r>
          </a:p>
          <a:p>
            <a:pPr marL="514350" indent="-514350">
              <a:buAutoNum type="arabicPeriod"/>
            </a:pPr>
            <a:r>
              <a:rPr lang="en-US" dirty="0"/>
              <a:t>Model </a:t>
            </a:r>
            <a:r>
              <a:rPr lang="en-US" dirty="0" err="1"/>
              <a:t>probit</a:t>
            </a:r>
            <a:r>
              <a:rPr lang="en-US" dirty="0"/>
              <a:t> and logit models as determined by the realization of latent variable</a:t>
            </a:r>
          </a:p>
          <a:p>
            <a:pPr marL="514350" indent="-514350">
              <a:buAutoNum type="arabicPeriod"/>
            </a:pPr>
            <a:r>
              <a:rPr lang="en-US" dirty="0"/>
              <a:t>Calculate marginal effects for logit and </a:t>
            </a:r>
            <a:r>
              <a:rPr lang="en-US" dirty="0" err="1"/>
              <a:t>probit</a:t>
            </a:r>
            <a:r>
              <a:rPr lang="en-US" dirty="0"/>
              <a:t> models </a:t>
            </a:r>
          </a:p>
          <a:p>
            <a:pPr marL="514350" indent="-514350">
              <a:buAutoNum type="arabicPeriod"/>
            </a:pPr>
            <a:r>
              <a:rPr lang="en-US" dirty="0"/>
              <a:t>Execute estimation of a </a:t>
            </a:r>
            <a:r>
              <a:rPr lang="en-US" dirty="0" err="1"/>
              <a:t>probit</a:t>
            </a:r>
            <a:r>
              <a:rPr lang="en-US" dirty="0"/>
              <a:t> and logit model via maximum likelihood</a:t>
            </a:r>
          </a:p>
          <a:p>
            <a:pPr marL="514350" indent="-514350">
              <a:buAutoNum type="arabicPeriod"/>
            </a:pPr>
            <a:r>
              <a:rPr lang="en-US" dirty="0"/>
              <a:t>Identify the merits and shortcomings of the </a:t>
            </a:r>
            <a:r>
              <a:rPr lang="en-US" dirty="0" err="1"/>
              <a:t>probit</a:t>
            </a:r>
            <a:r>
              <a:rPr lang="en-US" dirty="0"/>
              <a:t> and logit models in practice</a:t>
            </a:r>
          </a:p>
        </p:txBody>
      </p:sp>
    </p:spTree>
    <p:extLst>
      <p:ext uri="{BB962C8B-B14F-4D97-AF65-F5344CB8AC3E}">
        <p14:creationId xmlns:p14="http://schemas.microsoft.com/office/powerpoint/2010/main" xmlns="" val="3463953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</a:rPr>
              <a:t>Probit</a:t>
            </a:r>
            <a:r>
              <a:rPr lang="en-US" dirty="0">
                <a:solidFill>
                  <a:srgbClr val="C00000"/>
                </a:solidFill>
              </a:rPr>
              <a:t> model </a:t>
            </a:r>
            <a:r>
              <a:rPr lang="en-US" dirty="0"/>
              <a:t>a latent variable formulation for a dichotomous dependent variable that assumes a standard normal distribution for the </a:t>
            </a:r>
            <a:r>
              <a:rPr lang="en-US" dirty="0" err="1"/>
              <a:t>unobservables</a:t>
            </a:r>
            <a:endParaRPr lang="en-US" dirty="0"/>
          </a:p>
          <a:p>
            <a:r>
              <a:rPr lang="en-US" dirty="0"/>
              <a:t>The probability that </a:t>
            </a:r>
            <a:r>
              <a:rPr lang="en-US" i="1" dirty="0"/>
              <a:t>Y</a:t>
            </a:r>
            <a:r>
              <a:rPr lang="en-US" dirty="0"/>
              <a:t> equals 1 for given values of the </a:t>
            </a:r>
            <a:r>
              <a:rPr lang="en-US" dirty="0" err="1"/>
              <a:t>Xs</a:t>
            </a:r>
            <a:r>
              <a:rPr lang="en-US" dirty="0"/>
              <a:t> using formula:  </a:t>
            </a:r>
          </a:p>
          <a:p>
            <a:pPr marL="0" indent="0" algn="r">
              <a:buNone/>
            </a:pPr>
            <a:r>
              <a:rPr lang="en-US" dirty="0" err="1"/>
              <a:t>Pr</a:t>
            </a:r>
            <a:r>
              <a:rPr lang="en-US" dirty="0"/>
              <a:t>(Y</a:t>
            </a:r>
            <a:r>
              <a:rPr lang="en-US" baseline="-25000" dirty="0"/>
              <a:t>i</a:t>
            </a:r>
            <a:r>
              <a:rPr lang="en-US" dirty="0"/>
              <a:t> = 1|X</a:t>
            </a:r>
            <a:r>
              <a:rPr lang="en-US" baseline="-25000" dirty="0"/>
              <a:t>1i</a:t>
            </a:r>
            <a:r>
              <a:rPr lang="en-US" dirty="0"/>
              <a:t>, …, X</a:t>
            </a:r>
            <a:r>
              <a:rPr lang="en-US" baseline="-25000" dirty="0"/>
              <a:t>Ki</a:t>
            </a:r>
            <a:r>
              <a:rPr lang="en-US" dirty="0"/>
              <a:t>) = </a:t>
            </a:r>
            <a:r>
              <a:rPr lang="en-US" dirty="0" err="1"/>
              <a:t>Pr</a:t>
            </a:r>
            <a:r>
              <a:rPr lang="en-US" dirty="0"/>
              <a:t>(U</a:t>
            </a:r>
            <a:r>
              <a:rPr lang="en-US" baseline="-25000" dirty="0"/>
              <a:t>i  </a:t>
            </a:r>
            <a:r>
              <a:rPr lang="en-US" dirty="0"/>
              <a:t>&gt; ‒ </a:t>
            </a:r>
            <a:r>
              <a:rPr lang="el-GR" dirty="0"/>
              <a:t>α</a:t>
            </a:r>
            <a:r>
              <a:rPr lang="en-US" dirty="0"/>
              <a:t> ‒ </a:t>
            </a:r>
            <a:r>
              <a:rPr lang="el-GR" dirty="0"/>
              <a:t>β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1i</a:t>
            </a:r>
            <a:r>
              <a:rPr lang="en-US" dirty="0"/>
              <a:t> ‒ … ‒ </a:t>
            </a:r>
            <a:r>
              <a:rPr lang="el-GR" dirty="0"/>
              <a:t>β</a:t>
            </a:r>
            <a:r>
              <a:rPr lang="en-US" baseline="-25000" dirty="0"/>
              <a:t>K</a:t>
            </a:r>
            <a:r>
              <a:rPr lang="en-US" dirty="0"/>
              <a:t>X</a:t>
            </a:r>
            <a:r>
              <a:rPr lang="en-US" baseline="-25000" dirty="0"/>
              <a:t>Ki</a:t>
            </a:r>
            <a:r>
              <a:rPr lang="en-US" dirty="0"/>
              <a:t>|X</a:t>
            </a:r>
            <a:r>
              <a:rPr lang="en-US" baseline="-25000" dirty="0"/>
              <a:t>1i</a:t>
            </a:r>
            <a:r>
              <a:rPr lang="en-US" dirty="0"/>
              <a:t> , …, X</a:t>
            </a:r>
            <a:r>
              <a:rPr lang="en-US" baseline="-25000" dirty="0"/>
              <a:t>Ki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Probit</a:t>
            </a:r>
            <a:r>
              <a:rPr lang="en-US" dirty="0"/>
              <a:t> and Logit Models</a:t>
            </a:r>
          </a:p>
        </p:txBody>
      </p:sp>
    </p:spTree>
    <p:extLst>
      <p:ext uri="{BB962C8B-B14F-4D97-AF65-F5344CB8AC3E}">
        <p14:creationId xmlns:p14="http://schemas.microsoft.com/office/powerpoint/2010/main" xmlns="" val="3172273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Probit</a:t>
            </a:r>
            <a:r>
              <a:rPr lang="en-US" dirty="0"/>
              <a:t> and Logit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3565" y="1518314"/>
            <a:ext cx="3985146" cy="447305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Probability Y Equals 1 for Given </a:t>
            </a:r>
            <a:r>
              <a:rPr lang="en-US" dirty="0" err="1"/>
              <a:t>Xs</a:t>
            </a:r>
            <a:r>
              <a:rPr lang="en-US" dirty="0"/>
              <a:t>, Assuming Standard Normal Distribution for U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xmlns="" id="{063B67C1-584E-46D2-B548-B5C61CB29A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449" y="1637731"/>
            <a:ext cx="7216729" cy="43802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AA502C0-5340-46CB-ABF9-BBE914C285B5}"/>
              </a:ext>
            </a:extLst>
          </p:cNvPr>
          <p:cNvSpPr txBox="1"/>
          <p:nvPr/>
        </p:nvSpPr>
        <p:spPr>
          <a:xfrm>
            <a:off x="7738280" y="3827860"/>
            <a:ext cx="3466531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IN THE GRAPH </a:t>
            </a:r>
            <a:r>
              <a:rPr lang="el-GR" sz="2400" dirty="0"/>
              <a:t>ϕ</a:t>
            </a:r>
            <a:r>
              <a:rPr lang="en-US" sz="2400" dirty="0"/>
              <a:t>(U) IS THE PROBABILITY DENSITY FUNCTION (pdf) FOR THE STANDARD NORMAL DISTRIBUTION.</a:t>
            </a:r>
          </a:p>
        </p:txBody>
      </p:sp>
    </p:spTree>
    <p:extLst>
      <p:ext uri="{BB962C8B-B14F-4D97-AF65-F5344CB8AC3E}">
        <p14:creationId xmlns:p14="http://schemas.microsoft.com/office/powerpoint/2010/main" xmlns="" val="1416277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Probit</a:t>
            </a:r>
            <a:r>
              <a:rPr lang="en-US" dirty="0"/>
              <a:t> and Logit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Since we know U</a:t>
            </a:r>
            <a:r>
              <a:rPr lang="en-US" baseline="-25000" dirty="0"/>
              <a:t>i</a:t>
            </a:r>
            <a:r>
              <a:rPr lang="en-US" dirty="0"/>
              <a:t> is a standard  normal random variable, simplify the expression for </a:t>
            </a:r>
            <a:r>
              <a:rPr lang="en-US" dirty="0" err="1"/>
              <a:t>Pr</a:t>
            </a:r>
            <a:r>
              <a:rPr lang="en-US" dirty="0"/>
              <a:t>(Y</a:t>
            </a:r>
            <a:r>
              <a:rPr lang="en-US" baseline="-25000" dirty="0"/>
              <a:t>i</a:t>
            </a:r>
            <a:r>
              <a:rPr lang="en-US" dirty="0"/>
              <a:t> = 1|X</a:t>
            </a:r>
            <a:r>
              <a:rPr lang="en-US" baseline="-25000" dirty="0"/>
              <a:t>1i</a:t>
            </a:r>
            <a:r>
              <a:rPr lang="en-US" dirty="0"/>
              <a:t>, …, X</a:t>
            </a:r>
            <a:r>
              <a:rPr lang="en-US" baseline="-25000" dirty="0"/>
              <a:t>Ki</a:t>
            </a:r>
            <a:r>
              <a:rPr lang="en-US" dirty="0"/>
              <a:t>)</a:t>
            </a:r>
          </a:p>
          <a:p>
            <a:r>
              <a:rPr lang="en-US" dirty="0"/>
              <a:t>Normal distribution is symmetric around its mean (which is 0 for </a:t>
            </a:r>
            <a:r>
              <a:rPr lang="en-US" i="1" dirty="0"/>
              <a:t>U</a:t>
            </a:r>
            <a:r>
              <a:rPr lang="en-US" dirty="0"/>
              <a:t>)</a:t>
            </a:r>
          </a:p>
          <a:p>
            <a:pPr marL="0" indent="0" algn="ctr">
              <a:buNone/>
            </a:pPr>
            <a:r>
              <a:rPr lang="en-US" dirty="0" err="1"/>
              <a:t>Pr</a:t>
            </a:r>
            <a:r>
              <a:rPr lang="en-US" dirty="0"/>
              <a:t>(U</a:t>
            </a:r>
            <a:r>
              <a:rPr lang="en-US" baseline="-25000" dirty="0"/>
              <a:t>i  </a:t>
            </a:r>
            <a:r>
              <a:rPr lang="en-US" dirty="0"/>
              <a:t>&gt; ‒ </a:t>
            </a:r>
            <a:r>
              <a:rPr lang="el-GR" dirty="0"/>
              <a:t>α</a:t>
            </a:r>
            <a:r>
              <a:rPr lang="en-US" dirty="0"/>
              <a:t> ‒ </a:t>
            </a:r>
            <a:r>
              <a:rPr lang="el-GR" dirty="0"/>
              <a:t>β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1i</a:t>
            </a:r>
            <a:r>
              <a:rPr lang="en-US" dirty="0"/>
              <a:t> ‒ … ‒ </a:t>
            </a:r>
            <a:r>
              <a:rPr lang="el-GR" dirty="0"/>
              <a:t>β</a:t>
            </a:r>
            <a:r>
              <a:rPr lang="en-US" baseline="-25000" dirty="0"/>
              <a:t>K</a:t>
            </a:r>
            <a:r>
              <a:rPr lang="en-US" dirty="0"/>
              <a:t>X</a:t>
            </a:r>
            <a:r>
              <a:rPr lang="en-US" baseline="-25000" dirty="0"/>
              <a:t>Ki</a:t>
            </a:r>
            <a:r>
              <a:rPr lang="en-US" dirty="0"/>
              <a:t>|X</a:t>
            </a:r>
            <a:r>
              <a:rPr lang="en-US" baseline="-25000" dirty="0"/>
              <a:t>1i</a:t>
            </a:r>
            <a:r>
              <a:rPr lang="en-US" dirty="0"/>
              <a:t> , …, X</a:t>
            </a:r>
            <a:r>
              <a:rPr lang="en-US" baseline="-25000" dirty="0"/>
              <a:t>Ki</a:t>
            </a:r>
            <a:r>
              <a:rPr lang="en-US" dirty="0"/>
              <a:t>) = </a:t>
            </a:r>
          </a:p>
          <a:p>
            <a:pPr marL="0" indent="0" algn="ctr">
              <a:buNone/>
            </a:pPr>
            <a:r>
              <a:rPr lang="en-US" dirty="0" err="1"/>
              <a:t>Pr</a:t>
            </a:r>
            <a:r>
              <a:rPr lang="en-US" dirty="0"/>
              <a:t>(U</a:t>
            </a:r>
            <a:r>
              <a:rPr lang="en-US" baseline="-25000" dirty="0"/>
              <a:t>i  </a:t>
            </a:r>
            <a:r>
              <a:rPr lang="en-US" dirty="0"/>
              <a:t>&lt; </a:t>
            </a:r>
            <a:r>
              <a:rPr lang="el-GR" dirty="0"/>
              <a:t>α</a:t>
            </a:r>
            <a:r>
              <a:rPr lang="en-US" dirty="0"/>
              <a:t> + </a:t>
            </a:r>
            <a:r>
              <a:rPr lang="el-GR" dirty="0"/>
              <a:t>β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1i</a:t>
            </a:r>
            <a:r>
              <a:rPr lang="en-US" dirty="0"/>
              <a:t> + … + </a:t>
            </a:r>
            <a:r>
              <a:rPr lang="el-GR" dirty="0"/>
              <a:t>β</a:t>
            </a:r>
            <a:r>
              <a:rPr lang="en-US" baseline="-25000" dirty="0"/>
              <a:t>K</a:t>
            </a:r>
            <a:r>
              <a:rPr lang="en-US" dirty="0"/>
              <a:t>X</a:t>
            </a:r>
            <a:r>
              <a:rPr lang="en-US" baseline="-25000" dirty="0"/>
              <a:t>Ki</a:t>
            </a:r>
            <a:r>
              <a:rPr lang="en-US" dirty="0"/>
              <a:t>|X</a:t>
            </a:r>
            <a:r>
              <a:rPr lang="en-US" baseline="-25000" dirty="0"/>
              <a:t>1i</a:t>
            </a:r>
            <a:r>
              <a:rPr lang="en-US" dirty="0"/>
              <a:t> , …, X</a:t>
            </a:r>
            <a:r>
              <a:rPr lang="en-US" baseline="-25000" dirty="0"/>
              <a:t>Ki</a:t>
            </a:r>
            <a:r>
              <a:rPr lang="en-US" dirty="0"/>
              <a:t>)</a:t>
            </a:r>
          </a:p>
          <a:p>
            <a:r>
              <a:rPr lang="en-US" dirty="0"/>
              <a:t>Define ɸ(.) as the cumulative distribution function (</a:t>
            </a:r>
            <a:r>
              <a:rPr lang="en-US" dirty="0" err="1"/>
              <a:t>cdf</a:t>
            </a:r>
            <a:r>
              <a:rPr lang="en-US" dirty="0"/>
              <a:t>) for a standard normal random variable </a:t>
            </a:r>
            <a:r>
              <a:rPr lang="en-US" i="1" dirty="0"/>
              <a:t>U</a:t>
            </a:r>
            <a:r>
              <a:rPr lang="en-US" dirty="0"/>
              <a:t>, where ɸ(</a:t>
            </a:r>
            <a:r>
              <a:rPr lang="en-US" i="1" dirty="0"/>
              <a:t>m</a:t>
            </a:r>
            <a:r>
              <a:rPr lang="en-US" dirty="0"/>
              <a:t>) = </a:t>
            </a:r>
            <a:r>
              <a:rPr lang="en-US" dirty="0" err="1"/>
              <a:t>Pr</a:t>
            </a:r>
            <a:r>
              <a:rPr lang="en-US" dirty="0"/>
              <a:t>(</a:t>
            </a:r>
            <a:r>
              <a:rPr lang="en-US" i="1" dirty="0"/>
              <a:t>U</a:t>
            </a:r>
            <a:r>
              <a:rPr lang="en-US" dirty="0"/>
              <a:t> &lt; </a:t>
            </a:r>
            <a:r>
              <a:rPr lang="en-US" i="1" dirty="0"/>
              <a:t>m</a:t>
            </a:r>
            <a:r>
              <a:rPr lang="en-US" dirty="0"/>
              <a:t>)</a:t>
            </a:r>
          </a:p>
          <a:p>
            <a:pPr marL="0" indent="0" algn="ctr">
              <a:buNone/>
            </a:pPr>
            <a:r>
              <a:rPr lang="en-US" dirty="0" err="1"/>
              <a:t>Pr</a:t>
            </a:r>
            <a:r>
              <a:rPr lang="en-US" dirty="0"/>
              <a:t>(Y</a:t>
            </a:r>
            <a:r>
              <a:rPr lang="en-US" baseline="-25000" dirty="0"/>
              <a:t>i</a:t>
            </a:r>
            <a:r>
              <a:rPr lang="en-US" dirty="0"/>
              <a:t> = 1|X</a:t>
            </a:r>
            <a:r>
              <a:rPr lang="en-US" baseline="-25000" dirty="0"/>
              <a:t>1i</a:t>
            </a:r>
            <a:r>
              <a:rPr lang="en-US" dirty="0"/>
              <a:t>, …, X</a:t>
            </a:r>
            <a:r>
              <a:rPr lang="en-US" baseline="-25000" dirty="0"/>
              <a:t>Ki</a:t>
            </a:r>
            <a:r>
              <a:rPr lang="en-US" dirty="0"/>
              <a:t>) = ɸ(</a:t>
            </a:r>
            <a:r>
              <a:rPr lang="el-GR" dirty="0"/>
              <a:t>α</a:t>
            </a:r>
            <a:r>
              <a:rPr lang="en-US" dirty="0"/>
              <a:t> + </a:t>
            </a:r>
            <a:r>
              <a:rPr lang="el-GR" dirty="0"/>
              <a:t>β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1i</a:t>
            </a:r>
            <a:r>
              <a:rPr lang="en-US" dirty="0"/>
              <a:t> + … + </a:t>
            </a:r>
            <a:r>
              <a:rPr lang="el-GR" dirty="0"/>
              <a:t>β</a:t>
            </a:r>
            <a:r>
              <a:rPr lang="en-US" baseline="-25000" dirty="0" err="1"/>
              <a:t>K</a:t>
            </a:r>
            <a:r>
              <a:rPr lang="en-US" dirty="0" err="1"/>
              <a:t>X</a:t>
            </a:r>
            <a:r>
              <a:rPr lang="en-US" baseline="-25000" dirty="0" err="1"/>
              <a:t>Ki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95123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Probit</a:t>
            </a:r>
            <a:r>
              <a:rPr lang="en-US" dirty="0"/>
              <a:t> and Logit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3565" y="1518314"/>
            <a:ext cx="3985146" cy="447305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Probability Y Equals 1 for Given </a:t>
            </a:r>
            <a:r>
              <a:rPr lang="en-US" dirty="0" err="1"/>
              <a:t>Xs</a:t>
            </a:r>
            <a:r>
              <a:rPr lang="en-US" dirty="0"/>
              <a:t>, Assuming Standard Normal Distribution for U and Using </a:t>
            </a:r>
            <a:r>
              <a:rPr lang="en-US" dirty="0" err="1"/>
              <a:t>cdf</a:t>
            </a:r>
            <a:r>
              <a:rPr lang="en-US" dirty="0"/>
              <a:t> for U</a:t>
            </a:r>
          </a:p>
          <a:p>
            <a:endParaRPr lang="en-US" dirty="0"/>
          </a:p>
        </p:txBody>
      </p:sp>
      <p:pic>
        <p:nvPicPr>
          <p:cNvPr id="4" name="Content Placeholder 9">
            <a:extLst>
              <a:ext uri="{FF2B5EF4-FFF2-40B4-BE49-F238E27FC236}">
                <a16:creationId xmlns:a16="http://schemas.microsoft.com/office/drawing/2014/main" xmlns="" id="{3541A07D-A526-43AF-BDB8-1A03A3B6E0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1069" y="1578702"/>
            <a:ext cx="7287904" cy="443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75605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rgbClr val="C00000"/>
                    </a:solidFill>
                  </a:rPr>
                  <a:t>Logit model </a:t>
                </a:r>
                <a:r>
                  <a:rPr lang="en-US" dirty="0"/>
                  <a:t>is a latent variable formulation for a dichotomous dependent variable that assumes a Logistic(0,1) distribution for the </a:t>
                </a:r>
                <a:r>
                  <a:rPr lang="en-US" dirty="0" err="1"/>
                  <a:t>unobservables</a:t>
                </a:r>
                <a:r>
                  <a:rPr lang="en-US" dirty="0"/>
                  <a:t/>
                </a:r>
              </a:p>
              <a:p>
                <a:r>
                  <a:rPr lang="en-US" dirty="0"/>
                  <a:t>The logistic distribution generates a simple formula for the probability of </a:t>
                </a:r>
                <a:r>
                  <a:rPr lang="en-US" i="1" dirty="0"/>
                  <a:t>Y</a:t>
                </a:r>
                <a:r>
                  <a:rPr lang="en-US" dirty="0"/>
                  <a:t> equaling 1 for a given set of </a:t>
                </a:r>
                <a:r>
                  <a:rPr lang="en-US" i="1" dirty="0" err="1"/>
                  <a:t>X</a:t>
                </a:r>
                <a:r>
                  <a:rPr lang="en-US" dirty="0" err="1"/>
                  <a:t>s</a:t>
                </a:r>
                <a:endParaRPr lang="en-US" dirty="0"/>
              </a:p>
              <a:p>
                <a:r>
                  <a:rPr lang="en-US" dirty="0"/>
                  <a:t>When we assume that U</a:t>
                </a:r>
                <a:r>
                  <a:rPr lang="en-US" baseline="-25000" dirty="0"/>
                  <a:t>i</a:t>
                </a:r>
                <a:r>
                  <a:rPr lang="en-US" dirty="0"/>
                  <a:t>~Logistic(0,1), the probability that </a:t>
                </a:r>
                <a:r>
                  <a:rPr lang="en-US" i="1" dirty="0"/>
                  <a:t>Y</a:t>
                </a:r>
                <a:r>
                  <a:rPr lang="en-US" dirty="0"/>
                  <a:t> equals 1 for given values of the </a:t>
                </a:r>
                <a:r>
                  <a:rPr lang="en-US" i="1" dirty="0" err="1"/>
                  <a:t>X</a:t>
                </a:r>
                <a:r>
                  <a:rPr lang="en-US" dirty="0" err="1"/>
                  <a:t>s</a:t>
                </a:r>
                <a:r>
                  <a:rPr lang="en-US" dirty="0"/>
                  <a:t> can be expressed as:</a:t>
                </a:r>
              </a:p>
              <a:p>
                <a:pPr marL="0" indent="0" algn="ctr">
                  <a:buNone/>
                  <a:tabLst>
                    <a:tab pos="5540375" algn="l"/>
                  </a:tabLst>
                </a:pPr>
                <a:r>
                  <a:rPr lang="en-US" dirty="0" err="1"/>
                  <a:t>Pr</a:t>
                </a:r>
                <a:r>
                  <a:rPr lang="en-US" dirty="0"/>
                  <a:t>(Y</a:t>
                </a:r>
                <a:r>
                  <a:rPr lang="en-US" baseline="-25000" dirty="0"/>
                  <a:t>i</a:t>
                </a:r>
                <a:r>
                  <a:rPr lang="en-US" dirty="0"/>
                  <a:t> = 1|X</a:t>
                </a:r>
                <a:r>
                  <a:rPr lang="en-US" baseline="-25000" dirty="0"/>
                  <a:t>1i</a:t>
                </a:r>
                <a:r>
                  <a:rPr lang="en-US" dirty="0"/>
                  <a:t>, …, X</a:t>
                </a:r>
                <a:r>
                  <a:rPr lang="en-US" baseline="-25000" dirty="0"/>
                  <a:t>Ki</a:t>
                </a:r>
                <a:r>
                  <a:rPr lang="en-US" dirty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1 + 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−…− </m:t>
                                </m:r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p>
                        </m:sSup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78" t="-1733" r="-2111"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Probit</a:t>
            </a:r>
            <a:r>
              <a:rPr lang="en-US" dirty="0"/>
              <a:t> and Logit Models</a:t>
            </a:r>
          </a:p>
        </p:txBody>
      </p:sp>
    </p:spTree>
    <p:extLst>
      <p:ext uri="{BB962C8B-B14F-4D97-AF65-F5344CB8AC3E}">
        <p14:creationId xmlns:p14="http://schemas.microsoft.com/office/powerpoint/2010/main" xmlns="" val="15425520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Marginal effect </a:t>
            </a:r>
            <a:r>
              <a:rPr lang="en-US" dirty="0"/>
              <a:t>is the rate of change in the probability of a dichotomous dependent variable equaling 1 with one-unit increase in an independent variable (holding all other independent variables constant) </a:t>
            </a:r>
            <a:endParaRPr lang="en-US" u="sng" dirty="0"/>
          </a:p>
          <a:p>
            <a:r>
              <a:rPr lang="en-US" dirty="0"/>
              <a:t>For the linear probability model, the βs in the determining function measure marginal effects</a:t>
            </a:r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Effects</a:t>
            </a:r>
          </a:p>
        </p:txBody>
      </p:sp>
    </p:spTree>
    <p:extLst>
      <p:ext uri="{BB962C8B-B14F-4D97-AF65-F5344CB8AC3E}">
        <p14:creationId xmlns:p14="http://schemas.microsoft.com/office/powerpoint/2010/main" xmlns="" val="2486999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895" y="1473958"/>
            <a:ext cx="11236657" cy="4844955"/>
          </a:xfrm>
        </p:spPr>
        <p:txBody>
          <a:bodyPr>
            <a:normAutofit/>
          </a:bodyPr>
          <a:lstStyle/>
          <a:p>
            <a:r>
              <a:rPr lang="en-US" dirty="0"/>
              <a:t>Consider the following general latent variable model:</a:t>
            </a:r>
          </a:p>
          <a:p>
            <a:pPr marL="0" indent="0" algn="ctr">
              <a:buNone/>
            </a:pPr>
            <a:r>
              <a:rPr lang="en-US" dirty="0"/>
              <a:t>Y</a:t>
            </a:r>
            <a:r>
              <a:rPr lang="en-US" baseline="30000" dirty="0"/>
              <a:t>*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l-GR" dirty="0"/>
              <a:t>α</a:t>
            </a:r>
            <a:r>
              <a:rPr lang="en-US" dirty="0"/>
              <a:t> + </a:t>
            </a:r>
            <a:r>
              <a:rPr lang="el-GR" dirty="0"/>
              <a:t>β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1i</a:t>
            </a:r>
            <a:r>
              <a:rPr lang="en-US" dirty="0"/>
              <a:t> + … + </a:t>
            </a:r>
            <a:r>
              <a:rPr lang="el-GR" dirty="0"/>
              <a:t>β</a:t>
            </a:r>
            <a:r>
              <a:rPr lang="en-US" baseline="-25000" dirty="0" err="1"/>
              <a:t>K</a:t>
            </a:r>
            <a:r>
              <a:rPr lang="en-US" dirty="0" err="1"/>
              <a:t>X</a:t>
            </a:r>
            <a:r>
              <a:rPr lang="en-US" baseline="-25000" dirty="0" err="1"/>
              <a:t>Ki</a:t>
            </a:r>
            <a:r>
              <a:rPr lang="en-US" dirty="0"/>
              <a:t> + U</a:t>
            </a:r>
            <a:r>
              <a:rPr lang="en-US" baseline="-25000" dirty="0"/>
              <a:t>i</a:t>
            </a:r>
          </a:p>
          <a:p>
            <a:pPr marL="0" indent="0" algn="ctr">
              <a:buNone/>
            </a:pPr>
            <a:endParaRPr lang="en-US" baseline="-25000" dirty="0"/>
          </a:p>
          <a:p>
            <a:r>
              <a:rPr lang="en-US" dirty="0"/>
              <a:t>The marginal effect of X</a:t>
            </a:r>
            <a:r>
              <a:rPr lang="en-US" baseline="-25000" dirty="0"/>
              <a:t>j</a:t>
            </a:r>
            <a:r>
              <a:rPr lang="en-US" dirty="0"/>
              <a:t> is:</a:t>
            </a:r>
          </a:p>
          <a:p>
            <a:pPr marL="0" indent="0">
              <a:buNone/>
            </a:pPr>
            <a:r>
              <a:rPr lang="en-US" dirty="0"/>
              <a:t>MargEff</a:t>
            </a:r>
            <a:r>
              <a:rPr lang="en-US" baseline="-25000" dirty="0"/>
              <a:t>xj</a:t>
            </a:r>
            <a:r>
              <a:rPr lang="en-US" dirty="0"/>
              <a:t> = </a:t>
            </a:r>
            <a:r>
              <a:rPr lang="en-US" dirty="0" err="1"/>
              <a:t>Pr</a:t>
            </a:r>
            <a:r>
              <a:rPr lang="en-US" dirty="0"/>
              <a:t>(Y</a:t>
            </a:r>
            <a:r>
              <a:rPr lang="en-US" baseline="-25000" dirty="0"/>
              <a:t>i</a:t>
            </a:r>
            <a:r>
              <a:rPr lang="en-US" dirty="0"/>
              <a:t> = 1|X</a:t>
            </a:r>
            <a:r>
              <a:rPr lang="en-US" baseline="-25000" dirty="0"/>
              <a:t>1i</a:t>
            </a:r>
            <a:r>
              <a:rPr lang="en-US" dirty="0"/>
              <a:t>, …, X</a:t>
            </a:r>
            <a:r>
              <a:rPr lang="en-US" baseline="-25000" dirty="0"/>
              <a:t>ji </a:t>
            </a:r>
            <a:r>
              <a:rPr lang="en-US" dirty="0"/>
              <a:t>+1,..., X</a:t>
            </a:r>
            <a:r>
              <a:rPr lang="en-US" baseline="-25000" dirty="0"/>
              <a:t>K</a:t>
            </a:r>
            <a:r>
              <a:rPr lang="en-US" dirty="0"/>
              <a:t>) ‒ </a:t>
            </a:r>
            <a:r>
              <a:rPr lang="en-US" dirty="0" err="1"/>
              <a:t>Pr</a:t>
            </a:r>
            <a:r>
              <a:rPr lang="en-US" dirty="0"/>
              <a:t>(Y</a:t>
            </a:r>
            <a:r>
              <a:rPr lang="en-US" baseline="-25000" dirty="0"/>
              <a:t>i</a:t>
            </a:r>
            <a:r>
              <a:rPr lang="en-US" dirty="0"/>
              <a:t> = 1|X</a:t>
            </a:r>
            <a:r>
              <a:rPr lang="en-US" baseline="-25000" dirty="0"/>
              <a:t>1i</a:t>
            </a:r>
            <a:r>
              <a:rPr lang="en-US" dirty="0"/>
              <a:t>, …, X</a:t>
            </a:r>
            <a:r>
              <a:rPr lang="en-US" baseline="-25000" dirty="0"/>
              <a:t>ji </a:t>
            </a:r>
            <a:r>
              <a:rPr lang="en-US" dirty="0"/>
              <a:t>, …, X</a:t>
            </a:r>
            <a:r>
              <a:rPr lang="en-US" baseline="-25000" dirty="0"/>
              <a:t>Ki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21659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Effects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rgbClr val="C00000"/>
                    </a:solidFill>
                  </a:rPr>
                  <a:t>For </a:t>
                </a:r>
                <a:r>
                  <a:rPr lang="en-US" dirty="0" err="1">
                    <a:solidFill>
                      <a:srgbClr val="C00000"/>
                    </a:solidFill>
                  </a:rPr>
                  <a:t>Probit</a:t>
                </a:r>
                <a:r>
                  <a:rPr lang="en-US" dirty="0">
                    <a:solidFill>
                      <a:srgbClr val="C00000"/>
                    </a:solidFill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MargEff</a:t>
                </a:r>
                <a:r>
                  <a:rPr lang="en-US" baseline="-25000" dirty="0"/>
                  <a:t>xj</a:t>
                </a:r>
                <a:r>
                  <a:rPr lang="en-US" dirty="0"/>
                  <a:t> = ɸ(</a:t>
                </a:r>
                <a:r>
                  <a:rPr lang="el-GR" dirty="0"/>
                  <a:t>α</a:t>
                </a:r>
                <a:r>
                  <a:rPr lang="en-US" dirty="0"/>
                  <a:t> + </a:t>
                </a:r>
                <a:r>
                  <a:rPr lang="el-GR" dirty="0"/>
                  <a:t>β</a:t>
                </a:r>
                <a:r>
                  <a:rPr lang="en-US" baseline="-25000" dirty="0"/>
                  <a:t>1</a:t>
                </a:r>
                <a:r>
                  <a:rPr lang="en-US" dirty="0"/>
                  <a:t>X</a:t>
                </a:r>
                <a:r>
                  <a:rPr lang="en-US" baseline="-25000" dirty="0"/>
                  <a:t>1i</a:t>
                </a:r>
                <a:r>
                  <a:rPr lang="en-US" dirty="0"/>
                  <a:t> + … </a:t>
                </a:r>
                <a:r>
                  <a:rPr lang="el-GR" dirty="0"/>
                  <a:t>β</a:t>
                </a:r>
                <a:r>
                  <a:rPr lang="en-US" baseline="-25000" dirty="0"/>
                  <a:t>j</a:t>
                </a:r>
                <a:r>
                  <a:rPr lang="en-US" dirty="0"/>
                  <a:t>(X</a:t>
                </a:r>
                <a:r>
                  <a:rPr lang="en-US" baseline="-25000" dirty="0"/>
                  <a:t>ji</a:t>
                </a:r>
                <a:r>
                  <a:rPr lang="en-US" dirty="0"/>
                  <a:t> +1) + … + </a:t>
                </a:r>
                <a:r>
                  <a:rPr lang="el-GR" dirty="0"/>
                  <a:t>β</a:t>
                </a:r>
                <a:r>
                  <a:rPr lang="en-US" baseline="-25000" dirty="0" err="1"/>
                  <a:t>K</a:t>
                </a:r>
                <a:r>
                  <a:rPr lang="en-US" dirty="0" err="1"/>
                  <a:t>X</a:t>
                </a:r>
                <a:r>
                  <a:rPr lang="en-US" baseline="-25000" dirty="0" err="1"/>
                  <a:t>Ki</a:t>
                </a:r>
                <a:r>
                  <a:rPr lang="en-US" dirty="0"/>
                  <a:t>) ‒ ɸ(</a:t>
                </a:r>
                <a:r>
                  <a:rPr lang="el-GR" dirty="0"/>
                  <a:t>α</a:t>
                </a:r>
                <a:r>
                  <a:rPr lang="en-US" dirty="0"/>
                  <a:t> + </a:t>
                </a:r>
                <a:r>
                  <a:rPr lang="el-GR" dirty="0"/>
                  <a:t>β</a:t>
                </a:r>
                <a:r>
                  <a:rPr lang="en-US" baseline="-25000" dirty="0"/>
                  <a:t>1</a:t>
                </a:r>
                <a:r>
                  <a:rPr lang="en-US" dirty="0"/>
                  <a:t>X</a:t>
                </a:r>
                <a:r>
                  <a:rPr lang="en-US" baseline="-25000" dirty="0"/>
                  <a:t>1i</a:t>
                </a:r>
                <a:r>
                  <a:rPr lang="en-US" dirty="0"/>
                  <a:t> + … + </a:t>
                </a:r>
                <a:r>
                  <a:rPr lang="el-GR" dirty="0"/>
                  <a:t>β</a:t>
                </a:r>
                <a:r>
                  <a:rPr lang="en-US" baseline="-25000" dirty="0" err="1"/>
                  <a:t>j</a:t>
                </a:r>
                <a:r>
                  <a:rPr lang="en-US" dirty="0" err="1"/>
                  <a:t>X</a:t>
                </a:r>
                <a:r>
                  <a:rPr lang="en-US" baseline="-25000" dirty="0" err="1"/>
                  <a:t>ji</a:t>
                </a:r>
                <a:r>
                  <a:rPr lang="en-US" dirty="0"/>
                  <a:t> + … + </a:t>
                </a:r>
                <a:r>
                  <a:rPr lang="el-GR" dirty="0"/>
                  <a:t>β</a:t>
                </a:r>
                <a:r>
                  <a:rPr lang="en-US" baseline="-25000" dirty="0" err="1"/>
                  <a:t>K</a:t>
                </a:r>
                <a:r>
                  <a:rPr lang="en-US" dirty="0" err="1"/>
                  <a:t>X</a:t>
                </a:r>
                <a:r>
                  <a:rPr lang="en-US" baseline="-25000" dirty="0" err="1"/>
                  <a:t>Ki</a:t>
                </a:r>
                <a:r>
                  <a:rPr lang="en-US" dirty="0"/>
                  <a:t>) 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C00000"/>
                    </a:solidFill>
                  </a:rPr>
                  <a:t>For Logit:</a:t>
                </a:r>
              </a:p>
              <a:p>
                <a:pPr marL="0" indent="0" algn="ctr">
                  <a:buNone/>
                </a:pPr>
                <a:r>
                  <a:rPr lang="en-US" dirty="0"/>
                  <a:t>MargEff</a:t>
                </a:r>
                <a:r>
                  <a:rPr lang="en-US" baseline="-25000" dirty="0"/>
                  <a:t>xj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/>
                              </a:rPr>
                              <m:t>1 + </m:t>
                            </m:r>
                            <m:r>
                              <a:rPr lang="en-US" i="1" dirty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−… − </m:t>
                                </m:r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 dirty="0">
                                            <a:latin typeface="Cambria Math" panose="02040503050406030204" pitchFamily="18" charset="0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dirty="0">
                                            <a:latin typeface="Cambria Math"/>
                                            <a:ea typeface="Cambria Math"/>
                                          </a:rPr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en-US" i="1" dirty="0">
                                            <a:latin typeface="Cambria Math"/>
                                            <a:ea typeface="Cambria Math"/>
                                          </a:rPr>
                                          <m:t>𝑗𝑖</m:t>
                                        </m:r>
                                      </m:sub>
                                    </m:sSub>
                                    <m: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  <m:t> +1</m:t>
                                    </m:r>
                                  </m:e>
                                </m:d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−…− </m:t>
                                </m:r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𝐾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𝐾𝑖</m:t>
                                </m:r>
                              </m:sub>
                            </m:sSub>
                          </m:sup>
                        </m:sSup>
                      </m:den>
                    </m:f>
                  </m:oMath>
                </a14:m>
                <a:r>
                  <a:rPr lang="en-US" dirty="0"/>
                  <a:t> 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/>
                              </a:rPr>
                              <m:t>1 + </m:t>
                            </m:r>
                            <m:r>
                              <a:rPr lang="en-US" i="1" dirty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−… − </m:t>
                                </m:r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/>
                                        <a:ea typeface="Cambria Math"/>
                                      </a:rPr>
                                      <m:t>𝑗𝑖</m:t>
                                    </m:r>
                                  </m:sub>
                                </m:sSub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−…− </m:t>
                                </m:r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𝐾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/>
                                    <a:ea typeface="Cambria Math"/>
                                  </a:rPr>
                                  <m:t>𝐾𝑖</m:t>
                                </m:r>
                              </m:sub>
                            </m:sSub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389" t="-2800" r="-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158194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Probit</a:t>
            </a:r>
            <a:r>
              <a:rPr lang="en-US" dirty="0"/>
              <a:t> and logit marginal effects generally depend on the magnitude of the change in the independent variable</a:t>
            </a:r>
          </a:p>
          <a:p>
            <a:r>
              <a:rPr lang="en-US" dirty="0" err="1"/>
              <a:t>Probit</a:t>
            </a:r>
            <a:r>
              <a:rPr lang="en-US" dirty="0"/>
              <a:t> and logit marginal effects generally differ depending on the level of X from which a change is being considered</a:t>
            </a:r>
          </a:p>
          <a:p>
            <a:r>
              <a:rPr lang="en-US" dirty="0"/>
              <a:t>Because the marginal effects we measure depend on the starting point of X, there is not an obvious, single number as the marginal effect of X</a:t>
            </a:r>
          </a:p>
          <a:p>
            <a:r>
              <a:rPr lang="en-US" dirty="0"/>
              <a:t>In practice, it is common to attempt to summarize the marginal effect of x for a </a:t>
            </a:r>
            <a:r>
              <a:rPr lang="en-US" dirty="0" err="1"/>
              <a:t>probit</a:t>
            </a:r>
            <a:r>
              <a:rPr lang="en-US" dirty="0"/>
              <a:t> or logit model using a single number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92568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taken the parameters (e.g., </a:t>
            </a:r>
            <a:r>
              <a:rPr lang="el-GR" dirty="0"/>
              <a:t>α</a:t>
            </a:r>
            <a:r>
              <a:rPr lang="en-US" dirty="0"/>
              <a:t>, β) as given, in practice we get estimates for these parameters using the data</a:t>
            </a:r>
          </a:p>
          <a:p>
            <a:r>
              <a:rPr lang="en-US" dirty="0"/>
              <a:t>For the linear probability model, solve for the parameters using the sample moment equations</a:t>
            </a:r>
          </a:p>
          <a:p>
            <a:r>
              <a:rPr lang="en-US" dirty="0">
                <a:solidFill>
                  <a:srgbClr val="C00000"/>
                </a:solidFill>
              </a:rPr>
              <a:t>Maximum likelihood estimation (MLE) </a:t>
            </a:r>
            <a:r>
              <a:rPr lang="en-US" dirty="0"/>
              <a:t>using this approach population level parameters are estimated using values that make the observed outcomes as likely as possible for a given model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Estimation and Interpretation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31449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Limited Dependent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Limited dependent variable</a:t>
            </a:r>
          </a:p>
          <a:p>
            <a:r>
              <a:rPr lang="en-US" dirty="0"/>
              <a:t>A dependent variable whose range of possible values has consequential constraints</a:t>
            </a:r>
          </a:p>
          <a:p>
            <a:r>
              <a:rPr lang="en-US" dirty="0"/>
              <a:t>Some constraints include upper and/or lower bounds or the ability to take on only discrete values</a:t>
            </a:r>
          </a:p>
        </p:txBody>
      </p:sp>
    </p:spTree>
    <p:extLst>
      <p:ext uri="{BB962C8B-B14F-4D97-AF65-F5344CB8AC3E}">
        <p14:creationId xmlns:p14="http://schemas.microsoft.com/office/powerpoint/2010/main" xmlns="" val="21777953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Likelihood 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667" y="1436106"/>
            <a:ext cx="10972800" cy="5114819"/>
          </a:xfrm>
        </p:spPr>
        <p:txBody>
          <a:bodyPr/>
          <a:lstStyle/>
          <a:p>
            <a:r>
              <a:rPr lang="en-US" dirty="0"/>
              <a:t>Consider the following general latent variable model:</a:t>
            </a:r>
          </a:p>
          <a:p>
            <a:pPr marL="0" indent="0" algn="ctr">
              <a:buNone/>
            </a:pPr>
            <a:r>
              <a:rPr lang="en-US" dirty="0"/>
              <a:t>Y</a:t>
            </a:r>
            <a:r>
              <a:rPr lang="en-US" baseline="30000" dirty="0"/>
              <a:t>*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l-GR" dirty="0"/>
              <a:t>α</a:t>
            </a:r>
            <a:r>
              <a:rPr lang="en-US" dirty="0"/>
              <a:t> + </a:t>
            </a:r>
            <a:r>
              <a:rPr lang="el-GR" dirty="0"/>
              <a:t>β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1i</a:t>
            </a:r>
            <a:r>
              <a:rPr lang="en-US" dirty="0"/>
              <a:t> + … + </a:t>
            </a:r>
            <a:r>
              <a:rPr lang="el-GR" dirty="0"/>
              <a:t>β</a:t>
            </a:r>
            <a:r>
              <a:rPr lang="en-US" baseline="-25000" dirty="0" err="1"/>
              <a:t>K</a:t>
            </a:r>
            <a:r>
              <a:rPr lang="en-US" dirty="0" err="1"/>
              <a:t>X</a:t>
            </a:r>
            <a:r>
              <a:rPr lang="en-US" baseline="-25000" dirty="0" err="1"/>
              <a:t>Ki</a:t>
            </a:r>
            <a:r>
              <a:rPr lang="en-US" dirty="0"/>
              <a:t> + U</a:t>
            </a:r>
            <a:r>
              <a:rPr lang="en-US" baseline="-25000" dirty="0"/>
              <a:t>i</a:t>
            </a:r>
          </a:p>
          <a:p>
            <a:r>
              <a:rPr lang="en-US" dirty="0"/>
              <a:t>Let Y</a:t>
            </a:r>
            <a:r>
              <a:rPr lang="en-US" baseline="-25000" dirty="0"/>
              <a:t>i</a:t>
            </a:r>
            <a:r>
              <a:rPr lang="en-US" dirty="0"/>
              <a:t> be 1 if the latent variable exceeds 0, and 0 if otherwise</a:t>
            </a:r>
          </a:p>
          <a:p>
            <a:r>
              <a:rPr lang="en-US" dirty="0"/>
              <a:t>Assuming a </a:t>
            </a:r>
            <a:r>
              <a:rPr lang="en-US" dirty="0" err="1">
                <a:solidFill>
                  <a:srgbClr val="C00000"/>
                </a:solidFill>
              </a:rPr>
              <a:t>probit</a:t>
            </a:r>
            <a:r>
              <a:rPr lang="en-US" dirty="0">
                <a:solidFill>
                  <a:srgbClr val="C00000"/>
                </a:solidFill>
              </a:rPr>
              <a:t> model</a:t>
            </a:r>
            <a:r>
              <a:rPr lang="en-US" dirty="0"/>
              <a:t>: </a:t>
            </a:r>
          </a:p>
          <a:p>
            <a:pPr marL="0" indent="0" algn="ctr">
              <a:buNone/>
            </a:pPr>
            <a:r>
              <a:rPr lang="en-US" dirty="0" err="1"/>
              <a:t>Pr</a:t>
            </a:r>
            <a:r>
              <a:rPr lang="en-US" dirty="0"/>
              <a:t>(Y</a:t>
            </a:r>
            <a:r>
              <a:rPr lang="en-US" baseline="-25000" dirty="0"/>
              <a:t>i</a:t>
            </a:r>
            <a:r>
              <a:rPr lang="en-US" dirty="0"/>
              <a:t> = 1|X</a:t>
            </a:r>
            <a:r>
              <a:rPr lang="en-US" baseline="-25000" dirty="0"/>
              <a:t>1i</a:t>
            </a:r>
            <a:r>
              <a:rPr lang="en-US" dirty="0"/>
              <a:t>, …, X</a:t>
            </a:r>
            <a:r>
              <a:rPr lang="en-US" baseline="-25000" dirty="0"/>
              <a:t>Ki</a:t>
            </a:r>
            <a:r>
              <a:rPr lang="en-US" dirty="0"/>
              <a:t>) = ɸ(</a:t>
            </a:r>
            <a:r>
              <a:rPr lang="el-GR" dirty="0"/>
              <a:t>α</a:t>
            </a:r>
            <a:r>
              <a:rPr lang="en-US" dirty="0"/>
              <a:t> + </a:t>
            </a:r>
            <a:r>
              <a:rPr lang="el-GR" dirty="0"/>
              <a:t>β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1i</a:t>
            </a:r>
            <a:r>
              <a:rPr lang="en-US" dirty="0"/>
              <a:t> + … + </a:t>
            </a:r>
            <a:r>
              <a:rPr lang="el-GR" dirty="0"/>
              <a:t>β</a:t>
            </a:r>
            <a:r>
              <a:rPr lang="en-US" baseline="-25000" dirty="0" err="1"/>
              <a:t>K</a:t>
            </a:r>
            <a:r>
              <a:rPr lang="en-US" dirty="0" err="1"/>
              <a:t>X</a:t>
            </a:r>
            <a:r>
              <a:rPr lang="en-US" baseline="-25000" dirty="0" err="1"/>
              <a:t>Ki</a:t>
            </a:r>
            <a:r>
              <a:rPr lang="en-US" dirty="0"/>
              <a:t>)</a:t>
            </a:r>
          </a:p>
          <a:p>
            <a:r>
              <a:rPr lang="en-US" dirty="0"/>
              <a:t>To get estimates for our parameters , collect a sample of Ys and </a:t>
            </a:r>
            <a:r>
              <a:rPr lang="en-US" dirty="0" err="1"/>
              <a:t>Xs</a:t>
            </a:r>
            <a:r>
              <a:rPr lang="en-US" dirty="0"/>
              <a:t> of size 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5343" y="5328811"/>
            <a:ext cx="11097287" cy="885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516248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Likelihood 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probability of this observation is:</a:t>
            </a:r>
          </a:p>
          <a:p>
            <a:pPr marL="0" indent="0" algn="ctr">
              <a:buNone/>
            </a:pPr>
            <a:r>
              <a:rPr lang="en-US" dirty="0"/>
              <a:t>1 ‒ ɸ(</a:t>
            </a:r>
            <a:r>
              <a:rPr lang="el-GR" dirty="0"/>
              <a:t>α</a:t>
            </a:r>
            <a:r>
              <a:rPr lang="en-US" dirty="0"/>
              <a:t> + </a:t>
            </a:r>
            <a:r>
              <a:rPr lang="el-GR" dirty="0"/>
              <a:t>β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1i</a:t>
            </a:r>
            <a:r>
              <a:rPr lang="en-US" dirty="0"/>
              <a:t> + … + </a:t>
            </a:r>
            <a:r>
              <a:rPr lang="el-GR" dirty="0"/>
              <a:t>β</a:t>
            </a:r>
            <a:r>
              <a:rPr lang="en-US" baseline="-25000" dirty="0" err="1"/>
              <a:t>K</a:t>
            </a:r>
            <a:r>
              <a:rPr lang="en-US" dirty="0" err="1"/>
              <a:t>X</a:t>
            </a:r>
            <a:r>
              <a:rPr lang="en-US" baseline="-25000" dirty="0" err="1"/>
              <a:t>Ki</a:t>
            </a:r>
            <a:r>
              <a:rPr lang="en-US" dirty="0"/>
              <a:t>)</a:t>
            </a:r>
          </a:p>
          <a:p>
            <a:r>
              <a:rPr lang="en-US" dirty="0"/>
              <a:t>Assuming the </a:t>
            </a:r>
            <a:r>
              <a:rPr lang="en-US" dirty="0">
                <a:solidFill>
                  <a:srgbClr val="C00000"/>
                </a:solidFill>
              </a:rPr>
              <a:t>logit model</a:t>
            </a:r>
            <a:r>
              <a:rPr lang="en-US" dirty="0"/>
              <a:t>:</a:t>
            </a:r>
          </a:p>
          <a:p>
            <a:r>
              <a:rPr lang="en-US" dirty="0"/>
              <a:t>Everything is the same as in the </a:t>
            </a:r>
            <a:r>
              <a:rPr lang="en-US" dirty="0" err="1"/>
              <a:t>probit</a:t>
            </a:r>
            <a:r>
              <a:rPr lang="en-US" dirty="0"/>
              <a:t> example, except the </a:t>
            </a:r>
            <a:r>
              <a:rPr lang="en-US" dirty="0" err="1"/>
              <a:t>probabilty</a:t>
            </a:r>
            <a:r>
              <a:rPr lang="en-US" dirty="0"/>
              <a:t> formulas</a:t>
            </a:r>
          </a:p>
          <a:p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207" y="4709756"/>
            <a:ext cx="11326152" cy="797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691547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Probit</a:t>
            </a:r>
            <a:r>
              <a:rPr lang="en-US" dirty="0"/>
              <a:t> Results for </a:t>
            </a:r>
            <a:r>
              <a:rPr lang="en-US" dirty="0" err="1"/>
              <a:t>SaferContent</a:t>
            </a:r>
            <a:r>
              <a:rPr lang="en-US" dirty="0"/>
              <a:t> Data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xmlns="" id="{CA880A16-AFF0-4AD9-85E4-3A69A21094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6517" y="2866029"/>
            <a:ext cx="11133138" cy="121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041243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Logit Results for </a:t>
            </a:r>
            <a:r>
              <a:rPr lang="en-US" dirty="0" err="1"/>
              <a:t>SaferContent</a:t>
            </a:r>
            <a:r>
              <a:rPr lang="en-US" dirty="0"/>
              <a:t> Data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xmlns="" id="{21B2A43D-D1B8-497C-9ACC-E2B0FEA2EA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0703" y="2562446"/>
            <a:ext cx="11638550" cy="1231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766949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Merits and Shortcomings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Merits of </a:t>
            </a:r>
            <a:r>
              <a:rPr lang="en-US" dirty="0" err="1">
                <a:solidFill>
                  <a:srgbClr val="C00000"/>
                </a:solidFill>
              </a:rPr>
              <a:t>probit</a:t>
            </a:r>
            <a:r>
              <a:rPr lang="en-US" dirty="0">
                <a:solidFill>
                  <a:srgbClr val="C00000"/>
                </a:solidFill>
              </a:rPr>
              <a:t> and logit models</a:t>
            </a:r>
          </a:p>
          <a:p>
            <a:r>
              <a:rPr lang="en-US" dirty="0"/>
              <a:t>Help overcome shortcomings of the linear probability model</a:t>
            </a:r>
          </a:p>
          <a:p>
            <a:r>
              <a:rPr lang="en-US" dirty="0"/>
              <a:t>The latent variable formation places no restrictions per se on the relationship between the determining function and </a:t>
            </a:r>
            <a:r>
              <a:rPr lang="en-US" dirty="0" err="1"/>
              <a:t>unobservables</a:t>
            </a:r>
            <a:endParaRPr lang="en-US" dirty="0"/>
          </a:p>
          <a:p>
            <a:r>
              <a:rPr lang="en-US" dirty="0"/>
              <a:t>Both models predict probabilities rather than the actual value (0 or 1) for the dependent variable</a:t>
            </a:r>
          </a:p>
        </p:txBody>
      </p:sp>
    </p:spTree>
    <p:extLst>
      <p:ext uri="{BB962C8B-B14F-4D97-AF65-F5344CB8AC3E}">
        <p14:creationId xmlns:p14="http://schemas.microsoft.com/office/powerpoint/2010/main" xmlns="" val="24820834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Merits and Shortcomings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Shortcomings of </a:t>
            </a:r>
            <a:r>
              <a:rPr lang="en-US" dirty="0" err="1">
                <a:solidFill>
                  <a:srgbClr val="C00000"/>
                </a:solidFill>
              </a:rPr>
              <a:t>probit</a:t>
            </a:r>
            <a:r>
              <a:rPr lang="en-US" dirty="0">
                <a:solidFill>
                  <a:srgbClr val="C00000"/>
                </a:solidFill>
              </a:rPr>
              <a:t> and logit models</a:t>
            </a:r>
          </a:p>
          <a:p>
            <a:r>
              <a:rPr lang="en-US" dirty="0"/>
              <a:t>The probabilities implied by the </a:t>
            </a:r>
            <a:r>
              <a:rPr lang="en-US" dirty="0" err="1"/>
              <a:t>probit</a:t>
            </a:r>
            <a:r>
              <a:rPr lang="en-US" dirty="0"/>
              <a:t> and logit models directly depend on the assumption of a normal or logistic distribution for the </a:t>
            </a:r>
            <a:r>
              <a:rPr lang="en-US" dirty="0" err="1"/>
              <a:t>unobservables</a:t>
            </a:r>
            <a:endParaRPr lang="en-US" dirty="0"/>
          </a:p>
          <a:p>
            <a:r>
              <a:rPr lang="en-US" dirty="0"/>
              <a:t>Added complexity of calculating marginal effects, relative to the linear probability model</a:t>
            </a:r>
          </a:p>
          <a:p>
            <a:r>
              <a:rPr lang="en-US" dirty="0"/>
              <a:t>Use of instrumental variables and fixed effects</a:t>
            </a:r>
          </a:p>
        </p:txBody>
      </p:sp>
    </p:spTree>
    <p:extLst>
      <p:ext uri="{BB962C8B-B14F-4D97-AF65-F5344CB8AC3E}">
        <p14:creationId xmlns:p14="http://schemas.microsoft.com/office/powerpoint/2010/main" xmlns="" val="54954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318BBF1-6FF5-4669-B862-67F6DE40388D}"/>
              </a:ext>
            </a:extLst>
          </p:cNvPr>
          <p:cNvSpPr txBox="1"/>
          <p:nvPr/>
        </p:nvSpPr>
        <p:spPr>
          <a:xfrm>
            <a:off x="5335837" y="2456597"/>
            <a:ext cx="5159291" cy="3416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IN THIS TABLE, A RANDOM VARIABLE </a:t>
            </a:r>
            <a:r>
              <a:rPr lang="en-US" dirty="0" err="1"/>
              <a:t>SPENT</a:t>
            </a:r>
            <a:r>
              <a:rPr lang="en-US" baseline="-25000" dirty="0" err="1"/>
              <a:t>it</a:t>
            </a:r>
            <a:r>
              <a:rPr lang="en-US" dirty="0"/>
              <a:t> REPRESENTING THE AMOUNT OF MONEY SPENT BUYING PRODUCTS ONLINE BY HOUSEHOLD i IN WEEK k.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PRODUCTS ESSENTIALLY ALWAYS HAVE NON-NEGATIVE PRICES, SO </a:t>
            </a:r>
            <a:r>
              <a:rPr lang="en-US" u="sng" dirty="0">
                <a:solidFill>
                  <a:srgbClr val="FF0000"/>
                </a:solidFill>
              </a:rPr>
              <a:t>THIS RANDOM VARIABLE IS CONSTRAINED TO BE AT LEAST ZERO</a:t>
            </a:r>
            <a:r>
              <a:rPr lang="en-US" dirty="0"/>
              <a:t>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IN THIS TABLE, WE SEE SEVERAL OBSERVATIONS WITH </a:t>
            </a:r>
            <a:r>
              <a:rPr lang="en-US" dirty="0" err="1"/>
              <a:t>SPENT</a:t>
            </a:r>
            <a:r>
              <a:rPr lang="en-US" baseline="-25000" dirty="0" err="1"/>
              <a:t>it</a:t>
            </a:r>
            <a:r>
              <a:rPr lang="en-US" dirty="0"/>
              <a:t> VALUES EXACTLY EQUALS THE CONSTRAINT OF ZERO.</a:t>
            </a:r>
          </a:p>
        </p:txBody>
      </p:sp>
      <p:sp>
        <p:nvSpPr>
          <p:cNvPr id="16" name="Arrow: Left 15">
            <a:extLst>
              <a:ext uri="{FF2B5EF4-FFF2-40B4-BE49-F238E27FC236}">
                <a16:creationId xmlns:a16="http://schemas.microsoft.com/office/drawing/2014/main" xmlns="" id="{8019EB37-3F0B-49AC-9855-C3C45264C096}"/>
              </a:ext>
            </a:extLst>
          </p:cNvPr>
          <p:cNvSpPr/>
          <p:nvPr/>
        </p:nvSpPr>
        <p:spPr>
          <a:xfrm>
            <a:off x="4455994" y="3889021"/>
            <a:ext cx="320722" cy="13784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Limited Dependent Variables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F1B6B7EC-FD21-4C7A-B10E-AFA6F450BE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2262" y="1392071"/>
            <a:ext cx="3784964" cy="529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0877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Dichotomous (or binary) dependent variable</a:t>
            </a:r>
          </a:p>
          <a:p>
            <a:r>
              <a:rPr lang="en-US" dirty="0"/>
              <a:t>A limited dependent variable that can take on just two values, typically recorded as 0 and 1</a:t>
            </a:r>
          </a:p>
          <a:p>
            <a:r>
              <a:rPr lang="en-US" dirty="0"/>
              <a:t>Measure many different types of outcomes: purchase/don’t purchase, project success/project failure, employed/unemployed, approve/disapprove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Limited Dependent Variables</a:t>
            </a:r>
          </a:p>
        </p:txBody>
      </p:sp>
    </p:spTree>
    <p:extLst>
      <p:ext uri="{BB962C8B-B14F-4D97-AF65-F5344CB8AC3E}">
        <p14:creationId xmlns:p14="http://schemas.microsoft.com/office/powerpoint/2010/main" xmlns="" val="1486929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Linear probability model </a:t>
            </a:r>
            <a:r>
              <a:rPr lang="en-US" dirty="0"/>
              <a:t>defined as regression analysis applied to a dichotomous dependent variable</a:t>
            </a:r>
          </a:p>
          <a:p>
            <a:r>
              <a:rPr lang="en-US" dirty="0"/>
              <a:t>Widely used model</a:t>
            </a:r>
          </a:p>
          <a:p>
            <a:r>
              <a:rPr lang="en-US" dirty="0"/>
              <a:t>The act of fitting the equation Purchase = α + </a:t>
            </a:r>
            <a:r>
              <a:rPr lang="el-GR" dirty="0"/>
              <a:t>β</a:t>
            </a:r>
            <a:r>
              <a:rPr lang="en-US" dirty="0" err="1"/>
              <a:t>SubFee</a:t>
            </a:r>
            <a:r>
              <a:rPr lang="en-US" dirty="0"/>
              <a:t> to the data by solving the moment condition is an application of a linear probability model.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Linear Probability Model</a:t>
            </a:r>
          </a:p>
        </p:txBody>
      </p:sp>
    </p:spTree>
    <p:extLst>
      <p:ext uri="{BB962C8B-B14F-4D97-AF65-F5344CB8AC3E}">
        <p14:creationId xmlns:p14="http://schemas.microsoft.com/office/powerpoint/2010/main" xmlns="" val="540432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on Subscription Fees and Purchase Decisions for </a:t>
            </a:r>
            <a:r>
              <a:rPr lang="en-US" dirty="0" err="1"/>
              <a:t>SaferContent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5450" y="1609725"/>
            <a:ext cx="880110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36258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table shows regression estimates that fit the function Purchase = </a:t>
            </a:r>
            <a:r>
              <a:rPr lang="el-GR" dirty="0"/>
              <a:t>α</a:t>
            </a:r>
            <a:r>
              <a:rPr lang="en-US" dirty="0"/>
              <a:t> + </a:t>
            </a:r>
            <a:r>
              <a:rPr lang="el-GR" dirty="0"/>
              <a:t>β</a:t>
            </a:r>
            <a:r>
              <a:rPr lang="en-US" dirty="0" err="1"/>
              <a:t>SubFee</a:t>
            </a:r>
            <a:r>
              <a:rPr lang="en-US" dirty="0"/>
              <a:t> to the data: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Based on the estimates in the above table the determining function would be: Purchase</a:t>
            </a:r>
            <a:r>
              <a:rPr lang="en-US" baseline="-25000" dirty="0"/>
              <a:t>i</a:t>
            </a:r>
            <a:r>
              <a:rPr lang="en-US" dirty="0"/>
              <a:t> = 1.65 – 0.05 × SubFee</a:t>
            </a:r>
            <a:r>
              <a:rPr lang="en-US" baseline="-25000" dirty="0"/>
              <a:t>i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Linear Probability Model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681" y="2843534"/>
            <a:ext cx="12126319" cy="132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90876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assume the data-generating process for Y to be:</a:t>
            </a:r>
          </a:p>
          <a:p>
            <a:pPr marL="0" indent="0" algn="ctr">
              <a:buNone/>
            </a:pPr>
            <a:r>
              <a:rPr lang="en-US" dirty="0"/>
              <a:t>Y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l-GR" dirty="0"/>
              <a:t>α</a:t>
            </a:r>
            <a:r>
              <a:rPr lang="en-US" dirty="0"/>
              <a:t> + </a:t>
            </a:r>
            <a:r>
              <a:rPr lang="el-GR" dirty="0"/>
              <a:t>β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1i</a:t>
            </a:r>
            <a:r>
              <a:rPr lang="en-US" dirty="0"/>
              <a:t> + … + </a:t>
            </a:r>
            <a:r>
              <a:rPr lang="el-GR" dirty="0"/>
              <a:t>β</a:t>
            </a:r>
            <a:r>
              <a:rPr lang="en-US" baseline="-25000" dirty="0" err="1"/>
              <a:t>K</a:t>
            </a:r>
            <a:r>
              <a:rPr lang="en-US" dirty="0" err="1"/>
              <a:t>X</a:t>
            </a:r>
            <a:r>
              <a:rPr lang="en-US" baseline="-25000" dirty="0" err="1"/>
              <a:t>Ki</a:t>
            </a:r>
            <a:r>
              <a:rPr lang="en-US" dirty="0"/>
              <a:t> + U</a:t>
            </a:r>
            <a:r>
              <a:rPr lang="en-US" baseline="-25000" dirty="0"/>
              <a:t>i</a:t>
            </a:r>
          </a:p>
          <a:p>
            <a:r>
              <a:rPr lang="en-US" dirty="0"/>
              <a:t>Y is a dichotomous dependent variable</a:t>
            </a:r>
          </a:p>
          <a:p>
            <a:pPr marL="0" indent="0">
              <a:buNone/>
            </a:pPr>
            <a:r>
              <a:rPr lang="en-US" dirty="0"/>
              <a:t>THEN:</a:t>
            </a:r>
          </a:p>
          <a:p>
            <a:pPr marL="0" indent="0">
              <a:buNone/>
            </a:pPr>
            <a:r>
              <a:rPr lang="el-GR" dirty="0"/>
              <a:t>Β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l-GR" dirty="0"/>
              <a:t>β</a:t>
            </a:r>
            <a:r>
              <a:rPr lang="en-US" baseline="-25000" dirty="0"/>
              <a:t>K</a:t>
            </a:r>
            <a:r>
              <a:rPr lang="en-US" dirty="0"/>
              <a:t> represent the change in the probability of Y equaling one with a one unit increase in X</a:t>
            </a:r>
            <a:r>
              <a:rPr lang="en-US" baseline="-25000" dirty="0"/>
              <a:t>1</a:t>
            </a:r>
            <a:r>
              <a:rPr lang="en-US" dirty="0"/>
              <a:t>, … ,X</a:t>
            </a:r>
            <a:r>
              <a:rPr lang="en-US" baseline="-25000" dirty="0"/>
              <a:t>K</a:t>
            </a:r>
            <a:r>
              <a:rPr lang="en-US" dirty="0"/>
              <a:t> (respectively), holding all other </a:t>
            </a:r>
            <a:r>
              <a:rPr lang="en-US" dirty="0" err="1"/>
              <a:t>Xs</a:t>
            </a:r>
            <a:r>
              <a:rPr lang="en-US" dirty="0"/>
              <a:t> constant. For example, we can express </a:t>
            </a:r>
            <a:r>
              <a:rPr lang="el-GR" dirty="0"/>
              <a:t>β</a:t>
            </a:r>
            <a:r>
              <a:rPr lang="en-US" baseline="-25000" dirty="0"/>
              <a:t>1 </a:t>
            </a:r>
            <a:r>
              <a:rPr lang="en-US" dirty="0"/>
              <a:t>as: </a:t>
            </a:r>
            <a:r>
              <a:rPr lang="el-GR" dirty="0"/>
              <a:t>β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Pr</a:t>
            </a:r>
            <a:r>
              <a:rPr lang="en-US" dirty="0"/>
              <a:t>(Y = 1|X</a:t>
            </a:r>
            <a:r>
              <a:rPr lang="en-US" baseline="-25000" dirty="0"/>
              <a:t>1</a:t>
            </a:r>
            <a:r>
              <a:rPr lang="en-US" dirty="0"/>
              <a:t> + 1, X</a:t>
            </a:r>
            <a:r>
              <a:rPr lang="en-US" baseline="-25000" dirty="0"/>
              <a:t>2</a:t>
            </a:r>
            <a:r>
              <a:rPr lang="en-US" dirty="0"/>
              <a:t>, …, X</a:t>
            </a:r>
            <a:r>
              <a:rPr lang="en-US" baseline="-25000" dirty="0"/>
              <a:t>K</a:t>
            </a:r>
            <a:r>
              <a:rPr lang="en-US" dirty="0"/>
              <a:t>) – </a:t>
            </a:r>
            <a:r>
              <a:rPr lang="en-US" dirty="0" err="1"/>
              <a:t>Pr</a:t>
            </a:r>
            <a:r>
              <a:rPr lang="en-US" dirty="0"/>
              <a:t>(Y = 1|X</a:t>
            </a:r>
            <a:r>
              <a:rPr lang="en-US" baseline="-25000" dirty="0"/>
              <a:t>1</a:t>
            </a:r>
            <a:r>
              <a:rPr lang="en-US" dirty="0"/>
              <a:t> + 1, X</a:t>
            </a:r>
            <a:r>
              <a:rPr lang="en-US" baseline="-25000" dirty="0"/>
              <a:t>2</a:t>
            </a:r>
            <a:r>
              <a:rPr lang="en-US" dirty="0"/>
              <a:t>, …, X</a:t>
            </a:r>
            <a:r>
              <a:rPr lang="en-US" baseline="-25000" dirty="0"/>
              <a:t>K</a:t>
            </a:r>
            <a:r>
              <a:rPr lang="en-US" dirty="0"/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Linear Probability Model</a:t>
            </a:r>
          </a:p>
        </p:txBody>
      </p:sp>
    </p:spTree>
    <p:extLst>
      <p:ext uri="{BB962C8B-B14F-4D97-AF65-F5344CB8AC3E}">
        <p14:creationId xmlns:p14="http://schemas.microsoft.com/office/powerpoint/2010/main" xmlns="" val="32934095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2920</TotalTime>
  <Words>1726</Words>
  <Application>Microsoft Office PowerPoint</Application>
  <PresentationFormat>Custom</PresentationFormat>
  <Paragraphs>144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1_Office Theme</vt:lpstr>
      <vt:lpstr>Chapter 9</vt:lpstr>
      <vt:lpstr>Learning Objectives</vt:lpstr>
      <vt:lpstr>Limited Dependent Variable</vt:lpstr>
      <vt:lpstr>Limited Dependent Variables</vt:lpstr>
      <vt:lpstr>Limited Dependent Variables</vt:lpstr>
      <vt:lpstr>The Linear Probability Model</vt:lpstr>
      <vt:lpstr>Data on Subscription Fees and Purchase Decisions for SaferContent</vt:lpstr>
      <vt:lpstr>The Linear Probability Model</vt:lpstr>
      <vt:lpstr>The Linear Probability Model</vt:lpstr>
      <vt:lpstr>Merits and Shortcomings of the Linear Probability Model</vt:lpstr>
      <vt:lpstr>Merits and Shortcomings of the Linear Probability Model</vt:lpstr>
      <vt:lpstr>Probit and Logit Models</vt:lpstr>
      <vt:lpstr>Probit and Logit Models</vt:lpstr>
      <vt:lpstr>Probit and Logit Models</vt:lpstr>
      <vt:lpstr>Probit and Logit Models</vt:lpstr>
      <vt:lpstr>Examples of Dichotomous Dependent Variables Coupled with Latent Variables</vt:lpstr>
      <vt:lpstr>Probit and Logit Models</vt:lpstr>
      <vt:lpstr>Probit and Logit Models</vt:lpstr>
      <vt:lpstr>Probit and Logit Models</vt:lpstr>
      <vt:lpstr>Probit and Logit Models</vt:lpstr>
      <vt:lpstr>Probit and Logit Models</vt:lpstr>
      <vt:lpstr>Probit and Logit Models</vt:lpstr>
      <vt:lpstr>Probit and Logit Models</vt:lpstr>
      <vt:lpstr>Probit and Logit Models</vt:lpstr>
      <vt:lpstr>Marginal Effects</vt:lpstr>
      <vt:lpstr>Marginal Effects</vt:lpstr>
      <vt:lpstr>Marginal Effects</vt:lpstr>
      <vt:lpstr>Marginal Effects</vt:lpstr>
      <vt:lpstr>Estimation and Interpretation</vt:lpstr>
      <vt:lpstr>Maximum Likelihood Estimation</vt:lpstr>
      <vt:lpstr>Maximum Likelihood Estimation</vt:lpstr>
      <vt:lpstr>Probit Results for SaferContent Data</vt:lpstr>
      <vt:lpstr>Logit Results for SaferContent Data</vt:lpstr>
      <vt:lpstr>Merits and Shortcomings</vt:lpstr>
      <vt:lpstr>Merits and Shortcomings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Sudip Ghosh</dc:creator>
  <cp:lastModifiedBy>Windows User</cp:lastModifiedBy>
  <cp:revision>37</cp:revision>
  <dcterms:created xsi:type="dcterms:W3CDTF">2018-06-24T13:37:09Z</dcterms:created>
  <dcterms:modified xsi:type="dcterms:W3CDTF">2021-07-19T13:09:20Z</dcterms:modified>
</cp:coreProperties>
</file>