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732" r:id="rId3"/>
  </p:sldMasterIdLst>
  <p:notesMasterIdLst>
    <p:notesMasterId r:id="rId9"/>
  </p:notesMasterIdLst>
  <p:sldIdLst>
    <p:sldId id="256" r:id="rId4"/>
    <p:sldId id="264" r:id="rId5"/>
    <p:sldId id="265" r:id="rId6"/>
    <p:sldId id="266"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000" autoAdjust="0"/>
    <p:restoredTop sz="57377" autoAdjust="0"/>
  </p:normalViewPr>
  <p:slideViewPr>
    <p:cSldViewPr>
      <p:cViewPr varScale="1">
        <p:scale>
          <a:sx n="60" d="100"/>
          <a:sy n="60" d="100"/>
        </p:scale>
        <p:origin x="-126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ECE79C-FF91-48F2-A0B7-C0733F11F449}" type="datetimeFigureOut">
              <a:rPr lang="en-US" smtClean="0"/>
              <a:pPr/>
              <a:t>5/8/2021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721C21-3347-4871-8F34-7DB2125B5EBB}" type="slidenum">
              <a:rPr lang="en-US" smtClean="0"/>
              <a:pPr/>
              <a:t>‹#›</a:t>
            </a:fld>
            <a:endParaRPr lang="en-US"/>
          </a:p>
        </p:txBody>
      </p:sp>
    </p:spTree>
    <p:extLst>
      <p:ext uri="{BB962C8B-B14F-4D97-AF65-F5344CB8AC3E}">
        <p14:creationId xmlns:p14="http://schemas.microsoft.com/office/powerpoint/2010/main" xmlns="" val="462970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1" dirty="0"/>
              <a:t>Directions:</a:t>
            </a:r>
          </a:p>
          <a:p>
            <a:endParaRPr lang="en-US" dirty="0"/>
          </a:p>
          <a:p>
            <a:r>
              <a:rPr lang="en-US" dirty="0"/>
              <a:t>Each slide is to contain approximately</a:t>
            </a:r>
            <a:r>
              <a:rPr lang="en-US" baseline="0" dirty="0"/>
              <a:t> 100-150 words in the speaker’s notes (this part of the slide). The speaker’s notes are what you would use to stay on track during the presentation and to ensure that all key points are covered. </a:t>
            </a:r>
          </a:p>
          <a:p>
            <a:endParaRPr lang="en-US" baseline="0" dirty="0"/>
          </a:p>
          <a:p>
            <a:r>
              <a:rPr lang="en-US" baseline="0" dirty="0"/>
              <a:t>You may add a professional background and design. </a:t>
            </a:r>
          </a:p>
          <a:p>
            <a:endParaRPr lang="en-US" baseline="0" dirty="0"/>
          </a:p>
          <a:p>
            <a:r>
              <a:rPr lang="en-US" baseline="0" dirty="0"/>
              <a:t>Every team member is expected to discuss the information on at least one slide during the presentation. </a:t>
            </a:r>
          </a:p>
          <a:p>
            <a:endParaRPr lang="en-US" baseline="0"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NOTE:  </a:t>
            </a:r>
            <a:r>
              <a:rPr lang="en-US" sz="1200" kern="1200" dirty="0">
                <a:solidFill>
                  <a:schemeClr val="tx1"/>
                </a:solidFill>
                <a:effectLst/>
                <a:latin typeface="+mn-lt"/>
                <a:ea typeface="+mn-ea"/>
                <a:cs typeface="+mn-cs"/>
              </a:rPr>
              <a:t>Include at least four academic references to support your position, and INTEGRATE THEM THROUGHOUT YOUR PRESENTATION. One of them should directly relate to the company discussed in your presentation and another to the organization to which you are comparing it. These needed to be cited within your presentation not just as references at the end of the presentation.</a:t>
            </a:r>
          </a:p>
          <a:p>
            <a:endParaRPr lang="en-US" dirty="0"/>
          </a:p>
        </p:txBody>
      </p:sp>
      <p:sp>
        <p:nvSpPr>
          <p:cNvPr id="4" name="Slide Number Placeholder 3"/>
          <p:cNvSpPr>
            <a:spLocks noGrp="1"/>
          </p:cNvSpPr>
          <p:nvPr>
            <p:ph type="sldNum" sz="quarter" idx="10"/>
          </p:nvPr>
        </p:nvSpPr>
        <p:spPr/>
        <p:txBody>
          <a:bodyPr/>
          <a:lstStyle/>
          <a:p>
            <a:fld id="{47721C21-3347-4871-8F34-7DB2125B5EBB}" type="slidenum">
              <a:rPr lang="en-US" smtClean="0"/>
              <a:pPr/>
              <a:t>1</a:t>
            </a:fld>
            <a:endParaRPr lang="en-US"/>
          </a:p>
        </p:txBody>
      </p:sp>
    </p:spTree>
    <p:extLst>
      <p:ext uri="{BB962C8B-B14F-4D97-AF65-F5344CB8AC3E}">
        <p14:creationId xmlns:p14="http://schemas.microsoft.com/office/powerpoint/2010/main" xmlns="" val="564489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One to two slides. </a:t>
            </a:r>
          </a:p>
          <a:p>
            <a:endParaRPr lang="en-US" dirty="0">
              <a:effectLst/>
            </a:endParaRPr>
          </a:p>
          <a:p>
            <a:r>
              <a:rPr lang="en-US" dirty="0">
                <a:effectLst/>
              </a:rPr>
              <a:t>Content should include</a:t>
            </a:r>
            <a:r>
              <a:rPr lang="en-US" baseline="0" dirty="0">
                <a:effectLst/>
              </a:rPr>
              <a:t>:  </a:t>
            </a:r>
            <a:r>
              <a:rPr lang="en-US" dirty="0">
                <a:effectLst/>
              </a:rPr>
              <a:t>Identification of a major organizational subsystem in need of change is comprehensive and detailed. A thorough description of that subsystem is provided and supported with relevant examples or personal insights to further understanding. Justification for the need of change is clear and well integrated. Supporting material is of exceptional quality and quantity. </a:t>
            </a:r>
          </a:p>
          <a:p>
            <a:endParaRPr lang="en-US" baseline="0" dirty="0">
              <a:effectLst/>
            </a:endParaRPr>
          </a:p>
          <a:p>
            <a:endParaRPr lang="en-US" baseline="0" dirty="0"/>
          </a:p>
          <a:p>
            <a:r>
              <a:rPr lang="en-US" baseline="0" dirty="0"/>
              <a:t>Use bullet points.  Do not use extensive amounts of copy in the slides.  Save that for the speaker’s notes. </a:t>
            </a:r>
          </a:p>
          <a:p>
            <a:endParaRPr lang="en-US" baseline="0" dirty="0"/>
          </a:p>
          <a:p>
            <a:r>
              <a:rPr lang="en-US" baseline="0" dirty="0"/>
              <a:t>Use illustrations, pictures, and graphics to engage the audience in the presentation. </a:t>
            </a:r>
          </a:p>
          <a:p>
            <a:endParaRPr lang="en-US" baseline="0"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NOTE:  </a:t>
            </a:r>
            <a:r>
              <a:rPr lang="en-US" sz="1200" kern="1200" dirty="0">
                <a:solidFill>
                  <a:schemeClr val="tx1"/>
                </a:solidFill>
                <a:effectLst/>
                <a:latin typeface="+mn-lt"/>
                <a:ea typeface="+mn-ea"/>
                <a:cs typeface="+mn-cs"/>
              </a:rPr>
              <a:t>Include at least four academic references to support your position, and INTEGRATE THEM THROUGHOUT YOUR PRESENTATION. One of them should directly relate to the company discussed in your presentation and another to the organization to which you are comparing it. These needed to be cited within your presentation not just as references at the end of the presentation.</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FF0000"/>
                </a:solidFill>
                <a:effectLst/>
                <a:latin typeface="+mn-lt"/>
                <a:ea typeface="+mn-ea"/>
                <a:cs typeface="+mn-cs"/>
              </a:rPr>
              <a:t>***Please refer to the attachment</a:t>
            </a:r>
            <a:r>
              <a:rPr lang="en-US" sz="1200" kern="1200" baseline="0" dirty="0">
                <a:solidFill>
                  <a:srgbClr val="FF0000"/>
                </a:solidFill>
                <a:effectLst/>
                <a:latin typeface="+mn-lt"/>
                <a:ea typeface="+mn-ea"/>
                <a:cs typeface="+mn-cs"/>
              </a:rPr>
              <a:t> located in the assignment details titled:  MGT-420-RS-HumanResourcesAndChangeCLC.docx </a:t>
            </a:r>
            <a:r>
              <a:rPr lang="en-US" sz="1200" kern="1200" baseline="0" dirty="0">
                <a:solidFill>
                  <a:srgbClr val="FF0000"/>
                </a:solidFill>
                <a:effectLst/>
                <a:latin typeface="+mn-lt"/>
                <a:ea typeface="+mn-ea"/>
                <a:cs typeface="+mn-cs"/>
                <a:sym typeface="Wingdings" panose="05000000000000000000" pitchFamily="2" charset="2"/>
              </a:rPr>
              <a:t> for further direction.***</a:t>
            </a:r>
            <a:endParaRPr lang="en-US" sz="1200" kern="1200" dirty="0">
              <a:solidFill>
                <a:srgbClr val="FF0000"/>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47721C21-3347-4871-8F34-7DB2125B5EBB}" type="slidenum">
              <a:rPr lang="en-US" smtClean="0"/>
              <a:pPr/>
              <a:t>2</a:t>
            </a:fld>
            <a:endParaRPr lang="en-US"/>
          </a:p>
        </p:txBody>
      </p:sp>
    </p:spTree>
    <p:extLst>
      <p:ext uri="{BB962C8B-B14F-4D97-AF65-F5344CB8AC3E}">
        <p14:creationId xmlns:p14="http://schemas.microsoft.com/office/powerpoint/2010/main" xmlns="" val="2692070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One</a:t>
            </a:r>
            <a:r>
              <a:rPr lang="en-US" baseline="0" dirty="0"/>
              <a:t> to 4 </a:t>
            </a:r>
            <a:r>
              <a:rPr lang="en-US" dirty="0"/>
              <a:t>slides.</a:t>
            </a:r>
          </a:p>
          <a:p>
            <a:endParaRPr lang="en-US" dirty="0">
              <a:effectLst/>
            </a:endParaRPr>
          </a:p>
          <a:p>
            <a:r>
              <a:rPr lang="en-US" dirty="0">
                <a:effectLst/>
              </a:rPr>
              <a:t>Content should include</a:t>
            </a:r>
            <a:r>
              <a:rPr lang="en-US" baseline="0" dirty="0">
                <a:effectLst/>
              </a:rPr>
              <a:t>:  </a:t>
            </a:r>
            <a:r>
              <a:rPr lang="en-US" dirty="0">
                <a:effectLst/>
              </a:rPr>
              <a:t>Proposal for changes to the subsystem identified as most in need of change is thorough and well integrated with the justification through a comparison of that subsystem in a successful organization. Examples or personal insights are used to further understanding. Supporting material is of exceptional quality and quantity. </a:t>
            </a:r>
          </a:p>
          <a:p>
            <a:endParaRPr lang="en-US" baseline="0" dirty="0"/>
          </a:p>
          <a:p>
            <a:r>
              <a:rPr lang="en-US" baseline="0" dirty="0"/>
              <a:t>Use bullet points.  Do not use extensive amounts of copy in the slides.  Save that for the speaker’s notes. </a:t>
            </a:r>
          </a:p>
          <a:p>
            <a:endParaRPr lang="en-US" baseline="0" dirty="0"/>
          </a:p>
          <a:p>
            <a:r>
              <a:rPr lang="en-US" baseline="0" dirty="0"/>
              <a:t>Use illustrations, pictures, and graphics to engage the audience in the presentation.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NOTE:  </a:t>
            </a:r>
            <a:r>
              <a:rPr lang="en-US" sz="1200" kern="1200" dirty="0">
                <a:solidFill>
                  <a:schemeClr val="tx1"/>
                </a:solidFill>
                <a:effectLst/>
                <a:latin typeface="+mn-lt"/>
                <a:ea typeface="+mn-ea"/>
                <a:cs typeface="+mn-cs"/>
              </a:rPr>
              <a:t>Include at least four academic references to support your position, and INTEGRATE THEM THROUGHOUT YOUR PRESENTATION. One of them should directly relate to the company discussed in your presentation and another to the organization to which you are comparing it. These needed to be cited within your presentation not just as references at the end of the presentation.</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FF0000"/>
                </a:solidFill>
                <a:effectLst/>
                <a:latin typeface="+mn-lt"/>
                <a:ea typeface="+mn-ea"/>
                <a:cs typeface="+mn-cs"/>
              </a:rPr>
              <a:t>***Please refer to the attachment</a:t>
            </a:r>
            <a:r>
              <a:rPr lang="en-US" sz="1200" kern="1200" baseline="0" dirty="0">
                <a:solidFill>
                  <a:srgbClr val="FF0000"/>
                </a:solidFill>
                <a:effectLst/>
                <a:latin typeface="+mn-lt"/>
                <a:ea typeface="+mn-ea"/>
                <a:cs typeface="+mn-cs"/>
              </a:rPr>
              <a:t> located in the assignment details titled:  MGT-420-RS-HumanResourcesAndChangeCLC.docx </a:t>
            </a:r>
            <a:r>
              <a:rPr lang="en-US" sz="1200" kern="1200" baseline="0" dirty="0">
                <a:solidFill>
                  <a:srgbClr val="FF0000"/>
                </a:solidFill>
                <a:effectLst/>
                <a:latin typeface="+mn-lt"/>
                <a:ea typeface="+mn-ea"/>
                <a:cs typeface="+mn-cs"/>
                <a:sym typeface="Wingdings" panose="05000000000000000000" pitchFamily="2" charset="2"/>
              </a:rPr>
              <a:t> for further direction.***</a:t>
            </a:r>
            <a:endParaRPr lang="en-US" sz="1200" kern="1200" dirty="0">
              <a:solidFill>
                <a:srgbClr val="FF0000"/>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47721C21-3347-4871-8F34-7DB2125B5EBB}" type="slidenum">
              <a:rPr lang="en-US" smtClean="0"/>
              <a:pPr/>
              <a:t>3</a:t>
            </a:fld>
            <a:endParaRPr lang="en-US"/>
          </a:p>
        </p:txBody>
      </p:sp>
    </p:spTree>
    <p:extLst>
      <p:ext uri="{BB962C8B-B14F-4D97-AF65-F5344CB8AC3E}">
        <p14:creationId xmlns:p14="http://schemas.microsoft.com/office/powerpoint/2010/main" xmlns="" val="1658339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One</a:t>
            </a:r>
            <a:r>
              <a:rPr lang="en-US" baseline="0" dirty="0"/>
              <a:t> to 4 </a:t>
            </a:r>
            <a:r>
              <a:rPr lang="en-US" dirty="0"/>
              <a:t>slides.</a:t>
            </a:r>
          </a:p>
          <a:p>
            <a:endParaRPr lang="en-US" dirty="0">
              <a:effectLst/>
            </a:endParaRPr>
          </a:p>
          <a:p>
            <a:r>
              <a:rPr lang="en-US" dirty="0">
                <a:effectLst/>
              </a:rPr>
              <a:t>Content should include</a:t>
            </a:r>
            <a:r>
              <a:rPr lang="en-US" baseline="0" dirty="0">
                <a:effectLst/>
              </a:rPr>
              <a:t>:  </a:t>
            </a:r>
            <a:r>
              <a:rPr lang="en-US" dirty="0">
                <a:effectLst/>
              </a:rPr>
              <a:t>Examination of the impact of the proposed change on the two other identified subsystems in the organization and a proposal for relevant realignment of the total organization to facilitate the change are thorough and well integrated.</a:t>
            </a:r>
          </a:p>
          <a:p>
            <a:endParaRPr lang="en-US" baseline="0" dirty="0">
              <a:effectLst/>
            </a:endParaRPr>
          </a:p>
          <a:p>
            <a:endParaRPr lang="en-US" baseline="0" dirty="0"/>
          </a:p>
          <a:p>
            <a:r>
              <a:rPr lang="en-US" baseline="0" dirty="0"/>
              <a:t>Use bullet points.  Do not use extensive amounts of copy in the slides.  Save that for the speaker’s notes. </a:t>
            </a:r>
          </a:p>
          <a:p>
            <a:endParaRPr lang="en-US" baseline="0" dirty="0"/>
          </a:p>
          <a:p>
            <a:r>
              <a:rPr lang="en-US" baseline="0" dirty="0"/>
              <a:t>Use illustrations, pictures, and graphics to engage the audience in the presentation. </a:t>
            </a:r>
          </a:p>
          <a:p>
            <a:endParaRPr lang="en-US" baseline="0"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NOTE:  </a:t>
            </a:r>
            <a:r>
              <a:rPr lang="en-US" sz="1200" kern="1200" dirty="0">
                <a:solidFill>
                  <a:schemeClr val="tx1"/>
                </a:solidFill>
                <a:effectLst/>
                <a:latin typeface="+mn-lt"/>
                <a:ea typeface="+mn-ea"/>
                <a:cs typeface="+mn-cs"/>
              </a:rPr>
              <a:t>Include at least four academic references to support your position, and INTEGRATE THEM THROUGHOUT YOUR PRESENTATION. One of them should directly relate to the company discussed in your presentation and another to the organization to which you are comparing it. These needed to be cited within your presentation not just as references at the end of the presentation.</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FF0000"/>
                </a:solidFill>
                <a:effectLst/>
                <a:latin typeface="+mn-lt"/>
                <a:ea typeface="+mn-ea"/>
                <a:cs typeface="+mn-cs"/>
              </a:rPr>
              <a:t>***Please refer to the attachment</a:t>
            </a:r>
            <a:r>
              <a:rPr lang="en-US" sz="1200" kern="1200" baseline="0" dirty="0">
                <a:solidFill>
                  <a:srgbClr val="FF0000"/>
                </a:solidFill>
                <a:effectLst/>
                <a:latin typeface="+mn-lt"/>
                <a:ea typeface="+mn-ea"/>
                <a:cs typeface="+mn-cs"/>
              </a:rPr>
              <a:t> located in the assignment details titled:  MGT-420-RS-HumanResourcesAndChangeCLC.docx </a:t>
            </a:r>
            <a:r>
              <a:rPr lang="en-US" sz="1200" kern="1200" baseline="0" dirty="0">
                <a:solidFill>
                  <a:srgbClr val="FF0000"/>
                </a:solidFill>
                <a:effectLst/>
                <a:latin typeface="+mn-lt"/>
                <a:ea typeface="+mn-ea"/>
                <a:cs typeface="+mn-cs"/>
                <a:sym typeface="Wingdings" panose="05000000000000000000" pitchFamily="2" charset="2"/>
              </a:rPr>
              <a:t> for further direction.***</a:t>
            </a:r>
            <a:endParaRPr lang="en-US" sz="1200" kern="1200" dirty="0">
              <a:solidFill>
                <a:srgbClr val="FF0000"/>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47721C21-3347-4871-8F34-7DB2125B5EBB}" type="slidenum">
              <a:rPr lang="en-US" smtClean="0"/>
              <a:pPr/>
              <a:t>4</a:t>
            </a:fld>
            <a:endParaRPr lang="en-US"/>
          </a:p>
        </p:txBody>
      </p:sp>
    </p:spTree>
    <p:extLst>
      <p:ext uri="{BB962C8B-B14F-4D97-AF65-F5344CB8AC3E}">
        <p14:creationId xmlns:p14="http://schemas.microsoft.com/office/powerpoint/2010/main" xmlns="" val="3454880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Add references used</a:t>
            </a:r>
            <a:r>
              <a:rPr lang="en-US" baseline="0" dirty="0"/>
              <a:t> in presentation</a:t>
            </a:r>
            <a:r>
              <a:rPr lang="en-US" dirty="0"/>
              <a:t>.</a:t>
            </a:r>
            <a:r>
              <a:rPr lang="en-US" baseline="0" dirty="0"/>
              <a:t>  Make sure that  APA style  formatting is correct.</a:t>
            </a:r>
          </a:p>
          <a:p>
            <a:endParaRPr lang="en-US" baseline="0"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NOTE:  You are required to i</a:t>
            </a:r>
            <a:r>
              <a:rPr lang="en-US" sz="1200" kern="1200" dirty="0">
                <a:solidFill>
                  <a:schemeClr val="tx1"/>
                </a:solidFill>
                <a:effectLst/>
                <a:latin typeface="+mn-lt"/>
                <a:ea typeface="+mn-ea"/>
                <a:cs typeface="+mn-cs"/>
              </a:rPr>
              <a:t>nclude at least four academic references to support your position. One of them should directly relate to the company discussed in your presentation and another to the organization to which you are comparing it. </a:t>
            </a:r>
            <a:r>
              <a:rPr lang="en-US" sz="1200" b="1" kern="1200" dirty="0">
                <a:solidFill>
                  <a:schemeClr val="tx1"/>
                </a:solidFill>
                <a:effectLst/>
                <a:latin typeface="+mn-lt"/>
                <a:ea typeface="+mn-ea"/>
                <a:cs typeface="+mn-cs"/>
              </a:rPr>
              <a:t>These needed to be cited within your presentation not just as references at the end of the presentation.</a:t>
            </a:r>
          </a:p>
          <a:p>
            <a:endParaRPr lang="en-US" baseline="0" dirty="0"/>
          </a:p>
          <a:p>
            <a:endParaRPr lang="en-US" baseline="0" dirty="0"/>
          </a:p>
          <a:p>
            <a:endParaRPr lang="en-US" baseline="0"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FF0000"/>
                </a:solidFill>
                <a:effectLst/>
                <a:latin typeface="+mn-lt"/>
                <a:ea typeface="+mn-ea"/>
                <a:cs typeface="+mn-cs"/>
              </a:rPr>
              <a:t>***Please refer to the attachment</a:t>
            </a:r>
            <a:r>
              <a:rPr lang="en-US" sz="1200" kern="1200" baseline="0" dirty="0">
                <a:solidFill>
                  <a:srgbClr val="FF0000"/>
                </a:solidFill>
                <a:effectLst/>
                <a:latin typeface="+mn-lt"/>
                <a:ea typeface="+mn-ea"/>
                <a:cs typeface="+mn-cs"/>
              </a:rPr>
              <a:t> located in the assignment details titled:  MGT-420-RS-HumanResourcesAndChangeCLC.docx </a:t>
            </a:r>
            <a:r>
              <a:rPr lang="en-US" sz="1200" kern="1200" baseline="0" dirty="0">
                <a:solidFill>
                  <a:srgbClr val="FF0000"/>
                </a:solidFill>
                <a:effectLst/>
                <a:latin typeface="+mn-lt"/>
                <a:ea typeface="+mn-ea"/>
                <a:cs typeface="+mn-cs"/>
                <a:sym typeface="Wingdings" panose="05000000000000000000" pitchFamily="2" charset="2"/>
              </a:rPr>
              <a:t> for further direction.***</a:t>
            </a:r>
            <a:endParaRPr lang="en-US" sz="1200" kern="1200" dirty="0">
              <a:solidFill>
                <a:srgbClr val="FF0000"/>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7721C21-3347-4871-8F34-7DB2125B5EBB}" type="slidenum">
              <a:rPr lang="en-US" smtClean="0"/>
              <a:pPr/>
              <a:t>5</a:t>
            </a:fld>
            <a:endParaRPr lang="en-US"/>
          </a:p>
        </p:txBody>
      </p:sp>
    </p:spTree>
    <p:extLst>
      <p:ext uri="{BB962C8B-B14F-4D97-AF65-F5344CB8AC3E}">
        <p14:creationId xmlns:p14="http://schemas.microsoft.com/office/powerpoint/2010/main" xmlns="" val="3780037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3244901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946087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4"/>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4"/>
            <a:ext cx="2133600" cy="365125"/>
          </a:xfrm>
          <a:prstGeom prst="rect">
            <a:avLst/>
          </a:prstGeom>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3244901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4"/>
            <a:ext cx="2133600" cy="365125"/>
          </a:xfrm>
          <a:prstGeom prst="rect">
            <a:avLst/>
          </a:prstGeom>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568039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4"/>
            <a:ext cx="2133600" cy="365125"/>
          </a:xfrm>
          <a:prstGeom prst="rect">
            <a:avLst/>
          </a:prstGeom>
        </p:spPr>
        <p:txBody>
          <a:bodyPr/>
          <a:lstStyle/>
          <a:p>
            <a:fld id="{9FECE40A-2480-48D2-8751-12DFBEDB97C8}" type="datetimeFigureOut">
              <a:rPr lang="en-US" smtClean="0"/>
              <a:pPr/>
              <a:t>5/8/2021</a:t>
            </a:fld>
            <a:endParaRPr lang="en-US"/>
          </a:p>
        </p:txBody>
      </p:sp>
      <p:sp>
        <p:nvSpPr>
          <p:cNvPr id="6" name="Footer Placeholder 5"/>
          <p:cNvSpPr>
            <a:spLocks noGrp="1"/>
          </p:cNvSpPr>
          <p:nvPr>
            <p:ph type="ftr" sz="quarter" idx="11"/>
          </p:nvPr>
        </p:nvSpPr>
        <p:spPr>
          <a:xfrm>
            <a:off x="3124200" y="6356354"/>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172807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4"/>
            <a:ext cx="2133600" cy="365125"/>
          </a:xfrm>
          <a:prstGeom prst="rect">
            <a:avLst/>
          </a:prstGeom>
        </p:spPr>
        <p:txBody>
          <a:bodyPr/>
          <a:lstStyle/>
          <a:p>
            <a:fld id="{9FECE40A-2480-48D2-8751-12DFBEDB97C8}" type="datetimeFigureOut">
              <a:rPr lang="en-US" smtClean="0"/>
              <a:pPr/>
              <a:t>5/8/2021</a:t>
            </a:fld>
            <a:endParaRPr lang="en-US"/>
          </a:p>
        </p:txBody>
      </p:sp>
      <p:sp>
        <p:nvSpPr>
          <p:cNvPr id="8" name="Footer Placeholder 7"/>
          <p:cNvSpPr>
            <a:spLocks noGrp="1"/>
          </p:cNvSpPr>
          <p:nvPr>
            <p:ph type="ftr" sz="quarter" idx="11"/>
          </p:nvPr>
        </p:nvSpPr>
        <p:spPr>
          <a:xfrm>
            <a:off x="3124200" y="6356354"/>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4"/>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79165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4"/>
            <a:ext cx="2133600" cy="365125"/>
          </a:xfrm>
          <a:prstGeom prst="rect">
            <a:avLst/>
          </a:prstGeom>
        </p:spPr>
        <p:txBody>
          <a:bodyPr/>
          <a:lstStyle/>
          <a:p>
            <a:fld id="{9FECE40A-2480-48D2-8751-12DFBEDB97C8}" type="datetimeFigureOut">
              <a:rPr lang="en-US" smtClean="0"/>
              <a:pPr/>
              <a:t>5/8/2021</a:t>
            </a:fld>
            <a:endParaRPr lang="en-US"/>
          </a:p>
        </p:txBody>
      </p:sp>
      <p:sp>
        <p:nvSpPr>
          <p:cNvPr id="4" name="Footer Placeholder 3"/>
          <p:cNvSpPr>
            <a:spLocks noGrp="1"/>
          </p:cNvSpPr>
          <p:nvPr>
            <p:ph type="ftr" sz="quarter" idx="11"/>
          </p:nvPr>
        </p:nvSpPr>
        <p:spPr>
          <a:xfrm>
            <a:off x="3124200" y="6356354"/>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4"/>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521524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4"/>
            <a:ext cx="2133600" cy="365125"/>
          </a:xfrm>
          <a:prstGeom prst="rect">
            <a:avLst/>
          </a:prstGeom>
        </p:spPr>
        <p:txBody>
          <a:bodyPr/>
          <a:lstStyle/>
          <a:p>
            <a:fld id="{9FECE40A-2480-48D2-8751-12DFBEDB97C8}" type="datetimeFigureOut">
              <a:rPr lang="en-US" smtClean="0"/>
              <a:pPr/>
              <a:t>5/8/2021</a:t>
            </a:fld>
            <a:endParaRPr lang="en-US"/>
          </a:p>
        </p:txBody>
      </p:sp>
      <p:sp>
        <p:nvSpPr>
          <p:cNvPr id="3" name="Footer Placeholder 2"/>
          <p:cNvSpPr>
            <a:spLocks noGrp="1"/>
          </p:cNvSpPr>
          <p:nvPr>
            <p:ph type="ftr" sz="quarter" idx="11"/>
          </p:nvPr>
        </p:nvSpPr>
        <p:spPr>
          <a:xfrm>
            <a:off x="3124200" y="6356354"/>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4"/>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0100535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4"/>
            <a:ext cx="2133600" cy="365125"/>
          </a:xfrm>
          <a:prstGeom prst="rect">
            <a:avLst/>
          </a:prstGeom>
        </p:spPr>
        <p:txBody>
          <a:bodyPr/>
          <a:lstStyle/>
          <a:p>
            <a:fld id="{9FECE40A-2480-48D2-8751-12DFBEDB97C8}" type="datetimeFigureOut">
              <a:rPr lang="en-US" smtClean="0"/>
              <a:pPr/>
              <a:t>5/8/2021</a:t>
            </a:fld>
            <a:endParaRPr lang="en-US"/>
          </a:p>
        </p:txBody>
      </p:sp>
      <p:sp>
        <p:nvSpPr>
          <p:cNvPr id="6" name="Footer Placeholder 5"/>
          <p:cNvSpPr>
            <a:spLocks noGrp="1"/>
          </p:cNvSpPr>
          <p:nvPr>
            <p:ph type="ftr" sz="quarter" idx="11"/>
          </p:nvPr>
        </p:nvSpPr>
        <p:spPr>
          <a:xfrm>
            <a:off x="3124200" y="6356354"/>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376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4"/>
            <a:ext cx="2133600" cy="365125"/>
          </a:xfrm>
          <a:prstGeom prst="rect">
            <a:avLst/>
          </a:prstGeom>
        </p:spPr>
        <p:txBody>
          <a:bodyPr/>
          <a:lstStyle/>
          <a:p>
            <a:fld id="{9FECE40A-2480-48D2-8751-12DFBEDB97C8}" type="datetimeFigureOut">
              <a:rPr lang="en-US" smtClean="0"/>
              <a:pPr/>
              <a:t>5/8/2021</a:t>
            </a:fld>
            <a:endParaRPr lang="en-US"/>
          </a:p>
        </p:txBody>
      </p:sp>
      <p:sp>
        <p:nvSpPr>
          <p:cNvPr id="6" name="Footer Placeholder 5"/>
          <p:cNvSpPr>
            <a:spLocks noGrp="1"/>
          </p:cNvSpPr>
          <p:nvPr>
            <p:ph type="ftr" sz="quarter" idx="11"/>
          </p:nvPr>
        </p:nvSpPr>
        <p:spPr>
          <a:xfrm>
            <a:off x="3124200" y="6356354"/>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2231828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4"/>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4"/>
            <a:ext cx="2133600" cy="365125"/>
          </a:xfrm>
          <a:prstGeom prst="rect">
            <a:avLst/>
          </a:prstGeom>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321492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568039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4"/>
            <a:ext cx="2133600" cy="365125"/>
          </a:xfrm>
          <a:prstGeom prst="rect">
            <a:avLst/>
          </a:prstGeom>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9460876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8290996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7089273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7837166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ECE40A-2480-48D2-8751-12DFBEDB97C8}" type="datetimeFigureOut">
              <a:rPr lang="en-US" smtClean="0"/>
              <a:pPr/>
              <a:t>5/8/2021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39897652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ECE40A-2480-48D2-8751-12DFBEDB97C8}" type="datetimeFigureOut">
              <a:rPr lang="en-US" smtClean="0"/>
              <a:pPr/>
              <a:t>5/8/2021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7972016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FECE40A-2480-48D2-8751-12DFBEDB97C8}" type="datetimeFigureOut">
              <a:rPr lang="en-US" smtClean="0"/>
              <a:pPr/>
              <a:t>5/8/2021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20703534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ECE40A-2480-48D2-8751-12DFBEDB97C8}" type="datetimeFigureOut">
              <a:rPr lang="en-US" smtClean="0"/>
              <a:pPr/>
              <a:t>5/8/2021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895917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ECE40A-2480-48D2-8751-12DFBEDB97C8}" type="datetimeFigureOut">
              <a:rPr lang="en-US" smtClean="0"/>
              <a:pPr/>
              <a:t>5/8/2021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23731742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ECE40A-2480-48D2-8751-12DFBEDB97C8}" type="datetimeFigureOut">
              <a:rPr lang="en-US" smtClean="0"/>
              <a:pPr/>
              <a:t>5/8/2021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696349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FECE40A-2480-48D2-8751-12DFBEDB97C8}" type="datetimeFigureOut">
              <a:rPr lang="en-US" smtClean="0"/>
              <a:pPr/>
              <a:t>5/8/2021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1728073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3588780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608355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FECE40A-2480-48D2-8751-12DFBEDB97C8}" type="datetimeFigureOut">
              <a:rPr lang="en-US" smtClean="0"/>
              <a:pPr/>
              <a:t>5/8/2021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79165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FECE40A-2480-48D2-8751-12DFBEDB97C8}" type="datetimeFigureOut">
              <a:rPr lang="en-US" smtClean="0"/>
              <a:pPr/>
              <a:t>5/8/2021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52152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FECE40A-2480-48D2-8751-12DFBEDB97C8}" type="datetimeFigureOut">
              <a:rPr lang="en-US" smtClean="0"/>
              <a:pPr/>
              <a:t>5/8/2021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010053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FECE40A-2480-48D2-8751-12DFBEDB97C8}" type="datetimeFigureOut">
              <a:rPr lang="en-US" smtClean="0"/>
              <a:pPr/>
              <a:t>5/8/2021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376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FECE40A-2480-48D2-8751-12DFBEDB97C8}" type="datetimeFigureOut">
              <a:rPr lang="en-US" smtClean="0"/>
              <a:pPr/>
              <a:t>5/8/2021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122318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FECE40A-2480-48D2-8751-12DFBEDB97C8}" type="datetimeFigureOut">
              <a:rPr lang="en-US" smtClean="0"/>
              <a:pPr/>
              <a:t>5/8/2021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A762F09-EEFB-4FD7-BC14-9047FC4AFF96}" type="slidenum">
              <a:rPr lang="en-US" smtClean="0"/>
              <a:pPr/>
              <a:t>‹#›</a:t>
            </a:fld>
            <a:endParaRPr lang="en-US"/>
          </a:p>
        </p:txBody>
      </p:sp>
    </p:spTree>
    <p:extLst>
      <p:ext uri="{BB962C8B-B14F-4D97-AF65-F5344CB8AC3E}">
        <p14:creationId xmlns:p14="http://schemas.microsoft.com/office/powerpoint/2010/main" xmlns="" val="32149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QuestionShape"/>
          <p:cNvSpPr/>
          <p:nvPr userDrawn="1"/>
        </p:nvSpPr>
        <p:spPr>
          <a:xfrm>
            <a:off x="127000" y="127000"/>
            <a:ext cx="8890000" cy="2857500"/>
          </a:xfrm>
          <a:prstGeom prst="rect">
            <a:avLst/>
          </a:prstGeom>
        </p:spPr>
        <p:txBody>
          <a:bodyPr vert="horz" lIns="91440" tIns="45720" rIns="91440" bIns="45720" rtlCol="0" anchor="ctr">
            <a:normAutofit/>
          </a:bodyPr>
          <a:lstStyle/>
          <a:p>
            <a:pPr lvl="0" algn="ctr">
              <a:spcBef>
                <a:spcPct val="0"/>
              </a:spcBef>
              <a:buNone/>
            </a:pPr>
            <a:r>
              <a:rPr lang="en-US" sz="4400">
                <a:solidFill>
                  <a:schemeClr val="tx1"/>
                </a:solidFill>
                <a:latin typeface="+mj-lt"/>
                <a:ea typeface="+mj-ea"/>
                <a:cs typeface="+mj-cs"/>
              </a:rPr>
              <a:t>iRespond Question Master</a:t>
            </a:r>
          </a:p>
        </p:txBody>
      </p:sp>
      <p:sp>
        <p:nvSpPr>
          <p:cNvPr id="8" name="AShape"/>
          <p:cNvSpPr/>
          <p:nvPr userDrawn="1"/>
        </p:nvSpPr>
        <p:spPr>
          <a:xfrm>
            <a:off x="127000" y="3111500"/>
            <a:ext cx="8890000" cy="711200"/>
          </a:xfrm>
          <a:prstGeom prst="rect">
            <a:avLst/>
          </a:prstGeom>
        </p:spPr>
        <p:txBody>
          <a:bodyPr vert="horz" lIns="91440" tIns="45720" rIns="91440" bIns="45720" rtlCol="0">
            <a:normAutofit/>
          </a:bodyPr>
          <a:lstStyle/>
          <a:p>
            <a:pPr marL="0" lvl="0" indent="0">
              <a:spcBef>
                <a:spcPct val="20000"/>
              </a:spcBef>
              <a:buFontTx/>
              <a:buNone/>
            </a:pPr>
            <a:r>
              <a:rPr lang="en-US" sz="3200">
                <a:solidFill>
                  <a:schemeClr val="tx1"/>
                </a:solidFill>
              </a:rPr>
              <a:t>A.) Response A</a:t>
            </a:r>
          </a:p>
        </p:txBody>
      </p:sp>
      <p:sp>
        <p:nvSpPr>
          <p:cNvPr id="9" name="BShape"/>
          <p:cNvSpPr/>
          <p:nvPr userDrawn="1"/>
        </p:nvSpPr>
        <p:spPr>
          <a:xfrm>
            <a:off x="127000" y="3835400"/>
            <a:ext cx="8890000" cy="711200"/>
          </a:xfrm>
          <a:prstGeom prst="rect">
            <a:avLst/>
          </a:prstGeom>
        </p:spPr>
        <p:txBody>
          <a:bodyPr vert="horz" lIns="91440" tIns="45720" rIns="91440" bIns="45720" rtlCol="0">
            <a:normAutofit/>
          </a:bodyPr>
          <a:lstStyle/>
          <a:p>
            <a:pPr marL="0" lvl="0" indent="0">
              <a:spcBef>
                <a:spcPct val="20000"/>
              </a:spcBef>
              <a:buFontTx/>
              <a:buNone/>
            </a:pPr>
            <a:r>
              <a:rPr lang="en-US" sz="3200">
                <a:solidFill>
                  <a:schemeClr val="tx1"/>
                </a:solidFill>
              </a:rPr>
              <a:t>B.) Response B</a:t>
            </a:r>
          </a:p>
        </p:txBody>
      </p:sp>
      <p:sp>
        <p:nvSpPr>
          <p:cNvPr id="10" name="CShape"/>
          <p:cNvSpPr/>
          <p:nvPr userDrawn="1"/>
        </p:nvSpPr>
        <p:spPr>
          <a:xfrm>
            <a:off x="127000" y="4559300"/>
            <a:ext cx="8890000" cy="711200"/>
          </a:xfrm>
          <a:prstGeom prst="rect">
            <a:avLst/>
          </a:prstGeom>
        </p:spPr>
        <p:txBody>
          <a:bodyPr vert="horz" lIns="91440" tIns="45720" rIns="91440" bIns="45720" rtlCol="0">
            <a:normAutofit/>
          </a:bodyPr>
          <a:lstStyle/>
          <a:p>
            <a:pPr marL="0" lvl="0" indent="0">
              <a:spcBef>
                <a:spcPct val="20000"/>
              </a:spcBef>
              <a:buFontTx/>
              <a:buNone/>
            </a:pPr>
            <a:r>
              <a:rPr lang="en-US" sz="3200">
                <a:solidFill>
                  <a:schemeClr val="tx1"/>
                </a:solidFill>
              </a:rPr>
              <a:t>C.) Response C</a:t>
            </a:r>
          </a:p>
        </p:txBody>
      </p:sp>
      <p:sp>
        <p:nvSpPr>
          <p:cNvPr id="11" name="DShape"/>
          <p:cNvSpPr/>
          <p:nvPr userDrawn="1"/>
        </p:nvSpPr>
        <p:spPr>
          <a:xfrm>
            <a:off x="127000" y="5283200"/>
            <a:ext cx="8890000" cy="711200"/>
          </a:xfrm>
          <a:prstGeom prst="rect">
            <a:avLst/>
          </a:prstGeom>
        </p:spPr>
        <p:txBody>
          <a:bodyPr vert="horz" lIns="91440" tIns="45720" rIns="91440" bIns="45720" rtlCol="0">
            <a:normAutofit/>
          </a:bodyPr>
          <a:lstStyle/>
          <a:p>
            <a:pPr marL="0" lvl="0" indent="0">
              <a:spcBef>
                <a:spcPct val="20000"/>
              </a:spcBef>
              <a:buFontTx/>
              <a:buNone/>
            </a:pPr>
            <a:r>
              <a:rPr lang="en-US" sz="3200">
                <a:solidFill>
                  <a:schemeClr val="tx1"/>
                </a:solidFill>
              </a:rPr>
              <a:t>D.) Response D</a:t>
            </a:r>
          </a:p>
        </p:txBody>
      </p:sp>
      <p:sp>
        <p:nvSpPr>
          <p:cNvPr id="12" name="EShape"/>
          <p:cNvSpPr/>
          <p:nvPr userDrawn="1"/>
        </p:nvSpPr>
        <p:spPr>
          <a:xfrm>
            <a:off x="127000" y="6007100"/>
            <a:ext cx="8890000" cy="711200"/>
          </a:xfrm>
          <a:prstGeom prst="rect">
            <a:avLst/>
          </a:prstGeom>
        </p:spPr>
        <p:txBody>
          <a:bodyPr vert="horz" lIns="91440" tIns="45720" rIns="91440" bIns="45720" rtlCol="0">
            <a:normAutofit/>
          </a:bodyPr>
          <a:lstStyle/>
          <a:p>
            <a:pPr marL="0" lvl="0" indent="0">
              <a:spcBef>
                <a:spcPct val="20000"/>
              </a:spcBef>
              <a:buFontTx/>
              <a:buNone/>
            </a:pPr>
            <a:r>
              <a:rPr lang="en-US" sz="3200">
                <a:solidFill>
                  <a:schemeClr val="tx1"/>
                </a:solidFill>
              </a:rPr>
              <a:t>E.) Response E</a:t>
            </a:r>
          </a:p>
        </p:txBody>
      </p:sp>
      <p:sp>
        <p:nvSpPr>
          <p:cNvPr id="13" name="Percent"/>
          <p:cNvSpPr/>
          <p:nvPr userDrawn="1"/>
        </p:nvSpPr>
        <p:spPr>
          <a:xfrm>
            <a:off x="6350000" y="254000"/>
            <a:ext cx="2540000" cy="508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rgbClr val="000000"/>
                </a:solidFill>
              </a:rPr>
              <a:t>Percent Complete 100%</a:t>
            </a:r>
          </a:p>
        </p:txBody>
      </p:sp>
      <p:sp>
        <p:nvSpPr>
          <p:cNvPr id="14" name="Timer"/>
          <p:cNvSpPr/>
          <p:nvPr userDrawn="1"/>
        </p:nvSpPr>
        <p:spPr>
          <a:xfrm>
            <a:off x="254000" y="254000"/>
            <a:ext cx="2540000" cy="508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rgbClr val="000000"/>
                </a:solidFill>
              </a:rPr>
              <a:t>00:30</a:t>
            </a:r>
          </a:p>
        </p:txBody>
      </p:sp>
    </p:spTree>
    <p:extLst>
      <p:ext uri="{BB962C8B-B14F-4D97-AF65-F5344CB8AC3E}">
        <p14:creationId xmlns:p14="http://schemas.microsoft.com/office/powerpoint/2010/main" xmlns="" val="275608313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GraphShape" hidden="1"/>
          <p:cNvSpPr/>
          <p:nvPr userDrawn="1"/>
        </p:nvSpPr>
        <p:spPr>
          <a:xfrm>
            <a:off x="127002" y="254000"/>
            <a:ext cx="1270000" cy="127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iRespond Graph</a:t>
            </a:r>
          </a:p>
        </p:txBody>
      </p:sp>
      <p:grpSp>
        <p:nvGrpSpPr>
          <p:cNvPr id="37" name="CorrectBarGroup"/>
          <p:cNvGrpSpPr/>
          <p:nvPr userDrawn="1"/>
        </p:nvGrpSpPr>
        <p:grpSpPr>
          <a:xfrm>
            <a:off x="1270000" y="3175000"/>
            <a:ext cx="2667000" cy="2540000"/>
            <a:chOff x="1270000" y="3175000"/>
            <a:chExt cx="2667000" cy="2540000"/>
          </a:xfrm>
        </p:grpSpPr>
        <p:sp>
          <p:nvSpPr>
            <p:cNvPr id="9" name="CorrectBar0"/>
            <p:cNvSpPr/>
            <p:nvPr userDrawn="1"/>
          </p:nvSpPr>
          <p:spPr>
            <a:xfrm>
              <a:off x="1270000" y="3175000"/>
              <a:ext cx="1079500" cy="2540000"/>
            </a:xfrm>
            <a:prstGeom prst="rect">
              <a:avLst/>
            </a:prstGeom>
            <a:solidFill>
              <a:srgbClr val="22FF22"/>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rrectBar1"/>
            <p:cNvSpPr/>
            <p:nvPr userDrawn="1"/>
          </p:nvSpPr>
          <p:spPr>
            <a:xfrm>
              <a:off x="2857500" y="4445000"/>
              <a:ext cx="1079500" cy="1270000"/>
            </a:xfrm>
            <a:prstGeom prst="rect">
              <a:avLst/>
            </a:prstGeom>
            <a:solidFill>
              <a:srgbClr val="22FF22"/>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PercentLabelGroup"/>
          <p:cNvGrpSpPr/>
          <p:nvPr userDrawn="1"/>
        </p:nvGrpSpPr>
        <p:grpSpPr>
          <a:xfrm>
            <a:off x="1270000" y="1270000"/>
            <a:ext cx="7429500" cy="317500"/>
            <a:chOff x="1270000" y="1270000"/>
            <a:chExt cx="7429500" cy="317500"/>
          </a:xfrm>
        </p:grpSpPr>
        <p:sp>
          <p:nvSpPr>
            <p:cNvPr id="8" name="PercentLabel0"/>
            <p:cNvSpPr/>
            <p:nvPr userDrawn="1"/>
          </p:nvSpPr>
          <p:spPr>
            <a:xfrm>
              <a:off x="1270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67%</a:t>
              </a:r>
            </a:p>
          </p:txBody>
        </p:sp>
        <p:sp>
          <p:nvSpPr>
            <p:cNvPr id="11" name="PercentLabel1"/>
            <p:cNvSpPr/>
            <p:nvPr userDrawn="1"/>
          </p:nvSpPr>
          <p:spPr>
            <a:xfrm>
              <a:off x="28575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33%</a:t>
              </a:r>
            </a:p>
          </p:txBody>
        </p:sp>
        <p:sp>
          <p:nvSpPr>
            <p:cNvPr id="14" name="PercentLabel2"/>
            <p:cNvSpPr/>
            <p:nvPr userDrawn="1"/>
          </p:nvSpPr>
          <p:spPr>
            <a:xfrm>
              <a:off x="4445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100%</a:t>
              </a:r>
            </a:p>
          </p:txBody>
        </p:sp>
        <p:sp>
          <p:nvSpPr>
            <p:cNvPr id="17" name="PercentLabel3"/>
            <p:cNvSpPr/>
            <p:nvPr userDrawn="1"/>
          </p:nvSpPr>
          <p:spPr>
            <a:xfrm>
              <a:off x="60325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100%</a:t>
              </a:r>
            </a:p>
          </p:txBody>
        </p:sp>
        <p:sp>
          <p:nvSpPr>
            <p:cNvPr id="20" name="PercentLabel4"/>
            <p:cNvSpPr/>
            <p:nvPr userDrawn="1"/>
          </p:nvSpPr>
          <p:spPr>
            <a:xfrm>
              <a:off x="7620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67%</a:t>
              </a:r>
            </a:p>
          </p:txBody>
        </p:sp>
      </p:grpSp>
      <p:grpSp>
        <p:nvGrpSpPr>
          <p:cNvPr id="38" name="IncorrectBarGroup"/>
          <p:cNvGrpSpPr/>
          <p:nvPr userDrawn="1"/>
        </p:nvGrpSpPr>
        <p:grpSpPr>
          <a:xfrm>
            <a:off x="4445002" y="1905000"/>
            <a:ext cx="4254500" cy="3810000"/>
            <a:chOff x="4445000" y="1905000"/>
            <a:chExt cx="4254500" cy="3810000"/>
          </a:xfrm>
        </p:grpSpPr>
        <p:sp>
          <p:nvSpPr>
            <p:cNvPr id="15" name="IncorrectBar2"/>
            <p:cNvSpPr/>
            <p:nvPr userDrawn="1"/>
          </p:nvSpPr>
          <p:spPr>
            <a:xfrm>
              <a:off x="4445000" y="1905000"/>
              <a:ext cx="1079500" cy="381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ncorrectBar3"/>
            <p:cNvSpPr/>
            <p:nvPr userDrawn="1"/>
          </p:nvSpPr>
          <p:spPr>
            <a:xfrm>
              <a:off x="6032500" y="1905000"/>
              <a:ext cx="1079500" cy="381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ncorrectBar4"/>
            <p:cNvSpPr/>
            <p:nvPr userDrawn="1"/>
          </p:nvSpPr>
          <p:spPr>
            <a:xfrm>
              <a:off x="7620000" y="3175000"/>
              <a:ext cx="1079500" cy="254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XLabelGroup"/>
          <p:cNvGrpSpPr/>
          <p:nvPr userDrawn="1"/>
        </p:nvGrpSpPr>
        <p:grpSpPr>
          <a:xfrm>
            <a:off x="1270000" y="5842000"/>
            <a:ext cx="7429500" cy="317500"/>
            <a:chOff x="1270000" y="5842000"/>
            <a:chExt cx="7429500" cy="317500"/>
          </a:xfrm>
        </p:grpSpPr>
        <p:sp>
          <p:nvSpPr>
            <p:cNvPr id="10" name="XValueLabel0"/>
            <p:cNvSpPr/>
            <p:nvPr userDrawn="1"/>
          </p:nvSpPr>
          <p:spPr>
            <a:xfrm>
              <a:off x="1270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A*</a:t>
              </a:r>
            </a:p>
          </p:txBody>
        </p:sp>
        <p:sp>
          <p:nvSpPr>
            <p:cNvPr id="13" name="XValueLabel1"/>
            <p:cNvSpPr/>
            <p:nvPr userDrawn="1"/>
          </p:nvSpPr>
          <p:spPr>
            <a:xfrm>
              <a:off x="28575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B*</a:t>
              </a:r>
            </a:p>
          </p:txBody>
        </p:sp>
        <p:sp>
          <p:nvSpPr>
            <p:cNvPr id="16" name="XValueLabel2"/>
            <p:cNvSpPr/>
            <p:nvPr userDrawn="1"/>
          </p:nvSpPr>
          <p:spPr>
            <a:xfrm>
              <a:off x="4445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C</a:t>
              </a:r>
            </a:p>
          </p:txBody>
        </p:sp>
        <p:sp>
          <p:nvSpPr>
            <p:cNvPr id="19" name="XValueLabel3"/>
            <p:cNvSpPr/>
            <p:nvPr userDrawn="1"/>
          </p:nvSpPr>
          <p:spPr>
            <a:xfrm>
              <a:off x="60325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D</a:t>
              </a:r>
            </a:p>
          </p:txBody>
        </p:sp>
        <p:sp>
          <p:nvSpPr>
            <p:cNvPr id="22" name="XValueLabel4"/>
            <p:cNvSpPr/>
            <p:nvPr userDrawn="1"/>
          </p:nvSpPr>
          <p:spPr>
            <a:xfrm>
              <a:off x="7620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E</a:t>
              </a:r>
            </a:p>
          </p:txBody>
        </p:sp>
      </p:grpSp>
      <p:grpSp>
        <p:nvGrpSpPr>
          <p:cNvPr id="36" name="AxisLineGroup"/>
          <p:cNvGrpSpPr/>
          <p:nvPr userDrawn="1"/>
        </p:nvGrpSpPr>
        <p:grpSpPr>
          <a:xfrm>
            <a:off x="889000" y="1587500"/>
            <a:ext cx="8001000" cy="4127500"/>
            <a:chOff x="889000" y="1587500"/>
            <a:chExt cx="8001000" cy="4127500"/>
          </a:xfrm>
        </p:grpSpPr>
        <p:cxnSp>
          <p:nvCxnSpPr>
            <p:cNvPr id="23" name="XAxisLine"/>
            <p:cNvCxnSpPr/>
            <p:nvPr userDrawn="1"/>
          </p:nvCxnSpPr>
          <p:spPr>
            <a:xfrm>
              <a:off x="889000" y="5715000"/>
              <a:ext cx="8001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4" name="YAxisLine"/>
            <p:cNvCxnSpPr/>
            <p:nvPr userDrawn="1"/>
          </p:nvCxnSpPr>
          <p:spPr>
            <a:xfrm>
              <a:off x="1016000" y="1587500"/>
              <a:ext cx="0" cy="412750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5" name="YAxisTick0"/>
            <p:cNvCxnSpPr/>
            <p:nvPr userDrawn="1"/>
          </p:nvCxnSpPr>
          <p:spPr>
            <a:xfrm>
              <a:off x="889000" y="571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7" name="YAxisTick1"/>
            <p:cNvCxnSpPr/>
            <p:nvPr userDrawn="1"/>
          </p:nvCxnSpPr>
          <p:spPr>
            <a:xfrm>
              <a:off x="889000" y="444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 name="YAxisTick2"/>
            <p:cNvCxnSpPr/>
            <p:nvPr userDrawn="1"/>
          </p:nvCxnSpPr>
          <p:spPr>
            <a:xfrm>
              <a:off x="889000" y="317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1" name="YAxisTick3"/>
            <p:cNvCxnSpPr/>
            <p:nvPr userDrawn="1"/>
          </p:nvCxnSpPr>
          <p:spPr>
            <a:xfrm>
              <a:off x="889000" y="190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grpSp>
      <p:grpSp>
        <p:nvGrpSpPr>
          <p:cNvPr id="34" name="YLabelGroup"/>
          <p:cNvGrpSpPr/>
          <p:nvPr userDrawn="1"/>
        </p:nvGrpSpPr>
        <p:grpSpPr>
          <a:xfrm>
            <a:off x="254000" y="1841500"/>
            <a:ext cx="762000" cy="3937000"/>
            <a:chOff x="254000" y="1841500"/>
            <a:chExt cx="762000" cy="3937000"/>
          </a:xfrm>
        </p:grpSpPr>
        <p:sp>
          <p:nvSpPr>
            <p:cNvPr id="26" name="YValueLabel0"/>
            <p:cNvSpPr/>
            <p:nvPr userDrawn="1"/>
          </p:nvSpPr>
          <p:spPr>
            <a:xfrm>
              <a:off x="254000" y="565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rgbClr val="000000"/>
                  </a:solidFill>
                </a:rPr>
                <a:t>0</a:t>
              </a:r>
            </a:p>
          </p:txBody>
        </p:sp>
        <p:sp>
          <p:nvSpPr>
            <p:cNvPr id="28" name="YValueLabel1"/>
            <p:cNvSpPr/>
            <p:nvPr userDrawn="1"/>
          </p:nvSpPr>
          <p:spPr>
            <a:xfrm>
              <a:off x="254000" y="438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rgbClr val="000000"/>
                  </a:solidFill>
                </a:rPr>
                <a:t>1</a:t>
              </a:r>
            </a:p>
          </p:txBody>
        </p:sp>
        <p:sp>
          <p:nvSpPr>
            <p:cNvPr id="30" name="YValueLabel2"/>
            <p:cNvSpPr/>
            <p:nvPr userDrawn="1"/>
          </p:nvSpPr>
          <p:spPr>
            <a:xfrm>
              <a:off x="254000" y="311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rgbClr val="000000"/>
                  </a:solidFill>
                </a:rPr>
                <a:t>2</a:t>
              </a:r>
            </a:p>
          </p:txBody>
        </p:sp>
        <p:sp>
          <p:nvSpPr>
            <p:cNvPr id="32" name="YValueLabel3"/>
            <p:cNvSpPr/>
            <p:nvPr userDrawn="1"/>
          </p:nvSpPr>
          <p:spPr>
            <a:xfrm>
              <a:off x="254000" y="184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xmlns=""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rgbClr val="000000"/>
                  </a:solidFill>
                </a:rPr>
                <a:t>3</a:t>
              </a:r>
            </a:p>
          </p:txBody>
        </p:sp>
      </p:grpSp>
    </p:spTree>
    <p:extLst>
      <p:ext uri="{BB962C8B-B14F-4D97-AF65-F5344CB8AC3E}">
        <p14:creationId xmlns:p14="http://schemas.microsoft.com/office/powerpoint/2010/main" xmlns="" val="275608313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E1201-A0A7-426B-B121-845E44AA664B}" type="datetimeFigureOut">
              <a:rPr lang="en-US" smtClean="0"/>
              <a:pPr/>
              <a:t>5/8/2021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0DE917-B324-4639-9868-4C6842B0C385}" type="slidenum">
              <a:rPr lang="en-US" smtClean="0"/>
              <a:pPr/>
              <a:t>‹#›</a:t>
            </a:fld>
            <a:endParaRPr lang="en-US"/>
          </a:p>
        </p:txBody>
      </p:sp>
    </p:spTree>
    <p:extLst>
      <p:ext uri="{BB962C8B-B14F-4D97-AF65-F5344CB8AC3E}">
        <p14:creationId xmlns:p14="http://schemas.microsoft.com/office/powerpoint/2010/main" xmlns="" val="393629132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Human Resources and Change</a:t>
            </a:r>
          </a:p>
        </p:txBody>
      </p:sp>
      <p:sp>
        <p:nvSpPr>
          <p:cNvPr id="3" name="Subtitle 2"/>
          <p:cNvSpPr>
            <a:spLocks noGrp="1"/>
          </p:cNvSpPr>
          <p:nvPr>
            <p:ph type="subTitle" idx="1"/>
          </p:nvPr>
        </p:nvSpPr>
        <p:spPr/>
        <p:txBody>
          <a:bodyPr/>
          <a:lstStyle/>
          <a:p>
            <a:r>
              <a:rPr lang="en-US" dirty="0"/>
              <a:t>(Member)</a:t>
            </a:r>
          </a:p>
        </p:txBody>
      </p:sp>
      <p:sp>
        <p:nvSpPr>
          <p:cNvPr id="4" name="TextBox 3">
            <a:extLst>
              <a:ext uri="{FF2B5EF4-FFF2-40B4-BE49-F238E27FC236}">
                <a16:creationId xmlns:a16="http://schemas.microsoft.com/office/drawing/2014/main" xmlns="" id="{204E6558-2EC1-B643-B9C9-6AD89E01098E}"/>
              </a:ext>
            </a:extLst>
          </p:cNvPr>
          <p:cNvSpPr txBox="1"/>
          <p:nvPr/>
        </p:nvSpPr>
        <p:spPr>
          <a:xfrm>
            <a:off x="8153400" y="29210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xmlns="" val="4229446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
            </a:r>
            <a:r>
              <a:rPr lang="en-US" b="1" dirty="0"/>
              <a:t>Organizational Subsystems in Need of Change Within the Organization </a:t>
            </a:r>
            <a:r>
              <a:rPr lang="en-US" dirty="0"/>
              <a:t>)</a:t>
            </a:r>
          </a:p>
        </p:txBody>
      </p:sp>
      <p:sp>
        <p:nvSpPr>
          <p:cNvPr id="3" name="Content Placeholder 2"/>
          <p:cNvSpPr>
            <a:spLocks noGrp="1"/>
          </p:cNvSpPr>
          <p:nvPr>
            <p:ph idx="1"/>
          </p:nvPr>
        </p:nvSpPr>
        <p:spPr/>
        <p:txBody>
          <a:bodyPr/>
          <a:lstStyle/>
          <a:p>
            <a:r>
              <a:rPr lang="en-US" dirty="0"/>
              <a:t>(Main point 1)</a:t>
            </a:r>
          </a:p>
          <a:p>
            <a:pPr lvl="1"/>
            <a:r>
              <a:rPr lang="en-US" dirty="0"/>
              <a:t>(Sub-point 1)</a:t>
            </a:r>
          </a:p>
          <a:p>
            <a:pPr lvl="1"/>
            <a:r>
              <a:rPr lang="en-US" dirty="0"/>
              <a:t>(Sub-point 2) </a:t>
            </a:r>
          </a:p>
          <a:p>
            <a:r>
              <a:rPr lang="en-US" dirty="0"/>
              <a:t>(Main point 2)</a:t>
            </a:r>
          </a:p>
          <a:p>
            <a:r>
              <a:rPr lang="en-US" dirty="0"/>
              <a:t>(Main point 3)</a:t>
            </a:r>
          </a:p>
        </p:txBody>
      </p:sp>
      <p:sp>
        <p:nvSpPr>
          <p:cNvPr id="4" name="AutoShape 2" descr="Image result for professional"/>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672150" y="3505200"/>
            <a:ext cx="4406633" cy="3352800"/>
          </a:xfrm>
          <a:prstGeom prst="rect">
            <a:avLst/>
          </a:prstGeom>
        </p:spPr>
      </p:pic>
    </p:spTree>
    <p:extLst>
      <p:ext uri="{BB962C8B-B14F-4D97-AF65-F5344CB8AC3E}">
        <p14:creationId xmlns:p14="http://schemas.microsoft.com/office/powerpoint/2010/main" xmlns="" val="3082605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
            </a:r>
            <a:r>
              <a:rPr lang="en-US" b="1" dirty="0"/>
              <a:t>Comparison of Subsystem to Change With Successful Subsystems</a:t>
            </a:r>
            <a:r>
              <a:rPr lang="en-US" dirty="0"/>
              <a:t>)</a:t>
            </a:r>
          </a:p>
        </p:txBody>
      </p:sp>
      <p:sp>
        <p:nvSpPr>
          <p:cNvPr id="3" name="Content Placeholder 2"/>
          <p:cNvSpPr>
            <a:spLocks noGrp="1"/>
          </p:cNvSpPr>
          <p:nvPr>
            <p:ph idx="1"/>
          </p:nvPr>
        </p:nvSpPr>
        <p:spPr/>
        <p:txBody>
          <a:bodyPr/>
          <a:lstStyle/>
          <a:p>
            <a:r>
              <a:rPr lang="en-US" dirty="0"/>
              <a:t>(Main point 1)</a:t>
            </a:r>
          </a:p>
          <a:p>
            <a:pPr lvl="1"/>
            <a:r>
              <a:rPr lang="en-US" dirty="0"/>
              <a:t>(Sub-point 1)</a:t>
            </a:r>
          </a:p>
          <a:p>
            <a:pPr lvl="1"/>
            <a:r>
              <a:rPr lang="en-US" dirty="0"/>
              <a:t>(Sub-point 2) </a:t>
            </a:r>
          </a:p>
          <a:p>
            <a:r>
              <a:rPr lang="en-US" dirty="0"/>
              <a:t>(Main point 2)</a:t>
            </a:r>
          </a:p>
          <a:p>
            <a:r>
              <a:rPr lang="en-US" dirty="0"/>
              <a:t>(Main point 3)</a:t>
            </a:r>
          </a:p>
        </p:txBody>
      </p:sp>
      <p:sp>
        <p:nvSpPr>
          <p:cNvPr id="4" name="AutoShape 2" descr="Image result for professional"/>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810000" y="3200400"/>
            <a:ext cx="5080000" cy="3390900"/>
          </a:xfrm>
          <a:prstGeom prst="rect">
            <a:avLst/>
          </a:prstGeom>
        </p:spPr>
      </p:pic>
    </p:spTree>
    <p:extLst>
      <p:ext uri="{BB962C8B-B14F-4D97-AF65-F5344CB8AC3E}">
        <p14:creationId xmlns:p14="http://schemas.microsoft.com/office/powerpoint/2010/main" xmlns="" val="1314765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534400" cy="808038"/>
          </a:xfrm>
        </p:spPr>
        <p:txBody>
          <a:bodyPr>
            <a:normAutofit fontScale="90000"/>
          </a:bodyPr>
          <a:lstStyle/>
          <a:p>
            <a:r>
              <a:rPr lang="en-US" dirty="0"/>
              <a:t>(</a:t>
            </a:r>
            <a:r>
              <a:rPr lang="en-US" b="1" dirty="0"/>
              <a:t>Impact of the Proposed Change on Two Other Organizational Subsystems </a:t>
            </a:r>
            <a:r>
              <a:rPr lang="en-US" dirty="0"/>
              <a:t>)</a:t>
            </a:r>
          </a:p>
        </p:txBody>
      </p:sp>
      <p:sp>
        <p:nvSpPr>
          <p:cNvPr id="3" name="Content Placeholder 2"/>
          <p:cNvSpPr>
            <a:spLocks noGrp="1"/>
          </p:cNvSpPr>
          <p:nvPr>
            <p:ph idx="1"/>
          </p:nvPr>
        </p:nvSpPr>
        <p:spPr/>
        <p:txBody>
          <a:bodyPr/>
          <a:lstStyle/>
          <a:p>
            <a:r>
              <a:rPr lang="en-US" dirty="0"/>
              <a:t>(Main point 1)</a:t>
            </a:r>
          </a:p>
          <a:p>
            <a:pPr lvl="1"/>
            <a:r>
              <a:rPr lang="en-US" dirty="0"/>
              <a:t>(Sub-point 1)</a:t>
            </a:r>
          </a:p>
          <a:p>
            <a:pPr lvl="1"/>
            <a:r>
              <a:rPr lang="en-US" dirty="0"/>
              <a:t>(Sub-point 2) </a:t>
            </a:r>
          </a:p>
          <a:p>
            <a:r>
              <a:rPr lang="en-US" dirty="0"/>
              <a:t>(Main point 2)</a:t>
            </a:r>
          </a:p>
          <a:p>
            <a:r>
              <a:rPr lang="en-US" dirty="0"/>
              <a:t>(Main point 3)</a:t>
            </a:r>
          </a:p>
        </p:txBody>
      </p:sp>
      <p:sp>
        <p:nvSpPr>
          <p:cNvPr id="4" name="AutoShape 2" descr="Image result for professional"/>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259634" y="3582988"/>
            <a:ext cx="3427166" cy="2543175"/>
          </a:xfrm>
          <a:prstGeom prst="rect">
            <a:avLst/>
          </a:prstGeom>
        </p:spPr>
      </p:pic>
    </p:spTree>
    <p:extLst>
      <p:ext uri="{BB962C8B-B14F-4D97-AF65-F5344CB8AC3E}">
        <p14:creationId xmlns:p14="http://schemas.microsoft.com/office/powerpoint/2010/main" xmlns="" val="3971277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xmlns="" val="459301769"/>
      </p:ext>
    </p:extLst>
  </p:cSld>
  <p:clrMapOvr>
    <a:masterClrMapping/>
  </p:clrMapOvr>
</p:sld>
</file>

<file path=ppt/theme/theme1.xml><?xml version="1.0" encoding="utf-8"?>
<a:theme xmlns:a="http://schemas.openxmlformats.org/drawingml/2006/main" name="iRespondQuestion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RespondGraph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521</TotalTime>
  <Words>880</Words>
  <Application>Microsoft Macintosh PowerPoint</Application>
  <PresentationFormat>On-screen Show (4:3)</PresentationFormat>
  <Paragraphs>85</Paragraphs>
  <Slides>5</Slides>
  <Notes>5</Notes>
  <HiddenSlides>0</HiddenSlides>
  <MMClips>0</MMClips>
  <ScaleCrop>false</ScaleCrop>
  <HeadingPairs>
    <vt:vector size="4" baseType="variant">
      <vt:variant>
        <vt:lpstr>Theme</vt:lpstr>
      </vt:variant>
      <vt:variant>
        <vt:i4>3</vt:i4>
      </vt:variant>
      <vt:variant>
        <vt:lpstr>Slide Titles</vt:lpstr>
      </vt:variant>
      <vt:variant>
        <vt:i4>5</vt:i4>
      </vt:variant>
    </vt:vector>
  </HeadingPairs>
  <TitlesOfParts>
    <vt:vector size="8" baseType="lpstr">
      <vt:lpstr>iRespondQuestionMaster</vt:lpstr>
      <vt:lpstr>iRespondGraphMaster</vt:lpstr>
      <vt:lpstr>Office Theme</vt:lpstr>
      <vt:lpstr>Human Resources and Change</vt:lpstr>
      <vt:lpstr>(Organizational Subsystems in Need of Change Within the Organization )</vt:lpstr>
      <vt:lpstr>(Comparison of Subsystem to Change With Successful Subsystems)</vt:lpstr>
      <vt:lpstr>(Impact of the Proposed Change on Two Other Organizational Subsystems )</vt:lpstr>
      <vt:lpstr>(References)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Name</dc:title>
  <dc:creator>Chuck</dc:creator>
  <cp:lastModifiedBy>Windows User</cp:lastModifiedBy>
  <cp:revision>22</cp:revision>
  <dcterms:created xsi:type="dcterms:W3CDTF">2016-11-27T14:17:55Z</dcterms:created>
  <dcterms:modified xsi:type="dcterms:W3CDTF">2021-05-08T11:01:17Z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oReflect">
    <vt:bool>false</vt:bool>
  </property>
  <property fmtid="{D5CDD505-2E9C-101B-9397-08002B2CF9AE}" pid="3" name="KeepGraph">
    <vt:bool>false</vt:bool>
  </property>
</Properties>
</file>