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4"/>
  </p:notesMasterIdLst>
  <p:sldIdLst>
    <p:sldId id="256" r:id="rId3"/>
    <p:sldId id="259" r:id="rId4"/>
    <p:sldId id="261" r:id="rId5"/>
    <p:sldId id="260" r:id="rId6"/>
    <p:sldId id="262" r:id="rId7"/>
    <p:sldId id="263" r:id="rId8"/>
    <p:sldId id="264" r:id="rId9"/>
    <p:sldId id="265" r:id="rId10"/>
    <p:sldId id="267" r:id="rId11"/>
    <p:sldId id="266" r:id="rId12"/>
    <p:sldId id="268" r:id="rId13"/>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13367-BEF9-40E8-A9B7-A45873753C35}" type="datetimeFigureOut">
              <a:rPr lang="en-US" smtClean="0"/>
              <a:pPr/>
              <a:t>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14C4D9-39B0-4E48-A6DA-D22A062F6FD8}" type="slidenum">
              <a:rPr lang="en-US" smtClean="0"/>
              <a:pPr/>
              <a:t>‹#›</a:t>
            </a:fld>
            <a:endParaRPr lang="en-US"/>
          </a:p>
        </p:txBody>
      </p:sp>
    </p:spTree>
    <p:extLst>
      <p:ext uri="{BB962C8B-B14F-4D97-AF65-F5344CB8AC3E}">
        <p14:creationId xmlns:p14="http://schemas.microsoft.com/office/powerpoint/2010/main" val="144317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2</a:t>
            </a:fld>
            <a:endParaRPr lang="en-US"/>
          </a:p>
        </p:txBody>
      </p:sp>
    </p:spTree>
    <p:extLst>
      <p:ext uri="{BB962C8B-B14F-4D97-AF65-F5344CB8AC3E}">
        <p14:creationId xmlns:p14="http://schemas.microsoft.com/office/powerpoint/2010/main" val="2788134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err="1" smtClean="0">
                <a:solidFill>
                  <a:schemeClr val="tx1"/>
                </a:solidFill>
                <a:latin typeface="+mn-lt"/>
                <a:ea typeface="+mn-ea"/>
                <a:cs typeface="+mn-cs"/>
              </a:rPr>
              <a:t>Kolcaba’s</a:t>
            </a:r>
            <a:r>
              <a:rPr lang="en-US" sz="1200" kern="1200" dirty="0" smtClean="0">
                <a:solidFill>
                  <a:schemeClr val="tx1"/>
                </a:solidFill>
                <a:latin typeface="+mn-lt"/>
                <a:ea typeface="+mn-ea"/>
                <a:cs typeface="+mn-cs"/>
              </a:rPr>
              <a:t> comfort theory has a key aim of increasing the holistic outcome for patients in the nursing process. Through research, one can realize that the theory has a key promotion on the quality that is delivered for healthcare by making some key assumptions. To begin with, there is the key realization that human beings desire comfort and as such, these are needs that have to be met (</a:t>
            </a:r>
            <a:r>
              <a:rPr lang="en-US" sz="1200" kern="1200" dirty="0" err="1" smtClean="0">
                <a:solidFill>
                  <a:schemeClr val="tx1"/>
                </a:solidFill>
                <a:latin typeface="+mn-lt"/>
                <a:ea typeface="+mn-ea"/>
                <a:cs typeface="+mn-cs"/>
              </a:rPr>
              <a:t>Kolcaba</a:t>
            </a:r>
            <a:r>
              <a:rPr lang="en-US" sz="1200" kern="1200" dirty="0" smtClean="0">
                <a:solidFill>
                  <a:schemeClr val="tx1"/>
                </a:solidFill>
                <a:latin typeface="+mn-lt"/>
                <a:ea typeface="+mn-ea"/>
                <a:cs typeface="+mn-cs"/>
              </a:rPr>
              <a:t> et al., 2006). This has a key aspect that looks into meeting the specific needs of the patients. </a:t>
            </a:r>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3</a:t>
            </a:fld>
            <a:endParaRPr lang="en-US"/>
          </a:p>
        </p:txBody>
      </p:sp>
    </p:spTree>
    <p:extLst>
      <p:ext uri="{BB962C8B-B14F-4D97-AF65-F5344CB8AC3E}">
        <p14:creationId xmlns:p14="http://schemas.microsoft.com/office/powerpoint/2010/main" val="2929455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There is also an aspect that has to look into ease which looks at maintaining calm when a situation arises to increase performance. There is also a focus on transcendence which looks at the improvement of patient outcomes in the process. There is a key look into the context that comfort is delivered which is an aspect that has to consider holistic healing by looking into the aspects of the physical, the spiritual, social or interpersonal, and the environment.</a:t>
            </a:r>
          </a:p>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4</a:t>
            </a:fld>
            <a:endParaRPr lang="en-US"/>
          </a:p>
        </p:txBody>
      </p:sp>
    </p:spTree>
    <p:extLst>
      <p:ext uri="{BB962C8B-B14F-4D97-AF65-F5344CB8AC3E}">
        <p14:creationId xmlns:p14="http://schemas.microsoft.com/office/powerpoint/2010/main" val="413344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nurse has to have a key focus on ensuring that optimum health is delivered to the patient. This has a key focus on the promotion of good health (</a:t>
            </a:r>
            <a:r>
              <a:rPr lang="en-US" sz="1200" kern="1200" dirty="0" err="1" smtClean="0">
                <a:solidFill>
                  <a:schemeClr val="tx1"/>
                </a:solidFill>
                <a:latin typeface="+mn-lt"/>
                <a:ea typeface="+mn-ea"/>
                <a:cs typeface="+mn-cs"/>
              </a:rPr>
              <a:t>Kolcaba</a:t>
            </a:r>
            <a:r>
              <a:rPr lang="en-US" sz="1200" kern="1200" dirty="0" smtClean="0">
                <a:solidFill>
                  <a:schemeClr val="tx1"/>
                </a:solidFill>
                <a:latin typeface="+mn-lt"/>
                <a:ea typeface="+mn-ea"/>
                <a:cs typeface="+mn-cs"/>
              </a:rPr>
              <a:t>, 2006). The role of comfort has an important role in the process of healing by delivery of a psychological aspect to the healing perspective. There is a key role by which research has guidelines for the implementation of the theory. </a:t>
            </a:r>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5</a:t>
            </a:fld>
            <a:endParaRPr lang="en-US"/>
          </a:p>
        </p:txBody>
      </p:sp>
    </p:spTree>
    <p:extLst>
      <p:ext uri="{BB962C8B-B14F-4D97-AF65-F5344CB8AC3E}">
        <p14:creationId xmlns:p14="http://schemas.microsoft.com/office/powerpoint/2010/main" val="3730883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 quality-focused relationship is an important principle to follow and is enabled by the physical, environmental, social, and spiritual well-being of individuals. The combinations work in combination to deliver on theory, practice, and research to identify the gaps and ways of addressing the quality improvement gaps in healthcare. </a:t>
            </a:r>
          </a:p>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6</a:t>
            </a:fld>
            <a:endParaRPr lang="en-US"/>
          </a:p>
        </p:txBody>
      </p:sp>
    </p:spTree>
    <p:extLst>
      <p:ext uri="{BB962C8B-B14F-4D97-AF65-F5344CB8AC3E}">
        <p14:creationId xmlns:p14="http://schemas.microsoft.com/office/powerpoint/2010/main" val="3672775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One of the key gaps realized is the lack of practice standards. The gap in nursing standards is probably a result of the newness of the theory which can be improved by increasing the application of the theory through an academic focus. By subjecting the theory to experimentation, there can be an increase in the effectiveness of the theory in application and utilization in the care setting.</a:t>
            </a:r>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7</a:t>
            </a:fld>
            <a:endParaRPr lang="en-US"/>
          </a:p>
        </p:txBody>
      </p:sp>
    </p:spTree>
    <p:extLst>
      <p:ext uri="{BB962C8B-B14F-4D97-AF65-F5344CB8AC3E}">
        <p14:creationId xmlns:p14="http://schemas.microsoft.com/office/powerpoint/2010/main" val="3670525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guidelines of practice can also be determined by the process that can allow for the perspective of the education of the theory to equip nurses with the technical skills that look into the provision of the comfort theory for the patient to receive holistic healing. The institutions have the ability to develop the necessary policies that look into ensuring the employees are able to deliver the necessary care of the delivery of holistic care.</a:t>
            </a:r>
          </a:p>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8</a:t>
            </a:fld>
            <a:endParaRPr lang="en-US"/>
          </a:p>
        </p:txBody>
      </p:sp>
    </p:spTree>
    <p:extLst>
      <p:ext uri="{BB962C8B-B14F-4D97-AF65-F5344CB8AC3E}">
        <p14:creationId xmlns:p14="http://schemas.microsoft.com/office/powerpoint/2010/main" val="3367534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meet the testing needs required for the theory, there is a need to have a focus on developing a hypothesis for the course of action. The hypothesis is an important part of creating an early determination of the possible solutions that can be presented for the problem. There is a need to look into the right decision that should be made about the issue by developing a key hypothesis. Through an early determination, the is the possibility of a solution being presented on the issue.</a:t>
            </a:r>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9</a:t>
            </a:fld>
            <a:endParaRPr lang="en-US"/>
          </a:p>
        </p:txBody>
      </p:sp>
    </p:spTree>
    <p:extLst>
      <p:ext uri="{BB962C8B-B14F-4D97-AF65-F5344CB8AC3E}">
        <p14:creationId xmlns:p14="http://schemas.microsoft.com/office/powerpoint/2010/main" val="540412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appropriate decision should be made on the issue. The next course of action can also be effective in gathering additional information which can also be important in situations where there is no surety on the extent of time necessary to make a decision. There is also a need to consider the needs of the nurses by ensuring that the decisions delivered are accurate by offering assistance as it recognizes that there is a lack of precision that accompanies the situation. There is also a need to test the hypothesis to determine the sanity of the actions to build on confidence to take the chosen direction while allowing for alternatives in the process.</a:t>
            </a:r>
          </a:p>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pPr/>
              <a:t>10</a:t>
            </a:fld>
            <a:endParaRPr lang="en-US"/>
          </a:p>
        </p:txBody>
      </p:sp>
    </p:spTree>
    <p:extLst>
      <p:ext uri="{BB962C8B-B14F-4D97-AF65-F5344CB8AC3E}">
        <p14:creationId xmlns:p14="http://schemas.microsoft.com/office/powerpoint/2010/main" val="3336053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2/27/2021</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dx.doi.org/10.1590/1983-1447.2016.04.65022"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
          <p:cNvSpPr txBox="1">
            <a:spLocks noChangeArrowheads="1"/>
          </p:cNvSpPr>
          <p:nvPr/>
        </p:nvSpPr>
        <p:spPr bwMode="auto">
          <a:xfrm>
            <a:off x="842825" y="2041186"/>
            <a:ext cx="3225119" cy="830997"/>
          </a:xfrm>
          <a:prstGeom prst="rect">
            <a:avLst/>
          </a:prstGeom>
          <a:noFill/>
          <a:ln w="9525">
            <a:noFill/>
            <a:miter lim="800000"/>
            <a:headEnd/>
            <a:tailEnd/>
          </a:ln>
        </p:spPr>
        <p:txBody>
          <a:bodyPr wrap="square">
            <a:spAutoFit/>
          </a:bodyPr>
          <a:lstStyle/>
          <a:p>
            <a:pPr algn="ctr"/>
            <a:r>
              <a:rPr lang="en-US" altLang="ko-KR" sz="2400" b="1" dirty="0" err="1" smtClean="0">
                <a:solidFill>
                  <a:schemeClr val="accent5">
                    <a:lumMod val="50000"/>
                  </a:schemeClr>
                </a:solidFill>
                <a:latin typeface="Arial" pitchFamily="34" charset="0"/>
                <a:ea typeface="맑은 고딕" pitchFamily="50" charset="-127"/>
                <a:cs typeface="Arial" pitchFamily="34" charset="0"/>
              </a:rPr>
              <a:t>Kolcaba’s</a:t>
            </a:r>
            <a:r>
              <a:rPr lang="en-US" altLang="ko-KR" sz="2400" b="1" dirty="0" smtClean="0">
                <a:solidFill>
                  <a:schemeClr val="accent5">
                    <a:lumMod val="50000"/>
                  </a:schemeClr>
                </a:solidFill>
                <a:latin typeface="Arial" pitchFamily="34" charset="0"/>
                <a:ea typeface="맑은 고딕" pitchFamily="50" charset="-127"/>
                <a:cs typeface="Arial" pitchFamily="34" charset="0"/>
              </a:rPr>
              <a:t> Theory of Comfort</a:t>
            </a:r>
          </a:p>
        </p:txBody>
      </p:sp>
    </p:spTree>
    <p:extLst>
      <p:ext uri="{BB962C8B-B14F-4D97-AF65-F5344CB8AC3E}">
        <p14:creationId xmlns:p14="http://schemas.microsoft.com/office/powerpoint/2010/main" val="30344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r>
              <a:rPr lang="en-US" b="1" dirty="0" smtClean="0"/>
              <a:t>Best Course of Action</a:t>
            </a:r>
            <a:endParaRPr lang="en-US" dirty="0" smtClean="0"/>
          </a:p>
        </p:txBody>
      </p:sp>
      <p:sp>
        <p:nvSpPr>
          <p:cNvPr id="5" name="Content Placeholder 4"/>
          <p:cNvSpPr>
            <a:spLocks noGrp="1"/>
          </p:cNvSpPr>
          <p:nvPr>
            <p:ph idx="10"/>
          </p:nvPr>
        </p:nvSpPr>
        <p:spPr>
          <a:xfrm>
            <a:off x="1990056" y="1563638"/>
            <a:ext cx="6912768" cy="2995737"/>
          </a:xfrm>
        </p:spPr>
        <p:txBody>
          <a:bodyPr/>
          <a:lstStyle/>
          <a:p>
            <a:pPr>
              <a:buFont typeface="Arial" pitchFamily="34" charset="0"/>
              <a:buChar char="•"/>
            </a:pPr>
            <a:r>
              <a:rPr lang="en-US" sz="2800" dirty="0" smtClean="0"/>
              <a:t>Ensuring that the decisions delivered are accurate by offering assistance</a:t>
            </a:r>
          </a:p>
          <a:p>
            <a:pPr>
              <a:buFont typeface="Arial" pitchFamily="34" charset="0"/>
              <a:buChar char="•"/>
            </a:pPr>
            <a:r>
              <a:rPr lang="en-US" sz="2800" dirty="0" smtClean="0"/>
              <a:t>Lack of precision that accompanies the situation</a:t>
            </a:r>
          </a:p>
          <a:p>
            <a:pPr>
              <a:buFont typeface="Arial" pitchFamily="34" charset="0"/>
              <a:buChar char="•"/>
            </a:pPr>
            <a:r>
              <a:rPr lang="en-US" sz="2800" dirty="0" smtClean="0"/>
              <a:t>Need to test the hypothesis to determine the sanity of the actions to build on confidence to take the chosen direction while allowing for alternatives</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sz="1200" dirty="0" smtClean="0"/>
              <a:t>Khan, A. A. (2017). Application of Katharine </a:t>
            </a:r>
            <a:r>
              <a:rPr lang="en-US" sz="1200" dirty="0" err="1" smtClean="0"/>
              <a:t>Kolkaba</a:t>
            </a:r>
            <a:r>
              <a:rPr lang="en-US" sz="1200" dirty="0" smtClean="0"/>
              <a:t> Comfort theory to nursing care of patient. </a:t>
            </a:r>
            <a:r>
              <a:rPr lang="en-US" sz="1200" i="1" dirty="0" smtClean="0"/>
              <a:t>International Journal of Scientific and Research Publications, 7</a:t>
            </a:r>
            <a:r>
              <a:rPr lang="en-US" sz="1200" dirty="0" smtClean="0"/>
              <a:t>(3): 104-108</a:t>
            </a:r>
          </a:p>
          <a:p>
            <a:pPr>
              <a:buFont typeface="Arial" pitchFamily="34" charset="0"/>
              <a:buChar char="•"/>
            </a:pPr>
            <a:r>
              <a:rPr lang="en-US" sz="1200" dirty="0" err="1" smtClean="0"/>
              <a:t>Kolcaba</a:t>
            </a:r>
            <a:r>
              <a:rPr lang="en-US" sz="1200" dirty="0" smtClean="0"/>
              <a:t>, K. (2003). </a:t>
            </a:r>
            <a:r>
              <a:rPr lang="en-US" sz="1200" i="1" dirty="0" smtClean="0"/>
              <a:t>Comfort theory and practice: a vision for holistic health care and research</a:t>
            </a:r>
            <a:r>
              <a:rPr lang="en-US" sz="1200" dirty="0" smtClean="0"/>
              <a:t>. New York: Springer.</a:t>
            </a:r>
          </a:p>
          <a:p>
            <a:pPr>
              <a:buFont typeface="Arial" pitchFamily="34" charset="0"/>
              <a:buChar char="•"/>
            </a:pPr>
            <a:r>
              <a:rPr lang="en-US" sz="1200" dirty="0" err="1" smtClean="0"/>
              <a:t>Kolcaba</a:t>
            </a:r>
            <a:r>
              <a:rPr lang="en-US" sz="1200" dirty="0" smtClean="0"/>
              <a:t>, K., Tilton, C., </a:t>
            </a:r>
            <a:r>
              <a:rPr lang="en-US" sz="1200" dirty="0" err="1" smtClean="0"/>
              <a:t>Drouin</a:t>
            </a:r>
            <a:r>
              <a:rPr lang="en-US" sz="1200" dirty="0" smtClean="0"/>
              <a:t>, C. (2006). Comfort Theory. </a:t>
            </a:r>
            <a:r>
              <a:rPr lang="en-US" sz="1200" i="1" dirty="0" smtClean="0"/>
              <a:t>The Journal of Nursing Administration 36</a:t>
            </a:r>
            <a:r>
              <a:rPr lang="en-US" sz="1200" dirty="0" smtClean="0"/>
              <a:t>(11):538-544. DOI: 10.1097/00005110-200611000-00010</a:t>
            </a:r>
          </a:p>
          <a:p>
            <a:pPr>
              <a:buFont typeface="Arial" pitchFamily="34" charset="0"/>
              <a:buChar char="•"/>
            </a:pPr>
            <a:r>
              <a:rPr lang="en-US" sz="1200" dirty="0" smtClean="0"/>
              <a:t>Lima, J. V. F., </a:t>
            </a:r>
            <a:r>
              <a:rPr lang="en-US" sz="1200" dirty="0" err="1" smtClean="0"/>
              <a:t>Guedes</a:t>
            </a:r>
            <a:r>
              <a:rPr lang="en-US" sz="1200" dirty="0" smtClean="0"/>
              <a:t>, M. V. C., Silva, L. F., </a:t>
            </a:r>
            <a:r>
              <a:rPr lang="en-US" sz="1200" dirty="0" err="1" smtClean="0"/>
              <a:t>Freitas</a:t>
            </a:r>
            <a:r>
              <a:rPr lang="en-US" sz="1200" dirty="0" smtClean="0"/>
              <a:t>, M. C., </a:t>
            </a:r>
            <a:r>
              <a:rPr lang="en-US" sz="1200" dirty="0" err="1" smtClean="0"/>
              <a:t>Fialho</a:t>
            </a:r>
            <a:r>
              <a:rPr lang="en-US" sz="1200" dirty="0" smtClean="0"/>
              <a:t>, A. V. M. (2016). Usefulness of the comfort theory in the clinical nursing care of new mothers: critical analysis. </a:t>
            </a:r>
            <a:r>
              <a:rPr lang="en-US" sz="1200" i="1" dirty="0" smtClean="0"/>
              <a:t>Rev </a:t>
            </a:r>
            <a:r>
              <a:rPr lang="en-US" sz="1200" i="1" dirty="0" err="1" smtClean="0"/>
              <a:t>Gaúcha</a:t>
            </a:r>
            <a:r>
              <a:rPr lang="en-US" sz="1200" i="1" dirty="0" smtClean="0"/>
              <a:t> Enferm.;37</a:t>
            </a:r>
            <a:r>
              <a:rPr lang="en-US" sz="1200" dirty="0" smtClean="0"/>
              <a:t>(4):e65022. DOI: </a:t>
            </a:r>
            <a:r>
              <a:rPr lang="en-US" sz="1200" u="sng" dirty="0" smtClean="0">
                <a:hlinkClick r:id="rId2"/>
              </a:rPr>
              <a:t>http://dx.doi.org/10.1590/1983-1447.2016.04.65022</a:t>
            </a:r>
            <a:r>
              <a:rPr lang="en-US" sz="1200" dirty="0" smtClean="0"/>
              <a:t>.</a:t>
            </a:r>
            <a:endParaRPr lang="en-US" sz="1200" dirty="0"/>
          </a:p>
        </p:txBody>
      </p:sp>
    </p:spTree>
    <p:extLst>
      <p:ext uri="{BB962C8B-B14F-4D97-AF65-F5344CB8AC3E}">
        <p14:creationId xmlns:p14="http://schemas.microsoft.com/office/powerpoint/2010/main" val="97910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b="1" dirty="0" smtClean="0"/>
              <a:t>Theory-Practice Gap</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a:t>
            </a:r>
            <a:endParaRPr lang="ko-KR" altLang="en-US" sz="2800" dirty="0">
              <a:latin typeface="Arial" pitchFamily="34" charset="0"/>
              <a:cs typeface="Arial" pitchFamily="34" charset="0"/>
            </a:endParaRPr>
          </a:p>
        </p:txBody>
      </p:sp>
      <p:pic>
        <p:nvPicPr>
          <p:cNvPr id="4" name="Picture 2" descr="C:\Users\user\Documents\Work\2020\Boniface\Nov 1\Kolcaba'\1.png"/>
          <p:cNvPicPr>
            <a:picLocks noChangeAspect="1" noChangeArrowheads="1"/>
          </p:cNvPicPr>
          <p:nvPr/>
        </p:nvPicPr>
        <p:blipFill>
          <a:blip r:embed="rId3" cstate="print"/>
          <a:srcRect/>
          <a:stretch>
            <a:fillRect/>
          </a:stretch>
        </p:blipFill>
        <p:spPr bwMode="auto">
          <a:xfrm>
            <a:off x="1979712" y="1419622"/>
            <a:ext cx="6264696" cy="3723877"/>
          </a:xfrm>
          <a:prstGeom prst="rect">
            <a:avLst/>
          </a:prstGeom>
          <a:noFill/>
        </p:spPr>
      </p:pic>
    </p:spTree>
    <p:extLst>
      <p:ext uri="{BB962C8B-B14F-4D97-AF65-F5344CB8AC3E}">
        <p14:creationId xmlns:p14="http://schemas.microsoft.com/office/powerpoint/2010/main"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b="1" dirty="0" smtClean="0"/>
              <a:t>Description of Theory, Research, and Practice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sz="2800" dirty="0" err="1" smtClean="0"/>
              <a:t>Kolcaba’s</a:t>
            </a:r>
            <a:r>
              <a:rPr lang="en-US" sz="2800" dirty="0" smtClean="0"/>
              <a:t> comfort theory has a key aim of increasing the holistic outcome for patients in the nursing process</a:t>
            </a:r>
          </a:p>
          <a:p>
            <a:pPr>
              <a:buFont typeface="Arial" pitchFamily="34" charset="0"/>
              <a:buChar char="•"/>
            </a:pPr>
            <a:r>
              <a:rPr lang="en-US" sz="2800" dirty="0" smtClean="0"/>
              <a:t>Has a key promotion on the quality that is delivered for healthcare by making some key assumptions</a:t>
            </a:r>
          </a:p>
          <a:p>
            <a:pPr>
              <a:buFont typeface="Arial" pitchFamily="34" charset="0"/>
              <a:buChar char="•"/>
            </a:pPr>
            <a:r>
              <a:rPr lang="en-US" sz="2800" dirty="0" smtClean="0"/>
              <a:t>There is the desire for comfort</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b="1" dirty="0" smtClean="0"/>
              <a:t>Description of Theory, Research, and Practice</a:t>
            </a:r>
            <a:endParaRPr lang="en-US" b="1" dirty="0"/>
          </a:p>
        </p:txBody>
      </p:sp>
      <p:sp>
        <p:nvSpPr>
          <p:cNvPr id="5" name="Content Placeholder 4"/>
          <p:cNvSpPr>
            <a:spLocks noGrp="1"/>
          </p:cNvSpPr>
          <p:nvPr>
            <p:ph idx="10"/>
          </p:nvPr>
        </p:nvSpPr>
        <p:spPr>
          <a:xfrm>
            <a:off x="1990056" y="1635646"/>
            <a:ext cx="6912768" cy="2995737"/>
          </a:xfrm>
        </p:spPr>
        <p:txBody>
          <a:bodyPr/>
          <a:lstStyle/>
          <a:p>
            <a:pPr>
              <a:buFont typeface="Arial" pitchFamily="34" charset="0"/>
              <a:buChar char="•"/>
            </a:pPr>
            <a:r>
              <a:rPr lang="en-US" sz="2800" dirty="0" smtClean="0"/>
              <a:t>Ease - looks at maintaining calm when situation arises to increase performance</a:t>
            </a:r>
          </a:p>
          <a:p>
            <a:pPr>
              <a:buFont typeface="Arial" pitchFamily="34" charset="0"/>
              <a:buChar char="•"/>
            </a:pPr>
            <a:r>
              <a:rPr lang="en-US" sz="2800" dirty="0" smtClean="0"/>
              <a:t>Transcendence – looks at the improvement of patient outcomes in the process</a:t>
            </a:r>
          </a:p>
          <a:p>
            <a:pPr>
              <a:buFont typeface="Arial" pitchFamily="34" charset="0"/>
              <a:buChar char="•"/>
            </a:pPr>
            <a:r>
              <a:rPr lang="en-US" sz="2800" dirty="0" smtClean="0"/>
              <a:t>Context that comfort is delivered which is for holistic healing - physical, the spiritual, social or interpersonal, and the environment</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altLang="ko-KR" b="1" dirty="0" smtClean="0"/>
              <a:t>Relationship among Assumptions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sz="2800" dirty="0" smtClean="0"/>
              <a:t>Nurse has key focus on ensuring that optimum health is delivered to the patient</a:t>
            </a:r>
          </a:p>
          <a:p>
            <a:pPr>
              <a:buFont typeface="Arial" pitchFamily="34" charset="0"/>
              <a:buChar char="•"/>
            </a:pPr>
            <a:r>
              <a:rPr lang="en-US" sz="2800" dirty="0" smtClean="0"/>
              <a:t>Key focus on the promotion of good health (</a:t>
            </a:r>
            <a:r>
              <a:rPr lang="en-US" sz="2800" dirty="0" err="1" smtClean="0"/>
              <a:t>Kolcaba</a:t>
            </a:r>
            <a:r>
              <a:rPr lang="en-US" sz="2800" dirty="0" smtClean="0"/>
              <a:t>, 2006)</a:t>
            </a:r>
          </a:p>
          <a:p>
            <a:pPr>
              <a:buFont typeface="Arial" pitchFamily="34" charset="0"/>
              <a:buChar char="•"/>
            </a:pPr>
            <a:r>
              <a:rPr lang="en-US" sz="2800" dirty="0" smtClean="0"/>
              <a:t>Role of comfort in the delivery of psychological aspect to the healing </a:t>
            </a:r>
          </a:p>
          <a:p>
            <a:pPr>
              <a:buFont typeface="Arial" pitchFamily="34" charset="0"/>
              <a:buChar char="•"/>
            </a:pPr>
            <a:r>
              <a:rPr lang="en-US" sz="2800" dirty="0" smtClean="0"/>
              <a:t>Research offers guidelines </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r>
              <a:rPr lang="en-US" altLang="ko-KR" b="1" dirty="0" smtClean="0"/>
              <a:t>Relationship among Assumptions</a:t>
            </a:r>
            <a:endParaRPr lang="en-US" b="1" dirty="0" smtClean="0"/>
          </a:p>
        </p:txBody>
      </p:sp>
      <p:sp>
        <p:nvSpPr>
          <p:cNvPr id="5" name="Content Placeholder 4"/>
          <p:cNvSpPr>
            <a:spLocks noGrp="1"/>
          </p:cNvSpPr>
          <p:nvPr>
            <p:ph idx="10"/>
          </p:nvPr>
        </p:nvSpPr>
        <p:spPr/>
        <p:txBody>
          <a:bodyPr/>
          <a:lstStyle/>
          <a:p>
            <a:pPr>
              <a:buFont typeface="Arial" pitchFamily="34" charset="0"/>
              <a:buChar char="•"/>
            </a:pPr>
            <a:r>
              <a:rPr lang="en-US" sz="2800" dirty="0" smtClean="0"/>
              <a:t>Quality-focused relationship important principle to follow</a:t>
            </a:r>
          </a:p>
          <a:p>
            <a:pPr>
              <a:buFont typeface="Arial" pitchFamily="34" charset="0"/>
              <a:buChar char="•"/>
            </a:pPr>
            <a:r>
              <a:rPr lang="en-US" sz="2800" dirty="0" smtClean="0"/>
              <a:t>Enabled by the physical, environmental, social, and spiritual well-being</a:t>
            </a:r>
          </a:p>
          <a:p>
            <a:pPr>
              <a:buFont typeface="Arial" pitchFamily="34" charset="0"/>
              <a:buChar char="•"/>
            </a:pPr>
            <a:r>
              <a:rPr lang="en-US" sz="2800" dirty="0" smtClean="0"/>
              <a:t> Combinations work to deliver on theory, practice, and research to identify the gaps and ways of addressing the quality improvement gaps in healthcare </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altLang="ko-KR" b="1" dirty="0" smtClean="0"/>
              <a:t>Gaps in Literature</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sz="2800" dirty="0" smtClean="0"/>
              <a:t>Lack of practice standards</a:t>
            </a:r>
          </a:p>
          <a:p>
            <a:pPr>
              <a:buFont typeface="Arial" pitchFamily="34" charset="0"/>
              <a:buChar char="•"/>
            </a:pPr>
            <a:r>
              <a:rPr lang="en-US" sz="2800" dirty="0" smtClean="0"/>
              <a:t>Result from newness of the theory</a:t>
            </a:r>
          </a:p>
          <a:p>
            <a:pPr>
              <a:buFont typeface="Arial" pitchFamily="34" charset="0"/>
              <a:buChar char="•"/>
            </a:pPr>
            <a:r>
              <a:rPr lang="en-US" sz="2800" dirty="0" smtClean="0"/>
              <a:t>Improved by increasing the application of the theory through an academic focus</a:t>
            </a:r>
          </a:p>
          <a:p>
            <a:pPr>
              <a:buFont typeface="Arial" pitchFamily="34" charset="0"/>
              <a:buChar char="•"/>
            </a:pPr>
            <a:r>
              <a:rPr lang="en-US" sz="2800" dirty="0" smtClean="0"/>
              <a:t>Subjecting the theory to experimentation</a:t>
            </a:r>
          </a:p>
        </p:txBody>
      </p:sp>
    </p:spTree>
    <p:extLst>
      <p:ext uri="{BB962C8B-B14F-4D97-AF65-F5344CB8AC3E}">
        <p14:creationId xmlns:p14="http://schemas.microsoft.com/office/powerpoint/2010/main" val="97910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altLang="ko-KR" b="1" dirty="0" smtClean="0"/>
              <a:t>Gaps in Literature</a:t>
            </a:r>
            <a:endParaRPr lang="en-US" b="1" dirty="0"/>
          </a:p>
        </p:txBody>
      </p:sp>
      <p:sp>
        <p:nvSpPr>
          <p:cNvPr id="5" name="Content Placeholder 4"/>
          <p:cNvSpPr>
            <a:spLocks noGrp="1"/>
          </p:cNvSpPr>
          <p:nvPr>
            <p:ph idx="10"/>
          </p:nvPr>
        </p:nvSpPr>
        <p:spPr>
          <a:xfrm>
            <a:off x="1990056" y="1563638"/>
            <a:ext cx="6912768" cy="2995737"/>
          </a:xfrm>
        </p:spPr>
        <p:txBody>
          <a:bodyPr/>
          <a:lstStyle/>
          <a:p>
            <a:pPr>
              <a:buFont typeface="Arial" pitchFamily="34" charset="0"/>
              <a:buChar char="•"/>
            </a:pPr>
            <a:r>
              <a:rPr lang="en-US" sz="2800" dirty="0" smtClean="0"/>
              <a:t>Guidelines of practice determined to equip nurses with the technical skills</a:t>
            </a:r>
          </a:p>
          <a:p>
            <a:pPr>
              <a:buFont typeface="Arial" pitchFamily="34" charset="0"/>
              <a:buChar char="•"/>
            </a:pPr>
            <a:r>
              <a:rPr lang="en-US" sz="2800" dirty="0" smtClean="0"/>
              <a:t>Provision of the comfort theory for the patient to receive holistic healing</a:t>
            </a:r>
          </a:p>
          <a:p>
            <a:pPr>
              <a:buFont typeface="Arial" pitchFamily="34" charset="0"/>
              <a:buChar char="•"/>
            </a:pPr>
            <a:r>
              <a:rPr lang="en-US" sz="2800" dirty="0" smtClean="0"/>
              <a:t>Institutions have the ability to develop the necessary policies to ensure the employees are able to deliver the necessary care of the delivery of holistic care.</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r>
              <a:rPr lang="en-US" b="1" dirty="0" smtClean="0"/>
              <a:t>Best Course of Action</a:t>
            </a:r>
            <a:endParaRPr lang="en-US" dirty="0" smtClean="0"/>
          </a:p>
        </p:txBody>
      </p:sp>
      <p:sp>
        <p:nvSpPr>
          <p:cNvPr id="5" name="Content Placeholder 4"/>
          <p:cNvSpPr>
            <a:spLocks noGrp="1"/>
          </p:cNvSpPr>
          <p:nvPr>
            <p:ph idx="10"/>
          </p:nvPr>
        </p:nvSpPr>
        <p:spPr>
          <a:xfrm>
            <a:off x="1990056" y="1563638"/>
            <a:ext cx="6912768" cy="2995737"/>
          </a:xfrm>
        </p:spPr>
        <p:txBody>
          <a:bodyPr/>
          <a:lstStyle/>
          <a:p>
            <a:pPr>
              <a:buFont typeface="Arial" pitchFamily="34" charset="0"/>
              <a:buChar char="•"/>
            </a:pPr>
            <a:r>
              <a:rPr lang="en-US" sz="2800" dirty="0" smtClean="0"/>
              <a:t>Have a focus on developing a hypothesis for the course of action</a:t>
            </a:r>
          </a:p>
          <a:p>
            <a:pPr>
              <a:buFont typeface="Arial" pitchFamily="34" charset="0"/>
              <a:buChar char="•"/>
            </a:pPr>
            <a:r>
              <a:rPr lang="en-US" sz="2800" dirty="0" smtClean="0"/>
              <a:t>Hypothesis can create an early determination of the possible solutions that can be presented for the problem</a:t>
            </a:r>
          </a:p>
          <a:p>
            <a:pPr>
              <a:buFont typeface="Arial" pitchFamily="34" charset="0"/>
              <a:buChar char="•"/>
            </a:pPr>
            <a:r>
              <a:rPr lang="en-US" sz="2800" dirty="0" smtClean="0"/>
              <a:t>Look into the right decision that should be made about the issue by developing a key hypothesis</a:t>
            </a:r>
          </a:p>
        </p:txBody>
      </p:sp>
    </p:spTree>
    <p:extLst>
      <p:ext uri="{BB962C8B-B14F-4D97-AF65-F5344CB8AC3E}">
        <p14:creationId xmlns:p14="http://schemas.microsoft.com/office/powerpoint/2010/main"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1258</Words>
  <Application>Microsoft Office PowerPoint</Application>
  <PresentationFormat>On-screen Show (16:9)</PresentationFormat>
  <Paragraphs>69</Paragraphs>
  <Slides>11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맑은 고딕</vt:lpstr>
      <vt:lpstr>Arial</vt:lpstr>
      <vt:lpstr>Calibri</vt:lpstr>
      <vt:lpstr>Office Theme</vt:lpstr>
      <vt:lpstr>Custom Design</vt:lpstr>
      <vt:lpstr>PowerPoint Presentation</vt:lpstr>
      <vt:lpstr>Kolcaba’s Theory of Comfort</vt:lpstr>
      <vt:lpstr>Kolcaba’s Theory of Comfort</vt:lpstr>
      <vt:lpstr>Kolcaba’s Theory of Comfort</vt:lpstr>
      <vt:lpstr>Kolcaba’s Theory of Comfort</vt:lpstr>
      <vt:lpstr>Kolcaba’s Theory of Comfort</vt:lpstr>
      <vt:lpstr>Kolcaba’s Theory of Comfort</vt:lpstr>
      <vt:lpstr>Kolcaba’s Theory of Comfort</vt:lpstr>
      <vt:lpstr>Kolcaba’s Theory of Comfort</vt:lpstr>
      <vt:lpstr>Kolcaba’s Theory of Comfort</vt:lpstr>
      <vt:lpstr>Kolcaba’s Theory of Comfort</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augky</cp:lastModifiedBy>
  <cp:revision>36</cp:revision>
  <dcterms:created xsi:type="dcterms:W3CDTF">2014-04-01T16:27:38Z</dcterms:created>
  <dcterms:modified xsi:type="dcterms:W3CDTF">2021-02-27T06:23:43Z</dcterms:modified>
</cp:coreProperties>
</file>