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4" r:id="rId3"/>
    <p:sldId id="285" r:id="rId4"/>
    <p:sldId id="286" r:id="rId5"/>
    <p:sldId id="262" r:id="rId6"/>
    <p:sldId id="263" r:id="rId7"/>
    <p:sldId id="264" r:id="rId8"/>
    <p:sldId id="265" r:id="rId9"/>
    <p:sldId id="266" r:id="rId10"/>
    <p:sldId id="267" r:id="rId11"/>
    <p:sldId id="283" r:id="rId12"/>
    <p:sldId id="273" r:id="rId13"/>
    <p:sldId id="287" r:id="rId14"/>
    <p:sldId id="288" r:id="rId15"/>
    <p:sldId id="289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 autoAdjust="0"/>
    <p:restoredTop sz="94618" autoAdjust="0"/>
  </p:normalViewPr>
  <p:slideViewPr>
    <p:cSldViewPr>
      <p:cViewPr varScale="1">
        <p:scale>
          <a:sx n="104" d="100"/>
          <a:sy n="104" d="100"/>
        </p:scale>
        <p:origin x="672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10FC9B-37E8-480E-A92C-3651C538BFD1}" type="doc">
      <dgm:prSet loTypeId="urn:microsoft.com/office/officeart/2005/8/layout/vList3" loCatId="list" qsTypeId="urn:microsoft.com/office/officeart/2005/8/quickstyle/simple2" qsCatId="simple" csTypeId="urn:microsoft.com/office/officeart/2005/8/colors/accent0_2" csCatId="mainScheme" phldr="1"/>
      <dgm:spPr/>
    </dgm:pt>
    <dgm:pt modelId="{7F71377B-E49E-4E8A-BA50-F0988CF3336E}">
      <dgm:prSet phldrT="[Текст]"/>
      <dgm:spPr/>
      <dgm:t>
        <a:bodyPr/>
        <a:lstStyle/>
        <a:p>
          <a:pPr algn="l"/>
          <a:r>
            <a:rPr lang="en-US" b="1" i="1" dirty="0"/>
            <a:t>MARKETS AND INDUSTRY</a:t>
          </a:r>
          <a:endParaRPr lang="ru-RU" b="1" dirty="0"/>
        </a:p>
      </dgm:t>
    </dgm:pt>
    <dgm:pt modelId="{AED182A3-703F-4B7D-B1E8-42F54628BE91}" type="parTrans" cxnId="{F042B818-764E-46C3-AF73-454CC29E8ADB}">
      <dgm:prSet/>
      <dgm:spPr/>
      <dgm:t>
        <a:bodyPr/>
        <a:lstStyle/>
        <a:p>
          <a:endParaRPr lang="ru-RU"/>
        </a:p>
      </dgm:t>
    </dgm:pt>
    <dgm:pt modelId="{D18593BE-C9DE-449B-9779-BD363A4D53AB}" type="sibTrans" cxnId="{F042B818-764E-46C3-AF73-454CC29E8ADB}">
      <dgm:prSet/>
      <dgm:spPr/>
      <dgm:t>
        <a:bodyPr/>
        <a:lstStyle/>
        <a:p>
          <a:endParaRPr lang="ru-RU"/>
        </a:p>
      </dgm:t>
    </dgm:pt>
    <dgm:pt modelId="{76C85FAD-9ADE-4305-8C86-72B943195090}">
      <dgm:prSet phldrT="[Текст]"/>
      <dgm:spPr/>
      <dgm:t>
        <a:bodyPr/>
        <a:lstStyle/>
        <a:p>
          <a:pPr algn="l"/>
          <a:r>
            <a:rPr lang="en-US" b="1" i="1" dirty="0"/>
            <a:t>NEW DEMOGRAPHICS</a:t>
          </a:r>
          <a:endParaRPr lang="ru-RU" b="1" i="1" dirty="0"/>
        </a:p>
      </dgm:t>
    </dgm:pt>
    <dgm:pt modelId="{19EFADDF-17E5-4D7D-8848-F3183B810885}" type="parTrans" cxnId="{BD9F654A-3032-440E-9CBB-44128C1A7E2B}">
      <dgm:prSet/>
      <dgm:spPr/>
      <dgm:t>
        <a:bodyPr/>
        <a:lstStyle/>
        <a:p>
          <a:endParaRPr lang="ru-RU"/>
        </a:p>
      </dgm:t>
    </dgm:pt>
    <dgm:pt modelId="{7FAE3C8B-FA28-480D-AFE3-6E642062464B}" type="sibTrans" cxnId="{BD9F654A-3032-440E-9CBB-44128C1A7E2B}">
      <dgm:prSet/>
      <dgm:spPr/>
      <dgm:t>
        <a:bodyPr/>
        <a:lstStyle/>
        <a:p>
          <a:endParaRPr lang="ru-RU"/>
        </a:p>
      </dgm:t>
    </dgm:pt>
    <dgm:pt modelId="{978630BA-5D21-458F-AC61-D3A9F50B88DC}">
      <dgm:prSet/>
      <dgm:spPr/>
      <dgm:t>
        <a:bodyPr/>
        <a:lstStyle/>
        <a:p>
          <a:pPr algn="l"/>
          <a:r>
            <a:rPr lang="en-US" b="1" dirty="0"/>
            <a:t>VALUES OF INDIVIDUATION</a:t>
          </a:r>
          <a:endParaRPr lang="ru-RU" b="1" dirty="0"/>
        </a:p>
      </dgm:t>
    </dgm:pt>
    <dgm:pt modelId="{3E08722E-62EB-42A7-AC0A-51B11D4BE416}" type="parTrans" cxnId="{9A5891A0-FF02-46C9-A934-4CFA96515F27}">
      <dgm:prSet/>
      <dgm:spPr/>
      <dgm:t>
        <a:bodyPr/>
        <a:lstStyle/>
        <a:p>
          <a:endParaRPr lang="ru-RU"/>
        </a:p>
      </dgm:t>
    </dgm:pt>
    <dgm:pt modelId="{46844988-5723-4FCC-AF1A-7D52EE1BF8C2}" type="sibTrans" cxnId="{9A5891A0-FF02-46C9-A934-4CFA96515F27}">
      <dgm:prSet/>
      <dgm:spPr/>
      <dgm:t>
        <a:bodyPr/>
        <a:lstStyle/>
        <a:p>
          <a:endParaRPr lang="ru-RU"/>
        </a:p>
      </dgm:t>
    </dgm:pt>
    <dgm:pt modelId="{0B831360-E40D-4933-9122-0D9EE09085B8}">
      <dgm:prSet/>
      <dgm:spPr/>
      <dgm:t>
        <a:bodyPr/>
        <a:lstStyle/>
        <a:p>
          <a:pPr algn="l"/>
          <a:r>
            <a:rPr lang="en-US" b="1" dirty="0"/>
            <a:t>EXPERIMENTAL</a:t>
          </a:r>
          <a:r>
            <a:rPr lang="en-US" b="1" baseline="0" dirty="0"/>
            <a:t> SCIENCE</a:t>
          </a:r>
          <a:endParaRPr lang="ru-RU" b="1" dirty="0"/>
        </a:p>
      </dgm:t>
    </dgm:pt>
    <dgm:pt modelId="{1981AE57-DC3E-4949-A55D-15EAAF000265}" type="parTrans" cxnId="{0A043DAF-30F7-43DC-B7FC-840C7642438E}">
      <dgm:prSet/>
      <dgm:spPr/>
      <dgm:t>
        <a:bodyPr/>
        <a:lstStyle/>
        <a:p>
          <a:endParaRPr lang="ru-RU"/>
        </a:p>
      </dgm:t>
    </dgm:pt>
    <dgm:pt modelId="{A5D53CA5-6317-4306-AA07-95159F928FE4}" type="sibTrans" cxnId="{0A043DAF-30F7-43DC-B7FC-840C7642438E}">
      <dgm:prSet/>
      <dgm:spPr/>
      <dgm:t>
        <a:bodyPr/>
        <a:lstStyle/>
        <a:p>
          <a:endParaRPr lang="ru-RU"/>
        </a:p>
      </dgm:t>
    </dgm:pt>
    <dgm:pt modelId="{4F4A0581-F6B3-4229-8587-C951BBC9957A}">
      <dgm:prSet/>
      <dgm:spPr/>
      <dgm:t>
        <a:bodyPr/>
        <a:lstStyle/>
        <a:p>
          <a:pPr algn="l"/>
          <a:r>
            <a:rPr lang="en-US" b="1" dirty="0"/>
            <a:t>RATIONAL</a:t>
          </a:r>
          <a:r>
            <a:rPr lang="en-US" b="1" baseline="0" dirty="0"/>
            <a:t> BUREAUCRACY</a:t>
          </a:r>
          <a:endParaRPr lang="ru-RU" b="1" dirty="0"/>
        </a:p>
      </dgm:t>
    </dgm:pt>
    <dgm:pt modelId="{95691DAE-8C9A-4B77-95DD-280272CD7330}" type="parTrans" cxnId="{51A3B7DD-095A-4161-9161-8AD2CC0138EF}">
      <dgm:prSet/>
      <dgm:spPr/>
      <dgm:t>
        <a:bodyPr/>
        <a:lstStyle/>
        <a:p>
          <a:endParaRPr lang="ru-RU"/>
        </a:p>
      </dgm:t>
    </dgm:pt>
    <dgm:pt modelId="{7D376064-4128-42B9-AEE5-AF7D4F43C170}" type="sibTrans" cxnId="{51A3B7DD-095A-4161-9161-8AD2CC0138EF}">
      <dgm:prSet/>
      <dgm:spPr/>
      <dgm:t>
        <a:bodyPr/>
        <a:lstStyle/>
        <a:p>
          <a:endParaRPr lang="ru-RU"/>
        </a:p>
      </dgm:t>
    </dgm:pt>
    <dgm:pt modelId="{A313F32D-7528-4568-9F7D-A80982C4AD28}">
      <dgm:prSet/>
      <dgm:spPr/>
      <dgm:t>
        <a:bodyPr/>
        <a:lstStyle/>
        <a:p>
          <a:pPr algn="l"/>
          <a:r>
            <a:rPr lang="en-US" b="1" dirty="0"/>
            <a:t>ORGANIC SOLIDARITY OF DEMOCRACY</a:t>
          </a:r>
          <a:endParaRPr lang="ru-RU" b="1" dirty="0"/>
        </a:p>
      </dgm:t>
    </dgm:pt>
    <dgm:pt modelId="{F2D6B7EE-31DC-4694-9CFF-0827111751B3}" type="parTrans" cxnId="{EB24EE34-0C0D-4BF4-A925-3206806E29AA}">
      <dgm:prSet/>
      <dgm:spPr/>
      <dgm:t>
        <a:bodyPr/>
        <a:lstStyle/>
        <a:p>
          <a:endParaRPr lang="ru-RU"/>
        </a:p>
      </dgm:t>
    </dgm:pt>
    <dgm:pt modelId="{6C4BA7BE-212F-42EC-9219-D49A37B5E7D3}" type="sibTrans" cxnId="{EB24EE34-0C0D-4BF4-A925-3206806E29AA}">
      <dgm:prSet/>
      <dgm:spPr/>
      <dgm:t>
        <a:bodyPr/>
        <a:lstStyle/>
        <a:p>
          <a:endParaRPr lang="ru-RU"/>
        </a:p>
      </dgm:t>
    </dgm:pt>
    <dgm:pt modelId="{C493127F-E733-2146-91CF-E623829F6D4B}">
      <dgm:prSet phldrT="[Текст]"/>
      <dgm:spPr/>
      <dgm:t>
        <a:bodyPr/>
        <a:lstStyle/>
        <a:p>
          <a:pPr algn="l"/>
          <a:r>
            <a:rPr lang="en-US" b="1" i="1" dirty="0"/>
            <a:t>CAPITALISM </a:t>
          </a:r>
          <a:endParaRPr lang="ru-RU" b="1" i="1" dirty="0"/>
        </a:p>
      </dgm:t>
    </dgm:pt>
    <dgm:pt modelId="{F377D9D5-CE12-5249-A1D8-2DDAEB078E21}" type="parTrans" cxnId="{11EE3B24-41F1-394F-8DD0-34499BBD672E}">
      <dgm:prSet/>
      <dgm:spPr/>
      <dgm:t>
        <a:bodyPr/>
        <a:lstStyle/>
        <a:p>
          <a:endParaRPr lang="en-US"/>
        </a:p>
      </dgm:t>
    </dgm:pt>
    <dgm:pt modelId="{D88B4A64-76FC-0943-9F2D-8B638CDDBA5A}" type="sibTrans" cxnId="{11EE3B24-41F1-394F-8DD0-34499BBD672E}">
      <dgm:prSet/>
      <dgm:spPr/>
      <dgm:t>
        <a:bodyPr/>
        <a:lstStyle/>
        <a:p>
          <a:endParaRPr lang="en-US"/>
        </a:p>
      </dgm:t>
    </dgm:pt>
    <dgm:pt modelId="{D7E48262-DF36-4DEA-BCB4-44EC7D705951}" type="pres">
      <dgm:prSet presAssocID="{4110FC9B-37E8-480E-A92C-3651C538BFD1}" presName="linearFlow" presStyleCnt="0">
        <dgm:presLayoutVars>
          <dgm:dir/>
          <dgm:resizeHandles val="exact"/>
        </dgm:presLayoutVars>
      </dgm:prSet>
      <dgm:spPr/>
    </dgm:pt>
    <dgm:pt modelId="{7499B8C8-BCAA-46CA-A20B-5A6EF2163C90}" type="pres">
      <dgm:prSet presAssocID="{7F71377B-E49E-4E8A-BA50-F0988CF3336E}" presName="composite" presStyleCnt="0"/>
      <dgm:spPr/>
    </dgm:pt>
    <dgm:pt modelId="{BEA3E5FA-327A-4CEC-A988-06630FAD7437}" type="pres">
      <dgm:prSet presAssocID="{7F71377B-E49E-4E8A-BA50-F0988CF3336E}" presName="imgShp" presStyleLbl="fgImgPlac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B092589-AF8D-497A-BDFE-966713CC02E7}" type="pres">
      <dgm:prSet presAssocID="{7F71377B-E49E-4E8A-BA50-F0988CF3336E}" presName="txShp" presStyleLbl="node1" presStyleIdx="0" presStyleCnt="7">
        <dgm:presLayoutVars>
          <dgm:bulletEnabled val="1"/>
        </dgm:presLayoutVars>
      </dgm:prSet>
      <dgm:spPr/>
    </dgm:pt>
    <dgm:pt modelId="{3EE14651-1EAB-482F-AAF9-4E9FF58FE760}" type="pres">
      <dgm:prSet presAssocID="{D18593BE-C9DE-449B-9779-BD363A4D53AB}" presName="spacing" presStyleCnt="0"/>
      <dgm:spPr/>
    </dgm:pt>
    <dgm:pt modelId="{C31AB33E-7ACD-4F5A-94BB-7667180675D8}" type="pres">
      <dgm:prSet presAssocID="{76C85FAD-9ADE-4305-8C86-72B943195090}" presName="composite" presStyleCnt="0"/>
      <dgm:spPr/>
    </dgm:pt>
    <dgm:pt modelId="{E943F795-ED60-4B52-A9EA-6D3B50420656}" type="pres">
      <dgm:prSet presAssocID="{76C85FAD-9ADE-4305-8C86-72B943195090}" presName="imgShp" presStyleLbl="fgImgPlace1" presStyleIdx="1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65F23BA-A181-45D8-9075-A52E0242491C}" type="pres">
      <dgm:prSet presAssocID="{76C85FAD-9ADE-4305-8C86-72B943195090}" presName="txShp" presStyleLbl="node1" presStyleIdx="1" presStyleCnt="7">
        <dgm:presLayoutVars>
          <dgm:bulletEnabled val="1"/>
        </dgm:presLayoutVars>
      </dgm:prSet>
      <dgm:spPr/>
    </dgm:pt>
    <dgm:pt modelId="{53735852-F6C3-46DB-83B8-920EF432D02D}" type="pres">
      <dgm:prSet presAssocID="{7FAE3C8B-FA28-480D-AFE3-6E642062464B}" presName="spacing" presStyleCnt="0"/>
      <dgm:spPr/>
    </dgm:pt>
    <dgm:pt modelId="{17D797D8-306E-1E4E-9381-BE7B0DE56A53}" type="pres">
      <dgm:prSet presAssocID="{C493127F-E733-2146-91CF-E623829F6D4B}" presName="composite" presStyleCnt="0"/>
      <dgm:spPr/>
    </dgm:pt>
    <dgm:pt modelId="{304AA48B-F757-0B4D-AE2E-9125FB559F4E}" type="pres">
      <dgm:prSet presAssocID="{C493127F-E733-2146-91CF-E623829F6D4B}" presName="imgShp" presStyleLbl="fgImgPlace1" presStyleIdx="2" presStyleCnt="7"/>
      <dgm:spPr/>
    </dgm:pt>
    <dgm:pt modelId="{FBF54672-A3B2-AE4D-9D05-4C451B0CA029}" type="pres">
      <dgm:prSet presAssocID="{C493127F-E733-2146-91CF-E623829F6D4B}" presName="txShp" presStyleLbl="node1" presStyleIdx="2" presStyleCnt="7">
        <dgm:presLayoutVars>
          <dgm:bulletEnabled val="1"/>
        </dgm:presLayoutVars>
      </dgm:prSet>
      <dgm:spPr/>
    </dgm:pt>
    <dgm:pt modelId="{DD677F43-659E-0B4B-8630-B611748DBCFC}" type="pres">
      <dgm:prSet presAssocID="{D88B4A64-76FC-0943-9F2D-8B638CDDBA5A}" presName="spacing" presStyleCnt="0"/>
      <dgm:spPr/>
    </dgm:pt>
    <dgm:pt modelId="{D1BE72C2-F8E6-459B-8217-DFA22B97E026}" type="pres">
      <dgm:prSet presAssocID="{978630BA-5D21-458F-AC61-D3A9F50B88DC}" presName="composite" presStyleCnt="0"/>
      <dgm:spPr/>
    </dgm:pt>
    <dgm:pt modelId="{EE83D0A7-E9FE-4229-9B49-A9DC25114663}" type="pres">
      <dgm:prSet presAssocID="{978630BA-5D21-458F-AC61-D3A9F50B88DC}" presName="imgShp" presStyleLbl="fgImgPlace1" presStyleIdx="3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50DD9F2-D0E2-4D7A-9E01-E1C0D1555224}" type="pres">
      <dgm:prSet presAssocID="{978630BA-5D21-458F-AC61-D3A9F50B88DC}" presName="txShp" presStyleLbl="node1" presStyleIdx="3" presStyleCnt="7">
        <dgm:presLayoutVars>
          <dgm:bulletEnabled val="1"/>
        </dgm:presLayoutVars>
      </dgm:prSet>
      <dgm:spPr/>
    </dgm:pt>
    <dgm:pt modelId="{65778569-F78A-4E73-87F6-FFEE9E287FFC}" type="pres">
      <dgm:prSet presAssocID="{46844988-5723-4FCC-AF1A-7D52EE1BF8C2}" presName="spacing" presStyleCnt="0"/>
      <dgm:spPr/>
    </dgm:pt>
    <dgm:pt modelId="{A1A69EF8-6F04-4F7D-97DA-61216F4C29EC}" type="pres">
      <dgm:prSet presAssocID="{0B831360-E40D-4933-9122-0D9EE09085B8}" presName="composite" presStyleCnt="0"/>
      <dgm:spPr/>
    </dgm:pt>
    <dgm:pt modelId="{D6EE8502-FBC5-45B5-BB41-A8DA7D642ED9}" type="pres">
      <dgm:prSet presAssocID="{0B831360-E40D-4933-9122-0D9EE09085B8}" presName="imgShp" presStyleLbl="fgImgPlace1" presStyleIdx="4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5EC4119-AA95-4CDC-BEDE-80EA4CE1FADE}" type="pres">
      <dgm:prSet presAssocID="{0B831360-E40D-4933-9122-0D9EE09085B8}" presName="txShp" presStyleLbl="node1" presStyleIdx="4" presStyleCnt="7">
        <dgm:presLayoutVars>
          <dgm:bulletEnabled val="1"/>
        </dgm:presLayoutVars>
      </dgm:prSet>
      <dgm:spPr/>
    </dgm:pt>
    <dgm:pt modelId="{57F1C042-23CF-4BDC-AC9D-7977C55D6836}" type="pres">
      <dgm:prSet presAssocID="{A5D53CA5-6317-4306-AA07-95159F928FE4}" presName="spacing" presStyleCnt="0"/>
      <dgm:spPr/>
    </dgm:pt>
    <dgm:pt modelId="{A8C86127-9F5F-4274-BBCD-A7873895C55E}" type="pres">
      <dgm:prSet presAssocID="{4F4A0581-F6B3-4229-8587-C951BBC9957A}" presName="composite" presStyleCnt="0"/>
      <dgm:spPr/>
    </dgm:pt>
    <dgm:pt modelId="{1A275822-E65B-496E-934D-848B2936C0DE}" type="pres">
      <dgm:prSet presAssocID="{4F4A0581-F6B3-4229-8587-C951BBC9957A}" presName="imgShp" presStyleLbl="fgImgPlace1" presStyleIdx="5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E3FCA48-AB31-49F1-B853-3BE259630EC2}" type="pres">
      <dgm:prSet presAssocID="{4F4A0581-F6B3-4229-8587-C951BBC9957A}" presName="txShp" presStyleLbl="node1" presStyleIdx="5" presStyleCnt="7">
        <dgm:presLayoutVars>
          <dgm:bulletEnabled val="1"/>
        </dgm:presLayoutVars>
      </dgm:prSet>
      <dgm:spPr/>
    </dgm:pt>
    <dgm:pt modelId="{26724002-2493-4879-9C6F-CB22A1562846}" type="pres">
      <dgm:prSet presAssocID="{7D376064-4128-42B9-AEE5-AF7D4F43C170}" presName="spacing" presStyleCnt="0"/>
      <dgm:spPr/>
    </dgm:pt>
    <dgm:pt modelId="{52F1C52C-89A3-49D4-A4FD-1A0EBA7EEF24}" type="pres">
      <dgm:prSet presAssocID="{A313F32D-7528-4568-9F7D-A80982C4AD28}" presName="composite" presStyleCnt="0"/>
      <dgm:spPr/>
    </dgm:pt>
    <dgm:pt modelId="{4C7F2F07-299D-42BC-8868-F6D64CE02704}" type="pres">
      <dgm:prSet presAssocID="{A313F32D-7528-4568-9F7D-A80982C4AD28}" presName="imgShp" presStyleLbl="fgImgPlace1" presStyleIdx="6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616EB5B-F9A4-47A4-BABF-F9FD093ED040}" type="pres">
      <dgm:prSet presAssocID="{A313F32D-7528-4568-9F7D-A80982C4AD28}" presName="txShp" presStyleLbl="node1" presStyleIdx="6" presStyleCnt="7">
        <dgm:presLayoutVars>
          <dgm:bulletEnabled val="1"/>
        </dgm:presLayoutVars>
      </dgm:prSet>
      <dgm:spPr/>
    </dgm:pt>
  </dgm:ptLst>
  <dgm:cxnLst>
    <dgm:cxn modelId="{F042B818-764E-46C3-AF73-454CC29E8ADB}" srcId="{4110FC9B-37E8-480E-A92C-3651C538BFD1}" destId="{7F71377B-E49E-4E8A-BA50-F0988CF3336E}" srcOrd="0" destOrd="0" parTransId="{AED182A3-703F-4B7D-B1E8-42F54628BE91}" sibTransId="{D18593BE-C9DE-449B-9779-BD363A4D53AB}"/>
    <dgm:cxn modelId="{11EE3B24-41F1-394F-8DD0-34499BBD672E}" srcId="{4110FC9B-37E8-480E-A92C-3651C538BFD1}" destId="{C493127F-E733-2146-91CF-E623829F6D4B}" srcOrd="2" destOrd="0" parTransId="{F377D9D5-CE12-5249-A1D8-2DDAEB078E21}" sibTransId="{D88B4A64-76FC-0943-9F2D-8B638CDDBA5A}"/>
    <dgm:cxn modelId="{EB24EE34-0C0D-4BF4-A925-3206806E29AA}" srcId="{4110FC9B-37E8-480E-A92C-3651C538BFD1}" destId="{A313F32D-7528-4568-9F7D-A80982C4AD28}" srcOrd="6" destOrd="0" parTransId="{F2D6B7EE-31DC-4694-9CFF-0827111751B3}" sibTransId="{6C4BA7BE-212F-42EC-9219-D49A37B5E7D3}"/>
    <dgm:cxn modelId="{BD9F654A-3032-440E-9CBB-44128C1A7E2B}" srcId="{4110FC9B-37E8-480E-A92C-3651C538BFD1}" destId="{76C85FAD-9ADE-4305-8C86-72B943195090}" srcOrd="1" destOrd="0" parTransId="{19EFADDF-17E5-4D7D-8848-F3183B810885}" sibTransId="{7FAE3C8B-FA28-480D-AFE3-6E642062464B}"/>
    <dgm:cxn modelId="{DF6AB059-D9DC-4D00-9DC4-DE72C729D4EE}" type="presOf" srcId="{4F4A0581-F6B3-4229-8587-C951BBC9957A}" destId="{3E3FCA48-AB31-49F1-B853-3BE259630EC2}" srcOrd="0" destOrd="0" presId="urn:microsoft.com/office/officeart/2005/8/layout/vList3"/>
    <dgm:cxn modelId="{C4BEB359-5225-4531-B276-4FDE0AAF6667}" type="presOf" srcId="{4110FC9B-37E8-480E-A92C-3651C538BFD1}" destId="{D7E48262-DF36-4DEA-BCB4-44EC7D705951}" srcOrd="0" destOrd="0" presId="urn:microsoft.com/office/officeart/2005/8/layout/vList3"/>
    <dgm:cxn modelId="{E1E83B84-3736-4BC2-BCC2-CF37B58311D1}" type="presOf" srcId="{7F71377B-E49E-4E8A-BA50-F0988CF3336E}" destId="{FB092589-AF8D-497A-BDFE-966713CC02E7}" srcOrd="0" destOrd="0" presId="urn:microsoft.com/office/officeart/2005/8/layout/vList3"/>
    <dgm:cxn modelId="{E9179B8B-5FBD-49A9-8599-52E052DA4132}" type="presOf" srcId="{A313F32D-7528-4568-9F7D-A80982C4AD28}" destId="{6616EB5B-F9A4-47A4-BABF-F9FD093ED040}" srcOrd="0" destOrd="0" presId="urn:microsoft.com/office/officeart/2005/8/layout/vList3"/>
    <dgm:cxn modelId="{B9A96B8E-EE81-534F-97AD-CFB3350DB18D}" type="presOf" srcId="{C493127F-E733-2146-91CF-E623829F6D4B}" destId="{FBF54672-A3B2-AE4D-9D05-4C451B0CA029}" srcOrd="0" destOrd="0" presId="urn:microsoft.com/office/officeart/2005/8/layout/vList3"/>
    <dgm:cxn modelId="{9A5891A0-FF02-46C9-A934-4CFA96515F27}" srcId="{4110FC9B-37E8-480E-A92C-3651C538BFD1}" destId="{978630BA-5D21-458F-AC61-D3A9F50B88DC}" srcOrd="3" destOrd="0" parTransId="{3E08722E-62EB-42A7-AC0A-51B11D4BE416}" sibTransId="{46844988-5723-4FCC-AF1A-7D52EE1BF8C2}"/>
    <dgm:cxn modelId="{0A043DAF-30F7-43DC-B7FC-840C7642438E}" srcId="{4110FC9B-37E8-480E-A92C-3651C538BFD1}" destId="{0B831360-E40D-4933-9122-0D9EE09085B8}" srcOrd="4" destOrd="0" parTransId="{1981AE57-DC3E-4949-A55D-15EAAF000265}" sibTransId="{A5D53CA5-6317-4306-AA07-95159F928FE4}"/>
    <dgm:cxn modelId="{5036CEDB-14F1-4989-8F57-ADC501280954}" type="presOf" srcId="{76C85FAD-9ADE-4305-8C86-72B943195090}" destId="{965F23BA-A181-45D8-9075-A52E0242491C}" srcOrd="0" destOrd="0" presId="urn:microsoft.com/office/officeart/2005/8/layout/vList3"/>
    <dgm:cxn modelId="{51A3B7DD-095A-4161-9161-8AD2CC0138EF}" srcId="{4110FC9B-37E8-480E-A92C-3651C538BFD1}" destId="{4F4A0581-F6B3-4229-8587-C951BBC9957A}" srcOrd="5" destOrd="0" parTransId="{95691DAE-8C9A-4B77-95DD-280272CD7330}" sibTransId="{7D376064-4128-42B9-AEE5-AF7D4F43C170}"/>
    <dgm:cxn modelId="{52AAB1FA-3785-4EA9-BA20-1C5B61468E9C}" type="presOf" srcId="{978630BA-5D21-458F-AC61-D3A9F50B88DC}" destId="{150DD9F2-D0E2-4D7A-9E01-E1C0D1555224}" srcOrd="0" destOrd="0" presId="urn:microsoft.com/office/officeart/2005/8/layout/vList3"/>
    <dgm:cxn modelId="{1081EAFC-6EB5-4B5A-A0D1-0B2ECBEE1644}" type="presOf" srcId="{0B831360-E40D-4933-9122-0D9EE09085B8}" destId="{05EC4119-AA95-4CDC-BEDE-80EA4CE1FADE}" srcOrd="0" destOrd="0" presId="urn:microsoft.com/office/officeart/2005/8/layout/vList3"/>
    <dgm:cxn modelId="{2CCB1F45-39D0-4E37-81CE-B9CCA2115AC1}" type="presParOf" srcId="{D7E48262-DF36-4DEA-BCB4-44EC7D705951}" destId="{7499B8C8-BCAA-46CA-A20B-5A6EF2163C90}" srcOrd="0" destOrd="0" presId="urn:microsoft.com/office/officeart/2005/8/layout/vList3"/>
    <dgm:cxn modelId="{F60B168D-BA0F-49AC-BEA9-3866C9A7833A}" type="presParOf" srcId="{7499B8C8-BCAA-46CA-A20B-5A6EF2163C90}" destId="{BEA3E5FA-327A-4CEC-A988-06630FAD7437}" srcOrd="0" destOrd="0" presId="urn:microsoft.com/office/officeart/2005/8/layout/vList3"/>
    <dgm:cxn modelId="{C25BD88F-BF7D-4EB3-B427-0AA96B32E2BD}" type="presParOf" srcId="{7499B8C8-BCAA-46CA-A20B-5A6EF2163C90}" destId="{FB092589-AF8D-497A-BDFE-966713CC02E7}" srcOrd="1" destOrd="0" presId="urn:microsoft.com/office/officeart/2005/8/layout/vList3"/>
    <dgm:cxn modelId="{27E3FE49-4BD5-4ED0-AF6A-1B9BE3EDA240}" type="presParOf" srcId="{D7E48262-DF36-4DEA-BCB4-44EC7D705951}" destId="{3EE14651-1EAB-482F-AAF9-4E9FF58FE760}" srcOrd="1" destOrd="0" presId="urn:microsoft.com/office/officeart/2005/8/layout/vList3"/>
    <dgm:cxn modelId="{1C7B2875-9A78-42AC-A9ED-2719843A4C7E}" type="presParOf" srcId="{D7E48262-DF36-4DEA-BCB4-44EC7D705951}" destId="{C31AB33E-7ACD-4F5A-94BB-7667180675D8}" srcOrd="2" destOrd="0" presId="urn:microsoft.com/office/officeart/2005/8/layout/vList3"/>
    <dgm:cxn modelId="{0C23BB0F-4BD3-4F44-BB32-30B561FB6DB5}" type="presParOf" srcId="{C31AB33E-7ACD-4F5A-94BB-7667180675D8}" destId="{E943F795-ED60-4B52-A9EA-6D3B50420656}" srcOrd="0" destOrd="0" presId="urn:microsoft.com/office/officeart/2005/8/layout/vList3"/>
    <dgm:cxn modelId="{2BB715BE-0A94-4800-B3B2-7A95C6C15341}" type="presParOf" srcId="{C31AB33E-7ACD-4F5A-94BB-7667180675D8}" destId="{965F23BA-A181-45D8-9075-A52E0242491C}" srcOrd="1" destOrd="0" presId="urn:microsoft.com/office/officeart/2005/8/layout/vList3"/>
    <dgm:cxn modelId="{1E842F16-E52D-4942-A2C1-7AFD08CFBE67}" type="presParOf" srcId="{D7E48262-DF36-4DEA-BCB4-44EC7D705951}" destId="{53735852-F6C3-46DB-83B8-920EF432D02D}" srcOrd="3" destOrd="0" presId="urn:microsoft.com/office/officeart/2005/8/layout/vList3"/>
    <dgm:cxn modelId="{79C013D8-6C00-134A-805A-1CCA66A8E394}" type="presParOf" srcId="{D7E48262-DF36-4DEA-BCB4-44EC7D705951}" destId="{17D797D8-306E-1E4E-9381-BE7B0DE56A53}" srcOrd="4" destOrd="0" presId="urn:microsoft.com/office/officeart/2005/8/layout/vList3"/>
    <dgm:cxn modelId="{11E05D33-36F3-D544-B23C-C701494E75A5}" type="presParOf" srcId="{17D797D8-306E-1E4E-9381-BE7B0DE56A53}" destId="{304AA48B-F757-0B4D-AE2E-9125FB559F4E}" srcOrd="0" destOrd="0" presId="urn:microsoft.com/office/officeart/2005/8/layout/vList3"/>
    <dgm:cxn modelId="{F6237B7E-E858-A643-8749-4F24E7EB63A1}" type="presParOf" srcId="{17D797D8-306E-1E4E-9381-BE7B0DE56A53}" destId="{FBF54672-A3B2-AE4D-9D05-4C451B0CA029}" srcOrd="1" destOrd="0" presId="urn:microsoft.com/office/officeart/2005/8/layout/vList3"/>
    <dgm:cxn modelId="{88FC2865-8D11-9F44-B535-5D85B6992A27}" type="presParOf" srcId="{D7E48262-DF36-4DEA-BCB4-44EC7D705951}" destId="{DD677F43-659E-0B4B-8630-B611748DBCFC}" srcOrd="5" destOrd="0" presId="urn:microsoft.com/office/officeart/2005/8/layout/vList3"/>
    <dgm:cxn modelId="{8D31F1BA-60C4-460A-A317-DC13F202E576}" type="presParOf" srcId="{D7E48262-DF36-4DEA-BCB4-44EC7D705951}" destId="{D1BE72C2-F8E6-459B-8217-DFA22B97E026}" srcOrd="6" destOrd="0" presId="urn:microsoft.com/office/officeart/2005/8/layout/vList3"/>
    <dgm:cxn modelId="{1483213D-B8F0-4E26-83F1-A0DC6D111C45}" type="presParOf" srcId="{D1BE72C2-F8E6-459B-8217-DFA22B97E026}" destId="{EE83D0A7-E9FE-4229-9B49-A9DC25114663}" srcOrd="0" destOrd="0" presId="urn:microsoft.com/office/officeart/2005/8/layout/vList3"/>
    <dgm:cxn modelId="{E2EA5BFB-1D88-4A3E-8784-9B456D0F764E}" type="presParOf" srcId="{D1BE72C2-F8E6-459B-8217-DFA22B97E026}" destId="{150DD9F2-D0E2-4D7A-9E01-E1C0D1555224}" srcOrd="1" destOrd="0" presId="urn:microsoft.com/office/officeart/2005/8/layout/vList3"/>
    <dgm:cxn modelId="{E1B9852A-3460-4E4F-B858-3D84D508E9D4}" type="presParOf" srcId="{D7E48262-DF36-4DEA-BCB4-44EC7D705951}" destId="{65778569-F78A-4E73-87F6-FFEE9E287FFC}" srcOrd="7" destOrd="0" presId="urn:microsoft.com/office/officeart/2005/8/layout/vList3"/>
    <dgm:cxn modelId="{CCC10742-34D2-4704-8F85-7FEAF2099205}" type="presParOf" srcId="{D7E48262-DF36-4DEA-BCB4-44EC7D705951}" destId="{A1A69EF8-6F04-4F7D-97DA-61216F4C29EC}" srcOrd="8" destOrd="0" presId="urn:microsoft.com/office/officeart/2005/8/layout/vList3"/>
    <dgm:cxn modelId="{B9999978-CF42-46A7-B6BE-3779152BDF69}" type="presParOf" srcId="{A1A69EF8-6F04-4F7D-97DA-61216F4C29EC}" destId="{D6EE8502-FBC5-45B5-BB41-A8DA7D642ED9}" srcOrd="0" destOrd="0" presId="urn:microsoft.com/office/officeart/2005/8/layout/vList3"/>
    <dgm:cxn modelId="{558F8028-593D-4C45-A26F-095A412D0C83}" type="presParOf" srcId="{A1A69EF8-6F04-4F7D-97DA-61216F4C29EC}" destId="{05EC4119-AA95-4CDC-BEDE-80EA4CE1FADE}" srcOrd="1" destOrd="0" presId="urn:microsoft.com/office/officeart/2005/8/layout/vList3"/>
    <dgm:cxn modelId="{B91EE720-2E8A-499A-9D32-9822F8ADE3FC}" type="presParOf" srcId="{D7E48262-DF36-4DEA-BCB4-44EC7D705951}" destId="{57F1C042-23CF-4BDC-AC9D-7977C55D6836}" srcOrd="9" destOrd="0" presId="urn:microsoft.com/office/officeart/2005/8/layout/vList3"/>
    <dgm:cxn modelId="{DC84C49C-BE2F-4FCD-B467-4D00E74B2822}" type="presParOf" srcId="{D7E48262-DF36-4DEA-BCB4-44EC7D705951}" destId="{A8C86127-9F5F-4274-BBCD-A7873895C55E}" srcOrd="10" destOrd="0" presId="urn:microsoft.com/office/officeart/2005/8/layout/vList3"/>
    <dgm:cxn modelId="{EE9CD4FE-52B3-44F7-8D6B-1C00059E01E2}" type="presParOf" srcId="{A8C86127-9F5F-4274-BBCD-A7873895C55E}" destId="{1A275822-E65B-496E-934D-848B2936C0DE}" srcOrd="0" destOrd="0" presId="urn:microsoft.com/office/officeart/2005/8/layout/vList3"/>
    <dgm:cxn modelId="{4584012D-CDEF-406F-8FF7-AA3EDBD193E9}" type="presParOf" srcId="{A8C86127-9F5F-4274-BBCD-A7873895C55E}" destId="{3E3FCA48-AB31-49F1-B853-3BE259630EC2}" srcOrd="1" destOrd="0" presId="urn:microsoft.com/office/officeart/2005/8/layout/vList3"/>
    <dgm:cxn modelId="{BC674BC1-42DF-4956-8041-264CC10AC56E}" type="presParOf" srcId="{D7E48262-DF36-4DEA-BCB4-44EC7D705951}" destId="{26724002-2493-4879-9C6F-CB22A1562846}" srcOrd="11" destOrd="0" presId="urn:microsoft.com/office/officeart/2005/8/layout/vList3"/>
    <dgm:cxn modelId="{C34F241D-18E7-456A-A3C7-FDB0E91D717C}" type="presParOf" srcId="{D7E48262-DF36-4DEA-BCB4-44EC7D705951}" destId="{52F1C52C-89A3-49D4-A4FD-1A0EBA7EEF24}" srcOrd="12" destOrd="0" presId="urn:microsoft.com/office/officeart/2005/8/layout/vList3"/>
    <dgm:cxn modelId="{7AA50A91-3250-44B1-8AD9-31891542D345}" type="presParOf" srcId="{52F1C52C-89A3-49D4-A4FD-1A0EBA7EEF24}" destId="{4C7F2F07-299D-42BC-8868-F6D64CE02704}" srcOrd="0" destOrd="0" presId="urn:microsoft.com/office/officeart/2005/8/layout/vList3"/>
    <dgm:cxn modelId="{7C7A3115-54F8-4716-A48A-43AB3319DA76}" type="presParOf" srcId="{52F1C52C-89A3-49D4-A4FD-1A0EBA7EEF24}" destId="{6616EB5B-F9A4-47A4-BABF-F9FD093ED04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6EACA4-C16D-4CC4-8D17-D9B8FDD55598}" type="doc">
      <dgm:prSet loTypeId="urn:microsoft.com/office/officeart/2008/layout/VerticalCurvedList" loCatId="list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D827B3E0-67A4-4DE8-BB9C-1EA64238D809}">
      <dgm:prSet phldrT="[Текст]" custT="1"/>
      <dgm:spPr/>
      <dgm:t>
        <a:bodyPr/>
        <a:lstStyle/>
        <a:p>
          <a:r>
            <a:rPr lang="en-US" sz="2000" b="1" i="0" dirty="0">
              <a:solidFill>
                <a:srgbClr val="000099"/>
              </a:solidFill>
            </a:rPr>
            <a:t>Who became </a:t>
          </a:r>
          <a:r>
            <a:rPr lang="en-US" sz="2000" b="1" i="0" dirty="0" err="1">
              <a:solidFill>
                <a:srgbClr val="000099"/>
              </a:solidFill>
            </a:rPr>
            <a:t>metropole</a:t>
          </a:r>
          <a:r>
            <a:rPr lang="en-US" sz="2000" b="1" i="0" dirty="0">
              <a:solidFill>
                <a:srgbClr val="000099"/>
              </a:solidFill>
            </a:rPr>
            <a:t> — and who became colony</a:t>
          </a:r>
          <a:r>
            <a:rPr lang="ru-RU" sz="2000" b="1" i="0" dirty="0">
              <a:solidFill>
                <a:srgbClr val="000099"/>
              </a:solidFill>
            </a:rPr>
            <a:t>?</a:t>
          </a:r>
        </a:p>
      </dgm:t>
    </dgm:pt>
    <dgm:pt modelId="{D599D1FE-896F-4A9C-BA67-6FA1A9FFBF77}" type="parTrans" cxnId="{DDB05A77-D9CC-4A36-ACF5-9DB9BD23CA19}">
      <dgm:prSet/>
      <dgm:spPr/>
      <dgm:t>
        <a:bodyPr/>
        <a:lstStyle/>
        <a:p>
          <a:endParaRPr lang="ru-RU"/>
        </a:p>
      </dgm:t>
    </dgm:pt>
    <dgm:pt modelId="{6EBF8830-90B0-4DB8-90AA-3F7FB3184D88}" type="sibTrans" cxnId="{DDB05A77-D9CC-4A36-ACF5-9DB9BD23CA19}">
      <dgm:prSet/>
      <dgm:spPr/>
      <dgm:t>
        <a:bodyPr/>
        <a:lstStyle/>
        <a:p>
          <a:endParaRPr lang="ru-RU"/>
        </a:p>
      </dgm:t>
    </dgm:pt>
    <dgm:pt modelId="{714E16C6-F667-4A3F-9FDC-C7257771E28E}">
      <dgm:prSet custT="1"/>
      <dgm:spPr/>
      <dgm:t>
        <a:bodyPr/>
        <a:lstStyle/>
        <a:p>
          <a:pPr>
            <a:spcAft>
              <a:spcPts val="300"/>
            </a:spcAft>
          </a:pPr>
          <a:r>
            <a:rPr lang="en-US" sz="2000" b="1" i="1" dirty="0">
              <a:solidFill>
                <a:srgbClr val="0000FF"/>
              </a:solidFill>
            </a:rPr>
            <a:t>Why did the incredible dynamism of capitalism foster an incredibly stable hierarchy of wealth and power in world-system?</a:t>
          </a:r>
          <a:endParaRPr lang="ru-RU" sz="2000" b="1" i="1" dirty="0">
            <a:solidFill>
              <a:srgbClr val="0000FF"/>
            </a:solidFill>
          </a:endParaRPr>
        </a:p>
      </dgm:t>
    </dgm:pt>
    <dgm:pt modelId="{6E3B8524-1D2C-4566-A4DB-304CDE4B12E2}" type="parTrans" cxnId="{CFD9E04F-9BB2-445C-A3FB-46D01466DD0E}">
      <dgm:prSet/>
      <dgm:spPr/>
      <dgm:t>
        <a:bodyPr/>
        <a:lstStyle/>
        <a:p>
          <a:endParaRPr lang="ru-RU"/>
        </a:p>
      </dgm:t>
    </dgm:pt>
    <dgm:pt modelId="{3B2706C2-F285-456C-AE87-86AFC198D47A}" type="sibTrans" cxnId="{CFD9E04F-9BB2-445C-A3FB-46D01466DD0E}">
      <dgm:prSet/>
      <dgm:spPr/>
      <dgm:t>
        <a:bodyPr/>
        <a:lstStyle/>
        <a:p>
          <a:endParaRPr lang="ru-RU"/>
        </a:p>
      </dgm:t>
    </dgm:pt>
    <dgm:pt modelId="{38F34A81-7B38-41AF-ADAC-31611EA5C6AC}">
      <dgm:prSet custT="1"/>
      <dgm:spPr/>
      <dgm:t>
        <a:bodyPr/>
        <a:lstStyle/>
        <a:p>
          <a:pPr algn="l"/>
          <a:r>
            <a:rPr lang="en-US" sz="2000" b="1" i="1" dirty="0">
              <a:solidFill>
                <a:srgbClr val="0000FF"/>
              </a:solidFill>
            </a:rPr>
            <a:t>Who and how</a:t>
          </a:r>
          <a:r>
            <a:rPr lang="en-US" sz="2000" b="1" i="1" baseline="0" dirty="0">
              <a:solidFill>
                <a:srgbClr val="0000FF"/>
              </a:solidFill>
            </a:rPr>
            <a:t> could realize the ‘advantages of backwardness’? </a:t>
          </a:r>
        </a:p>
        <a:p>
          <a:pPr algn="r"/>
          <a:r>
            <a:rPr lang="en-US" sz="2000" b="1" i="1" baseline="0" dirty="0">
              <a:solidFill>
                <a:srgbClr val="0000FF"/>
              </a:solidFill>
            </a:rPr>
            <a:t>(Alexander </a:t>
          </a:r>
          <a:r>
            <a:rPr lang="en-US" sz="2000" b="1" i="1" baseline="0" dirty="0" err="1">
              <a:solidFill>
                <a:srgbClr val="0000FF"/>
              </a:solidFill>
            </a:rPr>
            <a:t>Gershenkron</a:t>
          </a:r>
          <a:r>
            <a:rPr lang="en-US" sz="2000" b="1" i="1" baseline="0" dirty="0">
              <a:solidFill>
                <a:srgbClr val="0000FF"/>
              </a:solidFill>
            </a:rPr>
            <a:t>)</a:t>
          </a:r>
          <a:endParaRPr lang="ru-RU" sz="2000" b="1" i="1" dirty="0">
            <a:solidFill>
              <a:srgbClr val="0000FF"/>
            </a:solidFill>
          </a:endParaRPr>
        </a:p>
      </dgm:t>
    </dgm:pt>
    <dgm:pt modelId="{CDDBCC11-2835-47F6-8373-A160BBD7CA59}" type="parTrans" cxnId="{DB9322C8-9A69-4513-96AF-04E853EC52EB}">
      <dgm:prSet/>
      <dgm:spPr/>
      <dgm:t>
        <a:bodyPr/>
        <a:lstStyle/>
        <a:p>
          <a:endParaRPr lang="ru-RU"/>
        </a:p>
      </dgm:t>
    </dgm:pt>
    <dgm:pt modelId="{5707E2EF-693A-44BA-9399-54AE95FC1697}" type="sibTrans" cxnId="{DB9322C8-9A69-4513-96AF-04E853EC52EB}">
      <dgm:prSet/>
      <dgm:spPr/>
      <dgm:t>
        <a:bodyPr/>
        <a:lstStyle/>
        <a:p>
          <a:endParaRPr lang="ru-RU"/>
        </a:p>
      </dgm:t>
    </dgm:pt>
    <dgm:pt modelId="{BDE15AD6-4A6D-4FE5-B347-F008D6AAB073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i="1" dirty="0">
              <a:solidFill>
                <a:srgbClr val="000099"/>
              </a:solidFill>
            </a:rPr>
            <a:t>How</a:t>
          </a:r>
          <a:r>
            <a:rPr lang="en-US" sz="2000" i="1" baseline="0" dirty="0">
              <a:solidFill>
                <a:srgbClr val="000099"/>
              </a:solidFill>
            </a:rPr>
            <a:t> positions in the world-system division of labor were distributed?</a:t>
          </a:r>
          <a:endParaRPr lang="ru-RU" sz="2000" i="1" dirty="0">
            <a:solidFill>
              <a:srgbClr val="000099"/>
            </a:solidFill>
          </a:endParaRPr>
        </a:p>
      </dgm:t>
    </dgm:pt>
    <dgm:pt modelId="{730DA2F0-6B90-4D7A-A133-120F506A23E5}" type="sibTrans" cxnId="{8EAB9AED-7617-45B8-A92A-81C3395689DC}">
      <dgm:prSet/>
      <dgm:spPr/>
      <dgm:t>
        <a:bodyPr/>
        <a:lstStyle/>
        <a:p>
          <a:endParaRPr lang="ru-RU"/>
        </a:p>
      </dgm:t>
    </dgm:pt>
    <dgm:pt modelId="{0CC614A5-0A4C-4EDD-B815-35330BE3262B}" type="parTrans" cxnId="{8EAB9AED-7617-45B8-A92A-81C3395689DC}">
      <dgm:prSet/>
      <dgm:spPr/>
      <dgm:t>
        <a:bodyPr/>
        <a:lstStyle/>
        <a:p>
          <a:endParaRPr lang="ru-RU"/>
        </a:p>
      </dgm:t>
    </dgm:pt>
    <dgm:pt modelId="{3404BFBF-A821-4FA1-B79D-63DB479D90BF}" type="pres">
      <dgm:prSet presAssocID="{846EACA4-C16D-4CC4-8D17-D9B8FDD55598}" presName="Name0" presStyleCnt="0">
        <dgm:presLayoutVars>
          <dgm:chMax val="7"/>
          <dgm:chPref val="7"/>
          <dgm:dir/>
        </dgm:presLayoutVars>
      </dgm:prSet>
      <dgm:spPr/>
    </dgm:pt>
    <dgm:pt modelId="{E8AF9D63-E3B3-4F8A-84B6-928C4A695239}" type="pres">
      <dgm:prSet presAssocID="{846EACA4-C16D-4CC4-8D17-D9B8FDD55598}" presName="Name1" presStyleCnt="0"/>
      <dgm:spPr/>
    </dgm:pt>
    <dgm:pt modelId="{301B59D4-7AB6-4F91-BF5B-74AF401E2200}" type="pres">
      <dgm:prSet presAssocID="{846EACA4-C16D-4CC4-8D17-D9B8FDD55598}" presName="cycle" presStyleCnt="0"/>
      <dgm:spPr/>
    </dgm:pt>
    <dgm:pt modelId="{6567B40A-5F84-4D4B-B31B-59585A077D43}" type="pres">
      <dgm:prSet presAssocID="{846EACA4-C16D-4CC4-8D17-D9B8FDD55598}" presName="srcNode" presStyleLbl="node1" presStyleIdx="0" presStyleCnt="4"/>
      <dgm:spPr/>
    </dgm:pt>
    <dgm:pt modelId="{E3277D65-9DF5-4622-8523-C3F74596A4CF}" type="pres">
      <dgm:prSet presAssocID="{846EACA4-C16D-4CC4-8D17-D9B8FDD55598}" presName="conn" presStyleLbl="parChTrans1D2" presStyleIdx="0" presStyleCnt="1"/>
      <dgm:spPr/>
    </dgm:pt>
    <dgm:pt modelId="{4DBC7E02-F0FD-4F70-A724-2E29871943DB}" type="pres">
      <dgm:prSet presAssocID="{846EACA4-C16D-4CC4-8D17-D9B8FDD55598}" presName="extraNode" presStyleLbl="node1" presStyleIdx="0" presStyleCnt="4"/>
      <dgm:spPr/>
    </dgm:pt>
    <dgm:pt modelId="{91823267-8E4A-4011-B9DA-28DE84CEF41A}" type="pres">
      <dgm:prSet presAssocID="{846EACA4-C16D-4CC4-8D17-D9B8FDD55598}" presName="dstNode" presStyleLbl="node1" presStyleIdx="0" presStyleCnt="4"/>
      <dgm:spPr/>
    </dgm:pt>
    <dgm:pt modelId="{4C9EE869-B898-4228-88BC-0E77B9BB0906}" type="pres">
      <dgm:prSet presAssocID="{BDE15AD6-4A6D-4FE5-B347-F008D6AAB073}" presName="text_1" presStyleLbl="node1" presStyleIdx="0" presStyleCnt="4" custScaleY="90844">
        <dgm:presLayoutVars>
          <dgm:bulletEnabled val="1"/>
        </dgm:presLayoutVars>
      </dgm:prSet>
      <dgm:spPr/>
    </dgm:pt>
    <dgm:pt modelId="{4B5B78DF-664A-4A48-B5FF-351584663877}" type="pres">
      <dgm:prSet presAssocID="{BDE15AD6-4A6D-4FE5-B347-F008D6AAB073}" presName="accent_1" presStyleCnt="0"/>
      <dgm:spPr/>
    </dgm:pt>
    <dgm:pt modelId="{2856FD54-6B84-480D-83BA-3F6D13C98806}" type="pres">
      <dgm:prSet presAssocID="{BDE15AD6-4A6D-4FE5-B347-F008D6AAB073}" presName="accentRepeatNode" presStyleLbl="solidFgAcc1" presStyleIdx="0" presStyleCnt="4" custScaleX="84527" custScaleY="76726"/>
      <dgm:spPr/>
    </dgm:pt>
    <dgm:pt modelId="{A52F1D37-65DE-4536-BED4-C758421173CA}" type="pres">
      <dgm:prSet presAssocID="{D827B3E0-67A4-4DE8-BB9C-1EA64238D809}" presName="text_2" presStyleLbl="node1" presStyleIdx="1" presStyleCnt="4" custScaleY="96193" custLinFactNeighborX="-236" custLinFactNeighborY="-31782">
        <dgm:presLayoutVars>
          <dgm:bulletEnabled val="1"/>
        </dgm:presLayoutVars>
      </dgm:prSet>
      <dgm:spPr/>
    </dgm:pt>
    <dgm:pt modelId="{8B62C421-5797-4511-9FD8-22E393CF7E96}" type="pres">
      <dgm:prSet presAssocID="{D827B3E0-67A4-4DE8-BB9C-1EA64238D809}" presName="accent_2" presStyleCnt="0"/>
      <dgm:spPr/>
    </dgm:pt>
    <dgm:pt modelId="{A1FB9F55-8FE1-40CB-A183-339B74926AB9}" type="pres">
      <dgm:prSet presAssocID="{D827B3E0-67A4-4DE8-BB9C-1EA64238D809}" presName="accentRepeatNode" presStyleLbl="solidFgAcc1" presStyleIdx="1" presStyleCnt="4" custScaleX="81874" custScaleY="79598" custLinFactNeighborY="-27438"/>
      <dgm:spPr/>
    </dgm:pt>
    <dgm:pt modelId="{0D588CED-0412-42E1-9707-CF3A93793DF5}" type="pres">
      <dgm:prSet presAssocID="{714E16C6-F667-4A3F-9FDC-C7257771E28E}" presName="text_3" presStyleLbl="node1" presStyleIdx="2" presStyleCnt="4" custScaleY="183807" custLinFactNeighborX="728" custLinFactNeighborY="-11097">
        <dgm:presLayoutVars>
          <dgm:bulletEnabled val="1"/>
        </dgm:presLayoutVars>
      </dgm:prSet>
      <dgm:spPr/>
    </dgm:pt>
    <dgm:pt modelId="{BFE1B0CE-69A8-4D18-A773-89A739936E01}" type="pres">
      <dgm:prSet presAssocID="{714E16C6-F667-4A3F-9FDC-C7257771E28E}" presName="accent_3" presStyleCnt="0"/>
      <dgm:spPr/>
    </dgm:pt>
    <dgm:pt modelId="{64EA597B-142C-42DC-83EF-C71C645398E2}" type="pres">
      <dgm:prSet presAssocID="{714E16C6-F667-4A3F-9FDC-C7257771E28E}" presName="accentRepeatNode" presStyleLbl="solidFgAcc1" presStyleIdx="2" presStyleCnt="4" custScaleX="82202" custScaleY="76886" custLinFactNeighborX="3532" custLinFactNeighborY="-47829"/>
      <dgm:spPr/>
    </dgm:pt>
    <dgm:pt modelId="{D3EDABD8-2198-4019-BDB0-A63D6B60FFBD}" type="pres">
      <dgm:prSet presAssocID="{38F34A81-7B38-41AF-ADAC-31611EA5C6AC}" presName="text_4" presStyleLbl="node1" presStyleIdx="3" presStyleCnt="4" custScaleY="114571" custLinFactNeighborX="144" custLinFactNeighborY="32454">
        <dgm:presLayoutVars>
          <dgm:bulletEnabled val="1"/>
        </dgm:presLayoutVars>
      </dgm:prSet>
      <dgm:spPr/>
    </dgm:pt>
    <dgm:pt modelId="{2F24084D-7FD9-40A2-BBA0-188D94B8A4F3}" type="pres">
      <dgm:prSet presAssocID="{38F34A81-7B38-41AF-ADAC-31611EA5C6AC}" presName="accent_4" presStyleCnt="0"/>
      <dgm:spPr/>
    </dgm:pt>
    <dgm:pt modelId="{9FE4FD53-BCE3-480B-84CB-68310A825E8F}" type="pres">
      <dgm:prSet presAssocID="{38F34A81-7B38-41AF-ADAC-31611EA5C6AC}" presName="accentRepeatNode" presStyleLbl="solidFgAcc1" presStyleIdx="3" presStyleCnt="4" custScaleX="85965" custScaleY="85965" custLinFactNeighborX="1141" custLinFactNeighborY="21257"/>
      <dgm:spPr/>
    </dgm:pt>
  </dgm:ptLst>
  <dgm:cxnLst>
    <dgm:cxn modelId="{CFD9E04F-9BB2-445C-A3FB-46D01466DD0E}" srcId="{846EACA4-C16D-4CC4-8D17-D9B8FDD55598}" destId="{714E16C6-F667-4A3F-9FDC-C7257771E28E}" srcOrd="2" destOrd="0" parTransId="{6E3B8524-1D2C-4566-A4DB-304CDE4B12E2}" sibTransId="{3B2706C2-F285-456C-AE87-86AFC198D47A}"/>
    <dgm:cxn modelId="{762B6371-33E1-4F02-B95E-A4A6EC59FBAA}" type="presOf" srcId="{730DA2F0-6B90-4D7A-A133-120F506A23E5}" destId="{E3277D65-9DF5-4622-8523-C3F74596A4CF}" srcOrd="0" destOrd="0" presId="urn:microsoft.com/office/officeart/2008/layout/VerticalCurvedList"/>
    <dgm:cxn modelId="{0EF0F271-390C-4FC8-BF9A-EB295FAA261F}" type="presOf" srcId="{38F34A81-7B38-41AF-ADAC-31611EA5C6AC}" destId="{D3EDABD8-2198-4019-BDB0-A63D6B60FFBD}" srcOrd="0" destOrd="0" presId="urn:microsoft.com/office/officeart/2008/layout/VerticalCurvedList"/>
    <dgm:cxn modelId="{DDB05A77-D9CC-4A36-ACF5-9DB9BD23CA19}" srcId="{846EACA4-C16D-4CC4-8D17-D9B8FDD55598}" destId="{D827B3E0-67A4-4DE8-BB9C-1EA64238D809}" srcOrd="1" destOrd="0" parTransId="{D599D1FE-896F-4A9C-BA67-6FA1A9FFBF77}" sibTransId="{6EBF8830-90B0-4DB8-90AA-3F7FB3184D88}"/>
    <dgm:cxn modelId="{53D8D190-A0EC-4E37-9399-1F024907876C}" type="presOf" srcId="{BDE15AD6-4A6D-4FE5-B347-F008D6AAB073}" destId="{4C9EE869-B898-4228-88BC-0E77B9BB0906}" srcOrd="0" destOrd="0" presId="urn:microsoft.com/office/officeart/2008/layout/VerticalCurvedList"/>
    <dgm:cxn modelId="{07BEE5AE-1404-40F3-B7FD-03DFFB3AB3B5}" type="presOf" srcId="{714E16C6-F667-4A3F-9FDC-C7257771E28E}" destId="{0D588CED-0412-42E1-9707-CF3A93793DF5}" srcOrd="0" destOrd="0" presId="urn:microsoft.com/office/officeart/2008/layout/VerticalCurvedList"/>
    <dgm:cxn modelId="{2688A2B2-1799-444A-B4F3-C88913113C41}" type="presOf" srcId="{D827B3E0-67A4-4DE8-BB9C-1EA64238D809}" destId="{A52F1D37-65DE-4536-BED4-C758421173CA}" srcOrd="0" destOrd="0" presId="urn:microsoft.com/office/officeart/2008/layout/VerticalCurvedList"/>
    <dgm:cxn modelId="{DB9322C8-9A69-4513-96AF-04E853EC52EB}" srcId="{846EACA4-C16D-4CC4-8D17-D9B8FDD55598}" destId="{38F34A81-7B38-41AF-ADAC-31611EA5C6AC}" srcOrd="3" destOrd="0" parTransId="{CDDBCC11-2835-47F6-8373-A160BBD7CA59}" sibTransId="{5707E2EF-693A-44BA-9399-54AE95FC1697}"/>
    <dgm:cxn modelId="{9C68CACE-FA74-4F07-ABD2-DB8CBDABAE31}" type="presOf" srcId="{846EACA4-C16D-4CC4-8D17-D9B8FDD55598}" destId="{3404BFBF-A821-4FA1-B79D-63DB479D90BF}" srcOrd="0" destOrd="0" presId="urn:microsoft.com/office/officeart/2008/layout/VerticalCurvedList"/>
    <dgm:cxn modelId="{8EAB9AED-7617-45B8-A92A-81C3395689DC}" srcId="{846EACA4-C16D-4CC4-8D17-D9B8FDD55598}" destId="{BDE15AD6-4A6D-4FE5-B347-F008D6AAB073}" srcOrd="0" destOrd="0" parTransId="{0CC614A5-0A4C-4EDD-B815-35330BE3262B}" sibTransId="{730DA2F0-6B90-4D7A-A133-120F506A23E5}"/>
    <dgm:cxn modelId="{9DE7E67C-763B-408D-80E8-3900BB62DC93}" type="presParOf" srcId="{3404BFBF-A821-4FA1-B79D-63DB479D90BF}" destId="{E8AF9D63-E3B3-4F8A-84B6-928C4A695239}" srcOrd="0" destOrd="0" presId="urn:microsoft.com/office/officeart/2008/layout/VerticalCurvedList"/>
    <dgm:cxn modelId="{7E237F9F-B0DD-4D0D-AE08-AC24CF322089}" type="presParOf" srcId="{E8AF9D63-E3B3-4F8A-84B6-928C4A695239}" destId="{301B59D4-7AB6-4F91-BF5B-74AF401E2200}" srcOrd="0" destOrd="0" presId="urn:microsoft.com/office/officeart/2008/layout/VerticalCurvedList"/>
    <dgm:cxn modelId="{6E78FD9E-121C-4DAD-BF6E-DCD6812C72F0}" type="presParOf" srcId="{301B59D4-7AB6-4F91-BF5B-74AF401E2200}" destId="{6567B40A-5F84-4D4B-B31B-59585A077D43}" srcOrd="0" destOrd="0" presId="urn:microsoft.com/office/officeart/2008/layout/VerticalCurvedList"/>
    <dgm:cxn modelId="{22106DAC-FF64-473A-8D28-297CF2C1B92D}" type="presParOf" srcId="{301B59D4-7AB6-4F91-BF5B-74AF401E2200}" destId="{E3277D65-9DF5-4622-8523-C3F74596A4CF}" srcOrd="1" destOrd="0" presId="urn:microsoft.com/office/officeart/2008/layout/VerticalCurvedList"/>
    <dgm:cxn modelId="{CD2A63D3-4B62-4EFB-AC00-996EC689F2B6}" type="presParOf" srcId="{301B59D4-7AB6-4F91-BF5B-74AF401E2200}" destId="{4DBC7E02-F0FD-4F70-A724-2E29871943DB}" srcOrd="2" destOrd="0" presId="urn:microsoft.com/office/officeart/2008/layout/VerticalCurvedList"/>
    <dgm:cxn modelId="{EA72580B-00B3-4C8F-A5EB-E3AB0C14034D}" type="presParOf" srcId="{301B59D4-7AB6-4F91-BF5B-74AF401E2200}" destId="{91823267-8E4A-4011-B9DA-28DE84CEF41A}" srcOrd="3" destOrd="0" presId="urn:microsoft.com/office/officeart/2008/layout/VerticalCurvedList"/>
    <dgm:cxn modelId="{AB6CAD88-A695-4F96-8739-C0AC676C3D3A}" type="presParOf" srcId="{E8AF9D63-E3B3-4F8A-84B6-928C4A695239}" destId="{4C9EE869-B898-4228-88BC-0E77B9BB0906}" srcOrd="1" destOrd="0" presId="urn:microsoft.com/office/officeart/2008/layout/VerticalCurvedList"/>
    <dgm:cxn modelId="{934636FD-28EB-4905-A6D0-D97AC16E9410}" type="presParOf" srcId="{E8AF9D63-E3B3-4F8A-84B6-928C4A695239}" destId="{4B5B78DF-664A-4A48-B5FF-351584663877}" srcOrd="2" destOrd="0" presId="urn:microsoft.com/office/officeart/2008/layout/VerticalCurvedList"/>
    <dgm:cxn modelId="{CCCF4FC7-03E7-45B0-A796-B10FD21E3CA8}" type="presParOf" srcId="{4B5B78DF-664A-4A48-B5FF-351584663877}" destId="{2856FD54-6B84-480D-83BA-3F6D13C98806}" srcOrd="0" destOrd="0" presId="urn:microsoft.com/office/officeart/2008/layout/VerticalCurvedList"/>
    <dgm:cxn modelId="{A67582BF-B150-47B7-8B28-2269153B8173}" type="presParOf" srcId="{E8AF9D63-E3B3-4F8A-84B6-928C4A695239}" destId="{A52F1D37-65DE-4536-BED4-C758421173CA}" srcOrd="3" destOrd="0" presId="urn:microsoft.com/office/officeart/2008/layout/VerticalCurvedList"/>
    <dgm:cxn modelId="{8EE00B60-DB1B-4397-BC24-F84C41443780}" type="presParOf" srcId="{E8AF9D63-E3B3-4F8A-84B6-928C4A695239}" destId="{8B62C421-5797-4511-9FD8-22E393CF7E96}" srcOrd="4" destOrd="0" presId="urn:microsoft.com/office/officeart/2008/layout/VerticalCurvedList"/>
    <dgm:cxn modelId="{F185E240-BAA6-43A0-A315-D3AB5CE1398A}" type="presParOf" srcId="{8B62C421-5797-4511-9FD8-22E393CF7E96}" destId="{A1FB9F55-8FE1-40CB-A183-339B74926AB9}" srcOrd="0" destOrd="0" presId="urn:microsoft.com/office/officeart/2008/layout/VerticalCurvedList"/>
    <dgm:cxn modelId="{2B308E06-4B84-4B3B-B613-A334C98492FE}" type="presParOf" srcId="{E8AF9D63-E3B3-4F8A-84B6-928C4A695239}" destId="{0D588CED-0412-42E1-9707-CF3A93793DF5}" srcOrd="5" destOrd="0" presId="urn:microsoft.com/office/officeart/2008/layout/VerticalCurvedList"/>
    <dgm:cxn modelId="{02EDC681-5D6D-4480-A8D1-855308727F1B}" type="presParOf" srcId="{E8AF9D63-E3B3-4F8A-84B6-928C4A695239}" destId="{BFE1B0CE-69A8-4D18-A773-89A739936E01}" srcOrd="6" destOrd="0" presId="urn:microsoft.com/office/officeart/2008/layout/VerticalCurvedList"/>
    <dgm:cxn modelId="{CE3AE722-9457-4841-92F4-DA03ED69F06D}" type="presParOf" srcId="{BFE1B0CE-69A8-4D18-A773-89A739936E01}" destId="{64EA597B-142C-42DC-83EF-C71C645398E2}" srcOrd="0" destOrd="0" presId="urn:microsoft.com/office/officeart/2008/layout/VerticalCurvedList"/>
    <dgm:cxn modelId="{ED316F09-ACC4-4E3C-96F9-D96D8FBAE00A}" type="presParOf" srcId="{E8AF9D63-E3B3-4F8A-84B6-928C4A695239}" destId="{D3EDABD8-2198-4019-BDB0-A63D6B60FFBD}" srcOrd="7" destOrd="0" presId="urn:microsoft.com/office/officeart/2008/layout/VerticalCurvedList"/>
    <dgm:cxn modelId="{F701FF07-A71E-4C27-A05F-9EE03FC59884}" type="presParOf" srcId="{E8AF9D63-E3B3-4F8A-84B6-928C4A695239}" destId="{2F24084D-7FD9-40A2-BBA0-188D94B8A4F3}" srcOrd="8" destOrd="0" presId="urn:microsoft.com/office/officeart/2008/layout/VerticalCurvedList"/>
    <dgm:cxn modelId="{6105AB4B-8277-4D8B-A3AF-BE3AAACDF4D3}" type="presParOf" srcId="{2F24084D-7FD9-40A2-BBA0-188D94B8A4F3}" destId="{9FE4FD53-BCE3-480B-84CB-68310A825E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248B4F-4A06-4BE4-B54A-39E5B0E358DA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E965F38-AB06-4151-88D7-012D3090E1CA}">
      <dgm:prSet phldrT="[Текст]"/>
      <dgm:spPr/>
      <dgm:t>
        <a:bodyPr/>
        <a:lstStyle/>
        <a:p>
          <a:endParaRPr lang="ru-RU" dirty="0"/>
        </a:p>
      </dgm:t>
    </dgm:pt>
    <dgm:pt modelId="{7F4B7431-6758-49F4-B0C5-D10AEB367A7E}" type="parTrans" cxnId="{4473F490-1D5B-4CA3-A72E-FCA60ED82DAD}">
      <dgm:prSet/>
      <dgm:spPr/>
      <dgm:t>
        <a:bodyPr/>
        <a:lstStyle/>
        <a:p>
          <a:endParaRPr lang="ru-RU"/>
        </a:p>
      </dgm:t>
    </dgm:pt>
    <dgm:pt modelId="{0CBC30DC-0C84-486F-A203-49D1CCF6DCE3}" type="sibTrans" cxnId="{4473F490-1D5B-4CA3-A72E-FCA60ED82DAD}">
      <dgm:prSet/>
      <dgm:spPr/>
      <dgm:t>
        <a:bodyPr/>
        <a:lstStyle/>
        <a:p>
          <a:endParaRPr lang="ru-RU"/>
        </a:p>
      </dgm:t>
    </dgm:pt>
    <dgm:pt modelId="{88BEC3F9-24C5-414E-85B3-709BFDF17ED7}">
      <dgm:prSet phldrT="[Текст]" custT="1"/>
      <dgm:spPr/>
      <dgm:t>
        <a:bodyPr/>
        <a:lstStyle/>
        <a:p>
          <a:endParaRPr lang="ru-RU" sz="1800" dirty="0">
            <a:latin typeface="Georgia" charset="0"/>
            <a:ea typeface="Georgia" charset="0"/>
            <a:cs typeface="Georgia" charset="0"/>
          </a:endParaRPr>
        </a:p>
      </dgm:t>
    </dgm:pt>
    <dgm:pt modelId="{FB78EE92-CA79-4BFB-A265-A09FB2631109}" type="parTrans" cxnId="{431305E9-3E75-4C85-A88A-22FED427C1E8}">
      <dgm:prSet/>
      <dgm:spPr/>
      <dgm:t>
        <a:bodyPr/>
        <a:lstStyle/>
        <a:p>
          <a:endParaRPr lang="ru-RU"/>
        </a:p>
      </dgm:t>
    </dgm:pt>
    <dgm:pt modelId="{61634111-C17A-47C8-AB48-0EF5B9605BCB}" type="sibTrans" cxnId="{431305E9-3E75-4C85-A88A-22FED427C1E8}">
      <dgm:prSet/>
      <dgm:spPr/>
      <dgm:t>
        <a:bodyPr/>
        <a:lstStyle/>
        <a:p>
          <a:endParaRPr lang="ru-RU"/>
        </a:p>
      </dgm:t>
    </dgm:pt>
    <dgm:pt modelId="{52BA5F94-9700-45DE-AC5D-3C410F56E1C0}">
      <dgm:prSet phldrT="[Текст]" custT="1"/>
      <dgm:spPr/>
      <dgm:t>
        <a:bodyPr/>
        <a:lstStyle/>
        <a:p>
          <a:r>
            <a:rPr lang="en-US" sz="1800" dirty="0">
              <a:latin typeface="Georgia" charset="0"/>
              <a:ea typeface="Georgia" charset="0"/>
              <a:cs typeface="Georgia" charset="0"/>
            </a:rPr>
            <a:t>TWO</a:t>
          </a:r>
          <a:r>
            <a:rPr lang="en-US" sz="1800" baseline="0" dirty="0">
              <a:latin typeface="Georgia" charset="0"/>
              <a:ea typeface="Georgia" charset="0"/>
              <a:cs typeface="Georgia" charset="0"/>
            </a:rPr>
            <a:t> CLASSIC SUCCESSES: </a:t>
          </a:r>
          <a:r>
            <a:rPr lang="en-US" sz="1800" b="1" baseline="0" dirty="0">
              <a:latin typeface="Georgia" charset="0"/>
              <a:ea typeface="Georgia" charset="0"/>
              <a:cs typeface="Georgia" charset="0"/>
            </a:rPr>
            <a:t>PRUSSIA AND JAPAN</a:t>
          </a:r>
          <a:endParaRPr lang="ru-RU" sz="1800" b="1" dirty="0">
            <a:latin typeface="Georgia" charset="0"/>
            <a:ea typeface="Georgia" charset="0"/>
            <a:cs typeface="Georgia" charset="0"/>
          </a:endParaRPr>
        </a:p>
      </dgm:t>
    </dgm:pt>
    <dgm:pt modelId="{D526D962-149F-4D66-A83E-A132202518FA}" type="parTrans" cxnId="{D8609F0D-4955-49A3-AE89-D489D93BF0DF}">
      <dgm:prSet/>
      <dgm:spPr/>
      <dgm:t>
        <a:bodyPr/>
        <a:lstStyle/>
        <a:p>
          <a:endParaRPr lang="ru-RU"/>
        </a:p>
      </dgm:t>
    </dgm:pt>
    <dgm:pt modelId="{00DCED1A-B087-4423-BD33-9B5AA28750EA}" type="sibTrans" cxnId="{D8609F0D-4955-49A3-AE89-D489D93BF0DF}">
      <dgm:prSet/>
      <dgm:spPr/>
      <dgm:t>
        <a:bodyPr/>
        <a:lstStyle/>
        <a:p>
          <a:endParaRPr lang="ru-RU"/>
        </a:p>
      </dgm:t>
    </dgm:pt>
    <dgm:pt modelId="{DCA72CE5-E16E-4791-856D-902F252225A7}">
      <dgm:prSet phldrT="[Текст]" custT="1"/>
      <dgm:spPr/>
      <dgm:t>
        <a:bodyPr/>
        <a:lstStyle/>
        <a:p>
          <a:endParaRPr lang="ru-RU" sz="1800" dirty="0">
            <a:latin typeface="Georgia" charset="0"/>
            <a:ea typeface="Georgia" charset="0"/>
            <a:cs typeface="Georgia" charset="0"/>
          </a:endParaRPr>
        </a:p>
      </dgm:t>
    </dgm:pt>
    <dgm:pt modelId="{3E05B049-4277-4B1E-BE97-5C5D47B1F024}" type="parTrans" cxnId="{39E48CF3-7F6B-4A62-994A-D0CB2EB9596E}">
      <dgm:prSet/>
      <dgm:spPr/>
      <dgm:t>
        <a:bodyPr/>
        <a:lstStyle/>
        <a:p>
          <a:endParaRPr lang="ru-RU"/>
        </a:p>
      </dgm:t>
    </dgm:pt>
    <dgm:pt modelId="{0E5D9367-9E62-491A-A5BB-316A6568530E}" type="sibTrans" cxnId="{39E48CF3-7F6B-4A62-994A-D0CB2EB9596E}">
      <dgm:prSet/>
      <dgm:spPr/>
      <dgm:t>
        <a:bodyPr/>
        <a:lstStyle/>
        <a:p>
          <a:endParaRPr lang="ru-RU"/>
        </a:p>
      </dgm:t>
    </dgm:pt>
    <dgm:pt modelId="{891DE523-EC2F-4AEA-A311-E868A2EE342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>
              <a:latin typeface="Georgia" charset="0"/>
              <a:ea typeface="Georgia" charset="0"/>
              <a:cs typeface="Georgia" charset="0"/>
            </a:rPr>
            <a:t>TWO CLASSIC FAILURES: </a:t>
          </a:r>
          <a:r>
            <a:rPr lang="en-US" sz="1800" b="1" dirty="0">
              <a:latin typeface="Georgia" charset="0"/>
              <a:ea typeface="Georgia" charset="0"/>
              <a:cs typeface="Georgia" charset="0"/>
            </a:rPr>
            <a:t>POLAND-LITHUANIA AND OTTOMAN EGYPT</a:t>
          </a:r>
          <a:r>
            <a:rPr lang="en-US" sz="1800" dirty="0">
              <a:latin typeface="Georgia" charset="0"/>
              <a:ea typeface="Georgia" charset="0"/>
              <a:cs typeface="Georgia" charset="0"/>
            </a:rPr>
            <a:t> UNDER MEHMET ALI PASHA</a:t>
          </a:r>
        </a:p>
        <a:p>
          <a:pPr marL="228600" indent="0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dirty="0">
            <a:latin typeface="Georgia" charset="0"/>
            <a:ea typeface="Georgia" charset="0"/>
            <a:cs typeface="Georgia" charset="0"/>
          </a:endParaRPr>
        </a:p>
      </dgm:t>
    </dgm:pt>
    <dgm:pt modelId="{546B03DE-1348-4B62-8C14-098D1EE50F5D}" type="parTrans" cxnId="{F177AF3D-1744-43BF-AB11-9E30208F580F}">
      <dgm:prSet/>
      <dgm:spPr/>
      <dgm:t>
        <a:bodyPr/>
        <a:lstStyle/>
        <a:p>
          <a:endParaRPr lang="ru-RU"/>
        </a:p>
      </dgm:t>
    </dgm:pt>
    <dgm:pt modelId="{BEA62127-76BD-49F1-8B23-B264C20EDD5A}" type="sibTrans" cxnId="{F177AF3D-1744-43BF-AB11-9E30208F580F}">
      <dgm:prSet/>
      <dgm:spPr/>
      <dgm:t>
        <a:bodyPr/>
        <a:lstStyle/>
        <a:p>
          <a:endParaRPr lang="ru-RU"/>
        </a:p>
      </dgm:t>
    </dgm:pt>
    <dgm:pt modelId="{46E28AAF-F4B2-4725-B71E-8AB793E4390D}">
      <dgm:prSet custT="1"/>
      <dgm:spPr/>
      <dgm:t>
        <a:bodyPr/>
        <a:lstStyle/>
        <a:p>
          <a:endParaRPr lang="ru-RU" sz="1800" dirty="0">
            <a:latin typeface="Georgia" charset="0"/>
            <a:ea typeface="Georgia" charset="0"/>
            <a:cs typeface="Georgia" charset="0"/>
          </a:endParaRPr>
        </a:p>
      </dgm:t>
    </dgm:pt>
    <dgm:pt modelId="{C2AACAA9-8C45-49B3-A3EF-1C522BB5A196}" type="parTrans" cxnId="{E66968C1-327A-4C90-AD24-274F7D8479F5}">
      <dgm:prSet/>
      <dgm:spPr/>
      <dgm:t>
        <a:bodyPr/>
        <a:lstStyle/>
        <a:p>
          <a:endParaRPr lang="ru-RU"/>
        </a:p>
      </dgm:t>
    </dgm:pt>
    <dgm:pt modelId="{1D6D7700-F36B-4FC7-9E3B-A995729F3E8B}" type="sibTrans" cxnId="{E66968C1-327A-4C90-AD24-274F7D8479F5}">
      <dgm:prSet/>
      <dgm:spPr/>
      <dgm:t>
        <a:bodyPr/>
        <a:lstStyle/>
        <a:p>
          <a:endParaRPr lang="ru-RU"/>
        </a:p>
      </dgm:t>
    </dgm:pt>
    <dgm:pt modelId="{B8E82638-CA64-4EC7-9C54-E07A9A446DA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>
              <a:latin typeface="Georgia" charset="0"/>
              <a:ea typeface="Georgia" charset="0"/>
              <a:cs typeface="Georgia" charset="0"/>
            </a:rPr>
            <a:t>RUSSIAN EMPIRE</a:t>
          </a:r>
          <a:r>
            <a:rPr lang="en-US" sz="1800" dirty="0">
              <a:latin typeface="Georgia" charset="0"/>
              <a:ea typeface="Georgia" charset="0"/>
              <a:cs typeface="Georgia" charset="0"/>
            </a:rPr>
            <a:t>: THREE MODERNIZING CYCLES</a:t>
          </a:r>
          <a:endParaRPr lang="ru-RU" sz="1800" dirty="0">
            <a:latin typeface="Georgia" charset="0"/>
            <a:ea typeface="Georgia" charset="0"/>
            <a:cs typeface="Georgia" charset="0"/>
          </a:endParaRPr>
        </a:p>
        <a:p>
          <a:pPr marL="228600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500" b="1" dirty="0">
            <a:solidFill>
              <a:srgbClr val="000099"/>
            </a:solidFill>
          </a:endParaRPr>
        </a:p>
      </dgm:t>
    </dgm:pt>
    <dgm:pt modelId="{34389CA9-46E6-4636-832E-6161534EB2D9}" type="parTrans" cxnId="{115B5194-DF48-49A0-BEC9-3E9F0E0EA508}">
      <dgm:prSet/>
      <dgm:spPr/>
      <dgm:t>
        <a:bodyPr/>
        <a:lstStyle/>
        <a:p>
          <a:endParaRPr lang="ru-RU"/>
        </a:p>
      </dgm:t>
    </dgm:pt>
    <dgm:pt modelId="{7F30EF49-5E56-4D6C-B26A-298C73439C38}" type="sibTrans" cxnId="{115B5194-DF48-49A0-BEC9-3E9F0E0EA508}">
      <dgm:prSet/>
      <dgm:spPr/>
      <dgm:t>
        <a:bodyPr/>
        <a:lstStyle/>
        <a:p>
          <a:endParaRPr lang="ru-RU"/>
        </a:p>
      </dgm:t>
    </dgm:pt>
    <dgm:pt modelId="{871429D3-52B1-C142-AC2D-DB6DBE6491CE}">
      <dgm:prSet custT="1"/>
      <dgm:spPr/>
      <dgm:t>
        <a:bodyPr/>
        <a:lstStyle/>
        <a:p>
          <a:r>
            <a:rPr lang="en-US" sz="1800" dirty="0">
              <a:latin typeface="Georgia" charset="0"/>
              <a:ea typeface="Georgia" charset="0"/>
              <a:cs typeface="Georgia" charset="0"/>
            </a:rPr>
            <a:t>The Dutch Republic and England: two pathbreakers of capitalism</a:t>
          </a:r>
        </a:p>
      </dgm:t>
    </dgm:pt>
    <dgm:pt modelId="{FFB3911E-6D53-3B44-9790-55AA224DEA08}" type="parTrans" cxnId="{E2F24D38-12FC-6348-A133-9F9F9701675A}">
      <dgm:prSet/>
      <dgm:spPr/>
      <dgm:t>
        <a:bodyPr/>
        <a:lstStyle/>
        <a:p>
          <a:endParaRPr lang="en-US"/>
        </a:p>
      </dgm:t>
    </dgm:pt>
    <dgm:pt modelId="{B7DF8DF9-26BE-444A-ABC0-CB6FDA8A9CBB}" type="sibTrans" cxnId="{E2F24D38-12FC-6348-A133-9F9F9701675A}">
      <dgm:prSet/>
      <dgm:spPr/>
      <dgm:t>
        <a:bodyPr/>
        <a:lstStyle/>
        <a:p>
          <a:endParaRPr lang="en-US"/>
        </a:p>
      </dgm:t>
    </dgm:pt>
    <dgm:pt modelId="{47F5DBF9-1BC4-4B84-B553-21E97E31D92E}" type="pres">
      <dgm:prSet presAssocID="{9D248B4F-4A06-4BE4-B54A-39E5B0E358DA}" presName="linearFlow" presStyleCnt="0">
        <dgm:presLayoutVars>
          <dgm:dir/>
          <dgm:animLvl val="lvl"/>
          <dgm:resizeHandles val="exact"/>
        </dgm:presLayoutVars>
      </dgm:prSet>
      <dgm:spPr/>
    </dgm:pt>
    <dgm:pt modelId="{529E6079-D845-4F22-8F49-EDE6D7CD5453}" type="pres">
      <dgm:prSet presAssocID="{5E965F38-AB06-4151-88D7-012D3090E1CA}" presName="composite" presStyleCnt="0"/>
      <dgm:spPr/>
    </dgm:pt>
    <dgm:pt modelId="{3ABE6AC7-8FD0-4F57-A461-4C397DF98A11}" type="pres">
      <dgm:prSet presAssocID="{5E965F38-AB06-4151-88D7-012D3090E1CA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AEABC14-13E1-434E-965A-36E2EC87F1ED}" type="pres">
      <dgm:prSet presAssocID="{5E965F38-AB06-4151-88D7-012D3090E1CA}" presName="descendantText" presStyleLbl="alignAcc1" presStyleIdx="0" presStyleCnt="4">
        <dgm:presLayoutVars>
          <dgm:bulletEnabled val="1"/>
        </dgm:presLayoutVars>
      </dgm:prSet>
      <dgm:spPr/>
    </dgm:pt>
    <dgm:pt modelId="{9229F05C-A161-469C-BF1E-60E54AD519D9}" type="pres">
      <dgm:prSet presAssocID="{0CBC30DC-0C84-486F-A203-49D1CCF6DCE3}" presName="sp" presStyleCnt="0"/>
      <dgm:spPr/>
    </dgm:pt>
    <dgm:pt modelId="{FF3C1593-3FB3-445E-B86A-D8D03F32D44C}" type="pres">
      <dgm:prSet presAssocID="{88BEC3F9-24C5-414E-85B3-709BFDF17ED7}" presName="composite" presStyleCnt="0"/>
      <dgm:spPr/>
    </dgm:pt>
    <dgm:pt modelId="{2B907A40-6670-41B2-8B7A-4FFC6EFDC586}" type="pres">
      <dgm:prSet presAssocID="{88BEC3F9-24C5-414E-85B3-709BFDF17ED7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CCFA2D09-C6FF-4FD1-8575-8BD2ACD7ACE4}" type="pres">
      <dgm:prSet presAssocID="{88BEC3F9-24C5-414E-85B3-709BFDF17ED7}" presName="descendantText" presStyleLbl="alignAcc1" presStyleIdx="1" presStyleCnt="4">
        <dgm:presLayoutVars>
          <dgm:bulletEnabled val="1"/>
        </dgm:presLayoutVars>
      </dgm:prSet>
      <dgm:spPr/>
    </dgm:pt>
    <dgm:pt modelId="{895A3CA5-E272-4618-BA8A-3593BDD92DB2}" type="pres">
      <dgm:prSet presAssocID="{61634111-C17A-47C8-AB48-0EF5B9605BCB}" presName="sp" presStyleCnt="0"/>
      <dgm:spPr/>
    </dgm:pt>
    <dgm:pt modelId="{DC938896-C6A6-413B-BB00-7D5CBDD89E94}" type="pres">
      <dgm:prSet presAssocID="{DCA72CE5-E16E-4791-856D-902F252225A7}" presName="composite" presStyleCnt="0"/>
      <dgm:spPr/>
    </dgm:pt>
    <dgm:pt modelId="{4014D11B-EDB3-4864-857E-072A43403A9E}" type="pres">
      <dgm:prSet presAssocID="{DCA72CE5-E16E-4791-856D-902F252225A7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574E0CA9-347F-4EC9-94C9-1E95F2CE7D5A}" type="pres">
      <dgm:prSet presAssocID="{DCA72CE5-E16E-4791-856D-902F252225A7}" presName="descendantText" presStyleLbl="alignAcc1" presStyleIdx="2" presStyleCnt="4">
        <dgm:presLayoutVars>
          <dgm:bulletEnabled val="1"/>
        </dgm:presLayoutVars>
      </dgm:prSet>
      <dgm:spPr/>
    </dgm:pt>
    <dgm:pt modelId="{1ECD222B-A69D-414E-895A-4CA22A2C807F}" type="pres">
      <dgm:prSet presAssocID="{0E5D9367-9E62-491A-A5BB-316A6568530E}" presName="sp" presStyleCnt="0"/>
      <dgm:spPr/>
    </dgm:pt>
    <dgm:pt modelId="{F71D37E3-ACE3-437C-901C-FA09034B4A41}" type="pres">
      <dgm:prSet presAssocID="{46E28AAF-F4B2-4725-B71E-8AB793E4390D}" presName="composite" presStyleCnt="0"/>
      <dgm:spPr/>
    </dgm:pt>
    <dgm:pt modelId="{52008945-3252-435C-ACB1-EA5E2D95F4CF}" type="pres">
      <dgm:prSet presAssocID="{46E28AAF-F4B2-4725-B71E-8AB793E4390D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AB7CDCE9-1E1F-4CF6-9087-34EF5EBA408A}" type="pres">
      <dgm:prSet presAssocID="{46E28AAF-F4B2-4725-B71E-8AB793E4390D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1B6EFD0C-466B-4CCE-B6C4-6862DB7302B3}" type="presOf" srcId="{9D248B4F-4A06-4BE4-B54A-39E5B0E358DA}" destId="{47F5DBF9-1BC4-4B84-B553-21E97E31D92E}" srcOrd="0" destOrd="0" presId="urn:microsoft.com/office/officeart/2005/8/layout/chevron2"/>
    <dgm:cxn modelId="{D8609F0D-4955-49A3-AE89-D489D93BF0DF}" srcId="{88BEC3F9-24C5-414E-85B3-709BFDF17ED7}" destId="{52BA5F94-9700-45DE-AC5D-3C410F56E1C0}" srcOrd="0" destOrd="0" parTransId="{D526D962-149F-4D66-A83E-A132202518FA}" sibTransId="{00DCED1A-B087-4423-BD33-9B5AA28750EA}"/>
    <dgm:cxn modelId="{E2F24D38-12FC-6348-A133-9F9F9701675A}" srcId="{5E965F38-AB06-4151-88D7-012D3090E1CA}" destId="{871429D3-52B1-C142-AC2D-DB6DBE6491CE}" srcOrd="0" destOrd="0" parTransId="{FFB3911E-6D53-3B44-9790-55AA224DEA08}" sibTransId="{B7DF8DF9-26BE-444A-ABC0-CB6FDA8A9CBB}"/>
    <dgm:cxn modelId="{F177AF3D-1744-43BF-AB11-9E30208F580F}" srcId="{DCA72CE5-E16E-4791-856D-902F252225A7}" destId="{891DE523-EC2F-4AEA-A311-E868A2EE3424}" srcOrd="0" destOrd="0" parTransId="{546B03DE-1348-4B62-8C14-098D1EE50F5D}" sibTransId="{BEA62127-76BD-49F1-8B23-B264C20EDD5A}"/>
    <dgm:cxn modelId="{48A13E3E-6721-49FA-9AD9-6276137476E8}" type="presOf" srcId="{46E28AAF-F4B2-4725-B71E-8AB793E4390D}" destId="{52008945-3252-435C-ACB1-EA5E2D95F4CF}" srcOrd="0" destOrd="0" presId="urn:microsoft.com/office/officeart/2005/8/layout/chevron2"/>
    <dgm:cxn modelId="{029D9462-7FD8-4856-8E54-7FBE52849B7F}" type="presOf" srcId="{B8E82638-CA64-4EC7-9C54-E07A9A446DAB}" destId="{AB7CDCE9-1E1F-4CF6-9087-34EF5EBA408A}" srcOrd="0" destOrd="0" presId="urn:microsoft.com/office/officeart/2005/8/layout/chevron2"/>
    <dgm:cxn modelId="{4473F490-1D5B-4CA3-A72E-FCA60ED82DAD}" srcId="{9D248B4F-4A06-4BE4-B54A-39E5B0E358DA}" destId="{5E965F38-AB06-4151-88D7-012D3090E1CA}" srcOrd="0" destOrd="0" parTransId="{7F4B7431-6758-49F4-B0C5-D10AEB367A7E}" sibTransId="{0CBC30DC-0C84-486F-A203-49D1CCF6DCE3}"/>
    <dgm:cxn modelId="{115B5194-DF48-49A0-BEC9-3E9F0E0EA508}" srcId="{46E28AAF-F4B2-4725-B71E-8AB793E4390D}" destId="{B8E82638-CA64-4EC7-9C54-E07A9A446DAB}" srcOrd="0" destOrd="0" parTransId="{34389CA9-46E6-4636-832E-6161534EB2D9}" sibTransId="{7F30EF49-5E56-4D6C-B26A-298C73439C38}"/>
    <dgm:cxn modelId="{1D19109E-9CAF-4C07-B9EA-02AEFC2D8CA8}" type="presOf" srcId="{52BA5F94-9700-45DE-AC5D-3C410F56E1C0}" destId="{CCFA2D09-C6FF-4FD1-8575-8BD2ACD7ACE4}" srcOrd="0" destOrd="0" presId="urn:microsoft.com/office/officeart/2005/8/layout/chevron2"/>
    <dgm:cxn modelId="{9FAE20A7-8C11-4304-BC1A-E60804F7A4FD}" type="presOf" srcId="{891DE523-EC2F-4AEA-A311-E868A2EE3424}" destId="{574E0CA9-347F-4EC9-94C9-1E95F2CE7D5A}" srcOrd="0" destOrd="0" presId="urn:microsoft.com/office/officeart/2005/8/layout/chevron2"/>
    <dgm:cxn modelId="{9A25DEBA-5DC3-48F4-9AFC-CEDC2AB87B66}" type="presOf" srcId="{88BEC3F9-24C5-414E-85B3-709BFDF17ED7}" destId="{2B907A40-6670-41B2-8B7A-4FFC6EFDC586}" srcOrd="0" destOrd="0" presId="urn:microsoft.com/office/officeart/2005/8/layout/chevron2"/>
    <dgm:cxn modelId="{E66968C1-327A-4C90-AD24-274F7D8479F5}" srcId="{9D248B4F-4A06-4BE4-B54A-39E5B0E358DA}" destId="{46E28AAF-F4B2-4725-B71E-8AB793E4390D}" srcOrd="3" destOrd="0" parTransId="{C2AACAA9-8C45-49B3-A3EF-1C522BB5A196}" sibTransId="{1D6D7700-F36B-4FC7-9E3B-A995729F3E8B}"/>
    <dgm:cxn modelId="{50DD5FCC-ACF0-4B2C-B920-C9A58DE36B75}" type="presOf" srcId="{DCA72CE5-E16E-4791-856D-902F252225A7}" destId="{4014D11B-EDB3-4864-857E-072A43403A9E}" srcOrd="0" destOrd="0" presId="urn:microsoft.com/office/officeart/2005/8/layout/chevron2"/>
    <dgm:cxn modelId="{431305E9-3E75-4C85-A88A-22FED427C1E8}" srcId="{9D248B4F-4A06-4BE4-B54A-39E5B0E358DA}" destId="{88BEC3F9-24C5-414E-85B3-709BFDF17ED7}" srcOrd="1" destOrd="0" parTransId="{FB78EE92-CA79-4BFB-A265-A09FB2631109}" sibTransId="{61634111-C17A-47C8-AB48-0EF5B9605BCB}"/>
    <dgm:cxn modelId="{39E48CF3-7F6B-4A62-994A-D0CB2EB9596E}" srcId="{9D248B4F-4A06-4BE4-B54A-39E5B0E358DA}" destId="{DCA72CE5-E16E-4791-856D-902F252225A7}" srcOrd="2" destOrd="0" parTransId="{3E05B049-4277-4B1E-BE97-5C5D47B1F024}" sibTransId="{0E5D9367-9E62-491A-A5BB-316A6568530E}"/>
    <dgm:cxn modelId="{37E7ABF5-8AD8-384C-AA92-5DFE35B21D2F}" type="presOf" srcId="{871429D3-52B1-C142-AC2D-DB6DBE6491CE}" destId="{6AEABC14-13E1-434E-965A-36E2EC87F1ED}" srcOrd="0" destOrd="0" presId="urn:microsoft.com/office/officeart/2005/8/layout/chevron2"/>
    <dgm:cxn modelId="{343BA5FD-F8FF-4A7A-AAEA-54998950BB08}" type="presOf" srcId="{5E965F38-AB06-4151-88D7-012D3090E1CA}" destId="{3ABE6AC7-8FD0-4F57-A461-4C397DF98A11}" srcOrd="0" destOrd="0" presId="urn:microsoft.com/office/officeart/2005/8/layout/chevron2"/>
    <dgm:cxn modelId="{FCF93B7C-D794-4E0F-9D68-11F958CF1C08}" type="presParOf" srcId="{47F5DBF9-1BC4-4B84-B553-21E97E31D92E}" destId="{529E6079-D845-4F22-8F49-EDE6D7CD5453}" srcOrd="0" destOrd="0" presId="urn:microsoft.com/office/officeart/2005/8/layout/chevron2"/>
    <dgm:cxn modelId="{8C6CEBC3-EB8D-47CB-86DD-2CCB657D36BA}" type="presParOf" srcId="{529E6079-D845-4F22-8F49-EDE6D7CD5453}" destId="{3ABE6AC7-8FD0-4F57-A461-4C397DF98A11}" srcOrd="0" destOrd="0" presId="urn:microsoft.com/office/officeart/2005/8/layout/chevron2"/>
    <dgm:cxn modelId="{0C83A507-05B2-41B1-885D-D529E7B6C7E2}" type="presParOf" srcId="{529E6079-D845-4F22-8F49-EDE6D7CD5453}" destId="{6AEABC14-13E1-434E-965A-36E2EC87F1ED}" srcOrd="1" destOrd="0" presId="urn:microsoft.com/office/officeart/2005/8/layout/chevron2"/>
    <dgm:cxn modelId="{EF7D8311-7825-4916-B517-7D879B52366F}" type="presParOf" srcId="{47F5DBF9-1BC4-4B84-B553-21E97E31D92E}" destId="{9229F05C-A161-469C-BF1E-60E54AD519D9}" srcOrd="1" destOrd="0" presId="urn:microsoft.com/office/officeart/2005/8/layout/chevron2"/>
    <dgm:cxn modelId="{918CACC6-26AE-4E08-8E17-50689E497266}" type="presParOf" srcId="{47F5DBF9-1BC4-4B84-B553-21E97E31D92E}" destId="{FF3C1593-3FB3-445E-B86A-D8D03F32D44C}" srcOrd="2" destOrd="0" presId="urn:microsoft.com/office/officeart/2005/8/layout/chevron2"/>
    <dgm:cxn modelId="{2BF4A5F6-A258-4AAC-A761-33D565D2EC04}" type="presParOf" srcId="{FF3C1593-3FB3-445E-B86A-D8D03F32D44C}" destId="{2B907A40-6670-41B2-8B7A-4FFC6EFDC586}" srcOrd="0" destOrd="0" presId="urn:microsoft.com/office/officeart/2005/8/layout/chevron2"/>
    <dgm:cxn modelId="{B2AA09F8-160D-49AE-B46C-6157985BA20D}" type="presParOf" srcId="{FF3C1593-3FB3-445E-B86A-D8D03F32D44C}" destId="{CCFA2D09-C6FF-4FD1-8575-8BD2ACD7ACE4}" srcOrd="1" destOrd="0" presId="urn:microsoft.com/office/officeart/2005/8/layout/chevron2"/>
    <dgm:cxn modelId="{D50635AD-486E-4098-B16C-C3514D11D1F6}" type="presParOf" srcId="{47F5DBF9-1BC4-4B84-B553-21E97E31D92E}" destId="{895A3CA5-E272-4618-BA8A-3593BDD92DB2}" srcOrd="3" destOrd="0" presId="urn:microsoft.com/office/officeart/2005/8/layout/chevron2"/>
    <dgm:cxn modelId="{26BD17CF-ADE3-41C1-A2D3-F18FF2B6B1C1}" type="presParOf" srcId="{47F5DBF9-1BC4-4B84-B553-21E97E31D92E}" destId="{DC938896-C6A6-413B-BB00-7D5CBDD89E94}" srcOrd="4" destOrd="0" presId="urn:microsoft.com/office/officeart/2005/8/layout/chevron2"/>
    <dgm:cxn modelId="{4C22E292-258D-4E64-ADEA-B7563D4645D8}" type="presParOf" srcId="{DC938896-C6A6-413B-BB00-7D5CBDD89E94}" destId="{4014D11B-EDB3-4864-857E-072A43403A9E}" srcOrd="0" destOrd="0" presId="urn:microsoft.com/office/officeart/2005/8/layout/chevron2"/>
    <dgm:cxn modelId="{DC3047D1-2C56-43D8-AFC3-8A8B7A7717AF}" type="presParOf" srcId="{DC938896-C6A6-413B-BB00-7D5CBDD89E94}" destId="{574E0CA9-347F-4EC9-94C9-1E95F2CE7D5A}" srcOrd="1" destOrd="0" presId="urn:microsoft.com/office/officeart/2005/8/layout/chevron2"/>
    <dgm:cxn modelId="{ACC62E5C-3F1F-4194-854A-787CB7083174}" type="presParOf" srcId="{47F5DBF9-1BC4-4B84-B553-21E97E31D92E}" destId="{1ECD222B-A69D-414E-895A-4CA22A2C807F}" srcOrd="5" destOrd="0" presId="urn:microsoft.com/office/officeart/2005/8/layout/chevron2"/>
    <dgm:cxn modelId="{D78F12A1-68BA-4660-9B44-1937E0DD0091}" type="presParOf" srcId="{47F5DBF9-1BC4-4B84-B553-21E97E31D92E}" destId="{F71D37E3-ACE3-437C-901C-FA09034B4A41}" srcOrd="6" destOrd="0" presId="urn:microsoft.com/office/officeart/2005/8/layout/chevron2"/>
    <dgm:cxn modelId="{1F4A480A-E0DF-49B9-A6F1-CE17E4968F16}" type="presParOf" srcId="{F71D37E3-ACE3-437C-901C-FA09034B4A41}" destId="{52008945-3252-435C-ACB1-EA5E2D95F4CF}" srcOrd="0" destOrd="0" presId="urn:microsoft.com/office/officeart/2005/8/layout/chevron2"/>
    <dgm:cxn modelId="{CF2A6F63-C073-4269-82FC-7E25BE17FA83}" type="presParOf" srcId="{F71D37E3-ACE3-437C-901C-FA09034B4A41}" destId="{AB7CDCE9-1E1F-4CF6-9087-34EF5EBA408A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92589-AF8D-497A-BDFE-966713CC02E7}">
      <dsp:nvSpPr>
        <dsp:cNvPr id="0" name=""/>
        <dsp:cNvSpPr/>
      </dsp:nvSpPr>
      <dsp:spPr>
        <a:xfrm rot="10800000">
          <a:off x="1184316" y="1875"/>
          <a:ext cx="4261793" cy="44343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54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/>
            <a:t>MARKETS AND INDUSTRY</a:t>
          </a:r>
          <a:endParaRPr lang="ru-RU" sz="1400" b="1" kern="1200" dirty="0"/>
        </a:p>
      </dsp:txBody>
      <dsp:txXfrm rot="10800000">
        <a:off x="1295173" y="1875"/>
        <a:ext cx="4150936" cy="443430"/>
      </dsp:txXfrm>
    </dsp:sp>
    <dsp:sp modelId="{BEA3E5FA-327A-4CEC-A988-06630FAD7437}">
      <dsp:nvSpPr>
        <dsp:cNvPr id="0" name=""/>
        <dsp:cNvSpPr/>
      </dsp:nvSpPr>
      <dsp:spPr>
        <a:xfrm>
          <a:off x="962601" y="1875"/>
          <a:ext cx="443430" cy="44343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17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5F23BA-A181-45D8-9075-A52E0242491C}">
      <dsp:nvSpPr>
        <dsp:cNvPr id="0" name=""/>
        <dsp:cNvSpPr/>
      </dsp:nvSpPr>
      <dsp:spPr>
        <a:xfrm rot="10800000">
          <a:off x="1184316" y="577674"/>
          <a:ext cx="4261793" cy="44343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54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/>
            <a:t>NEW DEMOGRAPHICS</a:t>
          </a:r>
          <a:endParaRPr lang="ru-RU" sz="1400" b="1" i="1" kern="1200" dirty="0"/>
        </a:p>
      </dsp:txBody>
      <dsp:txXfrm rot="10800000">
        <a:off x="1295173" y="577674"/>
        <a:ext cx="4150936" cy="443430"/>
      </dsp:txXfrm>
    </dsp:sp>
    <dsp:sp modelId="{E943F795-ED60-4B52-A9EA-6D3B50420656}">
      <dsp:nvSpPr>
        <dsp:cNvPr id="0" name=""/>
        <dsp:cNvSpPr/>
      </dsp:nvSpPr>
      <dsp:spPr>
        <a:xfrm>
          <a:off x="962601" y="577674"/>
          <a:ext cx="443430" cy="44343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17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F54672-A3B2-AE4D-9D05-4C451B0CA029}">
      <dsp:nvSpPr>
        <dsp:cNvPr id="0" name=""/>
        <dsp:cNvSpPr/>
      </dsp:nvSpPr>
      <dsp:spPr>
        <a:xfrm rot="10800000">
          <a:off x="1184316" y="1153472"/>
          <a:ext cx="4261793" cy="44343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54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/>
            <a:t>CAPITALISM </a:t>
          </a:r>
          <a:endParaRPr lang="ru-RU" sz="1400" b="1" i="1" kern="1200" dirty="0"/>
        </a:p>
      </dsp:txBody>
      <dsp:txXfrm rot="10800000">
        <a:off x="1295173" y="1153472"/>
        <a:ext cx="4150936" cy="443430"/>
      </dsp:txXfrm>
    </dsp:sp>
    <dsp:sp modelId="{304AA48B-F757-0B4D-AE2E-9125FB559F4E}">
      <dsp:nvSpPr>
        <dsp:cNvPr id="0" name=""/>
        <dsp:cNvSpPr/>
      </dsp:nvSpPr>
      <dsp:spPr>
        <a:xfrm>
          <a:off x="962601" y="1153472"/>
          <a:ext cx="443430" cy="443430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0DD9F2-D0E2-4D7A-9E01-E1C0D1555224}">
      <dsp:nvSpPr>
        <dsp:cNvPr id="0" name=""/>
        <dsp:cNvSpPr/>
      </dsp:nvSpPr>
      <dsp:spPr>
        <a:xfrm rot="10800000">
          <a:off x="1184316" y="1729271"/>
          <a:ext cx="4261793" cy="44343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54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VALUES OF INDIVIDUATION</a:t>
          </a:r>
          <a:endParaRPr lang="ru-RU" sz="1400" b="1" kern="1200" dirty="0"/>
        </a:p>
      </dsp:txBody>
      <dsp:txXfrm rot="10800000">
        <a:off x="1295173" y="1729271"/>
        <a:ext cx="4150936" cy="443430"/>
      </dsp:txXfrm>
    </dsp:sp>
    <dsp:sp modelId="{EE83D0A7-E9FE-4229-9B49-A9DC25114663}">
      <dsp:nvSpPr>
        <dsp:cNvPr id="0" name=""/>
        <dsp:cNvSpPr/>
      </dsp:nvSpPr>
      <dsp:spPr>
        <a:xfrm>
          <a:off x="962601" y="1729271"/>
          <a:ext cx="443430" cy="44343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17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EC4119-AA95-4CDC-BEDE-80EA4CE1FADE}">
      <dsp:nvSpPr>
        <dsp:cNvPr id="0" name=""/>
        <dsp:cNvSpPr/>
      </dsp:nvSpPr>
      <dsp:spPr>
        <a:xfrm rot="10800000">
          <a:off x="1184316" y="2305069"/>
          <a:ext cx="4261793" cy="44343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54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EXPERIMENTAL</a:t>
          </a:r>
          <a:r>
            <a:rPr lang="en-US" sz="1400" b="1" kern="1200" baseline="0" dirty="0"/>
            <a:t> SCIENCE</a:t>
          </a:r>
          <a:endParaRPr lang="ru-RU" sz="1400" b="1" kern="1200" dirty="0"/>
        </a:p>
      </dsp:txBody>
      <dsp:txXfrm rot="10800000">
        <a:off x="1295173" y="2305069"/>
        <a:ext cx="4150936" cy="443430"/>
      </dsp:txXfrm>
    </dsp:sp>
    <dsp:sp modelId="{D6EE8502-FBC5-45B5-BB41-A8DA7D642ED9}">
      <dsp:nvSpPr>
        <dsp:cNvPr id="0" name=""/>
        <dsp:cNvSpPr/>
      </dsp:nvSpPr>
      <dsp:spPr>
        <a:xfrm>
          <a:off x="962601" y="2305069"/>
          <a:ext cx="443430" cy="44343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17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3FCA48-AB31-49F1-B853-3BE259630EC2}">
      <dsp:nvSpPr>
        <dsp:cNvPr id="0" name=""/>
        <dsp:cNvSpPr/>
      </dsp:nvSpPr>
      <dsp:spPr>
        <a:xfrm rot="10800000">
          <a:off x="1184316" y="2880867"/>
          <a:ext cx="4261793" cy="44343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54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RATIONAL</a:t>
          </a:r>
          <a:r>
            <a:rPr lang="en-US" sz="1400" b="1" kern="1200" baseline="0" dirty="0"/>
            <a:t> BUREAUCRACY</a:t>
          </a:r>
          <a:endParaRPr lang="ru-RU" sz="1400" b="1" kern="1200" dirty="0"/>
        </a:p>
      </dsp:txBody>
      <dsp:txXfrm rot="10800000">
        <a:off x="1295173" y="2880867"/>
        <a:ext cx="4150936" cy="443430"/>
      </dsp:txXfrm>
    </dsp:sp>
    <dsp:sp modelId="{1A275822-E65B-496E-934D-848B2936C0DE}">
      <dsp:nvSpPr>
        <dsp:cNvPr id="0" name=""/>
        <dsp:cNvSpPr/>
      </dsp:nvSpPr>
      <dsp:spPr>
        <a:xfrm>
          <a:off x="962601" y="2880867"/>
          <a:ext cx="443430" cy="44343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17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16EB5B-F9A4-47A4-BABF-F9FD093ED040}">
      <dsp:nvSpPr>
        <dsp:cNvPr id="0" name=""/>
        <dsp:cNvSpPr/>
      </dsp:nvSpPr>
      <dsp:spPr>
        <a:xfrm rot="10800000">
          <a:off x="1184316" y="3456666"/>
          <a:ext cx="4261793" cy="44343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54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ORGANIC SOLIDARITY OF DEMOCRACY</a:t>
          </a:r>
          <a:endParaRPr lang="ru-RU" sz="1400" b="1" kern="1200" dirty="0"/>
        </a:p>
      </dsp:txBody>
      <dsp:txXfrm rot="10800000">
        <a:off x="1295173" y="3456666"/>
        <a:ext cx="4150936" cy="443430"/>
      </dsp:txXfrm>
    </dsp:sp>
    <dsp:sp modelId="{4C7F2F07-299D-42BC-8868-F6D64CE02704}">
      <dsp:nvSpPr>
        <dsp:cNvPr id="0" name=""/>
        <dsp:cNvSpPr/>
      </dsp:nvSpPr>
      <dsp:spPr>
        <a:xfrm>
          <a:off x="962601" y="3456666"/>
          <a:ext cx="443430" cy="44343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17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77D65-9DF5-4622-8523-C3F74596A4CF}">
      <dsp:nvSpPr>
        <dsp:cNvPr id="0" name=""/>
        <dsp:cNvSpPr/>
      </dsp:nvSpPr>
      <dsp:spPr>
        <a:xfrm>
          <a:off x="-4768631" y="-730905"/>
          <a:ext cx="5679867" cy="5679867"/>
        </a:xfrm>
        <a:prstGeom prst="blockArc">
          <a:avLst>
            <a:gd name="adj1" fmla="val 18900000"/>
            <a:gd name="adj2" fmla="val 2700000"/>
            <a:gd name="adj3" fmla="val 380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EE869-B898-4228-88BC-0E77B9BB0906}">
      <dsp:nvSpPr>
        <dsp:cNvPr id="0" name=""/>
        <dsp:cNvSpPr/>
      </dsp:nvSpPr>
      <dsp:spPr>
        <a:xfrm>
          <a:off x="477229" y="353991"/>
          <a:ext cx="8285622" cy="5894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506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>
              <a:solidFill>
                <a:srgbClr val="000099"/>
              </a:solidFill>
            </a:rPr>
            <a:t>How</a:t>
          </a:r>
          <a:r>
            <a:rPr lang="en-US" sz="2000" i="1" kern="1200" baseline="0" dirty="0">
              <a:solidFill>
                <a:srgbClr val="000099"/>
              </a:solidFill>
            </a:rPr>
            <a:t> positions in the world-system division of labor were distributed?</a:t>
          </a:r>
          <a:endParaRPr lang="ru-RU" sz="2000" i="1" kern="1200" dirty="0">
            <a:solidFill>
              <a:srgbClr val="000099"/>
            </a:solidFill>
          </a:endParaRPr>
        </a:p>
      </dsp:txBody>
      <dsp:txXfrm>
        <a:off x="477229" y="353991"/>
        <a:ext cx="8285622" cy="589491"/>
      </dsp:txXfrm>
    </dsp:sp>
    <dsp:sp modelId="{2856FD54-6B84-480D-83BA-3F6D13C98806}">
      <dsp:nvSpPr>
        <dsp:cNvPr id="0" name=""/>
        <dsp:cNvSpPr/>
      </dsp:nvSpPr>
      <dsp:spPr>
        <a:xfrm>
          <a:off x="134416" y="337562"/>
          <a:ext cx="685625" cy="622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F1D37-65DE-4536-BED4-C758421173CA}">
      <dsp:nvSpPr>
        <dsp:cNvPr id="0" name=""/>
        <dsp:cNvSpPr/>
      </dsp:nvSpPr>
      <dsp:spPr>
        <a:xfrm>
          <a:off x="830586" y="1103928"/>
          <a:ext cx="7913589" cy="624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506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rgbClr val="000099"/>
              </a:solidFill>
            </a:rPr>
            <a:t>Who became </a:t>
          </a:r>
          <a:r>
            <a:rPr lang="en-US" sz="2000" b="1" i="0" kern="1200" dirty="0" err="1">
              <a:solidFill>
                <a:srgbClr val="000099"/>
              </a:solidFill>
            </a:rPr>
            <a:t>metropole</a:t>
          </a:r>
          <a:r>
            <a:rPr lang="en-US" sz="2000" b="1" i="0" kern="1200" dirty="0">
              <a:solidFill>
                <a:srgbClr val="000099"/>
              </a:solidFill>
            </a:rPr>
            <a:t> — and who became colony</a:t>
          </a:r>
          <a:r>
            <a:rPr lang="ru-RU" sz="2000" b="1" i="0" kern="1200" dirty="0">
              <a:solidFill>
                <a:srgbClr val="000099"/>
              </a:solidFill>
            </a:rPr>
            <a:t>?</a:t>
          </a:r>
        </a:p>
      </dsp:txBody>
      <dsp:txXfrm>
        <a:off x="830586" y="1103928"/>
        <a:ext cx="7913589" cy="624201"/>
      </dsp:txXfrm>
    </dsp:sp>
    <dsp:sp modelId="{A1FB9F55-8FE1-40CB-A183-339B74926AB9}">
      <dsp:nvSpPr>
        <dsp:cNvPr id="0" name=""/>
        <dsp:cNvSpPr/>
      </dsp:nvSpPr>
      <dsp:spPr>
        <a:xfrm>
          <a:off x="517209" y="1076883"/>
          <a:ext cx="664106" cy="6456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88CED-0412-42E1-9707-CF3A93793DF5}">
      <dsp:nvSpPr>
        <dsp:cNvPr id="0" name=""/>
        <dsp:cNvSpPr/>
      </dsp:nvSpPr>
      <dsp:spPr>
        <a:xfrm>
          <a:off x="906873" y="1927415"/>
          <a:ext cx="7913589" cy="11927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506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2000" b="1" i="1" kern="1200" dirty="0">
              <a:solidFill>
                <a:srgbClr val="0000FF"/>
              </a:solidFill>
            </a:rPr>
            <a:t>Why did the incredible dynamism of capitalism foster an incredibly stable hierarchy of wealth and power in world-system?</a:t>
          </a:r>
          <a:endParaRPr lang="ru-RU" sz="2000" b="1" i="1" kern="1200" dirty="0">
            <a:solidFill>
              <a:srgbClr val="0000FF"/>
            </a:solidFill>
          </a:endParaRPr>
        </a:p>
      </dsp:txBody>
      <dsp:txXfrm>
        <a:off x="906873" y="1927415"/>
        <a:ext cx="7913589" cy="1192734"/>
      </dsp:txXfrm>
    </dsp:sp>
    <dsp:sp modelId="{64EA597B-142C-42DC-83EF-C71C645398E2}">
      <dsp:nvSpPr>
        <dsp:cNvPr id="0" name=""/>
        <dsp:cNvSpPr/>
      </dsp:nvSpPr>
      <dsp:spPr>
        <a:xfrm>
          <a:off x="544528" y="1896011"/>
          <a:ext cx="666766" cy="6236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DABD8-2198-4019-BDB0-A63D6B60FFBD}">
      <dsp:nvSpPr>
        <dsp:cNvPr id="0" name=""/>
        <dsp:cNvSpPr/>
      </dsp:nvSpPr>
      <dsp:spPr>
        <a:xfrm>
          <a:off x="489161" y="3408185"/>
          <a:ext cx="8285622" cy="7434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506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solidFill>
                <a:srgbClr val="0000FF"/>
              </a:solidFill>
            </a:rPr>
            <a:t>Who and how</a:t>
          </a:r>
          <a:r>
            <a:rPr lang="en-US" sz="2000" b="1" i="1" kern="1200" baseline="0" dirty="0">
              <a:solidFill>
                <a:srgbClr val="0000FF"/>
              </a:solidFill>
            </a:rPr>
            <a:t> could realize the ‘advantages of backwardness’? </a:t>
          </a:r>
        </a:p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baseline="0" dirty="0">
              <a:solidFill>
                <a:srgbClr val="0000FF"/>
              </a:solidFill>
            </a:rPr>
            <a:t>(Alexander </a:t>
          </a:r>
          <a:r>
            <a:rPr lang="en-US" sz="2000" b="1" i="1" kern="1200" baseline="0" dirty="0" err="1">
              <a:solidFill>
                <a:srgbClr val="0000FF"/>
              </a:solidFill>
            </a:rPr>
            <a:t>Gershenkron</a:t>
          </a:r>
          <a:r>
            <a:rPr lang="en-US" sz="2000" b="1" i="1" kern="1200" baseline="0" dirty="0">
              <a:solidFill>
                <a:srgbClr val="0000FF"/>
              </a:solidFill>
            </a:rPr>
            <a:t>)</a:t>
          </a:r>
          <a:endParaRPr lang="ru-RU" sz="2000" b="1" i="1" kern="1200" dirty="0">
            <a:solidFill>
              <a:srgbClr val="0000FF"/>
            </a:solidFill>
          </a:endParaRPr>
        </a:p>
      </dsp:txBody>
      <dsp:txXfrm>
        <a:off x="489161" y="3408185"/>
        <a:ext cx="8285622" cy="743457"/>
      </dsp:txXfrm>
    </dsp:sp>
    <dsp:sp modelId="{9FE4FD53-BCE3-480B-84CB-68310A825E8F}">
      <dsp:nvSpPr>
        <dsp:cNvPr id="0" name=""/>
        <dsp:cNvSpPr/>
      </dsp:nvSpPr>
      <dsp:spPr>
        <a:xfrm>
          <a:off x="137839" y="3393096"/>
          <a:ext cx="697289" cy="697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E6AC7-8FD0-4F57-A461-4C397DF98A11}">
      <dsp:nvSpPr>
        <dsp:cNvPr id="0" name=""/>
        <dsp:cNvSpPr/>
      </dsp:nvSpPr>
      <dsp:spPr>
        <a:xfrm rot="5400000">
          <a:off x="-168903" y="171488"/>
          <a:ext cx="1126024" cy="78821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 rot="-5400000">
        <a:off x="1" y="396694"/>
        <a:ext cx="788217" cy="337807"/>
      </dsp:txXfrm>
    </dsp:sp>
    <dsp:sp modelId="{6AEABC14-13E1-434E-965A-36E2EC87F1ED}">
      <dsp:nvSpPr>
        <dsp:cNvPr id="0" name=""/>
        <dsp:cNvSpPr/>
      </dsp:nvSpPr>
      <dsp:spPr>
        <a:xfrm rot="5400000">
          <a:off x="3558314" y="-2767512"/>
          <a:ext cx="731915" cy="62721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Georgia" charset="0"/>
              <a:ea typeface="Georgia" charset="0"/>
              <a:cs typeface="Georgia" charset="0"/>
            </a:rPr>
            <a:t>The Dutch Republic and England: two pathbreakers of capitalism</a:t>
          </a:r>
        </a:p>
      </dsp:txBody>
      <dsp:txXfrm rot="-5400000">
        <a:off x="788217" y="38314"/>
        <a:ext cx="6236381" cy="660457"/>
      </dsp:txXfrm>
    </dsp:sp>
    <dsp:sp modelId="{2B907A40-6670-41B2-8B7A-4FFC6EFDC586}">
      <dsp:nvSpPr>
        <dsp:cNvPr id="0" name=""/>
        <dsp:cNvSpPr/>
      </dsp:nvSpPr>
      <dsp:spPr>
        <a:xfrm rot="5400000">
          <a:off x="-168903" y="1149090"/>
          <a:ext cx="1126024" cy="788217"/>
        </a:xfrm>
        <a:prstGeom prst="chevron">
          <a:avLst/>
        </a:prstGeom>
        <a:solidFill>
          <a:schemeClr val="accent3">
            <a:hueOff val="1036186"/>
            <a:satOff val="-15329"/>
            <a:lumOff val="2876"/>
            <a:alphaOff val="0"/>
          </a:schemeClr>
        </a:solidFill>
        <a:ln w="12700" cap="flat" cmpd="sng" algn="ctr">
          <a:solidFill>
            <a:schemeClr val="accent3">
              <a:hueOff val="1036186"/>
              <a:satOff val="-15329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Georgia" charset="0"/>
            <a:ea typeface="Georgia" charset="0"/>
            <a:cs typeface="Georgia" charset="0"/>
          </a:endParaRPr>
        </a:p>
      </dsp:txBody>
      <dsp:txXfrm rot="-5400000">
        <a:off x="1" y="1374296"/>
        <a:ext cx="788217" cy="337807"/>
      </dsp:txXfrm>
    </dsp:sp>
    <dsp:sp modelId="{CCFA2D09-C6FF-4FD1-8575-8BD2ACD7ACE4}">
      <dsp:nvSpPr>
        <dsp:cNvPr id="0" name=""/>
        <dsp:cNvSpPr/>
      </dsp:nvSpPr>
      <dsp:spPr>
        <a:xfrm rot="5400000">
          <a:off x="3558314" y="-1789910"/>
          <a:ext cx="731915" cy="62721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36186"/>
              <a:satOff val="-15329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Georgia" charset="0"/>
              <a:ea typeface="Georgia" charset="0"/>
              <a:cs typeface="Georgia" charset="0"/>
            </a:rPr>
            <a:t>TWO</a:t>
          </a:r>
          <a:r>
            <a:rPr lang="en-US" sz="1800" kern="1200" baseline="0" dirty="0">
              <a:latin typeface="Georgia" charset="0"/>
              <a:ea typeface="Georgia" charset="0"/>
              <a:cs typeface="Georgia" charset="0"/>
            </a:rPr>
            <a:t> CLASSIC SUCCESSES: </a:t>
          </a:r>
          <a:r>
            <a:rPr lang="en-US" sz="1800" b="1" kern="1200" baseline="0" dirty="0">
              <a:latin typeface="Georgia" charset="0"/>
              <a:ea typeface="Georgia" charset="0"/>
              <a:cs typeface="Georgia" charset="0"/>
            </a:rPr>
            <a:t>PRUSSIA AND JAPAN</a:t>
          </a:r>
          <a:endParaRPr lang="ru-RU" sz="1800" b="1" kern="1200" dirty="0">
            <a:latin typeface="Georgia" charset="0"/>
            <a:ea typeface="Georgia" charset="0"/>
            <a:cs typeface="Georgia" charset="0"/>
          </a:endParaRPr>
        </a:p>
      </dsp:txBody>
      <dsp:txXfrm rot="-5400000">
        <a:off x="788217" y="1015916"/>
        <a:ext cx="6236381" cy="660457"/>
      </dsp:txXfrm>
    </dsp:sp>
    <dsp:sp modelId="{4014D11B-EDB3-4864-857E-072A43403A9E}">
      <dsp:nvSpPr>
        <dsp:cNvPr id="0" name=""/>
        <dsp:cNvSpPr/>
      </dsp:nvSpPr>
      <dsp:spPr>
        <a:xfrm rot="5400000">
          <a:off x="-168903" y="2126692"/>
          <a:ext cx="1126024" cy="788217"/>
        </a:xfrm>
        <a:prstGeom prst="chevron">
          <a:avLst/>
        </a:prstGeom>
        <a:solidFill>
          <a:schemeClr val="accent3">
            <a:hueOff val="2072372"/>
            <a:satOff val="-30659"/>
            <a:lumOff val="5752"/>
            <a:alphaOff val="0"/>
          </a:schemeClr>
        </a:solidFill>
        <a:ln w="12700" cap="flat" cmpd="sng" algn="ctr">
          <a:solidFill>
            <a:schemeClr val="accent3">
              <a:hueOff val="2072372"/>
              <a:satOff val="-30659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Georgia" charset="0"/>
            <a:ea typeface="Georgia" charset="0"/>
            <a:cs typeface="Georgia" charset="0"/>
          </a:endParaRPr>
        </a:p>
      </dsp:txBody>
      <dsp:txXfrm rot="-5400000">
        <a:off x="1" y="2351898"/>
        <a:ext cx="788217" cy="337807"/>
      </dsp:txXfrm>
    </dsp:sp>
    <dsp:sp modelId="{574E0CA9-347F-4EC9-94C9-1E95F2CE7D5A}">
      <dsp:nvSpPr>
        <dsp:cNvPr id="0" name=""/>
        <dsp:cNvSpPr/>
      </dsp:nvSpPr>
      <dsp:spPr>
        <a:xfrm rot="5400000">
          <a:off x="3558314" y="-812308"/>
          <a:ext cx="731915" cy="62721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72372"/>
              <a:satOff val="-30659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>
              <a:latin typeface="Georgia" charset="0"/>
              <a:ea typeface="Georgia" charset="0"/>
              <a:cs typeface="Georgia" charset="0"/>
            </a:rPr>
            <a:t>TWO CLASSIC FAILURES: </a:t>
          </a:r>
          <a:r>
            <a:rPr lang="en-US" sz="1800" b="1" kern="1200" dirty="0">
              <a:latin typeface="Georgia" charset="0"/>
              <a:ea typeface="Georgia" charset="0"/>
              <a:cs typeface="Georgia" charset="0"/>
            </a:rPr>
            <a:t>POLAND-LITHUANIA AND OTTOMAN EGYPT</a:t>
          </a:r>
          <a:r>
            <a:rPr lang="en-US" sz="1800" kern="1200" dirty="0">
              <a:latin typeface="Georgia" charset="0"/>
              <a:ea typeface="Georgia" charset="0"/>
              <a:cs typeface="Georgia" charset="0"/>
            </a:rPr>
            <a:t> UNDER MEHMET ALI PASHA</a:t>
          </a:r>
        </a:p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kern="1200" dirty="0">
            <a:latin typeface="Georgia" charset="0"/>
            <a:ea typeface="Georgia" charset="0"/>
            <a:cs typeface="Georgia" charset="0"/>
          </a:endParaRPr>
        </a:p>
      </dsp:txBody>
      <dsp:txXfrm rot="-5400000">
        <a:off x="788217" y="1993518"/>
        <a:ext cx="6236381" cy="660457"/>
      </dsp:txXfrm>
    </dsp:sp>
    <dsp:sp modelId="{52008945-3252-435C-ACB1-EA5E2D95F4CF}">
      <dsp:nvSpPr>
        <dsp:cNvPr id="0" name=""/>
        <dsp:cNvSpPr/>
      </dsp:nvSpPr>
      <dsp:spPr>
        <a:xfrm rot="5400000">
          <a:off x="-168903" y="3104294"/>
          <a:ext cx="1126024" cy="788217"/>
        </a:xfrm>
        <a:prstGeom prst="chevron">
          <a:avLst/>
        </a:prstGeom>
        <a:solidFill>
          <a:schemeClr val="accent3">
            <a:hueOff val="3108557"/>
            <a:satOff val="-45988"/>
            <a:lumOff val="8628"/>
            <a:alphaOff val="0"/>
          </a:schemeClr>
        </a:solidFill>
        <a:ln w="12700" cap="flat" cmpd="sng" algn="ctr">
          <a:solidFill>
            <a:schemeClr val="accent3">
              <a:hueOff val="3108557"/>
              <a:satOff val="-45988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Georgia" charset="0"/>
            <a:ea typeface="Georgia" charset="0"/>
            <a:cs typeface="Georgia" charset="0"/>
          </a:endParaRPr>
        </a:p>
      </dsp:txBody>
      <dsp:txXfrm rot="-5400000">
        <a:off x="1" y="3329500"/>
        <a:ext cx="788217" cy="337807"/>
      </dsp:txXfrm>
    </dsp:sp>
    <dsp:sp modelId="{AB7CDCE9-1E1F-4CF6-9087-34EF5EBA408A}">
      <dsp:nvSpPr>
        <dsp:cNvPr id="0" name=""/>
        <dsp:cNvSpPr/>
      </dsp:nvSpPr>
      <dsp:spPr>
        <a:xfrm rot="5400000">
          <a:off x="3558314" y="165293"/>
          <a:ext cx="731915" cy="62721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108557"/>
              <a:satOff val="-45988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>
              <a:latin typeface="Georgia" charset="0"/>
              <a:ea typeface="Georgia" charset="0"/>
              <a:cs typeface="Georgia" charset="0"/>
            </a:rPr>
            <a:t>RUSSIAN EMPIRE</a:t>
          </a:r>
          <a:r>
            <a:rPr lang="en-US" sz="1800" kern="1200" dirty="0">
              <a:latin typeface="Georgia" charset="0"/>
              <a:ea typeface="Georgia" charset="0"/>
              <a:cs typeface="Georgia" charset="0"/>
            </a:rPr>
            <a:t>: THREE MODERNIZING CYCLES</a:t>
          </a:r>
          <a:endParaRPr lang="ru-RU" sz="1800" kern="1200" dirty="0">
            <a:latin typeface="Georgia" charset="0"/>
            <a:ea typeface="Georgia" charset="0"/>
            <a:cs typeface="Georgia" charset="0"/>
          </a:endParaRPr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500" b="1" kern="1200" dirty="0">
            <a:solidFill>
              <a:srgbClr val="000099"/>
            </a:solidFill>
          </a:endParaRPr>
        </a:p>
      </dsp:txBody>
      <dsp:txXfrm rot="-5400000">
        <a:off x="788217" y="2971120"/>
        <a:ext cx="6236381" cy="660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CA399-0F81-0C4B-982B-CAE4C1370785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A5034-44B2-1048-A70E-E4657D1ED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406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9767E-2A01-4088-99FB-AA351FCEF810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A1CCA-F559-480C-B4BC-CECE834E7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96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A1CCA-F559-480C-B4BC-CECE834E7FD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90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A1CCA-F559-480C-B4BC-CECE834E7FD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199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A1CCA-F559-480C-B4BC-CECE834E7FD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333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A1CCA-F559-480C-B4BC-CECE834E7FD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071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A1CCA-F559-480C-B4BC-CECE834E7FD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58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A1CCA-F559-480C-B4BC-CECE834E7FD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319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A1CCA-F559-480C-B4BC-CECE834E7FD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21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720C-C7BB-E041-8CEE-114450B21AE2}" type="datetime1">
              <a:rPr lang="ru-RU" smtClean="0"/>
              <a:t>29.10.2020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C6D0-0276-44CD-B110-DABDE0CD3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446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720C-C7BB-E041-8CEE-114450B21AE2}" type="datetime1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C6D0-0276-44CD-B110-DABDE0CD3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82240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720C-C7BB-E041-8CEE-114450B21AE2}" type="datetime1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C6D0-0276-44CD-B110-DABDE0CD3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2461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0D9C-ED8E-2F4E-9F06-7A5F2E79C870}" type="datetime1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C6D0-0276-44CD-B110-DABDE0CD3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9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720C-C7BB-E041-8CEE-114450B21AE2}" type="datetime1">
              <a:rPr lang="ru-RU" smtClean="0"/>
              <a:t>29.10.2020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C6D0-0276-44CD-B110-DABDE0CD3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5104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720C-C7BB-E041-8CEE-114450B21AE2}" type="datetime1">
              <a:rPr lang="ru-RU" smtClean="0"/>
              <a:t>29.10.2020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C6D0-0276-44CD-B110-DABDE0CD3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886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720C-C7BB-E041-8CEE-114450B21AE2}" type="datetime1">
              <a:rPr lang="ru-RU" smtClean="0"/>
              <a:t>29.10.2020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C6D0-0276-44CD-B110-DABDE0CD3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68137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720C-C7BB-E041-8CEE-114450B21AE2}" type="datetime1">
              <a:rPr lang="ru-RU" smtClean="0"/>
              <a:t>29.10.2020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C6D0-0276-44CD-B110-DABDE0CD314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5030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720C-C7BB-E041-8CEE-114450B21AE2}" type="datetime1">
              <a:rPr lang="ru-RU" smtClean="0"/>
              <a:t>29.10.2020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C6D0-0276-44CD-B110-DABDE0CD3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48664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720C-C7BB-E041-8CEE-114450B21AE2}" type="datetime1">
              <a:rPr lang="ru-RU" smtClean="0"/>
              <a:t>29.10.2020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C6D0-0276-44CD-B110-DABDE0CD3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7021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720C-C7BB-E041-8CEE-114450B21AE2}" type="datetime1">
              <a:rPr lang="ru-RU" smtClean="0"/>
              <a:t>29.10.2020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C6D0-0276-44CD-B110-DABDE0CD3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38684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CF8720C-C7BB-E041-8CEE-114450B21AE2}" type="datetime1">
              <a:rPr lang="ru-RU" smtClean="0"/>
              <a:t>29.10.2020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C6D0-0276-44CD-B110-DABDE0CD3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78615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CF8720C-C7BB-E041-8CEE-114450B21AE2}" type="datetime1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D52C6D0-0276-44CD-B110-DABDE0CD3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90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0/06/OttomanEmpireIn1683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upload.wikimedia.org/wikipedia/commons/2/2a/Empire-Roman-Emperor-Charles-V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en.wikipedia.org/wiki/File:Mughal1700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3147FA1C-9963-9A4B-B4D8-8A4BF8AF0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046" y="5499895"/>
            <a:ext cx="7228833" cy="484633"/>
          </a:xfrm>
        </p:spPr>
        <p:txBody>
          <a:bodyPr>
            <a:normAutofit/>
          </a:bodyPr>
          <a:lstStyle/>
          <a:p>
            <a:endParaRPr lang="en-A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1" y="640080"/>
            <a:ext cx="8183898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7" y="804672"/>
            <a:ext cx="7934706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7046" y="1289303"/>
            <a:ext cx="7228833" cy="3339303"/>
          </a:xfrm>
          <a:ln>
            <a:noFill/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cap="none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MAPPING </a:t>
            </a:r>
            <a:br>
              <a:rPr lang="en-US" sz="4400" b="1" cap="none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</a:br>
            <a:r>
              <a:rPr lang="en-US" sz="4400" b="1" cap="none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THE WORLD-SYSTEM</a:t>
            </a:r>
            <a:br>
              <a:rPr lang="en-US" sz="4400" b="1" cap="none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</a:br>
            <a:br>
              <a:rPr lang="en-US" sz="4400" b="1" cap="none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400" b="1" cap="none" spc="5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9669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4">
                <a:lumMod val="40000"/>
                <a:lumOff val="60000"/>
              </a:schemeClr>
            </a:gs>
            <a:gs pos="98000">
              <a:schemeClr val="accent4">
                <a:lumMod val="97000"/>
                <a:lumOff val="3000"/>
              </a:schemeClr>
            </a:gs>
            <a:gs pos="61000">
              <a:schemeClr val="accent4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>
          <a:xfrm>
            <a:off x="8676456" y="6480175"/>
            <a:ext cx="4675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000099"/>
                </a:solidFill>
              </a:rPr>
              <a:t>11</a:t>
            </a:r>
          </a:p>
        </p:txBody>
      </p:sp>
      <p:pic>
        <p:nvPicPr>
          <p:cNvPr id="14" name="Picture 17" descr="ile:OttomanEmpireIn1683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24744"/>
            <a:ext cx="4968552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660028" y="6035886"/>
            <a:ext cx="2440364" cy="633473"/>
          </a:xfrm>
          <a:prstGeom prst="rect">
            <a:avLst/>
          </a:prstGeom>
          <a:ln>
            <a:solidFill>
              <a:srgbClr val="00009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/>
              <a:t>OTTOMAN TURKS, </a:t>
            </a:r>
          </a:p>
          <a:p>
            <a:pPr algn="ctr"/>
            <a:r>
              <a:rPr lang="en-US" sz="1600" b="1" i="1" dirty="0"/>
              <a:t>SINCE 1453</a:t>
            </a:r>
            <a:endParaRPr lang="ru-RU" sz="1600" b="1" i="1" dirty="0"/>
          </a:p>
        </p:txBody>
      </p:sp>
      <p:pic>
        <p:nvPicPr>
          <p:cNvPr id="15" name="Picture 1" descr="ile:Empire-Roman-Emperor-Charles-V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6" y="1113260"/>
            <a:ext cx="4578776" cy="454798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981356" y="6165304"/>
            <a:ext cx="2870564" cy="576064"/>
          </a:xfrm>
          <a:prstGeom prst="rect">
            <a:avLst/>
          </a:prstGeom>
          <a:ln>
            <a:solidFill>
              <a:srgbClr val="00009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/>
              <a:t>SPANISH HAPSBURGS, </a:t>
            </a:r>
          </a:p>
          <a:p>
            <a:pPr algn="ctr"/>
            <a:r>
              <a:rPr lang="en-US" sz="1600" b="1" i="1" dirty="0"/>
              <a:t>SINCE 1516</a:t>
            </a:r>
            <a:r>
              <a:rPr lang="ru-RU" sz="1600" b="1" i="1" dirty="0"/>
              <a:t>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32048" y="0"/>
            <a:ext cx="7772400" cy="6926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75000"/>
              </a:lnSpc>
            </a:pPr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GREAT POWERS, THE RANKING OF 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1550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C6D0-0276-44CD-B110-DABDE0CD314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17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4">
                <a:lumMod val="40000"/>
                <a:lumOff val="60000"/>
              </a:schemeClr>
            </a:gs>
            <a:gs pos="98000">
              <a:schemeClr val="accent4">
                <a:lumMod val="97000"/>
                <a:lumOff val="3000"/>
              </a:schemeClr>
            </a:gs>
            <a:gs pos="61000">
              <a:schemeClr val="accent4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7"/>
            <a:ext cx="7834064" cy="1440160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br>
              <a:rPr lang="ru-RU" sz="3200" dirty="0"/>
            </a:br>
            <a:endParaRPr lang="ru-RU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C6D0-0276-44CD-B110-DABDE0CD314A}" type="slidenum">
              <a:rPr lang="ru-RU" smtClean="0"/>
              <a:t>11</a:t>
            </a:fld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>
          <a:xfrm>
            <a:off x="8676456" y="6480175"/>
            <a:ext cx="4675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000099"/>
                </a:solidFill>
              </a:rPr>
              <a:t>14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4805" y="4191769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AND WHERE ARE THEY ALL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BY 1900</a:t>
            </a:r>
            <a:endParaRPr lang="ru-RU" sz="2800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1115616" y="692696"/>
            <a:ext cx="6192688" cy="1728193"/>
          </a:xfrm>
          <a:prstGeom prst="wedgeEllipseCallout">
            <a:avLst>
              <a:gd name="adj1" fmla="val -53407"/>
              <a:gd name="adj2" fmla="val 5544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“IS IT NOT WONDERFUL THAT A SMALL ISLAND OFF THE COAST OF EUROPE CAME TO DOMINATE INDIAN SUB-CONTINENT?		</a:t>
            </a:r>
            <a:r>
              <a:rPr lang="en-US" b="1" i="1" dirty="0">
                <a:solidFill>
                  <a:srgbClr val="000099"/>
                </a:solidFill>
              </a:rPr>
              <a:t>MAHATMA GANDHI</a:t>
            </a:r>
            <a:endParaRPr lang="ru-RU" b="1" i="1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3429000"/>
            <a:ext cx="79208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89603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4">
                <a:lumMod val="40000"/>
                <a:lumOff val="60000"/>
              </a:schemeClr>
            </a:gs>
            <a:gs pos="98000">
              <a:schemeClr val="accent4">
                <a:lumMod val="97000"/>
                <a:lumOff val="3000"/>
              </a:schemeClr>
            </a:gs>
            <a:gs pos="61000">
              <a:schemeClr val="accent4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7502868" cy="1523254"/>
          </a:xfrm>
        </p:spPr>
        <p:txBody>
          <a:bodyPr>
            <a:noAutofit/>
          </a:bodyPr>
          <a:lstStyle/>
          <a:p>
            <a:pPr algn="ctr">
              <a:lnSpc>
                <a:spcPct val="75000"/>
              </a:lnSpc>
            </a:pPr>
            <a:br>
              <a:rPr lang="ru-RU" sz="2400" dirty="0">
                <a:solidFill>
                  <a:srgbClr val="0000CC"/>
                </a:solidFill>
              </a:rPr>
            </a:br>
            <a:br>
              <a:rPr lang="ru-RU" sz="3200" dirty="0"/>
            </a:br>
            <a:endParaRPr lang="ru-RU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691681" y="620688"/>
            <a:ext cx="6192688" cy="10081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300" dirty="0"/>
              <a:t>A WORLD-SYSTEM</a:t>
            </a:r>
          </a:p>
          <a:p>
            <a:r>
              <a:rPr lang="en-US" dirty="0"/>
              <a:t>THE “STAR” CORE AND VARIOUS SATELLITE ORBITS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67544" y="5157192"/>
            <a:ext cx="7920880" cy="792088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>
                <a:solidFill>
                  <a:srgbClr val="000099"/>
                </a:solidFill>
              </a:rPr>
              <a:t>THE GEO-ECONOMIC SCHEME OF </a:t>
            </a:r>
            <a:r>
              <a:rPr lang="en-US" sz="4000" b="1" dirty="0">
                <a:solidFill>
                  <a:srgbClr val="000099"/>
                </a:solidFill>
              </a:rPr>
              <a:t>FERNAND BRAUDEL </a:t>
            </a:r>
            <a:r>
              <a:rPr lang="en-US" sz="4000" dirty="0">
                <a:solidFill>
                  <a:srgbClr val="000099"/>
                </a:solidFill>
              </a:rPr>
              <a:t>AND </a:t>
            </a:r>
            <a:r>
              <a:rPr lang="en-US" sz="4000" b="1" dirty="0">
                <a:solidFill>
                  <a:srgbClr val="000099"/>
                </a:solidFill>
              </a:rPr>
              <a:t>IMMANUEL WALLERSTEIN</a:t>
            </a:r>
            <a:endParaRPr lang="ru-RU" sz="4000" b="1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C6D0-0276-44CD-B110-DABDE0CD314A}" type="slidenum">
              <a:rPr lang="ru-RU" smtClean="0"/>
              <a:t>12</a:t>
            </a:fld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>
          <a:xfrm>
            <a:off x="8604448" y="6480175"/>
            <a:ext cx="539552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>
              <a:solidFill>
                <a:srgbClr val="000099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331640" y="2060848"/>
            <a:ext cx="6661161" cy="2701289"/>
            <a:chOff x="-60918" y="0"/>
            <a:chExt cx="6661528" cy="2701637"/>
          </a:xfrm>
        </p:grpSpPr>
        <p:sp>
          <p:nvSpPr>
            <p:cNvPr id="20" name="Donut 5"/>
            <p:cNvSpPr/>
            <p:nvPr/>
          </p:nvSpPr>
          <p:spPr>
            <a:xfrm>
              <a:off x="0" y="0"/>
              <a:ext cx="4229100" cy="2628900"/>
            </a:xfrm>
            <a:prstGeom prst="donu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2" name="Oval 14"/>
            <p:cNvSpPr/>
            <p:nvPr/>
          </p:nvSpPr>
          <p:spPr>
            <a:xfrm>
              <a:off x="3611692" y="950599"/>
              <a:ext cx="1999399" cy="874738"/>
            </a:xfrm>
            <a:prstGeom prst="ellipse">
              <a:avLst/>
            </a:prstGeom>
            <a:gradFill rotWithShape="1">
              <a:gsLst>
                <a:gs pos="0">
                  <a:schemeClr val="accent5">
                    <a:lumMod val="53000"/>
                  </a:scheme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cxnSp>
          <p:nvCxnSpPr>
            <p:cNvPr id="23" name="Straight Arrow Connector 8"/>
            <p:cNvCxnSpPr/>
            <p:nvPr/>
          </p:nvCxnSpPr>
          <p:spPr>
            <a:xfrm>
              <a:off x="-60918" y="2701637"/>
              <a:ext cx="6420154" cy="0"/>
            </a:xfrm>
            <a:prstGeom prst="straightConnector1">
              <a:avLst/>
            </a:prstGeom>
            <a:noFill/>
            <a:ln w="25400" cap="flat" cmpd="sng" algn="ctr">
              <a:gradFill flip="none" rotWithShape="1">
                <a:gsLst>
                  <a:gs pos="0">
                    <a:srgbClr val="00B0F0">
                      <a:lumMod val="92000"/>
                      <a:lumOff val="8000"/>
                    </a:srgbClr>
                  </a:gs>
                  <a:gs pos="100000">
                    <a:srgbClr val="C00000"/>
                  </a:gs>
                </a:gsLst>
                <a:lin ang="0" scaled="1"/>
                <a:tileRect/>
              </a:gra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1" name="Sun 13"/>
            <p:cNvSpPr/>
            <p:nvPr/>
          </p:nvSpPr>
          <p:spPr>
            <a:xfrm>
              <a:off x="5518528" y="864207"/>
              <a:ext cx="973643" cy="1033146"/>
            </a:xfrm>
            <a:prstGeom prst="sun">
              <a:avLst/>
            </a:prstGeom>
            <a:gradFill rotWithShape="1">
              <a:gsLst>
                <a:gs pos="49000">
                  <a:srgbClr val="C00000">
                    <a:lumMod val="96000"/>
                    <a:lumOff val="4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9" name="Text Box 3"/>
            <p:cNvSpPr txBox="1"/>
            <p:nvPr/>
          </p:nvSpPr>
          <p:spPr>
            <a:xfrm>
              <a:off x="5411992" y="432104"/>
              <a:ext cx="118861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ea typeface="MS Mincho" panose="02020609040205080304" pitchFamily="49" charset="-128"/>
                  <a:cs typeface="Times New Roman" panose="02020603050405020304" pitchFamily="18" charset="0"/>
                </a:rPr>
                <a:t>CORE</a:t>
              </a:r>
              <a:endParaRPr lang="ru-RU" sz="1600" b="1" dirty="0"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 Box 6"/>
          <p:cNvSpPr txBox="1"/>
          <p:nvPr/>
        </p:nvSpPr>
        <p:spPr>
          <a:xfrm>
            <a:off x="2339752" y="3140968"/>
            <a:ext cx="262890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WORLD-SYSTEM’S PERIPHERY</a:t>
            </a:r>
            <a:endParaRPr lang="ru-RU" sz="1600" b="1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5" name="Text Box 15"/>
          <p:cNvSpPr txBox="1"/>
          <p:nvPr/>
        </p:nvSpPr>
        <p:spPr>
          <a:xfrm>
            <a:off x="5040472" y="3242524"/>
            <a:ext cx="1979800" cy="47450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b="1" dirty="0"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SEMI-PERIPHERY</a:t>
            </a:r>
            <a:endParaRPr lang="ru-RU" sz="1400" b="1" dirty="0">
              <a:solidFill>
                <a:schemeClr val="tx1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224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3"/>
            <a:ext cx="7509309" cy="65915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MAJOR CORE ADVANTAGES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7544" y="1196752"/>
            <a:ext cx="7762057" cy="5112568"/>
          </a:xfrm>
        </p:spPr>
        <p:txBody>
          <a:bodyPr/>
          <a:lstStyle/>
          <a:p>
            <a:r>
              <a:rPr lang="en-US" sz="2800" b="1" i="1" dirty="0"/>
              <a:t>Democracy is a wonderful situation when State is obligated to issue guarantees against itself. </a:t>
            </a:r>
          </a:p>
          <a:p>
            <a:pPr algn="r"/>
            <a:r>
              <a:rPr lang="en-US" dirty="0"/>
              <a:t>Terence K. Hopkins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9552" y="1268760"/>
            <a:ext cx="7416825" cy="424847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— Wealthy, effective, and bureaucratically ‘rational’ STATES (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protection rent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— Concentration of CAPITAL (investment glut)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— Expensive, 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</a:rPr>
              <a:t>hence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free and skilled LABOR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— Large middle classes of SPECIALISTS (lawyers, doctors, officers, bankers, artists, educators)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— DEMOCRACY and LEGITIMACY of institutions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2440" y="5870577"/>
            <a:ext cx="432048" cy="36673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498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0"/>
            <a:ext cx="7221277" cy="1340769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PERIPHERAL DISADVANTAGES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1" y="1412776"/>
            <a:ext cx="7427168" cy="5184576"/>
          </a:xfrm>
        </p:spPr>
        <p:txBody>
          <a:bodyPr>
            <a:normAutofit/>
          </a:bodyPr>
          <a:lstStyle/>
          <a:p>
            <a:r>
              <a:rPr lang="en-US" sz="2800" dirty="0"/>
              <a:t>— Weak, corrupt states with low legitimacy (e.g. Latin America)</a:t>
            </a:r>
          </a:p>
          <a:p>
            <a:r>
              <a:rPr lang="en-US" sz="2800" dirty="0"/>
              <a:t>— Lack of native capital and capital flight </a:t>
            </a:r>
          </a:p>
          <a:p>
            <a:r>
              <a:rPr lang="en-US" sz="2800" dirty="0"/>
              <a:t>— Comprador oligarchy; revolving dictatorships</a:t>
            </a:r>
          </a:p>
          <a:p>
            <a:r>
              <a:rPr lang="en-US" sz="2800" dirty="0"/>
              <a:t>— Cheap, oppressively controlled (slave and near-slave) labor</a:t>
            </a:r>
          </a:p>
          <a:p>
            <a:r>
              <a:rPr lang="en-US" sz="2800" dirty="0"/>
              <a:t>— Technological backwardness</a:t>
            </a:r>
          </a:p>
          <a:p>
            <a:r>
              <a:rPr lang="en-US" sz="2800" dirty="0"/>
              <a:t>— Few middle classes; social polarization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27584" y="5589240"/>
            <a:ext cx="7402017" cy="10081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 short: 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REVERSE MODERNIZATION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C6D0-0276-44CD-B110-DABDE0CD314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613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SEMI-PERIPHERY: </a:t>
            </a:r>
            <a:b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INTERMEDIATE ZONE OF ACTIVIST STATES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1559024"/>
          </a:xfrm>
        </p:spPr>
        <p:txBody>
          <a:bodyPr>
            <a:noAutofit/>
          </a:bodyPr>
          <a:lstStyle/>
          <a:p>
            <a:endParaRPr lang="en-US" sz="3200" b="1" dirty="0"/>
          </a:p>
          <a:p>
            <a:r>
              <a:rPr lang="en-US" sz="3200" b="1" dirty="0"/>
              <a:t>ALL FORMERLY AGRARAIN EMPIRES:</a:t>
            </a:r>
          </a:p>
          <a:p>
            <a:pPr algn="just"/>
            <a:r>
              <a:rPr lang="en-US" sz="3200" b="1" dirty="0"/>
              <a:t> SPAIN, ITALY, SWEDEN, POLAND, TURKEY, IRAN, INDIA, CHINA, RUSSIA — and GEORGIA?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27584" y="5733256"/>
            <a:ext cx="7402017" cy="57944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C6D0-0276-44CD-B110-DABDE0CD314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984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4">
                <a:lumMod val="40000"/>
                <a:lumOff val="60000"/>
              </a:schemeClr>
            </a:gs>
            <a:gs pos="98000">
              <a:schemeClr val="accent4">
                <a:lumMod val="97000"/>
                <a:lumOff val="3000"/>
              </a:schemeClr>
            </a:gs>
            <a:gs pos="61000">
              <a:schemeClr val="accent4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04056" y="-171400"/>
            <a:ext cx="7772400" cy="1445825"/>
          </a:xfrm>
        </p:spPr>
        <p:txBody>
          <a:bodyPr>
            <a:noAutofit/>
          </a:bodyPr>
          <a:lstStyle/>
          <a:p>
            <a:pPr algn="ctr">
              <a:lnSpc>
                <a:spcPct val="75000"/>
              </a:lnSpc>
            </a:pPr>
            <a:r>
              <a:rPr lang="en-US" sz="3200" b="1" dirty="0"/>
              <a:t>EMPIRICAL CASES</a:t>
            </a:r>
            <a:endParaRPr lang="ru-RU" sz="3200" b="1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 flipH="1">
            <a:off x="3737737" y="908721"/>
            <a:ext cx="45719" cy="28803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sz="2600" dirty="0">
              <a:solidFill>
                <a:srgbClr val="0000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56648" cy="377825"/>
          </a:xfrm>
        </p:spPr>
        <p:txBody>
          <a:bodyPr/>
          <a:lstStyle/>
          <a:p>
            <a:fld id="{BD52C6D0-0276-44CD-B110-DABDE0CD314A}" type="slidenum">
              <a:rPr lang="ru-RU" sz="2000" b="1" smtClean="0">
                <a:solidFill>
                  <a:srgbClr val="000099"/>
                </a:solidFill>
              </a:rPr>
              <a:t>16</a:t>
            </a:fld>
            <a:endParaRPr lang="ru-RU" sz="2000" b="1" dirty="0">
              <a:solidFill>
                <a:srgbClr val="000099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694509405"/>
              </p:ext>
            </p:extLst>
          </p:nvPr>
        </p:nvGraphicFramePr>
        <p:xfrm>
          <a:off x="899592" y="1965393"/>
          <a:ext cx="70603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057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5"/>
            <a:ext cx="7772400" cy="720079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CHEMSHA BONGO </a:t>
            </a:r>
            <a:br>
              <a:rPr lang="en-US" b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b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(Swahili for ‘scratch the brain’)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459444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Why spell in such weird way the simple word </a:t>
            </a:r>
            <a:r>
              <a:rPr lang="en-US" sz="3200" b="1" dirty="0"/>
              <a:t>daughter</a:t>
            </a:r>
            <a:r>
              <a:rPr lang="en-US" sz="2400" dirty="0"/>
              <a:t>?</a:t>
            </a:r>
          </a:p>
          <a:p>
            <a:r>
              <a:rPr lang="en-US" sz="2400" dirty="0"/>
              <a:t>AU — from French</a:t>
            </a:r>
          </a:p>
          <a:p>
            <a:r>
              <a:rPr lang="en-US" sz="2400" dirty="0"/>
              <a:t>GH — mute since Chaucer</a:t>
            </a:r>
          </a:p>
          <a:p>
            <a:r>
              <a:rPr lang="en-US" sz="2400" dirty="0"/>
              <a:t>Why not modernize English?</a:t>
            </a:r>
          </a:p>
          <a:p>
            <a:endParaRPr lang="en-US" sz="2400" b="1" dirty="0"/>
          </a:p>
          <a:p>
            <a:pPr marL="0" indent="0" algn="just">
              <a:buNone/>
            </a:pPr>
            <a:endParaRPr lang="en-US" sz="2400" b="1" dirty="0"/>
          </a:p>
          <a:p>
            <a:pPr marL="0" indent="0" algn="just">
              <a:buNone/>
            </a:pPr>
            <a:endParaRPr lang="en-US" sz="2400" b="1" i="1" dirty="0"/>
          </a:p>
          <a:p>
            <a:pPr marL="0" indent="0" algn="just">
              <a:buNone/>
            </a:pPr>
            <a:endParaRPr lang="en-US" sz="2400" b="1" i="1" dirty="0"/>
          </a:p>
          <a:p>
            <a:pPr marL="0" indent="0" algn="just">
              <a:buNone/>
            </a:pPr>
            <a:r>
              <a:rPr lang="fr-FR" sz="1600" i="1" dirty="0"/>
              <a:t>Alan the </a:t>
            </a:r>
            <a:r>
              <a:rPr lang="fr-FR" sz="1600" i="1" dirty="0" err="1"/>
              <a:t>Red’s</a:t>
            </a:r>
            <a:r>
              <a:rPr lang="fr-FR" sz="1600" i="1" dirty="0"/>
              <a:t> </a:t>
            </a:r>
            <a:r>
              <a:rPr lang="fr-FR" sz="1600" i="1" dirty="0" err="1"/>
              <a:t>homage</a:t>
            </a:r>
            <a:r>
              <a:rPr lang="fr-FR" sz="1600" i="1" dirty="0"/>
              <a:t> to </a:t>
            </a:r>
            <a:r>
              <a:rPr lang="en-US" sz="1600" i="1" dirty="0"/>
              <a:t>William the Conqueror</a:t>
            </a:r>
            <a:r>
              <a:rPr lang="en-US" sz="1600" dirty="0"/>
              <a:t>, </a:t>
            </a:r>
          </a:p>
          <a:p>
            <a:pPr marL="0" indent="0" algn="just">
              <a:buNone/>
            </a:pPr>
            <a:r>
              <a:rPr lang="en-US" sz="1600" dirty="0"/>
              <a:t>A.D. 1070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C6D0-0276-44CD-B110-DABDE0CD314A}" type="slidenum">
              <a:rPr lang="ru-RU" smtClean="0"/>
              <a:t>2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838100"/>
            <a:ext cx="3378695" cy="461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4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363272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The Differentiation of world regions</a:t>
            </a:r>
            <a:br>
              <a:rPr lang="en-US" b="1" dirty="0"/>
            </a:br>
            <a:r>
              <a:rPr lang="en-US" sz="2000" dirty="0"/>
              <a:t>(</a:t>
            </a:r>
            <a:r>
              <a:rPr lang="en-US" sz="2000" dirty="0" err="1"/>
              <a:t>gdp</a:t>
            </a:r>
            <a:r>
              <a:rPr lang="en-US" sz="2000" dirty="0"/>
              <a:t> per capita in 1990 dollars </a:t>
            </a:r>
            <a:r>
              <a:rPr lang="en-US" sz="2000" dirty="0" err="1"/>
              <a:t>AccoRDIng</a:t>
            </a:r>
            <a:r>
              <a:rPr lang="en-US" sz="2000" dirty="0"/>
              <a:t> to Angus </a:t>
            </a:r>
            <a:r>
              <a:rPr lang="en-US" sz="2000" dirty="0" err="1"/>
              <a:t>maddison</a:t>
            </a:r>
            <a:r>
              <a:rPr lang="en-US" sz="2000" dirty="0"/>
              <a:t>)</a:t>
            </a:r>
          </a:p>
        </p:txBody>
      </p:sp>
      <p:pic>
        <p:nvPicPr>
          <p:cNvPr id="7" name="Content Placeholder 6" descr="http://upload.wikimedia.org/wikipedia/commons/thumb/4/44/Maddison_GDP_per_capita_1500-1950.svg/512px-Maddison_GDP_per_capita_1500-1950.svg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9575" y="3173412"/>
            <a:ext cx="3251200" cy="20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C6D0-0276-44CD-B110-DABDE0CD314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444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507288" cy="87518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The westerns grow in every measure</a:t>
            </a:r>
            <a:br>
              <a:rPr lang="en-US" b="1" dirty="0"/>
            </a:br>
            <a:r>
              <a:rPr lang="en-US" sz="2700" dirty="0"/>
              <a:t>The 1900 parade: </a:t>
            </a:r>
            <a:r>
              <a:rPr lang="en-US" sz="2700" dirty="0" err="1"/>
              <a:t>british</a:t>
            </a:r>
            <a:r>
              <a:rPr lang="en-US" sz="2700" dirty="0"/>
              <a:t>, </a:t>
            </a:r>
            <a:r>
              <a:rPr lang="en-US" sz="2700" dirty="0" err="1"/>
              <a:t>american</a:t>
            </a:r>
            <a:r>
              <a:rPr lang="en-US" sz="2700" dirty="0"/>
              <a:t>, </a:t>
            </a:r>
            <a:r>
              <a:rPr lang="en-US" sz="2700" dirty="0" err="1"/>
              <a:t>australian</a:t>
            </a:r>
            <a:r>
              <a:rPr lang="en-US" sz="2700" dirty="0"/>
              <a:t>, </a:t>
            </a:r>
            <a:r>
              <a:rPr lang="en-US" sz="2700" dirty="0" err="1"/>
              <a:t>indian</a:t>
            </a:r>
            <a:r>
              <a:rPr lang="en-US" sz="2700" dirty="0"/>
              <a:t>, </a:t>
            </a:r>
            <a:r>
              <a:rPr lang="en-US" sz="2700" dirty="0" err="1"/>
              <a:t>german</a:t>
            </a:r>
            <a:r>
              <a:rPr lang="en-US" sz="2700" dirty="0"/>
              <a:t>, </a:t>
            </a:r>
            <a:r>
              <a:rPr lang="en-US" sz="2700" dirty="0" err="1"/>
              <a:t>french</a:t>
            </a:r>
            <a:r>
              <a:rPr lang="en-US" sz="2700" dirty="0"/>
              <a:t>, </a:t>
            </a:r>
            <a:r>
              <a:rPr lang="en-US" sz="2700" dirty="0" err="1"/>
              <a:t>russian</a:t>
            </a:r>
            <a:r>
              <a:rPr lang="en-US" sz="2700" dirty="0"/>
              <a:t>, </a:t>
            </a:r>
            <a:r>
              <a:rPr lang="en-US" sz="2700" dirty="0" err="1"/>
              <a:t>italian</a:t>
            </a:r>
            <a:r>
              <a:rPr lang="en-US" sz="2700" dirty="0"/>
              <a:t>, </a:t>
            </a:r>
            <a:r>
              <a:rPr lang="en-US" sz="2700" dirty="0" err="1"/>
              <a:t>japanese</a:t>
            </a:r>
            <a:r>
              <a:rPr lang="en-US" sz="2700" dirty="0"/>
              <a:t> soldiers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6336" y="2638425"/>
            <a:ext cx="5057677" cy="31019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C6D0-0276-44CD-B110-DABDE0CD314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58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4">
                <a:lumMod val="40000"/>
                <a:lumOff val="60000"/>
              </a:schemeClr>
            </a:gs>
            <a:gs pos="98000">
              <a:schemeClr val="accent4">
                <a:lumMod val="97000"/>
                <a:lumOff val="3000"/>
              </a:schemeClr>
            </a:gs>
            <a:gs pos="61000">
              <a:schemeClr val="accent4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547664" y="1340768"/>
            <a:ext cx="6552728" cy="7200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/>
              <a:t>MODERNIZATION IN THE WEST CAUSED BY</a:t>
            </a:r>
            <a:r>
              <a:rPr lang="ru-RU" sz="2600" b="1" dirty="0"/>
              <a:t>: </a:t>
            </a:r>
            <a:endParaRPr lang="ru-RU" sz="2600" dirty="0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76456" y="6480175"/>
            <a:ext cx="467544" cy="377825"/>
          </a:xfrm>
        </p:spPr>
        <p:txBody>
          <a:bodyPr/>
          <a:lstStyle/>
          <a:p>
            <a:fld id="{BD52C6D0-0276-44CD-B110-DABDE0CD314A}" type="slidenum">
              <a:rPr lang="ru-RU" sz="2000" b="1" smtClean="0">
                <a:solidFill>
                  <a:srgbClr val="000099"/>
                </a:solidFill>
              </a:rPr>
              <a:t>5</a:t>
            </a:fld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76064" y="548681"/>
            <a:ext cx="7772400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sz="3600" b="1" dirty="0">
                <a:solidFill>
                  <a:srgbClr val="000099"/>
                </a:solidFill>
              </a:rPr>
              <a:t>The CLASSICS</a:t>
            </a:r>
            <a:endParaRPr lang="ru-RU" sz="3600" b="1" dirty="0">
              <a:solidFill>
                <a:srgbClr val="000099"/>
              </a:solidFill>
            </a:endParaRPr>
          </a:p>
          <a:p>
            <a:pPr algn="ctr">
              <a:lnSpc>
                <a:spcPct val="75000"/>
              </a:lnSpc>
            </a:pPr>
            <a:r>
              <a:rPr lang="en-US" sz="2400" b="1" dirty="0">
                <a:solidFill>
                  <a:srgbClr val="000099"/>
                </a:solidFill>
              </a:rPr>
              <a:t>MODERNIZATION AS HIGHEST STAGE OF PROGRESS: </a:t>
            </a:r>
          </a:p>
          <a:p>
            <a:pPr algn="ctr">
              <a:lnSpc>
                <a:spcPct val="75000"/>
              </a:lnSpc>
            </a:pPr>
            <a:r>
              <a:rPr lang="en-US" sz="2400" b="1" dirty="0">
                <a:solidFill>
                  <a:srgbClr val="000099"/>
                </a:solidFill>
              </a:rPr>
              <a:t>SMITH, MALTHUS, MARX, DURKHEIM, WEBER</a:t>
            </a:r>
            <a:endParaRPr lang="ru-RU" sz="2400" b="1" dirty="0">
              <a:solidFill>
                <a:srgbClr val="000099"/>
              </a:solidFill>
            </a:endParaRPr>
          </a:p>
          <a:p>
            <a:pPr>
              <a:lnSpc>
                <a:spcPct val="75000"/>
              </a:lnSpc>
            </a:pPr>
            <a:br>
              <a:rPr lang="ru-RU" sz="2400" dirty="0">
                <a:solidFill>
                  <a:srgbClr val="0000CC"/>
                </a:solidFill>
              </a:rPr>
            </a:br>
            <a:endParaRPr lang="ru-RU" sz="3200" b="1" dirty="0">
              <a:solidFill>
                <a:srgbClr val="0000CC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66079766"/>
              </p:ext>
            </p:extLst>
          </p:nvPr>
        </p:nvGraphicFramePr>
        <p:xfrm>
          <a:off x="107504" y="2695379"/>
          <a:ext cx="6408712" cy="3901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868144" y="3047469"/>
            <a:ext cx="32111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TOO GENERAL AND LAW-LIKE; </a:t>
            </a:r>
          </a:p>
          <a:p>
            <a:r>
              <a:rPr lang="en-US" sz="2400" dirty="0"/>
              <a:t>IGNORE VARIATION; ONLY WESTERN EXAMPLES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64536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4">
                <a:lumMod val="40000"/>
                <a:lumOff val="60000"/>
              </a:schemeClr>
            </a:gs>
            <a:gs pos="98000">
              <a:schemeClr val="accent4">
                <a:lumMod val="97000"/>
                <a:lumOff val="3000"/>
              </a:schemeClr>
            </a:gs>
            <a:gs pos="61000">
              <a:schemeClr val="accent4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27584" y="692697"/>
            <a:ext cx="7704856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75000"/>
              </a:lnSpc>
            </a:pPr>
            <a:endParaRPr lang="en-US" sz="3600" b="1" dirty="0">
              <a:solidFill>
                <a:srgbClr val="000099"/>
              </a:solidFill>
            </a:endParaRPr>
          </a:p>
          <a:p>
            <a:pPr algn="ctr">
              <a:lnSpc>
                <a:spcPct val="75000"/>
              </a:lnSpc>
            </a:pPr>
            <a:r>
              <a:rPr lang="en-US" sz="3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MODERNIZATION THEORIES  during the cold war, 1950-1980: </a:t>
            </a:r>
          </a:p>
          <a:p>
            <a:pPr algn="ctr">
              <a:lnSpc>
                <a:spcPct val="75000"/>
              </a:lnSpc>
            </a:pPr>
            <a:r>
              <a:rPr lang="en-US" sz="3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liberal–</a:t>
            </a:r>
            <a:r>
              <a:rPr lang="en-US" sz="36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marxist</a:t>
            </a:r>
            <a:r>
              <a:rPr lang="en-US" sz="3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consensus</a:t>
            </a:r>
            <a:r>
              <a:rPr lang="ru-RU" sz="3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>
              <a:lnSpc>
                <a:spcPct val="75000"/>
              </a:lnSpc>
            </a:pPr>
            <a:endParaRPr lang="ru-RU" sz="2400" b="1" dirty="0">
              <a:solidFill>
                <a:srgbClr val="000099"/>
              </a:solidFill>
            </a:endParaRPr>
          </a:p>
          <a:p>
            <a:pPr algn="ctr">
              <a:lnSpc>
                <a:spcPct val="75000"/>
              </a:lnSpc>
            </a:pPr>
            <a:r>
              <a:rPr lang="ru-RU" sz="2400" b="1" i="1" dirty="0">
                <a:solidFill>
                  <a:srgbClr val="000099"/>
                </a:solidFill>
              </a:rPr>
              <a:t>(</a:t>
            </a:r>
            <a:endParaRPr lang="ru-RU" sz="2400" b="1" dirty="0">
              <a:solidFill>
                <a:srgbClr val="000099"/>
              </a:solidFill>
            </a:endParaRPr>
          </a:p>
          <a:p>
            <a:pPr>
              <a:lnSpc>
                <a:spcPct val="75000"/>
              </a:lnSpc>
            </a:pPr>
            <a:br>
              <a:rPr lang="ru-RU" sz="2400" dirty="0">
                <a:solidFill>
                  <a:srgbClr val="0000CC"/>
                </a:solidFill>
              </a:rPr>
            </a:br>
            <a:r>
              <a:rPr lang="en-US" sz="2400" dirty="0">
                <a:solidFill>
                  <a:srgbClr val="0000CC"/>
                </a:solidFill>
              </a:rPr>
              <a:t> 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1556792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Overcoming </a:t>
            </a:r>
            <a:r>
              <a:rPr lang="en-US" sz="2400" b="1" i="1" dirty="0"/>
              <a:t>traditional society/</a:t>
            </a:r>
            <a:r>
              <a:rPr lang="ru-RU" sz="2400" b="1" i="1" dirty="0"/>
              <a:t>феодальные пережитки</a:t>
            </a:r>
            <a:r>
              <a:rPr lang="ru-RU" sz="2400" dirty="0"/>
              <a:t>,</a:t>
            </a:r>
            <a:r>
              <a:rPr lang="en-US" sz="2400" dirty="0"/>
              <a:t> </a:t>
            </a:r>
          </a:p>
          <a:p>
            <a:r>
              <a:rPr lang="en-US" sz="2400" b="1" dirty="0"/>
              <a:t>— middle/</a:t>
            </a:r>
            <a:r>
              <a:rPr lang="ru-RU" sz="2400" b="1" dirty="0"/>
              <a:t>рабочий</a:t>
            </a:r>
            <a:r>
              <a:rPr lang="en-US" sz="2400" b="1" dirty="0"/>
              <a:t> class </a:t>
            </a:r>
            <a:r>
              <a:rPr lang="en-US" sz="2400" dirty="0"/>
              <a:t>leads all countries to the triumph of </a:t>
            </a:r>
            <a:r>
              <a:rPr lang="en-US" sz="2400" b="1" dirty="0"/>
              <a:t>— market/</a:t>
            </a:r>
            <a:r>
              <a:rPr lang="ru-RU" sz="2400" b="1" dirty="0"/>
              <a:t>плановой</a:t>
            </a:r>
            <a:r>
              <a:rPr lang="en-US" sz="2400" b="1" dirty="0"/>
              <a:t> </a:t>
            </a:r>
            <a:r>
              <a:rPr lang="en-US" sz="2400" dirty="0"/>
              <a:t>economy </a:t>
            </a:r>
          </a:p>
          <a:p>
            <a:r>
              <a:rPr lang="en-US" sz="2400" b="1" dirty="0"/>
              <a:t>— liberal/</a:t>
            </a:r>
            <a:r>
              <a:rPr lang="ru-RU" sz="2400" b="1" dirty="0"/>
              <a:t>народной</a:t>
            </a:r>
            <a:r>
              <a:rPr lang="en-US" sz="2400" b="1" dirty="0"/>
              <a:t> </a:t>
            </a:r>
            <a:r>
              <a:rPr lang="en-US" sz="2400" dirty="0"/>
              <a:t>democracy </a:t>
            </a:r>
          </a:p>
          <a:p>
            <a:r>
              <a:rPr lang="en-US" sz="2400" b="1" dirty="0"/>
              <a:t>— consumer</a:t>
            </a:r>
            <a:r>
              <a:rPr lang="ru-RU" sz="2400" b="1" dirty="0"/>
              <a:t> </a:t>
            </a:r>
            <a:r>
              <a:rPr lang="en-US" sz="2400" b="1" dirty="0"/>
              <a:t>society/</a:t>
            </a:r>
            <a:r>
              <a:rPr lang="ru-RU" sz="2400" b="1" dirty="0"/>
              <a:t>всенародное благосостояние</a:t>
            </a:r>
          </a:p>
          <a:p>
            <a:r>
              <a:rPr lang="en-US" sz="2400" b="1" dirty="0"/>
              <a:t>— urbanization/</a:t>
            </a:r>
            <a:r>
              <a:rPr lang="ru-RU" sz="2400" b="1" dirty="0"/>
              <a:t>смычка города и деревни</a:t>
            </a:r>
          </a:p>
          <a:p>
            <a:r>
              <a:rPr lang="en-US" sz="2400" b="1" dirty="0"/>
              <a:t>— end of ideology/</a:t>
            </a:r>
            <a:r>
              <a:rPr lang="ru-RU" sz="2400" b="1" dirty="0"/>
              <a:t>не-антагонистические противоречия</a:t>
            </a:r>
            <a:endParaRPr lang="en-US" sz="2400" b="1" dirty="0"/>
          </a:p>
          <a:p>
            <a:r>
              <a:rPr lang="en-US" sz="2400" b="1" dirty="0"/>
              <a:t>— globalization/</a:t>
            </a:r>
            <a:r>
              <a:rPr lang="ru-RU" sz="2400" b="1" dirty="0"/>
              <a:t>пролетарский интернационализм</a:t>
            </a:r>
          </a:p>
          <a:p>
            <a:r>
              <a:rPr lang="en-US" sz="2400" b="1" dirty="0"/>
              <a:t>— post-industrial/</a:t>
            </a:r>
            <a:r>
              <a:rPr lang="ru-RU" sz="2400" b="1" dirty="0"/>
              <a:t>эпоха научно-технической революции </a:t>
            </a:r>
            <a:r>
              <a:rPr lang="en-US" sz="2400" b="1" dirty="0"/>
              <a:t>— a</a:t>
            </a:r>
            <a:r>
              <a:rPr lang="ru-RU" sz="2400" b="1" dirty="0" err="1"/>
              <a:t>dvanced</a:t>
            </a:r>
            <a:r>
              <a:rPr lang="en-US" sz="2400" b="1" dirty="0"/>
              <a:t> capitalism/</a:t>
            </a:r>
            <a:r>
              <a:rPr lang="ru-RU" sz="2400" b="1" dirty="0"/>
              <a:t>развитой социализм</a:t>
            </a:r>
            <a:endParaRPr lang="en-US" sz="2400" b="1" dirty="0"/>
          </a:p>
          <a:p>
            <a:r>
              <a:rPr lang="en-US" sz="2400" b="1" dirty="0"/>
              <a:t>— democratic peace/</a:t>
            </a:r>
            <a:r>
              <a:rPr lang="ru-RU" sz="2400" b="1" dirty="0"/>
              <a:t>мирное сосуществование</a:t>
            </a:r>
          </a:p>
          <a:p>
            <a:endParaRPr lang="ru-RU" sz="2400" b="1" dirty="0"/>
          </a:p>
          <a:p>
            <a:pPr algn="ctr"/>
            <a:r>
              <a:rPr lang="en-US" sz="2400" b="1" u="sng" dirty="0"/>
              <a:t>Stress the desired/</a:t>
            </a:r>
            <a:r>
              <a:rPr lang="ru-RU" sz="2400" b="1" u="sng" dirty="0"/>
              <a:t>желаемое подчеркнуть</a:t>
            </a:r>
            <a:endParaRPr lang="ru-RU" sz="2800" b="1" u="sng" dirty="0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76456" y="6480175"/>
            <a:ext cx="467544" cy="377825"/>
          </a:xfrm>
        </p:spPr>
        <p:txBody>
          <a:bodyPr/>
          <a:lstStyle/>
          <a:p>
            <a:fld id="{BD52C6D0-0276-44CD-B110-DABDE0CD314A}" type="slidenum">
              <a:rPr lang="ru-RU" sz="2000" b="1" smtClean="0">
                <a:solidFill>
                  <a:srgbClr val="000099"/>
                </a:solidFill>
              </a:rPr>
              <a:t>6</a:t>
            </a:fld>
            <a:endParaRPr lang="ru-RU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23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4">
                <a:lumMod val="40000"/>
                <a:lumOff val="60000"/>
              </a:schemeClr>
            </a:gs>
            <a:gs pos="98000">
              <a:schemeClr val="accent4">
                <a:lumMod val="97000"/>
                <a:lumOff val="3000"/>
              </a:schemeClr>
            </a:gs>
            <a:gs pos="61000">
              <a:schemeClr val="accent4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71600" y="188640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75000"/>
              </a:lnSpc>
            </a:pP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04664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i="1" dirty="0"/>
              <a:t>“The most tenacious orthodoxy does not come alone but in a pair of mutually-exclusive choices, antinomy”</a:t>
            </a:r>
          </a:p>
          <a:p>
            <a:pPr algn="r"/>
            <a:r>
              <a:rPr lang="en-US" sz="2400" i="1" dirty="0"/>
              <a:t>Pierre Bourdieu, French sociologist</a:t>
            </a:r>
            <a:endParaRPr lang="ru-RU" sz="24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17312" y="4714742"/>
            <a:ext cx="78751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99"/>
                </a:solidFill>
              </a:rPr>
              <a:t>Trajectories of Soviet and American hegemonies are not the same — but they surely rhyme</a:t>
            </a:r>
            <a:endParaRPr lang="ru-RU" sz="2400" dirty="0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76456" y="6480175"/>
            <a:ext cx="467544" cy="377825"/>
          </a:xfrm>
        </p:spPr>
        <p:txBody>
          <a:bodyPr/>
          <a:lstStyle/>
          <a:p>
            <a:fld id="{BD52C6D0-0276-44CD-B110-DABDE0CD314A}" type="slidenum">
              <a:rPr lang="ru-RU" sz="2000" b="1" smtClean="0">
                <a:solidFill>
                  <a:srgbClr val="000099"/>
                </a:solidFill>
              </a:rPr>
              <a:t>7</a:t>
            </a:fld>
            <a:endParaRPr lang="ru-RU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32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4">
                <a:lumMod val="40000"/>
                <a:lumOff val="60000"/>
              </a:schemeClr>
            </a:gs>
            <a:gs pos="98000">
              <a:schemeClr val="accent4">
                <a:lumMod val="97000"/>
                <a:lumOff val="3000"/>
              </a:schemeClr>
            </a:gs>
            <a:gs pos="61000">
              <a:schemeClr val="accent4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2048" y="260648"/>
            <a:ext cx="7772400" cy="11521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75000"/>
              </a:lnSpc>
            </a:pPr>
            <a:r>
              <a:rPr lang="en-US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Modernization as geopolitical imperative</a:t>
            </a:r>
            <a:b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31158424"/>
              </p:ext>
            </p:extLst>
          </p:nvPr>
        </p:nvGraphicFramePr>
        <p:xfrm>
          <a:off x="0" y="2397082"/>
          <a:ext cx="8820472" cy="421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6647" y="3416806"/>
            <a:ext cx="416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2649106"/>
            <a:ext cx="416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4233282"/>
            <a:ext cx="416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607" y="5733256"/>
            <a:ext cx="416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71800" y="1220559"/>
            <a:ext cx="62646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0000"/>
              </a:lnSpc>
            </a:pPr>
            <a:r>
              <a:rPr lang="en-US" sz="2000" b="1" i="1" dirty="0"/>
              <a:t>“To those who have no steel industry and engineers will come those who have them, without asking permission.</a:t>
            </a:r>
            <a:r>
              <a:rPr lang="en-US" sz="2000" i="1" dirty="0"/>
              <a:t>” </a:t>
            </a:r>
          </a:p>
          <a:p>
            <a:pPr lvl="0" algn="r">
              <a:lnSpc>
                <a:spcPct val="100000"/>
              </a:lnSpc>
            </a:pPr>
            <a:r>
              <a:rPr lang="en-US" sz="2000" i="1" dirty="0"/>
              <a:t>Stephen </a:t>
            </a:r>
            <a:r>
              <a:rPr lang="en-US" sz="2000" i="1" dirty="0" err="1"/>
              <a:t>Kotkin</a:t>
            </a:r>
            <a:r>
              <a:rPr lang="en-US" sz="2000" i="1" dirty="0"/>
              <a:t>, Stalin’s World, Vol. I (Princeton, 2014)</a:t>
            </a:r>
            <a:endParaRPr lang="ru-RU" sz="2000" i="1" dirty="0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76456" y="6480175"/>
            <a:ext cx="467544" cy="377825"/>
          </a:xfrm>
        </p:spPr>
        <p:txBody>
          <a:bodyPr/>
          <a:lstStyle/>
          <a:p>
            <a:fld id="{BD52C6D0-0276-44CD-B110-DABDE0CD314A}" type="slidenum">
              <a:rPr lang="ru-RU" sz="2000" b="1" smtClean="0">
                <a:solidFill>
                  <a:srgbClr val="000099"/>
                </a:solidFill>
              </a:rPr>
              <a:t>8</a:t>
            </a:fld>
            <a:endParaRPr lang="ru-RU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17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4">
                <a:lumMod val="40000"/>
                <a:lumOff val="60000"/>
              </a:schemeClr>
            </a:gs>
            <a:gs pos="98000">
              <a:schemeClr val="accent4">
                <a:lumMod val="97000"/>
                <a:lumOff val="3000"/>
              </a:schemeClr>
            </a:gs>
            <a:gs pos="61000">
              <a:schemeClr val="accent4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93610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75000"/>
              </a:lnSpc>
            </a:pPr>
            <a:r>
              <a: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GREAT POWERS, THE RANKING OF </a:t>
            </a: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1550 </a:t>
            </a:r>
            <a:b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C6D0-0276-44CD-B110-DABDE0CD314A}" type="slidenum">
              <a:rPr lang="ru-RU" smtClean="0"/>
              <a:t>9</a:t>
            </a:fld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>
          <a:xfrm>
            <a:off x="8676456" y="6480175"/>
            <a:ext cx="4675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000099"/>
                </a:solidFill>
              </a:rPr>
              <a:t>10</a:t>
            </a:r>
          </a:p>
        </p:txBody>
      </p:sp>
      <p:pic>
        <p:nvPicPr>
          <p:cNvPr id="8" name="Picture 21" descr="ttp://images.chinahighlights.com/2013/07/76acfb70e8ff433aa24c0e33_ch_300x2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56" y="1052736"/>
            <a:ext cx="3857580" cy="2607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5" descr="http://upload.wikimedia.org/wikipedia/commons/thumb/d/d9/Mughal1700.png/235px-Mughal1700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1914"/>
            <a:ext cx="4355976" cy="275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9" descr="http://upload.wikimedia.org/wikipedia/commons/5/50/The_maximum_extent_of_the_Safavid_Empire_under_Shah_Abbas_I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56" y="4346416"/>
            <a:ext cx="3857580" cy="25389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/>
          <p:cNvSpPr/>
          <p:nvPr/>
        </p:nvSpPr>
        <p:spPr>
          <a:xfrm>
            <a:off x="1810403" y="3320982"/>
            <a:ext cx="3481677" cy="1362998"/>
          </a:xfrm>
          <a:prstGeom prst="rightArrow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US" i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INDIA, GREAT MUGHAL (IN FACT UZBEKS) SINCE 1500</a:t>
            </a:r>
            <a:endParaRPr lang="ru-RU" i="1" dirty="0">
              <a:solidFill>
                <a:schemeClr val="tx1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3742965" y="1248238"/>
            <a:ext cx="5401035" cy="1739164"/>
          </a:xfrm>
          <a:prstGeom prst="leftArrow">
            <a:avLst/>
          </a:prstGeom>
          <a:ln>
            <a:solidFill>
              <a:srgbClr val="00009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i="1" spc="-3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MING CHINA SINCE 1368</a:t>
            </a:r>
            <a:endParaRPr lang="ru-RU" b="1" i="1" spc="-30" dirty="0">
              <a:solidFill>
                <a:schemeClr val="tx1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3742965" y="5085184"/>
            <a:ext cx="4104456" cy="1739163"/>
          </a:xfrm>
          <a:prstGeom prst="leftArrow">
            <a:avLst/>
          </a:prstGeom>
          <a:ln>
            <a:solidFill>
              <a:srgbClr val="00009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tx1"/>
                </a:solidFill>
              </a:rPr>
              <a:t>PERSIA, SAFAVI DYNASTY SINCE 1500</a:t>
            </a:r>
            <a:r>
              <a:rPr lang="ru-RU" i="1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74768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Microsoft Macintosh PowerPoint</Application>
  <PresentationFormat>On-screen Show (4:3)</PresentationFormat>
  <Paragraphs>131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Batang</vt:lpstr>
      <vt:lpstr>Arial</vt:lpstr>
      <vt:lpstr>Calibri</vt:lpstr>
      <vt:lpstr>Cambria</vt:lpstr>
      <vt:lpstr>Corbel</vt:lpstr>
      <vt:lpstr>Georgia</vt:lpstr>
      <vt:lpstr>Gill Sans MT</vt:lpstr>
      <vt:lpstr>Parcel</vt:lpstr>
      <vt:lpstr>MAPPING  THE WORLD-SYSTEM  </vt:lpstr>
      <vt:lpstr>CHEMSHA BONGO  (Swahili for ‘scratch the brain’)</vt:lpstr>
      <vt:lpstr>The Differentiation of world regions (gdp per capita in 1990 dollars AccoRDIng to Angus maddison)</vt:lpstr>
      <vt:lpstr>The westerns grow in every measure The 1900 parade: british, american, australian, indian, german, french, russian, italian, japanese soldiers</vt:lpstr>
      <vt:lpstr>PowerPoint Presentation</vt:lpstr>
      <vt:lpstr>PowerPoint Presentation</vt:lpstr>
      <vt:lpstr>PowerPoint Presentation</vt:lpstr>
      <vt:lpstr>PowerPoint Presentation</vt:lpstr>
      <vt:lpstr>GREAT POWERS, THE RANKING OF 1550  </vt:lpstr>
      <vt:lpstr>PowerPoint Presentation</vt:lpstr>
      <vt:lpstr> </vt:lpstr>
      <vt:lpstr>  </vt:lpstr>
      <vt:lpstr>MAJOR CORE ADVANTAGES</vt:lpstr>
      <vt:lpstr>PERIPHERAL DISADVANTAGES</vt:lpstr>
      <vt:lpstr>SEMI-PERIPHERY:  THE INTERMEDIATE ZONE OF ACTIVIST STATES </vt:lpstr>
      <vt:lpstr>EMPIRICAL CASES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 THE WORLD-SYSTEM  </dc:title>
  <dc:creator>Mouza Alzaabi</dc:creator>
  <cp:lastModifiedBy>Mouza Alzaabi</cp:lastModifiedBy>
  <cp:revision>1</cp:revision>
  <dcterms:created xsi:type="dcterms:W3CDTF">2020-10-29T18:09:26Z</dcterms:created>
  <dcterms:modified xsi:type="dcterms:W3CDTF">2020-10-29T18:09:55Z</dcterms:modified>
</cp:coreProperties>
</file>