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98"/>
  </p:notesMasterIdLst>
  <p:sldIdLst>
    <p:sldId id="256" r:id="rId2"/>
    <p:sldId id="257" r:id="rId3"/>
    <p:sldId id="259" r:id="rId4"/>
    <p:sldId id="260" r:id="rId5"/>
    <p:sldId id="363" r:id="rId6"/>
    <p:sldId id="261" r:id="rId7"/>
    <p:sldId id="262" r:id="rId8"/>
    <p:sldId id="286" r:id="rId9"/>
    <p:sldId id="304" r:id="rId10"/>
    <p:sldId id="307" r:id="rId11"/>
    <p:sldId id="305" r:id="rId12"/>
    <p:sldId id="258" r:id="rId13"/>
    <p:sldId id="263" r:id="rId14"/>
    <p:sldId id="264" r:id="rId15"/>
    <p:sldId id="265" r:id="rId16"/>
    <p:sldId id="266" r:id="rId17"/>
    <p:sldId id="268" r:id="rId18"/>
    <p:sldId id="270" r:id="rId19"/>
    <p:sldId id="269" r:id="rId20"/>
    <p:sldId id="271" r:id="rId21"/>
    <p:sldId id="272" r:id="rId22"/>
    <p:sldId id="362" r:id="rId23"/>
    <p:sldId id="366" r:id="rId24"/>
    <p:sldId id="276" r:id="rId25"/>
    <p:sldId id="278" r:id="rId26"/>
    <p:sldId id="279" r:id="rId27"/>
    <p:sldId id="280" r:id="rId28"/>
    <p:sldId id="281" r:id="rId29"/>
    <p:sldId id="282" r:id="rId30"/>
    <p:sldId id="283" r:id="rId31"/>
    <p:sldId id="284" r:id="rId32"/>
    <p:sldId id="285" r:id="rId33"/>
    <p:sldId id="287" r:id="rId34"/>
    <p:sldId id="288" r:id="rId35"/>
    <p:sldId id="289" r:id="rId36"/>
    <p:sldId id="292" r:id="rId37"/>
    <p:sldId id="293" r:id="rId38"/>
    <p:sldId id="290" r:id="rId39"/>
    <p:sldId id="295" r:id="rId40"/>
    <p:sldId id="297" r:id="rId41"/>
    <p:sldId id="298" r:id="rId42"/>
    <p:sldId id="299" r:id="rId43"/>
    <p:sldId id="300" r:id="rId44"/>
    <p:sldId id="301"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64" r:id="rId59"/>
    <p:sldId id="323" r:id="rId60"/>
    <p:sldId id="365" r:id="rId61"/>
    <p:sldId id="322" r:id="rId62"/>
    <p:sldId id="324" r:id="rId63"/>
    <p:sldId id="325" r:id="rId64"/>
    <p:sldId id="326" r:id="rId65"/>
    <p:sldId id="327" r:id="rId66"/>
    <p:sldId id="328" r:id="rId67"/>
    <p:sldId id="329" r:id="rId68"/>
    <p:sldId id="330" r:id="rId69"/>
    <p:sldId id="331" r:id="rId70"/>
    <p:sldId id="334" r:id="rId71"/>
    <p:sldId id="335" r:id="rId72"/>
    <p:sldId id="336" r:id="rId73"/>
    <p:sldId id="337" r:id="rId74"/>
    <p:sldId id="332" r:id="rId75"/>
    <p:sldId id="333" r:id="rId76"/>
    <p:sldId id="338" r:id="rId77"/>
    <p:sldId id="339" r:id="rId78"/>
    <p:sldId id="340" r:id="rId79"/>
    <p:sldId id="341" r:id="rId80"/>
    <p:sldId id="342" r:id="rId81"/>
    <p:sldId id="343" r:id="rId82"/>
    <p:sldId id="344" r:id="rId83"/>
    <p:sldId id="345" r:id="rId84"/>
    <p:sldId id="346" r:id="rId85"/>
    <p:sldId id="347" r:id="rId86"/>
    <p:sldId id="348" r:id="rId87"/>
    <p:sldId id="349" r:id="rId88"/>
    <p:sldId id="350" r:id="rId89"/>
    <p:sldId id="351" r:id="rId90"/>
    <p:sldId id="353" r:id="rId91"/>
    <p:sldId id="352" r:id="rId92"/>
    <p:sldId id="355" r:id="rId93"/>
    <p:sldId id="356" r:id="rId94"/>
    <p:sldId id="273" r:id="rId95"/>
    <p:sldId id="275" r:id="rId96"/>
    <p:sldId id="359" r:id="rId9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Golshani" initials="KG" lastIdx="1" clrIdx="0">
    <p:extLst>
      <p:ext uri="{19B8F6BF-5375-455C-9EA6-DF929625EA0E}">
        <p15:presenceInfo xmlns:p15="http://schemas.microsoft.com/office/powerpoint/2012/main" userId="S-1-5-21-809038766-247145842-2392065819-4323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CE88"/>
    <a:srgbClr val="F7DD6F"/>
    <a:srgbClr val="66CCFF"/>
    <a:srgbClr val="66FFFF"/>
    <a:srgbClr val="003300"/>
    <a:srgbClr val="FF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65" autoAdjust="0"/>
    <p:restoredTop sz="94925" autoAdjust="0"/>
  </p:normalViewPr>
  <p:slideViewPr>
    <p:cSldViewPr>
      <p:cViewPr>
        <p:scale>
          <a:sx n="64" d="100"/>
          <a:sy n="64" d="100"/>
        </p:scale>
        <p:origin x="1800" y="1392"/>
      </p:cViewPr>
      <p:guideLst>
        <p:guide orient="horz" pos="2160"/>
        <p:guide pos="2880"/>
      </p:guideLst>
    </p:cSldViewPr>
  </p:slideViewPr>
  <p:outlineViewPr>
    <p:cViewPr>
      <p:scale>
        <a:sx n="33" d="100"/>
        <a:sy n="33" d="100"/>
      </p:scale>
      <p:origin x="48" y="2035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196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413583-30D1-4640-A3CB-37A70DAA222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C2C67001-9253-4319-AC3D-249716F202F0}">
      <dgm:prSet/>
      <dgm:spPr/>
      <dgm:t>
        <a:bodyPr/>
        <a:lstStyle/>
        <a:p>
          <a:r>
            <a:rPr lang="en-US"/>
            <a:t>When customers do not understand the value of a product, their first reaction is to claim the price is too high</a:t>
          </a:r>
        </a:p>
      </dgm:t>
    </dgm:pt>
    <dgm:pt modelId="{E8953671-9C62-4001-BBAC-CC7BCA9F9575}" type="parTrans" cxnId="{AF7BF2A1-F1AD-45CF-B3D0-954D38E6442A}">
      <dgm:prSet/>
      <dgm:spPr/>
      <dgm:t>
        <a:bodyPr/>
        <a:lstStyle/>
        <a:p>
          <a:endParaRPr lang="en-US"/>
        </a:p>
      </dgm:t>
    </dgm:pt>
    <dgm:pt modelId="{91B2C9F6-4280-498A-940A-CF9815DE3B37}" type="sibTrans" cxnId="{AF7BF2A1-F1AD-45CF-B3D0-954D38E6442A}">
      <dgm:prSet/>
      <dgm:spPr/>
      <dgm:t>
        <a:bodyPr/>
        <a:lstStyle/>
        <a:p>
          <a:endParaRPr lang="en-US"/>
        </a:p>
      </dgm:t>
    </dgm:pt>
    <dgm:pt modelId="{30C2C8E6-A8E8-4765-BB02-173797B3B504}">
      <dgm:prSet/>
      <dgm:spPr/>
      <dgm:t>
        <a:bodyPr/>
        <a:lstStyle/>
        <a:p>
          <a:r>
            <a:rPr lang="en-US"/>
            <a:t>Selling the product for a lower price will not “fix” the problem when it has </a:t>
          </a:r>
          <a:r>
            <a:rPr lang="en-US" b="1"/>
            <a:t>no value </a:t>
          </a:r>
          <a:r>
            <a:rPr lang="en-US"/>
            <a:t>in the pharmaceutical market</a:t>
          </a:r>
        </a:p>
      </dgm:t>
    </dgm:pt>
    <dgm:pt modelId="{6B67272C-E6C6-42FE-A6A7-F5E5E2C03680}" type="parTrans" cxnId="{35865E32-4E35-4612-A54C-107892028E08}">
      <dgm:prSet/>
      <dgm:spPr/>
      <dgm:t>
        <a:bodyPr/>
        <a:lstStyle/>
        <a:p>
          <a:endParaRPr lang="en-US"/>
        </a:p>
      </dgm:t>
    </dgm:pt>
    <dgm:pt modelId="{8DD75CF8-5393-4AC4-8194-F301B9341DDD}" type="sibTrans" cxnId="{35865E32-4E35-4612-A54C-107892028E08}">
      <dgm:prSet/>
      <dgm:spPr/>
      <dgm:t>
        <a:bodyPr/>
        <a:lstStyle/>
        <a:p>
          <a:endParaRPr lang="en-US"/>
        </a:p>
      </dgm:t>
    </dgm:pt>
    <dgm:pt modelId="{803FB30B-9977-4091-8A32-0D6FE5B9ADFE}">
      <dgm:prSet/>
      <dgm:spPr/>
      <dgm:t>
        <a:bodyPr/>
        <a:lstStyle/>
        <a:p>
          <a:r>
            <a:rPr lang="en-US"/>
            <a:t>Problem: poor communication about its value</a:t>
          </a:r>
        </a:p>
      </dgm:t>
    </dgm:pt>
    <dgm:pt modelId="{A1BCC26C-0747-4635-A593-72E718B32D20}" type="parTrans" cxnId="{F041DECB-FAFD-433C-9940-A8A161302BC2}">
      <dgm:prSet/>
      <dgm:spPr/>
      <dgm:t>
        <a:bodyPr/>
        <a:lstStyle/>
        <a:p>
          <a:endParaRPr lang="en-US"/>
        </a:p>
      </dgm:t>
    </dgm:pt>
    <dgm:pt modelId="{E5CC5926-DCE2-4D66-92C4-B61ED31AAB95}" type="sibTrans" cxnId="{F041DECB-FAFD-433C-9940-A8A161302BC2}">
      <dgm:prSet/>
      <dgm:spPr/>
      <dgm:t>
        <a:bodyPr/>
        <a:lstStyle/>
        <a:p>
          <a:endParaRPr lang="en-US"/>
        </a:p>
      </dgm:t>
    </dgm:pt>
    <dgm:pt modelId="{7875E5AF-C0A3-47CA-87DC-66F54F288A88}" type="pres">
      <dgm:prSet presAssocID="{95413583-30D1-4640-A3CB-37A70DAA222A}" presName="root" presStyleCnt="0">
        <dgm:presLayoutVars>
          <dgm:dir/>
          <dgm:resizeHandles val="exact"/>
        </dgm:presLayoutVars>
      </dgm:prSet>
      <dgm:spPr/>
    </dgm:pt>
    <dgm:pt modelId="{5D682B70-0D3C-4166-A4BD-526E6653E651}" type="pres">
      <dgm:prSet presAssocID="{C2C67001-9253-4319-AC3D-249716F202F0}" presName="compNode" presStyleCnt="0"/>
      <dgm:spPr/>
    </dgm:pt>
    <dgm:pt modelId="{0076AAE6-C745-42DA-BAFF-7128E34CDC2C}" type="pres">
      <dgm:prSet presAssocID="{C2C67001-9253-4319-AC3D-249716F202F0}" presName="bgRect" presStyleLbl="bgShp" presStyleIdx="0" presStyleCnt="3"/>
      <dgm:spPr/>
    </dgm:pt>
    <dgm:pt modelId="{07AD96CA-2E87-4BEC-AA41-8B6601B58D2D}" type="pres">
      <dgm:prSet presAssocID="{C2C67001-9253-4319-AC3D-249716F202F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FE2D9E59-D663-45D8-A260-BE80BDAC150A}" type="pres">
      <dgm:prSet presAssocID="{C2C67001-9253-4319-AC3D-249716F202F0}" presName="spaceRect" presStyleCnt="0"/>
      <dgm:spPr/>
    </dgm:pt>
    <dgm:pt modelId="{8559589C-2D3D-4FB5-A908-ACB663C25E34}" type="pres">
      <dgm:prSet presAssocID="{C2C67001-9253-4319-AC3D-249716F202F0}" presName="parTx" presStyleLbl="revTx" presStyleIdx="0" presStyleCnt="3">
        <dgm:presLayoutVars>
          <dgm:chMax val="0"/>
          <dgm:chPref val="0"/>
        </dgm:presLayoutVars>
      </dgm:prSet>
      <dgm:spPr/>
    </dgm:pt>
    <dgm:pt modelId="{A9AACC36-A750-419E-AAD4-895728934500}" type="pres">
      <dgm:prSet presAssocID="{91B2C9F6-4280-498A-940A-CF9815DE3B37}" presName="sibTrans" presStyleCnt="0"/>
      <dgm:spPr/>
    </dgm:pt>
    <dgm:pt modelId="{3301D364-F04A-48DD-B5B7-C904BE35BF08}" type="pres">
      <dgm:prSet presAssocID="{30C2C8E6-A8E8-4765-BB02-173797B3B504}" presName="compNode" presStyleCnt="0"/>
      <dgm:spPr/>
    </dgm:pt>
    <dgm:pt modelId="{ADE79E7A-D4BE-4A0C-808B-BE810936A767}" type="pres">
      <dgm:prSet presAssocID="{30C2C8E6-A8E8-4765-BB02-173797B3B504}" presName="bgRect" presStyleLbl="bgShp" presStyleIdx="1" presStyleCnt="3"/>
      <dgm:spPr/>
    </dgm:pt>
    <dgm:pt modelId="{A70305FC-A60E-4CAE-8461-715956643D36}" type="pres">
      <dgm:prSet presAssocID="{30C2C8E6-A8E8-4765-BB02-173797B3B50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ine"/>
        </a:ext>
      </dgm:extLst>
    </dgm:pt>
    <dgm:pt modelId="{F5F37002-6B80-49DD-B168-CA7511FF303D}" type="pres">
      <dgm:prSet presAssocID="{30C2C8E6-A8E8-4765-BB02-173797B3B504}" presName="spaceRect" presStyleCnt="0"/>
      <dgm:spPr/>
    </dgm:pt>
    <dgm:pt modelId="{C70518F1-32B5-4180-9B7E-B76AE2898C1A}" type="pres">
      <dgm:prSet presAssocID="{30C2C8E6-A8E8-4765-BB02-173797B3B504}" presName="parTx" presStyleLbl="revTx" presStyleIdx="1" presStyleCnt="3">
        <dgm:presLayoutVars>
          <dgm:chMax val="0"/>
          <dgm:chPref val="0"/>
        </dgm:presLayoutVars>
      </dgm:prSet>
      <dgm:spPr/>
    </dgm:pt>
    <dgm:pt modelId="{9EA8A1F4-8E0D-4C8D-8862-E6DBED02E772}" type="pres">
      <dgm:prSet presAssocID="{8DD75CF8-5393-4AC4-8194-F301B9341DDD}" presName="sibTrans" presStyleCnt="0"/>
      <dgm:spPr/>
    </dgm:pt>
    <dgm:pt modelId="{131DE565-6C93-46D5-AF9B-90D2AD1650C8}" type="pres">
      <dgm:prSet presAssocID="{803FB30B-9977-4091-8A32-0D6FE5B9ADFE}" presName="compNode" presStyleCnt="0"/>
      <dgm:spPr/>
    </dgm:pt>
    <dgm:pt modelId="{7184533B-A04D-4D29-8CBD-CD1CA393B225}" type="pres">
      <dgm:prSet presAssocID="{803FB30B-9977-4091-8A32-0D6FE5B9ADFE}" presName="bgRect" presStyleLbl="bgShp" presStyleIdx="2" presStyleCnt="3"/>
      <dgm:spPr/>
    </dgm:pt>
    <dgm:pt modelId="{C9EA2BA9-AF5C-4C50-A4C2-58E437952353}" type="pres">
      <dgm:prSet presAssocID="{803FB30B-9977-4091-8A32-0D6FE5B9ADF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wnward trend"/>
        </a:ext>
      </dgm:extLst>
    </dgm:pt>
    <dgm:pt modelId="{CBBE47B2-0955-4C86-AFCB-7D3897340AEA}" type="pres">
      <dgm:prSet presAssocID="{803FB30B-9977-4091-8A32-0D6FE5B9ADFE}" presName="spaceRect" presStyleCnt="0"/>
      <dgm:spPr/>
    </dgm:pt>
    <dgm:pt modelId="{3510E745-7423-451D-991D-796B0082047B}" type="pres">
      <dgm:prSet presAssocID="{803FB30B-9977-4091-8A32-0D6FE5B9ADFE}" presName="parTx" presStyleLbl="revTx" presStyleIdx="2" presStyleCnt="3">
        <dgm:presLayoutVars>
          <dgm:chMax val="0"/>
          <dgm:chPref val="0"/>
        </dgm:presLayoutVars>
      </dgm:prSet>
      <dgm:spPr/>
    </dgm:pt>
  </dgm:ptLst>
  <dgm:cxnLst>
    <dgm:cxn modelId="{35865E32-4E35-4612-A54C-107892028E08}" srcId="{95413583-30D1-4640-A3CB-37A70DAA222A}" destId="{30C2C8E6-A8E8-4765-BB02-173797B3B504}" srcOrd="1" destOrd="0" parTransId="{6B67272C-E6C6-42FE-A6A7-F5E5E2C03680}" sibTransId="{8DD75CF8-5393-4AC4-8194-F301B9341DDD}"/>
    <dgm:cxn modelId="{E3A52A45-8AA7-49BE-B372-926481708F15}" type="presOf" srcId="{C2C67001-9253-4319-AC3D-249716F202F0}" destId="{8559589C-2D3D-4FB5-A908-ACB663C25E34}" srcOrd="0" destOrd="0" presId="urn:microsoft.com/office/officeart/2018/2/layout/IconVerticalSolidList"/>
    <dgm:cxn modelId="{5713CA69-80AD-4D67-AE09-3692CFDCFFB9}" type="presOf" srcId="{803FB30B-9977-4091-8A32-0D6FE5B9ADFE}" destId="{3510E745-7423-451D-991D-796B0082047B}" srcOrd="0" destOrd="0" presId="urn:microsoft.com/office/officeart/2018/2/layout/IconVerticalSolidList"/>
    <dgm:cxn modelId="{C88B9287-78CC-4856-A0C5-14F7D980BD5C}" type="presOf" srcId="{95413583-30D1-4640-A3CB-37A70DAA222A}" destId="{7875E5AF-C0A3-47CA-87DC-66F54F288A88}" srcOrd="0" destOrd="0" presId="urn:microsoft.com/office/officeart/2018/2/layout/IconVerticalSolidList"/>
    <dgm:cxn modelId="{AF7BF2A1-F1AD-45CF-B3D0-954D38E6442A}" srcId="{95413583-30D1-4640-A3CB-37A70DAA222A}" destId="{C2C67001-9253-4319-AC3D-249716F202F0}" srcOrd="0" destOrd="0" parTransId="{E8953671-9C62-4001-BBAC-CC7BCA9F9575}" sibTransId="{91B2C9F6-4280-498A-940A-CF9815DE3B37}"/>
    <dgm:cxn modelId="{F041DECB-FAFD-433C-9940-A8A161302BC2}" srcId="{95413583-30D1-4640-A3CB-37A70DAA222A}" destId="{803FB30B-9977-4091-8A32-0D6FE5B9ADFE}" srcOrd="2" destOrd="0" parTransId="{A1BCC26C-0747-4635-A593-72E718B32D20}" sibTransId="{E5CC5926-DCE2-4D66-92C4-B61ED31AAB95}"/>
    <dgm:cxn modelId="{EA43D4F6-A5F1-4D9A-97C2-1F373352542B}" type="presOf" srcId="{30C2C8E6-A8E8-4765-BB02-173797B3B504}" destId="{C70518F1-32B5-4180-9B7E-B76AE2898C1A}" srcOrd="0" destOrd="0" presId="urn:microsoft.com/office/officeart/2018/2/layout/IconVerticalSolidList"/>
    <dgm:cxn modelId="{A5077207-8166-4290-8637-8F290F1CF6EF}" type="presParOf" srcId="{7875E5AF-C0A3-47CA-87DC-66F54F288A88}" destId="{5D682B70-0D3C-4166-A4BD-526E6653E651}" srcOrd="0" destOrd="0" presId="urn:microsoft.com/office/officeart/2018/2/layout/IconVerticalSolidList"/>
    <dgm:cxn modelId="{E228247E-AB91-475A-ABBD-EC3D8A7CE53F}" type="presParOf" srcId="{5D682B70-0D3C-4166-A4BD-526E6653E651}" destId="{0076AAE6-C745-42DA-BAFF-7128E34CDC2C}" srcOrd="0" destOrd="0" presId="urn:microsoft.com/office/officeart/2018/2/layout/IconVerticalSolidList"/>
    <dgm:cxn modelId="{5E1DF348-6EA4-4311-9B39-3C14B58CD611}" type="presParOf" srcId="{5D682B70-0D3C-4166-A4BD-526E6653E651}" destId="{07AD96CA-2E87-4BEC-AA41-8B6601B58D2D}" srcOrd="1" destOrd="0" presId="urn:microsoft.com/office/officeart/2018/2/layout/IconVerticalSolidList"/>
    <dgm:cxn modelId="{58BCF271-A19A-4D77-ADCE-3FD0A914342E}" type="presParOf" srcId="{5D682B70-0D3C-4166-A4BD-526E6653E651}" destId="{FE2D9E59-D663-45D8-A260-BE80BDAC150A}" srcOrd="2" destOrd="0" presId="urn:microsoft.com/office/officeart/2018/2/layout/IconVerticalSolidList"/>
    <dgm:cxn modelId="{6774DE24-5B17-408F-B2E5-C06A04DB90F7}" type="presParOf" srcId="{5D682B70-0D3C-4166-A4BD-526E6653E651}" destId="{8559589C-2D3D-4FB5-A908-ACB663C25E34}" srcOrd="3" destOrd="0" presId="urn:microsoft.com/office/officeart/2018/2/layout/IconVerticalSolidList"/>
    <dgm:cxn modelId="{E2541AC5-C81C-4D6A-8567-98FB287BF13D}" type="presParOf" srcId="{7875E5AF-C0A3-47CA-87DC-66F54F288A88}" destId="{A9AACC36-A750-419E-AAD4-895728934500}" srcOrd="1" destOrd="0" presId="urn:microsoft.com/office/officeart/2018/2/layout/IconVerticalSolidList"/>
    <dgm:cxn modelId="{37E98FDD-1FF8-42D6-ABB9-96E134CC85DD}" type="presParOf" srcId="{7875E5AF-C0A3-47CA-87DC-66F54F288A88}" destId="{3301D364-F04A-48DD-B5B7-C904BE35BF08}" srcOrd="2" destOrd="0" presId="urn:microsoft.com/office/officeart/2018/2/layout/IconVerticalSolidList"/>
    <dgm:cxn modelId="{2A5B9D11-BDEC-4F18-92CE-B77A001A3129}" type="presParOf" srcId="{3301D364-F04A-48DD-B5B7-C904BE35BF08}" destId="{ADE79E7A-D4BE-4A0C-808B-BE810936A767}" srcOrd="0" destOrd="0" presId="urn:microsoft.com/office/officeart/2018/2/layout/IconVerticalSolidList"/>
    <dgm:cxn modelId="{7116C998-E603-4FF0-AAA5-D45BC852D598}" type="presParOf" srcId="{3301D364-F04A-48DD-B5B7-C904BE35BF08}" destId="{A70305FC-A60E-4CAE-8461-715956643D36}" srcOrd="1" destOrd="0" presId="urn:microsoft.com/office/officeart/2018/2/layout/IconVerticalSolidList"/>
    <dgm:cxn modelId="{FEC4D928-D970-4ABD-AB48-5022C0A91D7F}" type="presParOf" srcId="{3301D364-F04A-48DD-B5B7-C904BE35BF08}" destId="{F5F37002-6B80-49DD-B168-CA7511FF303D}" srcOrd="2" destOrd="0" presId="urn:microsoft.com/office/officeart/2018/2/layout/IconVerticalSolidList"/>
    <dgm:cxn modelId="{9F858EC3-1E43-4DC2-811F-032AC4A79358}" type="presParOf" srcId="{3301D364-F04A-48DD-B5B7-C904BE35BF08}" destId="{C70518F1-32B5-4180-9B7E-B76AE2898C1A}" srcOrd="3" destOrd="0" presId="urn:microsoft.com/office/officeart/2018/2/layout/IconVerticalSolidList"/>
    <dgm:cxn modelId="{569CE502-0344-40BB-B05F-A3EE6A8B5659}" type="presParOf" srcId="{7875E5AF-C0A3-47CA-87DC-66F54F288A88}" destId="{9EA8A1F4-8E0D-4C8D-8862-E6DBED02E772}" srcOrd="3" destOrd="0" presId="urn:microsoft.com/office/officeart/2018/2/layout/IconVerticalSolidList"/>
    <dgm:cxn modelId="{F7FE7363-3B9B-47BD-A58A-BE771455C295}" type="presParOf" srcId="{7875E5AF-C0A3-47CA-87DC-66F54F288A88}" destId="{131DE565-6C93-46D5-AF9B-90D2AD1650C8}" srcOrd="4" destOrd="0" presId="urn:microsoft.com/office/officeart/2018/2/layout/IconVerticalSolidList"/>
    <dgm:cxn modelId="{92252828-1338-4DB3-B8BC-0F0FEB079FF3}" type="presParOf" srcId="{131DE565-6C93-46D5-AF9B-90D2AD1650C8}" destId="{7184533B-A04D-4D29-8CBD-CD1CA393B225}" srcOrd="0" destOrd="0" presId="urn:microsoft.com/office/officeart/2018/2/layout/IconVerticalSolidList"/>
    <dgm:cxn modelId="{AD2555B5-2E3B-4B5F-B044-14BA142DB321}" type="presParOf" srcId="{131DE565-6C93-46D5-AF9B-90D2AD1650C8}" destId="{C9EA2BA9-AF5C-4C50-A4C2-58E437952353}" srcOrd="1" destOrd="0" presId="urn:microsoft.com/office/officeart/2018/2/layout/IconVerticalSolidList"/>
    <dgm:cxn modelId="{11A6AAC1-6082-4D74-92CD-AF072666475F}" type="presParOf" srcId="{131DE565-6C93-46D5-AF9B-90D2AD1650C8}" destId="{CBBE47B2-0955-4C86-AFCB-7D3897340AEA}" srcOrd="2" destOrd="0" presId="urn:microsoft.com/office/officeart/2018/2/layout/IconVerticalSolidList"/>
    <dgm:cxn modelId="{E89FC7CC-54D7-4CEE-8C9B-68F9679B5B4A}" type="presParOf" srcId="{131DE565-6C93-46D5-AF9B-90D2AD1650C8}" destId="{3510E745-7423-451D-991D-796B0082047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76AAE6-C745-42DA-BAFF-7128E34CDC2C}">
      <dsp:nvSpPr>
        <dsp:cNvPr id="0" name=""/>
        <dsp:cNvSpPr/>
      </dsp:nvSpPr>
      <dsp:spPr>
        <a:xfrm>
          <a:off x="0" y="558"/>
          <a:ext cx="8229600" cy="130596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AD96CA-2E87-4BEC-AA41-8B6601B58D2D}">
      <dsp:nvSpPr>
        <dsp:cNvPr id="0" name=""/>
        <dsp:cNvSpPr/>
      </dsp:nvSpPr>
      <dsp:spPr>
        <a:xfrm>
          <a:off x="395054" y="294400"/>
          <a:ext cx="718281" cy="7182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59589C-2D3D-4FB5-A908-ACB663C25E34}">
      <dsp:nvSpPr>
        <dsp:cNvPr id="0" name=""/>
        <dsp:cNvSpPr/>
      </dsp:nvSpPr>
      <dsp:spPr>
        <a:xfrm>
          <a:off x="1508391" y="558"/>
          <a:ext cx="672120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1111250">
            <a:lnSpc>
              <a:spcPct val="90000"/>
            </a:lnSpc>
            <a:spcBef>
              <a:spcPct val="0"/>
            </a:spcBef>
            <a:spcAft>
              <a:spcPct val="35000"/>
            </a:spcAft>
            <a:buNone/>
          </a:pPr>
          <a:r>
            <a:rPr lang="en-US" sz="2500" kern="1200"/>
            <a:t>When customers do not understand the value of a product, their first reaction is to claim the price is too high</a:t>
          </a:r>
        </a:p>
      </dsp:txBody>
      <dsp:txXfrm>
        <a:off x="1508391" y="558"/>
        <a:ext cx="6721208" cy="1305966"/>
      </dsp:txXfrm>
    </dsp:sp>
    <dsp:sp modelId="{ADE79E7A-D4BE-4A0C-808B-BE810936A767}">
      <dsp:nvSpPr>
        <dsp:cNvPr id="0" name=""/>
        <dsp:cNvSpPr/>
      </dsp:nvSpPr>
      <dsp:spPr>
        <a:xfrm>
          <a:off x="0" y="1633016"/>
          <a:ext cx="8229600" cy="130596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0305FC-A60E-4CAE-8461-715956643D36}">
      <dsp:nvSpPr>
        <dsp:cNvPr id="0" name=""/>
        <dsp:cNvSpPr/>
      </dsp:nvSpPr>
      <dsp:spPr>
        <a:xfrm>
          <a:off x="395054" y="1926859"/>
          <a:ext cx="718281" cy="7182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0518F1-32B5-4180-9B7E-B76AE2898C1A}">
      <dsp:nvSpPr>
        <dsp:cNvPr id="0" name=""/>
        <dsp:cNvSpPr/>
      </dsp:nvSpPr>
      <dsp:spPr>
        <a:xfrm>
          <a:off x="1508391" y="1633016"/>
          <a:ext cx="672120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1111250">
            <a:lnSpc>
              <a:spcPct val="90000"/>
            </a:lnSpc>
            <a:spcBef>
              <a:spcPct val="0"/>
            </a:spcBef>
            <a:spcAft>
              <a:spcPct val="35000"/>
            </a:spcAft>
            <a:buNone/>
          </a:pPr>
          <a:r>
            <a:rPr lang="en-US" sz="2500" kern="1200"/>
            <a:t>Selling the product for a lower price will not “fix” the problem when it has </a:t>
          </a:r>
          <a:r>
            <a:rPr lang="en-US" sz="2500" b="1" kern="1200"/>
            <a:t>no value </a:t>
          </a:r>
          <a:r>
            <a:rPr lang="en-US" sz="2500" kern="1200"/>
            <a:t>in the pharmaceutical market</a:t>
          </a:r>
        </a:p>
      </dsp:txBody>
      <dsp:txXfrm>
        <a:off x="1508391" y="1633016"/>
        <a:ext cx="6721208" cy="1305966"/>
      </dsp:txXfrm>
    </dsp:sp>
    <dsp:sp modelId="{7184533B-A04D-4D29-8CBD-CD1CA393B225}">
      <dsp:nvSpPr>
        <dsp:cNvPr id="0" name=""/>
        <dsp:cNvSpPr/>
      </dsp:nvSpPr>
      <dsp:spPr>
        <a:xfrm>
          <a:off x="0" y="3265475"/>
          <a:ext cx="8229600" cy="130596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EA2BA9-AF5C-4C50-A4C2-58E437952353}">
      <dsp:nvSpPr>
        <dsp:cNvPr id="0" name=""/>
        <dsp:cNvSpPr/>
      </dsp:nvSpPr>
      <dsp:spPr>
        <a:xfrm>
          <a:off x="395054" y="3559317"/>
          <a:ext cx="718281" cy="7182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10E745-7423-451D-991D-796B0082047B}">
      <dsp:nvSpPr>
        <dsp:cNvPr id="0" name=""/>
        <dsp:cNvSpPr/>
      </dsp:nvSpPr>
      <dsp:spPr>
        <a:xfrm>
          <a:off x="1508391" y="3265475"/>
          <a:ext cx="672120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1111250">
            <a:lnSpc>
              <a:spcPct val="90000"/>
            </a:lnSpc>
            <a:spcBef>
              <a:spcPct val="0"/>
            </a:spcBef>
            <a:spcAft>
              <a:spcPct val="35000"/>
            </a:spcAft>
            <a:buNone/>
          </a:pPr>
          <a:r>
            <a:rPr lang="en-US" sz="2500" kern="1200"/>
            <a:t>Problem: poor communication about its value</a:t>
          </a:r>
        </a:p>
      </dsp:txBody>
      <dsp:txXfrm>
        <a:off x="1508391" y="3265475"/>
        <a:ext cx="6721208" cy="13059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7840" cy="464820"/>
          </a:xfrm>
          <a:prstGeom prst="rect">
            <a:avLst/>
          </a:prstGeom>
          <a:noFill/>
          <a:ln>
            <a:noFill/>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3315" name="Rectangle 3"/>
          <p:cNvSpPr>
            <a:spLocks noGrp="1" noChangeArrowheads="1"/>
          </p:cNvSpPr>
          <p:nvPr>
            <p:ph type="dt" idx="1"/>
          </p:nvPr>
        </p:nvSpPr>
        <p:spPr bwMode="auto">
          <a:xfrm>
            <a:off x="3970938" y="0"/>
            <a:ext cx="3037840" cy="464820"/>
          </a:xfrm>
          <a:prstGeom prst="rect">
            <a:avLst/>
          </a:prstGeom>
          <a:noFill/>
          <a:ln>
            <a:noFill/>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701040" y="4415790"/>
            <a:ext cx="5608320" cy="4183380"/>
          </a:xfrm>
          <a:prstGeom prst="rect">
            <a:avLst/>
          </a:prstGeom>
          <a:noFill/>
          <a:ln>
            <a:noFill/>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829967"/>
            <a:ext cx="3037840" cy="464820"/>
          </a:xfrm>
          <a:prstGeom prst="rect">
            <a:avLst/>
          </a:prstGeom>
          <a:noFill/>
          <a:ln>
            <a:noFill/>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3319" name="Rectangle 7"/>
          <p:cNvSpPr>
            <a:spLocks noGrp="1" noChangeArrowheads="1"/>
          </p:cNvSpPr>
          <p:nvPr>
            <p:ph type="sldNum" sz="quarter" idx="5"/>
          </p:nvPr>
        </p:nvSpPr>
        <p:spPr bwMode="auto">
          <a:xfrm>
            <a:off x="3970938" y="8829967"/>
            <a:ext cx="3037840" cy="464820"/>
          </a:xfrm>
          <a:prstGeom prst="rect">
            <a:avLst/>
          </a:prstGeom>
          <a:noFill/>
          <a:ln>
            <a:noFill/>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A1EC4DD1-1A99-4C30-8791-DAE32FDD77D7}" type="slidenum">
              <a:rPr lang="en-US"/>
              <a:pPr>
                <a:defRPr/>
              </a:pPr>
              <a:t>‹#›</a:t>
            </a:fld>
            <a:endParaRPr lang="en-US"/>
          </a:p>
        </p:txBody>
      </p:sp>
    </p:spTree>
    <p:extLst>
      <p:ext uri="{BB962C8B-B14F-4D97-AF65-F5344CB8AC3E}">
        <p14:creationId xmlns:p14="http://schemas.microsoft.com/office/powerpoint/2010/main" val="6736821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miter lim="800000"/>
            <a:headEnd/>
            <a:tailEnd/>
          </a:ln>
        </p:spPr>
        <p:txBody>
          <a:bodyPr/>
          <a:lstStyle/>
          <a:p>
            <a:fld id="{BAA94731-1557-409C-9A10-C69F879C365E}" type="slidenum">
              <a:rPr lang="en-US" altLang="en-US" smtClean="0">
                <a:latin typeface="Arial" pitchFamily="34" charset="0"/>
              </a:rPr>
              <a:pPr/>
              <a:t>1</a:t>
            </a:fld>
            <a:endParaRPr lang="en-US" altLang="en-US">
              <a:latin typeface="Arial"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alt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p:spPr>
        <p:txBody>
          <a:bodyPr/>
          <a:lstStyle/>
          <a:p>
            <a:r>
              <a:rPr lang="en-US" altLang="en-US" dirty="0">
                <a:latin typeface="Arial" pitchFamily="34" charset="0"/>
              </a:rPr>
              <a:t>Define these terms:</a:t>
            </a:r>
          </a:p>
          <a:p>
            <a:r>
              <a:rPr lang="en-US" altLang="en-US" dirty="0">
                <a:latin typeface="Arial" pitchFamily="34" charset="0"/>
              </a:rPr>
              <a:t>Premium price: higher value to customer. Customers</a:t>
            </a:r>
            <a:r>
              <a:rPr lang="en-US" altLang="en-US" baseline="0" dirty="0">
                <a:latin typeface="Arial" pitchFamily="34" charset="0"/>
              </a:rPr>
              <a:t> usually see these as products of higher quality. (Lexus vs Honda: Both are cars and do the same thing, but Lexus is more expensive. Customers accept this because they value the quality of the product being produced by Lexus, so they are willing to pay more for it).</a:t>
            </a:r>
            <a:endParaRPr lang="en-US" altLang="en-US" dirty="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rPr>
              <a:t>Discount: Manufacturer </a:t>
            </a:r>
            <a:r>
              <a:rPr lang="en-US" sz="1200" dirty="0"/>
              <a:t>wants the customer to consider price as the distinguishing feature. This is a good deal for the customer</a:t>
            </a:r>
            <a:endParaRPr lang="en-US" altLang="en-US" dirty="0">
              <a:latin typeface="Arial" pitchFamily="34" charset="0"/>
            </a:endParaRPr>
          </a:p>
          <a:p>
            <a:r>
              <a:rPr lang="en-US" altLang="en-US" dirty="0">
                <a:latin typeface="Arial" pitchFamily="34" charset="0"/>
              </a:rPr>
              <a:t>Parity: “me too products.”  There are already products</a:t>
            </a:r>
            <a:r>
              <a:rPr lang="en-US" altLang="en-US" baseline="0" dirty="0">
                <a:latin typeface="Arial" pitchFamily="34" charset="0"/>
              </a:rPr>
              <a:t> that do the same out in the market.</a:t>
            </a:r>
            <a:endParaRPr lang="en-US" altLang="en-US" dirty="0">
              <a:latin typeface="Arial" pitchFamily="34" charset="0"/>
            </a:endParaRPr>
          </a:p>
        </p:txBody>
      </p:sp>
      <p:sp>
        <p:nvSpPr>
          <p:cNvPr id="111620" name="Slide Number Placeholder 3"/>
          <p:cNvSpPr>
            <a:spLocks noGrp="1"/>
          </p:cNvSpPr>
          <p:nvPr>
            <p:ph type="sldNum" sz="quarter" idx="5"/>
          </p:nvPr>
        </p:nvSpPr>
        <p:spPr>
          <a:noFill/>
          <a:ln>
            <a:miter lim="800000"/>
            <a:headEnd/>
            <a:tailEnd/>
          </a:ln>
        </p:spPr>
        <p:txBody>
          <a:bodyPr/>
          <a:lstStyle/>
          <a:p>
            <a:fld id="{BD7B5BDC-E577-4FA0-8A11-8F264D5DB400}" type="slidenum">
              <a:rPr lang="en-US" altLang="en-US" smtClean="0">
                <a:latin typeface="Arial" pitchFamily="34" charset="0"/>
              </a:rPr>
              <a:pPr/>
              <a:t>10</a:t>
            </a:fld>
            <a:endParaRPr lang="en-US" altLang="en-US">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rPr>
              <a:t>When pricing a product, the most important thing we must establish is the </a:t>
            </a:r>
            <a:r>
              <a:rPr lang="en-US" altLang="en-US" b="1" dirty="0">
                <a:latin typeface="Arial" pitchFamily="34" charset="0"/>
              </a:rPr>
              <a:t>VALUE </a:t>
            </a:r>
            <a:r>
              <a:rPr lang="en-US" altLang="en-US" dirty="0">
                <a:latin typeface="Arial" pitchFamily="34" charset="0"/>
              </a:rPr>
              <a:t>of said product. </a:t>
            </a:r>
            <a:r>
              <a:rPr lang="en-US" sz="1200" dirty="0"/>
              <a:t>When looking to establish pricing positions for a pharmaceutical we have to do it from a value-based perspective.</a:t>
            </a:r>
            <a:endParaRPr lang="en-US" altLang="en-US" dirty="0">
              <a:latin typeface="Arial" pitchFamily="34" charset="0"/>
            </a:endParaRPr>
          </a:p>
          <a:p>
            <a:endParaRPr lang="en-US" altLang="en-US" dirty="0">
              <a:latin typeface="Arial" pitchFamily="34" charset="0"/>
            </a:endParaRPr>
          </a:p>
          <a:p>
            <a:r>
              <a:rPr lang="en-US" altLang="en-US" dirty="0">
                <a:latin typeface="Arial" pitchFamily="34" charset="0"/>
              </a:rPr>
              <a:t>This is especially true when trying to establish a new product in a new market.  This is more difficult because not much is known about the utility of the product.</a:t>
            </a:r>
          </a:p>
        </p:txBody>
      </p:sp>
      <p:sp>
        <p:nvSpPr>
          <p:cNvPr id="112644" name="Slide Number Placeholder 3"/>
          <p:cNvSpPr>
            <a:spLocks noGrp="1"/>
          </p:cNvSpPr>
          <p:nvPr>
            <p:ph type="sldNum" sz="quarter" idx="5"/>
          </p:nvPr>
        </p:nvSpPr>
        <p:spPr>
          <a:noFill/>
          <a:ln>
            <a:miter lim="800000"/>
            <a:headEnd/>
            <a:tailEnd/>
          </a:ln>
        </p:spPr>
        <p:txBody>
          <a:bodyPr/>
          <a:lstStyle/>
          <a:p>
            <a:fld id="{2F8F0537-7A57-4198-8820-64A36EF606A1}" type="slidenum">
              <a:rPr lang="en-US" altLang="en-US" smtClean="0">
                <a:latin typeface="Arial" pitchFamily="34" charset="0"/>
              </a:rPr>
              <a:pPr/>
              <a:t>11</a:t>
            </a:fld>
            <a:endParaRPr lang="en-US" altLang="en-US">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p:spPr>
        <p:txBody>
          <a:bodyPr/>
          <a:lstStyle/>
          <a:p>
            <a:r>
              <a:rPr lang="en-US" altLang="en-US" dirty="0">
                <a:latin typeface="Arial" pitchFamily="34" charset="0"/>
              </a:rPr>
              <a:t>Pharmaceutical pricing does not respond to the Law of Demand.</a:t>
            </a:r>
          </a:p>
          <a:p>
            <a:endParaRPr lang="en-US" altLang="en-US" dirty="0">
              <a:latin typeface="Arial" pitchFamily="34" charset="0"/>
            </a:endParaRPr>
          </a:p>
          <a:p>
            <a:r>
              <a:rPr lang="en-US" altLang="en-US" dirty="0">
                <a:latin typeface="Arial" pitchFamily="34" charset="0"/>
              </a:rPr>
              <a:t>They are driven by the need to relieve a symptom (Their Purpose), prescribing habit of a physician, and ultimately the consumer.</a:t>
            </a:r>
          </a:p>
        </p:txBody>
      </p:sp>
      <p:sp>
        <p:nvSpPr>
          <p:cNvPr id="113668" name="Slide Number Placeholder 3"/>
          <p:cNvSpPr>
            <a:spLocks noGrp="1"/>
          </p:cNvSpPr>
          <p:nvPr>
            <p:ph type="sldNum" sz="quarter" idx="5"/>
          </p:nvPr>
        </p:nvSpPr>
        <p:spPr>
          <a:noFill/>
          <a:ln>
            <a:miter lim="800000"/>
            <a:headEnd/>
            <a:tailEnd/>
          </a:ln>
        </p:spPr>
        <p:txBody>
          <a:bodyPr/>
          <a:lstStyle/>
          <a:p>
            <a:fld id="{33159E33-E3CD-4610-87B2-8AAF33B3BB09}" type="slidenum">
              <a:rPr lang="en-US" altLang="en-US" smtClean="0">
                <a:latin typeface="Arial" pitchFamily="34" charset="0"/>
              </a:rPr>
              <a:pPr/>
              <a:t>12</a:t>
            </a:fld>
            <a:endParaRPr lang="en-US" altLang="en-US">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p:spPr>
        <p:txBody>
          <a:bodyPr/>
          <a:lstStyle/>
          <a:p>
            <a:r>
              <a:rPr lang="en-US" altLang="en-US">
                <a:latin typeface="Arial" pitchFamily="34" charset="0"/>
              </a:rPr>
              <a:t>Sometimes patients do not take part in the purchasing of the medications they consume (i.e. critically ill patients) and the use of the medications they consume is affected by many factors such as; standard of care, medical, biological, ethical….</a:t>
            </a:r>
          </a:p>
        </p:txBody>
      </p:sp>
      <p:sp>
        <p:nvSpPr>
          <p:cNvPr id="114692" name="Slide Number Placeholder 3"/>
          <p:cNvSpPr>
            <a:spLocks noGrp="1"/>
          </p:cNvSpPr>
          <p:nvPr>
            <p:ph type="sldNum" sz="quarter" idx="5"/>
          </p:nvPr>
        </p:nvSpPr>
        <p:spPr>
          <a:noFill/>
          <a:ln>
            <a:miter lim="800000"/>
            <a:headEnd/>
            <a:tailEnd/>
          </a:ln>
        </p:spPr>
        <p:txBody>
          <a:bodyPr/>
          <a:lstStyle/>
          <a:p>
            <a:fld id="{E5F20C57-EF78-4CE8-810C-9956C3CB3018}" type="slidenum">
              <a:rPr lang="en-US" altLang="en-US" smtClean="0">
                <a:latin typeface="Arial" pitchFamily="34" charset="0"/>
              </a:rPr>
              <a:pPr/>
              <a:t>13</a:t>
            </a:fld>
            <a:endParaRPr lang="en-US" altLang="en-US">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p:spPr>
        <p:txBody>
          <a:bodyPr/>
          <a:lstStyle/>
          <a:p>
            <a:r>
              <a:rPr lang="en-US" altLang="en-US" dirty="0">
                <a:latin typeface="Arial" pitchFamily="34" charset="0"/>
              </a:rPr>
              <a:t>Read slide… We</a:t>
            </a:r>
            <a:r>
              <a:rPr lang="en-US" altLang="en-US" baseline="0" dirty="0">
                <a:latin typeface="Arial" pitchFamily="34" charset="0"/>
              </a:rPr>
              <a:t> will be talking about this in the following slides.</a:t>
            </a:r>
            <a:endParaRPr lang="en-US" altLang="en-US" dirty="0">
              <a:latin typeface="Arial" pitchFamily="34" charset="0"/>
            </a:endParaRPr>
          </a:p>
        </p:txBody>
      </p:sp>
      <p:sp>
        <p:nvSpPr>
          <p:cNvPr id="115716" name="Slide Number Placeholder 3"/>
          <p:cNvSpPr>
            <a:spLocks noGrp="1"/>
          </p:cNvSpPr>
          <p:nvPr>
            <p:ph type="sldNum" sz="quarter" idx="5"/>
          </p:nvPr>
        </p:nvSpPr>
        <p:spPr>
          <a:noFill/>
          <a:ln>
            <a:miter lim="800000"/>
            <a:headEnd/>
            <a:tailEnd/>
          </a:ln>
        </p:spPr>
        <p:txBody>
          <a:bodyPr/>
          <a:lstStyle/>
          <a:p>
            <a:fld id="{596F0C13-FA3C-4908-8690-EAFC2BFB5F0C}" type="slidenum">
              <a:rPr lang="en-US" altLang="en-US" smtClean="0">
                <a:latin typeface="Arial" pitchFamily="34" charset="0"/>
              </a:rPr>
              <a:pPr/>
              <a:t>14</a:t>
            </a:fld>
            <a:endParaRPr lang="en-US" altLang="en-US">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p:spPr>
        <p:txBody>
          <a:bodyPr/>
          <a:lstStyle/>
          <a:p>
            <a:r>
              <a:rPr lang="en-US" sz="1200" dirty="0"/>
              <a:t>Derived Demand:</a:t>
            </a:r>
            <a:r>
              <a:rPr lang="en-US" sz="1200" baseline="0" dirty="0"/>
              <a:t> </a:t>
            </a:r>
            <a:r>
              <a:rPr lang="en-US" sz="1200" dirty="0"/>
              <a:t>when there is a </a:t>
            </a:r>
            <a:r>
              <a:rPr lang="en-US" sz="1200" b="1" dirty="0"/>
              <a:t>demand</a:t>
            </a:r>
            <a:r>
              <a:rPr lang="en-US" sz="1200" dirty="0"/>
              <a:t> for a good resulting from </a:t>
            </a:r>
            <a:r>
              <a:rPr lang="en-US" sz="1200" b="1" dirty="0"/>
              <a:t>demand</a:t>
            </a:r>
            <a:r>
              <a:rPr lang="en-US" sz="1200" dirty="0"/>
              <a:t> for an intermediate good or service.</a:t>
            </a:r>
            <a:endParaRPr lang="en-US" altLang="en-US" sz="1200" dirty="0">
              <a:latin typeface="Arial" pitchFamily="34" charset="0"/>
            </a:endParaRPr>
          </a:p>
          <a:p>
            <a:endParaRPr lang="en-US" altLang="en-US" dirty="0">
              <a:latin typeface="Arial" pitchFamily="34" charset="0"/>
            </a:endParaRPr>
          </a:p>
          <a:p>
            <a:r>
              <a:rPr lang="en-US" altLang="en-US" dirty="0">
                <a:latin typeface="Arial" pitchFamily="34" charset="0"/>
              </a:rPr>
              <a:t>The sale of pharmaceutical products are influenced by medical needs.  This is influenced by the prescribing habits of a physician who not always knows the price of the product or by consumer advertisement</a:t>
            </a:r>
            <a:r>
              <a:rPr lang="en-US" altLang="en-US" baseline="0" dirty="0">
                <a:latin typeface="Arial" pitchFamily="34" charset="0"/>
              </a:rPr>
              <a:t> which allows the consumer to self-diagnose themselves thus leading to an increased demand for the product</a:t>
            </a:r>
            <a:r>
              <a:rPr lang="en-US" altLang="en-US" dirty="0">
                <a:latin typeface="Arial" pitchFamily="34" charset="0"/>
              </a:rPr>
              <a:t>.  They usually prescribe the product based on its value.</a:t>
            </a:r>
          </a:p>
        </p:txBody>
      </p:sp>
      <p:sp>
        <p:nvSpPr>
          <p:cNvPr id="116740" name="Slide Number Placeholder 3"/>
          <p:cNvSpPr>
            <a:spLocks noGrp="1"/>
          </p:cNvSpPr>
          <p:nvPr>
            <p:ph type="sldNum" sz="quarter" idx="5"/>
          </p:nvPr>
        </p:nvSpPr>
        <p:spPr>
          <a:noFill/>
          <a:ln>
            <a:miter lim="800000"/>
            <a:headEnd/>
            <a:tailEnd/>
          </a:ln>
        </p:spPr>
        <p:txBody>
          <a:bodyPr/>
          <a:lstStyle/>
          <a:p>
            <a:fld id="{C5D6CB9B-5847-41BC-AD07-ADB508B7350F}" type="slidenum">
              <a:rPr lang="en-US" altLang="en-US" smtClean="0">
                <a:latin typeface="Arial" pitchFamily="34" charset="0"/>
              </a:rPr>
              <a:pPr/>
              <a:t>15</a:t>
            </a:fld>
            <a:endParaRPr lang="en-US" altLang="en-US">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p:spPr>
        <p:txBody>
          <a:bodyPr/>
          <a:lstStyle/>
          <a:p>
            <a:r>
              <a:rPr lang="en-US" altLang="en-US" dirty="0">
                <a:latin typeface="Arial" pitchFamily="34" charset="0"/>
              </a:rPr>
              <a:t>They are considered negative goods because the patient would rather not buy or take the product in the first place.  They are bought only because they cure or alleviate an ailment,</a:t>
            </a:r>
            <a:r>
              <a:rPr lang="en-US" altLang="en-US" baseline="0" dirty="0">
                <a:latin typeface="Arial" pitchFamily="34" charset="0"/>
              </a:rPr>
              <a:t> not because the consumer wants to buy them. </a:t>
            </a:r>
            <a:r>
              <a:rPr lang="en-US" sz="1200" dirty="0"/>
              <a:t>Because of their negative nature, pharmaceutical prices for pharmaceuticals will always be considered too high</a:t>
            </a:r>
            <a:endParaRPr lang="en-US" altLang="en-US" dirty="0">
              <a:latin typeface="Arial" pitchFamily="34" charset="0"/>
            </a:endParaRPr>
          </a:p>
        </p:txBody>
      </p:sp>
      <p:sp>
        <p:nvSpPr>
          <p:cNvPr id="117764" name="Slide Number Placeholder 3"/>
          <p:cNvSpPr>
            <a:spLocks noGrp="1"/>
          </p:cNvSpPr>
          <p:nvPr>
            <p:ph type="sldNum" sz="quarter" idx="5"/>
          </p:nvPr>
        </p:nvSpPr>
        <p:spPr>
          <a:noFill/>
          <a:ln>
            <a:miter lim="800000"/>
            <a:headEnd/>
            <a:tailEnd/>
          </a:ln>
        </p:spPr>
        <p:txBody>
          <a:bodyPr/>
          <a:lstStyle/>
          <a:p>
            <a:fld id="{58B15A2A-0EB9-4DCE-8674-69B6BFEEBC2B}" type="slidenum">
              <a:rPr lang="en-US" altLang="en-US" smtClean="0">
                <a:latin typeface="Arial" pitchFamily="34" charset="0"/>
              </a:rPr>
              <a:pPr/>
              <a:t>16</a:t>
            </a:fld>
            <a:endParaRPr lang="en-US" altLang="en-US">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p:spPr>
        <p:txBody>
          <a:bodyPr/>
          <a:lstStyle/>
          <a:p>
            <a:r>
              <a:rPr lang="en-US" altLang="en-US" dirty="0">
                <a:latin typeface="Arial" pitchFamily="34" charset="0"/>
              </a:rPr>
              <a:t>The true value of the pharmaceutical product is not known to the consumer until the product is actually consumed and effects have taken place.  The effect of the product is not known at the time of purchase.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A patient evaluating the price of a new drug can’t judge the fairness of it until the drug has been used. Additionally, not all patients taking a medication will experience optimal clinical results. In some instances the actual effect(s) will fall short of what was desired.</a:t>
            </a:r>
          </a:p>
          <a:p>
            <a:endParaRPr lang="en-US" altLang="en-US" dirty="0">
              <a:latin typeface="Arial" pitchFamily="34" charset="0"/>
            </a:endParaRPr>
          </a:p>
        </p:txBody>
      </p:sp>
      <p:sp>
        <p:nvSpPr>
          <p:cNvPr id="118788" name="Slide Number Placeholder 3"/>
          <p:cNvSpPr>
            <a:spLocks noGrp="1"/>
          </p:cNvSpPr>
          <p:nvPr>
            <p:ph type="sldNum" sz="quarter" idx="5"/>
          </p:nvPr>
        </p:nvSpPr>
        <p:spPr>
          <a:noFill/>
          <a:ln>
            <a:miter lim="800000"/>
            <a:headEnd/>
            <a:tailEnd/>
          </a:ln>
        </p:spPr>
        <p:txBody>
          <a:bodyPr/>
          <a:lstStyle/>
          <a:p>
            <a:fld id="{C8341C66-9328-4A25-AA34-70B365012D73}" type="slidenum">
              <a:rPr lang="en-US" altLang="en-US" smtClean="0">
                <a:latin typeface="Arial" pitchFamily="34" charset="0"/>
              </a:rPr>
              <a:pPr/>
              <a:t>17</a:t>
            </a:fld>
            <a:endParaRPr lang="en-US" altLang="en-US">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p:spPr>
        <p:txBody>
          <a:bodyPr/>
          <a:lstStyle/>
          <a:p>
            <a:r>
              <a:rPr lang="en-US" altLang="en-US">
                <a:latin typeface="Arial" pitchFamily="34" charset="0"/>
              </a:rPr>
              <a:t>Price has little influence on demand for pharmaceuticals. It is mainly epidemiology of the disease and the product’s clinical utility what drives demand higher. In most instances there is little that can be done with price to drive demand higher if a product has no relevant clinical value or utility. </a:t>
            </a:r>
          </a:p>
        </p:txBody>
      </p:sp>
      <p:sp>
        <p:nvSpPr>
          <p:cNvPr id="119812" name="Slide Number Placeholder 3"/>
          <p:cNvSpPr>
            <a:spLocks noGrp="1"/>
          </p:cNvSpPr>
          <p:nvPr>
            <p:ph type="sldNum" sz="quarter" idx="5"/>
          </p:nvPr>
        </p:nvSpPr>
        <p:spPr>
          <a:noFill/>
          <a:ln>
            <a:miter lim="800000"/>
            <a:headEnd/>
            <a:tailEnd/>
          </a:ln>
        </p:spPr>
        <p:txBody>
          <a:bodyPr/>
          <a:lstStyle/>
          <a:p>
            <a:fld id="{1297C6A4-F4EC-4BC2-A339-534C01D6D23F}" type="slidenum">
              <a:rPr lang="en-US" altLang="en-US" smtClean="0">
                <a:latin typeface="Arial" pitchFamily="34" charset="0"/>
              </a:rPr>
              <a:pPr/>
              <a:t>18</a:t>
            </a:fld>
            <a:endParaRPr lang="en-US" altLang="en-US">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p:spPr>
        <p:txBody>
          <a:bodyPr/>
          <a:lstStyle/>
          <a:p>
            <a:r>
              <a:rPr lang="en-US" altLang="en-US" dirty="0">
                <a:latin typeface="Arial" pitchFamily="34" charset="0"/>
              </a:rPr>
              <a:t>When pricing a product, it is important to consider how well the product actually works.  Depending on how efficacious the product is will determine the prescribing habits of physicians and ultimately determine how well the product does in their respective market.  It is imperative to communicate the value of the product in order to get name recognition.</a:t>
            </a:r>
          </a:p>
        </p:txBody>
      </p:sp>
      <p:sp>
        <p:nvSpPr>
          <p:cNvPr id="120836" name="Slide Number Placeholder 3"/>
          <p:cNvSpPr>
            <a:spLocks noGrp="1"/>
          </p:cNvSpPr>
          <p:nvPr>
            <p:ph type="sldNum" sz="quarter" idx="5"/>
          </p:nvPr>
        </p:nvSpPr>
        <p:spPr>
          <a:noFill/>
          <a:ln>
            <a:miter lim="800000"/>
            <a:headEnd/>
            <a:tailEnd/>
          </a:ln>
        </p:spPr>
        <p:txBody>
          <a:bodyPr/>
          <a:lstStyle/>
          <a:p>
            <a:fld id="{4AA39543-7AC6-4245-9201-BD11DFCDA04B}" type="slidenum">
              <a:rPr lang="en-US" altLang="en-US" smtClean="0">
                <a:latin typeface="Arial" pitchFamily="34" charset="0"/>
              </a:rPr>
              <a:pPr/>
              <a:t>19</a:t>
            </a:fld>
            <a:endParaRPr lang="en-US" alt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C4DD1-1A99-4C30-8791-DAE32FDD77D7}" type="slidenum">
              <a:rPr lang="en-US" smtClean="0"/>
              <a:pPr>
                <a:defRPr/>
              </a:pPr>
              <a:t>2</a:t>
            </a:fld>
            <a:endParaRPr lang="en-US"/>
          </a:p>
        </p:txBody>
      </p:sp>
    </p:spTree>
    <p:extLst>
      <p:ext uri="{BB962C8B-B14F-4D97-AF65-F5344CB8AC3E}">
        <p14:creationId xmlns:p14="http://schemas.microsoft.com/office/powerpoint/2010/main" val="2833365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p:spPr>
        <p:txBody>
          <a:bodyPr/>
          <a:lstStyle/>
          <a:p>
            <a:r>
              <a:rPr lang="en-US" altLang="en-US">
                <a:latin typeface="Arial" pitchFamily="34" charset="0"/>
              </a:rPr>
              <a:t>How well a product is marketed will have a great impact on how well that product does.  If consumers determine the product’s price is too high they might reject that product and purchase another one.  It is the responsibility of the marketer to let the consumer know the value of the product which in turns justifies the price it is being sold at.</a:t>
            </a:r>
          </a:p>
        </p:txBody>
      </p:sp>
      <p:sp>
        <p:nvSpPr>
          <p:cNvPr id="121860" name="Slide Number Placeholder 3"/>
          <p:cNvSpPr>
            <a:spLocks noGrp="1"/>
          </p:cNvSpPr>
          <p:nvPr>
            <p:ph type="sldNum" sz="quarter" idx="5"/>
          </p:nvPr>
        </p:nvSpPr>
        <p:spPr>
          <a:noFill/>
          <a:ln>
            <a:miter lim="800000"/>
            <a:headEnd/>
            <a:tailEnd/>
          </a:ln>
        </p:spPr>
        <p:txBody>
          <a:bodyPr/>
          <a:lstStyle/>
          <a:p>
            <a:fld id="{5B335CDD-B7DB-463F-8522-3501EE738562}" type="slidenum">
              <a:rPr lang="en-US" altLang="en-US" smtClean="0">
                <a:latin typeface="Arial" pitchFamily="34" charset="0"/>
              </a:rPr>
              <a:pPr/>
              <a:t>20</a:t>
            </a:fld>
            <a:endParaRPr lang="en-US" altLang="en-US">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p:spPr>
        <p:txBody>
          <a:bodyPr/>
          <a:lstStyle/>
          <a:p>
            <a:r>
              <a:rPr lang="en-US" altLang="en-US">
                <a:latin typeface="Arial" pitchFamily="34" charset="0"/>
              </a:rPr>
              <a:t>Pharmaceuticals are expensive</a:t>
            </a:r>
          </a:p>
        </p:txBody>
      </p:sp>
      <p:sp>
        <p:nvSpPr>
          <p:cNvPr id="122884" name="Slide Number Placeholder 3"/>
          <p:cNvSpPr>
            <a:spLocks noGrp="1"/>
          </p:cNvSpPr>
          <p:nvPr>
            <p:ph type="sldNum" sz="quarter" idx="5"/>
          </p:nvPr>
        </p:nvSpPr>
        <p:spPr>
          <a:noFill/>
          <a:ln>
            <a:miter lim="800000"/>
            <a:headEnd/>
            <a:tailEnd/>
          </a:ln>
        </p:spPr>
        <p:txBody>
          <a:bodyPr/>
          <a:lstStyle/>
          <a:p>
            <a:fld id="{E97636F8-5DAB-44A8-B481-645DA6F5A083}" type="slidenum">
              <a:rPr lang="en-US" altLang="en-US" smtClean="0">
                <a:latin typeface="Arial" pitchFamily="34" charset="0"/>
              </a:rPr>
              <a:pPr/>
              <a:t>21</a:t>
            </a:fld>
            <a:endParaRPr lang="en-US" altLang="en-US">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p:spPr>
        <p:txBody>
          <a:bodyPr/>
          <a:lstStyle/>
          <a:p>
            <a:r>
              <a:rPr lang="en-US" altLang="en-US" dirty="0">
                <a:latin typeface="Arial" pitchFamily="34" charset="0"/>
              </a:rPr>
              <a:t>The use of pharmaceuticals have been trending upwards for the past few decades.</a:t>
            </a:r>
          </a:p>
          <a:p>
            <a:r>
              <a:rPr lang="en-US" altLang="en-US" dirty="0">
                <a:latin typeface="Arial" pitchFamily="34" charset="0"/>
              </a:rPr>
              <a:t>Since 1988 there has been an increase of a little over 7.8% in patients taking 1 or more drugs, 9.7% increase in those taking 3 or more drugs, and a 6.9% increase in those taking 5 or more drugs.</a:t>
            </a:r>
          </a:p>
        </p:txBody>
      </p:sp>
      <p:sp>
        <p:nvSpPr>
          <p:cNvPr id="123908" name="Slide Number Placeholder 3"/>
          <p:cNvSpPr>
            <a:spLocks noGrp="1"/>
          </p:cNvSpPr>
          <p:nvPr>
            <p:ph type="sldNum" sz="quarter" idx="5"/>
          </p:nvPr>
        </p:nvSpPr>
        <p:spPr>
          <a:noFill/>
          <a:ln>
            <a:miter lim="800000"/>
            <a:headEnd/>
            <a:tailEnd/>
          </a:ln>
        </p:spPr>
        <p:txBody>
          <a:bodyPr/>
          <a:lstStyle/>
          <a:p>
            <a:fld id="{98FF1AD0-E3BB-4C21-BDDE-0B99FEA101BA}" type="slidenum">
              <a:rPr lang="en-US" altLang="en-US" smtClean="0">
                <a:latin typeface="Arial" pitchFamily="34" charset="0"/>
              </a:rPr>
              <a:pPr/>
              <a:t>22</a:t>
            </a:fld>
            <a:endParaRPr lang="en-US" altLang="en-US">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p:spPr>
        <p:txBody>
          <a:bodyPr/>
          <a:lstStyle/>
          <a:p>
            <a:r>
              <a:rPr lang="en-US" altLang="en-US" dirty="0">
                <a:latin typeface="Arial" pitchFamily="34" charset="0"/>
              </a:rPr>
              <a:t>Prices of pharmaceuticals are usually priced based on the value that will be perceived by physicians, patients, insurance providers and the healthcare system.</a:t>
            </a:r>
            <a:r>
              <a:rPr lang="en-US" altLang="en-US" baseline="0" dirty="0">
                <a:latin typeface="Arial" pitchFamily="34" charset="0"/>
              </a:rPr>
              <a:t>  But the value of the product can fluctuate according to the population at hand. (i.e. difference in social economic groups).</a:t>
            </a:r>
            <a:endParaRPr lang="en-US" altLang="en-US" dirty="0">
              <a:latin typeface="Arial" pitchFamily="34" charset="0"/>
            </a:endParaRPr>
          </a:p>
        </p:txBody>
      </p:sp>
      <p:sp>
        <p:nvSpPr>
          <p:cNvPr id="125956" name="Slide Number Placeholder 3"/>
          <p:cNvSpPr>
            <a:spLocks noGrp="1"/>
          </p:cNvSpPr>
          <p:nvPr>
            <p:ph type="sldNum" sz="quarter" idx="5"/>
          </p:nvPr>
        </p:nvSpPr>
        <p:spPr>
          <a:noFill/>
          <a:ln>
            <a:miter lim="800000"/>
            <a:headEnd/>
            <a:tailEnd/>
          </a:ln>
        </p:spPr>
        <p:txBody>
          <a:bodyPr/>
          <a:lstStyle/>
          <a:p>
            <a:fld id="{1ABE02A3-03B0-4F47-BE76-6A33DAF1FC48}" type="slidenum">
              <a:rPr lang="en-US" altLang="en-US" smtClean="0">
                <a:latin typeface="Arial" pitchFamily="34" charset="0"/>
              </a:rPr>
              <a:pPr/>
              <a:t>24</a:t>
            </a:fld>
            <a:endParaRPr lang="en-US" altLang="en-US">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rPr>
              <a:t>The perception of value of the product by the patient does not occur until the patient has taken the medication and a clinical benefit has been obtained from it. </a:t>
            </a:r>
            <a:r>
              <a:rPr lang="en-US" sz="1200" dirty="0"/>
              <a:t>Patients are also the consumer that’s often most exposed to the cost, </a:t>
            </a:r>
            <a:r>
              <a:rPr lang="en-US" sz="1200" u="none" dirty="0"/>
              <a:t>thus experience with the product is very important in determining value from the patient’s prospective. </a:t>
            </a:r>
            <a:r>
              <a:rPr lang="en-US" altLang="en-US" dirty="0">
                <a:latin typeface="Arial" pitchFamily="34" charset="0"/>
              </a:rPr>
              <a:t>At this point the patient evaluates the value of the product vs. the price of the product.</a:t>
            </a:r>
          </a:p>
        </p:txBody>
      </p:sp>
      <p:sp>
        <p:nvSpPr>
          <p:cNvPr id="126980" name="Slide Number Placeholder 3"/>
          <p:cNvSpPr>
            <a:spLocks noGrp="1"/>
          </p:cNvSpPr>
          <p:nvPr>
            <p:ph type="sldNum" sz="quarter" idx="5"/>
          </p:nvPr>
        </p:nvSpPr>
        <p:spPr>
          <a:noFill/>
          <a:ln>
            <a:miter lim="800000"/>
            <a:headEnd/>
            <a:tailEnd/>
          </a:ln>
        </p:spPr>
        <p:txBody>
          <a:bodyPr/>
          <a:lstStyle/>
          <a:p>
            <a:fld id="{F622401E-0438-43B8-8A94-26BAC8AE0865}" type="slidenum">
              <a:rPr lang="en-US" altLang="en-US" smtClean="0">
                <a:latin typeface="Arial" pitchFamily="34" charset="0"/>
              </a:rPr>
              <a:pPr/>
              <a:t>25</a:t>
            </a:fld>
            <a:endParaRPr lang="en-US" altLang="en-US">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p:spPr>
        <p:txBody>
          <a:bodyPr/>
          <a:lstStyle/>
          <a:p>
            <a:r>
              <a:rPr lang="en-US" altLang="en-US" dirty="0">
                <a:latin typeface="Arial" pitchFamily="34" charset="0"/>
              </a:rPr>
              <a:t>The physician values the pharmaceutical product based on the clinical outcome of the product.</a:t>
            </a:r>
          </a:p>
        </p:txBody>
      </p:sp>
      <p:sp>
        <p:nvSpPr>
          <p:cNvPr id="128004" name="Slide Number Placeholder 3"/>
          <p:cNvSpPr>
            <a:spLocks noGrp="1"/>
          </p:cNvSpPr>
          <p:nvPr>
            <p:ph type="sldNum" sz="quarter" idx="5"/>
          </p:nvPr>
        </p:nvSpPr>
        <p:spPr>
          <a:noFill/>
          <a:ln>
            <a:miter lim="800000"/>
            <a:headEnd/>
            <a:tailEnd/>
          </a:ln>
        </p:spPr>
        <p:txBody>
          <a:bodyPr/>
          <a:lstStyle/>
          <a:p>
            <a:fld id="{5866B6B5-4FDB-4D57-8EE1-E3B723AA76A6}" type="slidenum">
              <a:rPr lang="en-US" altLang="en-US" smtClean="0">
                <a:latin typeface="Arial" pitchFamily="34" charset="0"/>
              </a:rPr>
              <a:pPr/>
              <a:t>26</a:t>
            </a:fld>
            <a:endParaRPr lang="en-US" altLang="en-US">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p:spPr>
        <p:txBody>
          <a:bodyPr/>
          <a:lstStyle/>
          <a:p>
            <a:r>
              <a:rPr lang="en-US" altLang="en-US" dirty="0">
                <a:latin typeface="Arial" pitchFamily="34" charset="0"/>
              </a:rPr>
              <a:t>There are some factors that can affect the way the physician prescribes a medication besides the clinical outcome of the product.  </a:t>
            </a:r>
          </a:p>
          <a:p>
            <a:r>
              <a:rPr lang="en-US" altLang="en-US" dirty="0">
                <a:latin typeface="Arial" pitchFamily="34" charset="0"/>
              </a:rPr>
              <a:t>There are “hassles” associated with certain medications.  Usually if a medication is not part of an insurer’s formulary, the physician’s office must spend extra time filling out paperwork (prior authorizations), or phone calls in order to have the medication approved.  Some physicians see this added burden as a hassle and will eventually prescribe another medication.</a:t>
            </a:r>
          </a:p>
        </p:txBody>
      </p:sp>
      <p:sp>
        <p:nvSpPr>
          <p:cNvPr id="129028" name="Slide Number Placeholder 3"/>
          <p:cNvSpPr>
            <a:spLocks noGrp="1"/>
          </p:cNvSpPr>
          <p:nvPr>
            <p:ph type="sldNum" sz="quarter" idx="5"/>
          </p:nvPr>
        </p:nvSpPr>
        <p:spPr>
          <a:noFill/>
          <a:ln>
            <a:miter lim="800000"/>
            <a:headEnd/>
            <a:tailEnd/>
          </a:ln>
        </p:spPr>
        <p:txBody>
          <a:bodyPr/>
          <a:lstStyle/>
          <a:p>
            <a:fld id="{6180DB54-1063-4683-BF3C-76DCDBA1D414}" type="slidenum">
              <a:rPr lang="en-US" altLang="en-US" smtClean="0">
                <a:latin typeface="Arial" pitchFamily="34" charset="0"/>
              </a:rPr>
              <a:pPr/>
              <a:t>27</a:t>
            </a:fld>
            <a:endParaRPr lang="en-US" altLang="en-US">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p:spPr>
        <p:txBody>
          <a:bodyPr/>
          <a:lstStyle/>
          <a:p>
            <a:r>
              <a:rPr lang="en-US" altLang="en-US" dirty="0">
                <a:latin typeface="Arial" pitchFamily="34" charset="0"/>
              </a:rPr>
              <a:t>Here we are giving an example on the “hassles” associated with certain medications and how they might affect the prescribing pattern of a </a:t>
            </a:r>
            <a:r>
              <a:rPr lang="en-US" altLang="en-US" dirty="0" err="1">
                <a:latin typeface="Arial" pitchFamily="34" charset="0"/>
              </a:rPr>
              <a:t>physican</a:t>
            </a:r>
            <a:r>
              <a:rPr lang="en-US" altLang="en-US" dirty="0">
                <a:latin typeface="Arial" pitchFamily="34"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On the other hand, if the product solves a problem that often drives patient phone calls or excessive visits to the practice, the reduction in man-hours with those patients may increase the physician’s perceived value beyond the product’s clinical merits.</a:t>
            </a:r>
            <a:endParaRPr lang="en-US" altLang="en-US" dirty="0">
              <a:latin typeface="Arial" pitchFamily="34" charset="0"/>
            </a:endParaRPr>
          </a:p>
          <a:p>
            <a:endParaRPr lang="en-US" altLang="en-US" dirty="0">
              <a:latin typeface="Arial" pitchFamily="34" charset="0"/>
            </a:endParaRPr>
          </a:p>
          <a:p>
            <a:r>
              <a:rPr lang="en-US" altLang="en-US" dirty="0">
                <a:latin typeface="Arial" pitchFamily="34" charset="0"/>
              </a:rPr>
              <a:t>Coumadin Vs </a:t>
            </a:r>
            <a:r>
              <a:rPr lang="en-US" altLang="en-US" dirty="0" err="1">
                <a:latin typeface="Arial" pitchFamily="34" charset="0"/>
              </a:rPr>
              <a:t>Pradaxa</a:t>
            </a:r>
            <a:endParaRPr lang="en-US" altLang="en-US" dirty="0">
              <a:latin typeface="Arial" pitchFamily="34" charset="0"/>
            </a:endParaRPr>
          </a:p>
        </p:txBody>
      </p:sp>
      <p:sp>
        <p:nvSpPr>
          <p:cNvPr id="130052" name="Slide Number Placeholder 3"/>
          <p:cNvSpPr>
            <a:spLocks noGrp="1"/>
          </p:cNvSpPr>
          <p:nvPr>
            <p:ph type="sldNum" sz="quarter" idx="5"/>
          </p:nvPr>
        </p:nvSpPr>
        <p:spPr>
          <a:noFill/>
          <a:ln>
            <a:miter lim="800000"/>
            <a:headEnd/>
            <a:tailEnd/>
          </a:ln>
        </p:spPr>
        <p:txBody>
          <a:bodyPr/>
          <a:lstStyle/>
          <a:p>
            <a:fld id="{F587D88F-7A62-4DE0-8F84-21992CFA2536}" type="slidenum">
              <a:rPr lang="en-US" altLang="en-US" smtClean="0">
                <a:latin typeface="Arial" pitchFamily="34" charset="0"/>
              </a:rPr>
              <a:pPr/>
              <a:t>28</a:t>
            </a:fld>
            <a:endParaRPr lang="en-US" altLang="en-US">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p:spPr>
        <p:txBody>
          <a:bodyPr/>
          <a:lstStyle/>
          <a:p>
            <a:r>
              <a:rPr lang="en-US" altLang="en-US">
                <a:latin typeface="Arial" pitchFamily="34" charset="0"/>
              </a:rPr>
              <a:t>Comparing the difference between Coumadin and Pradaxa</a:t>
            </a:r>
          </a:p>
        </p:txBody>
      </p:sp>
      <p:sp>
        <p:nvSpPr>
          <p:cNvPr id="131076" name="Slide Number Placeholder 3"/>
          <p:cNvSpPr>
            <a:spLocks noGrp="1"/>
          </p:cNvSpPr>
          <p:nvPr>
            <p:ph type="sldNum" sz="quarter" idx="5"/>
          </p:nvPr>
        </p:nvSpPr>
        <p:spPr>
          <a:noFill/>
          <a:ln>
            <a:miter lim="800000"/>
            <a:headEnd/>
            <a:tailEnd/>
          </a:ln>
        </p:spPr>
        <p:txBody>
          <a:bodyPr/>
          <a:lstStyle/>
          <a:p>
            <a:fld id="{5143EC1E-4A0B-4A99-97D6-5AFA162A99A6}" type="slidenum">
              <a:rPr lang="en-US" altLang="en-US" smtClean="0">
                <a:latin typeface="Arial" pitchFamily="34" charset="0"/>
              </a:rPr>
              <a:pPr/>
              <a:t>29</a:t>
            </a:fld>
            <a:endParaRPr lang="en-US" altLang="en-US">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rPr>
              <a:t>Payers (Third party plans, patients) will determine the value of the product if the drug’s clinical claims are advantageous to a large portion of their member population. </a:t>
            </a:r>
            <a:r>
              <a:rPr lang="en-US" sz="1200" dirty="0"/>
              <a:t>value by evaluating the relative value of each product they are going to pay for.</a:t>
            </a:r>
            <a:endParaRPr lang="en-US" altLang="en-US" dirty="0">
              <a:latin typeface="Arial" pitchFamily="34" charset="0"/>
            </a:endParaRPr>
          </a:p>
          <a:p>
            <a:endParaRPr lang="en-US" altLang="en-US" dirty="0">
              <a:latin typeface="Arial" pitchFamily="34" charset="0"/>
            </a:endParaRPr>
          </a:p>
          <a:p>
            <a:r>
              <a:rPr lang="en-US" altLang="en-US" dirty="0">
                <a:latin typeface="Arial" pitchFamily="34" charset="0"/>
              </a:rPr>
              <a:t>The P&amp;T committee in hospitals(the payer) determine the value of a product and if the product is deemed to be valuable to their institution they will add it to their formulary.</a:t>
            </a:r>
          </a:p>
        </p:txBody>
      </p:sp>
      <p:sp>
        <p:nvSpPr>
          <p:cNvPr id="132100" name="Slide Number Placeholder 3"/>
          <p:cNvSpPr>
            <a:spLocks noGrp="1"/>
          </p:cNvSpPr>
          <p:nvPr>
            <p:ph type="sldNum" sz="quarter" idx="5"/>
          </p:nvPr>
        </p:nvSpPr>
        <p:spPr>
          <a:noFill/>
          <a:ln>
            <a:miter lim="800000"/>
            <a:headEnd/>
            <a:tailEnd/>
          </a:ln>
        </p:spPr>
        <p:txBody>
          <a:bodyPr/>
          <a:lstStyle/>
          <a:p>
            <a:fld id="{2784B1FC-0A62-44D5-9EE5-4E61967DDBA3}" type="slidenum">
              <a:rPr lang="en-US" altLang="en-US" smtClean="0">
                <a:latin typeface="Arial" pitchFamily="34" charset="0"/>
              </a:rPr>
              <a:pPr/>
              <a:t>30</a:t>
            </a:fld>
            <a:endParaRPr lang="en-US" alt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r>
              <a:rPr lang="en-US" altLang="en-US">
                <a:latin typeface="Arial" pitchFamily="34" charset="0"/>
              </a:rPr>
              <a:t>This pathway is an example of the channel of distribution common in the pharmaceutical industry.</a:t>
            </a:r>
          </a:p>
        </p:txBody>
      </p:sp>
      <p:sp>
        <p:nvSpPr>
          <p:cNvPr id="104452" name="Slide Number Placeholder 3"/>
          <p:cNvSpPr>
            <a:spLocks noGrp="1"/>
          </p:cNvSpPr>
          <p:nvPr>
            <p:ph type="sldNum" sz="quarter" idx="5"/>
          </p:nvPr>
        </p:nvSpPr>
        <p:spPr>
          <a:noFill/>
          <a:ln>
            <a:miter lim="800000"/>
            <a:headEnd/>
            <a:tailEnd/>
          </a:ln>
        </p:spPr>
        <p:txBody>
          <a:bodyPr/>
          <a:lstStyle/>
          <a:p>
            <a:fld id="{DE5D3B35-18D5-4BC0-A3D4-C002CDC62CBC}" type="slidenum">
              <a:rPr lang="en-US" altLang="en-US" smtClean="0">
                <a:latin typeface="Arial" pitchFamily="34" charset="0"/>
              </a:rPr>
              <a:pPr/>
              <a:t>3</a:t>
            </a:fld>
            <a:endParaRPr lang="en-US" altLang="en-US">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p:spPr>
        <p:txBody>
          <a:bodyPr/>
          <a:lstStyle/>
          <a:p>
            <a:r>
              <a:rPr lang="en-US" altLang="en-US" dirty="0">
                <a:latin typeface="Arial" pitchFamily="34" charset="0"/>
              </a:rPr>
              <a:t>Society will consider a medication valuable if its clinical benefits are going to have national significance.</a:t>
            </a:r>
          </a:p>
        </p:txBody>
      </p:sp>
      <p:sp>
        <p:nvSpPr>
          <p:cNvPr id="133124" name="Slide Number Placeholder 3"/>
          <p:cNvSpPr>
            <a:spLocks noGrp="1"/>
          </p:cNvSpPr>
          <p:nvPr>
            <p:ph type="sldNum" sz="quarter" idx="5"/>
          </p:nvPr>
        </p:nvSpPr>
        <p:spPr>
          <a:noFill/>
          <a:ln>
            <a:miter lim="800000"/>
            <a:headEnd/>
            <a:tailEnd/>
          </a:ln>
        </p:spPr>
        <p:txBody>
          <a:bodyPr/>
          <a:lstStyle/>
          <a:p>
            <a:fld id="{57CBE00B-C5F1-440A-AE42-CB86F3088122}" type="slidenum">
              <a:rPr lang="en-US" altLang="en-US" smtClean="0">
                <a:latin typeface="Arial" pitchFamily="34" charset="0"/>
              </a:rPr>
              <a:pPr/>
              <a:t>31</a:t>
            </a:fld>
            <a:endParaRPr lang="en-US" altLang="en-US">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p:spPr>
        <p:txBody>
          <a:bodyPr/>
          <a:lstStyle/>
          <a:p>
            <a:r>
              <a:rPr lang="en-US" altLang="en-US">
                <a:latin typeface="Arial" pitchFamily="34" charset="0"/>
              </a:rPr>
              <a:t>Explain graph.  Society will accept a high price for a product as long as society perceives that product to be highly valuable.  At a certain point, society no longer accepts the high cost of the product and demands cost to be lowered.  Here we have the vaccine example.  Society deems vaccines to be highly valuable so cost will be accepted if priced high initially.  At a certain point, every child is expected to be vaccinated and the high price is no longer accepted because of the high volume of people that needs to be vaccinated.</a:t>
            </a:r>
          </a:p>
        </p:txBody>
      </p:sp>
      <p:sp>
        <p:nvSpPr>
          <p:cNvPr id="134148" name="Slide Number Placeholder 3"/>
          <p:cNvSpPr>
            <a:spLocks noGrp="1"/>
          </p:cNvSpPr>
          <p:nvPr>
            <p:ph type="sldNum" sz="quarter" idx="5"/>
          </p:nvPr>
        </p:nvSpPr>
        <p:spPr>
          <a:noFill/>
          <a:ln>
            <a:miter lim="800000"/>
            <a:headEnd/>
            <a:tailEnd/>
          </a:ln>
        </p:spPr>
        <p:txBody>
          <a:bodyPr/>
          <a:lstStyle/>
          <a:p>
            <a:fld id="{6ACE2805-1F4D-47DD-B51A-4EBB09B3AA6B}" type="slidenum">
              <a:rPr lang="en-US" altLang="en-US" smtClean="0">
                <a:latin typeface="Arial" pitchFamily="34" charset="0"/>
              </a:rPr>
              <a:pPr/>
              <a:t>32</a:t>
            </a:fld>
            <a:endParaRPr lang="en-US" altLang="en-US">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r>
              <a:rPr lang="en-US" altLang="en-US" dirty="0">
                <a:latin typeface="Arial" pitchFamily="34" charset="0"/>
              </a:rPr>
              <a:t>The manufacturer will determine the value of their product based on 2 comparisons:  What is the current standard of care?  This gives the manufacturer a goal to guide them by.  The second is, is there are treatment for the disease state?  If the medication is the first to come out to treat a condition where no other alternatives are available, the manufacturer has the edge.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According to medical economist and health information technology entrepreneur J.D. </a:t>
            </a:r>
            <a:r>
              <a:rPr lang="en-US" dirty="0" err="1"/>
              <a:t>Kleinke</a:t>
            </a:r>
            <a:r>
              <a:rPr lang="en-US" dirty="0"/>
              <a:t>, there are six categories of values for pharmaceutical products.</a:t>
            </a:r>
          </a:p>
        </p:txBody>
      </p:sp>
      <p:sp>
        <p:nvSpPr>
          <p:cNvPr id="135172" name="Slide Number Placeholder 3"/>
          <p:cNvSpPr>
            <a:spLocks noGrp="1"/>
          </p:cNvSpPr>
          <p:nvPr>
            <p:ph type="sldNum" sz="quarter" idx="5"/>
          </p:nvPr>
        </p:nvSpPr>
        <p:spPr>
          <a:noFill/>
          <a:ln>
            <a:miter lim="800000"/>
            <a:headEnd/>
            <a:tailEnd/>
          </a:ln>
        </p:spPr>
        <p:txBody>
          <a:bodyPr/>
          <a:lstStyle/>
          <a:p>
            <a:fld id="{6755E108-CE10-4F6A-97BD-5108676BD7ED}" type="slidenum">
              <a:rPr lang="en-US" altLang="en-US" smtClean="0">
                <a:latin typeface="Arial" pitchFamily="34" charset="0"/>
              </a:rPr>
              <a:pPr/>
              <a:t>33</a:t>
            </a:fld>
            <a:endParaRPr lang="en-US" altLang="en-US">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p:spPr>
        <p:txBody>
          <a:bodyPr/>
          <a:lstStyle/>
          <a:p>
            <a:r>
              <a:rPr lang="en-US" altLang="en-US">
                <a:latin typeface="Arial" pitchFamily="34" charset="0"/>
              </a:rPr>
              <a:t>The next 2 slides give example of the value categories.  These categories are based on who receives the value and how long it takes to realize that value.</a:t>
            </a:r>
          </a:p>
        </p:txBody>
      </p:sp>
      <p:sp>
        <p:nvSpPr>
          <p:cNvPr id="136196" name="Slide Number Placeholder 3"/>
          <p:cNvSpPr>
            <a:spLocks noGrp="1"/>
          </p:cNvSpPr>
          <p:nvPr>
            <p:ph type="sldNum" sz="quarter" idx="5"/>
          </p:nvPr>
        </p:nvSpPr>
        <p:spPr>
          <a:noFill/>
          <a:ln>
            <a:miter lim="800000"/>
            <a:headEnd/>
            <a:tailEnd/>
          </a:ln>
        </p:spPr>
        <p:txBody>
          <a:bodyPr/>
          <a:lstStyle/>
          <a:p>
            <a:fld id="{973A758A-1670-4FD5-BF33-8335E5161E9A}" type="slidenum">
              <a:rPr lang="en-US" altLang="en-US" smtClean="0">
                <a:latin typeface="Arial" pitchFamily="34" charset="0"/>
              </a:rPr>
              <a:pPr/>
              <a:t>34</a:t>
            </a:fld>
            <a:endParaRPr lang="en-US" altLang="en-US">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p:spPr>
        <p:txBody>
          <a:bodyPr/>
          <a:lstStyle/>
          <a:p>
            <a:r>
              <a:rPr lang="en-US" altLang="en-US">
                <a:latin typeface="Arial" pitchFamily="34" charset="0"/>
              </a:rPr>
              <a:t>Read Slide</a:t>
            </a:r>
          </a:p>
        </p:txBody>
      </p:sp>
      <p:sp>
        <p:nvSpPr>
          <p:cNvPr id="137220" name="Slide Number Placeholder 3"/>
          <p:cNvSpPr>
            <a:spLocks noGrp="1"/>
          </p:cNvSpPr>
          <p:nvPr>
            <p:ph type="sldNum" sz="quarter" idx="5"/>
          </p:nvPr>
        </p:nvSpPr>
        <p:spPr>
          <a:noFill/>
          <a:ln>
            <a:miter lim="800000"/>
            <a:headEnd/>
            <a:tailEnd/>
          </a:ln>
        </p:spPr>
        <p:txBody>
          <a:bodyPr/>
          <a:lstStyle/>
          <a:p>
            <a:fld id="{CC18624B-B9A7-416F-9039-00AD4FF66948}" type="slidenum">
              <a:rPr lang="en-US" altLang="en-US" smtClean="0">
                <a:latin typeface="Arial" pitchFamily="34" charset="0"/>
              </a:rPr>
              <a:pPr/>
              <a:t>35</a:t>
            </a:fld>
            <a:endParaRPr lang="en-US" altLang="en-US">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p:spPr>
        <p:txBody>
          <a:bodyPr/>
          <a:lstStyle/>
          <a:p>
            <a:r>
              <a:rPr lang="en-US" altLang="en-US" b="1" dirty="0">
                <a:latin typeface="Arial" pitchFamily="34" charset="0"/>
              </a:rPr>
              <a:t>Quality of life </a:t>
            </a:r>
            <a:r>
              <a:rPr lang="en-US" altLang="en-US" dirty="0">
                <a:latin typeface="Arial" pitchFamily="34" charset="0"/>
              </a:rPr>
              <a:t>is the newest factor to take in consideration when placing a value on a product.  This factor has gained popularity in developed societies.</a:t>
            </a:r>
          </a:p>
        </p:txBody>
      </p:sp>
      <p:sp>
        <p:nvSpPr>
          <p:cNvPr id="138244" name="Slide Number Placeholder 3"/>
          <p:cNvSpPr>
            <a:spLocks noGrp="1"/>
          </p:cNvSpPr>
          <p:nvPr>
            <p:ph type="sldNum" sz="quarter" idx="5"/>
          </p:nvPr>
        </p:nvSpPr>
        <p:spPr>
          <a:noFill/>
          <a:ln>
            <a:miter lim="800000"/>
            <a:headEnd/>
            <a:tailEnd/>
          </a:ln>
        </p:spPr>
        <p:txBody>
          <a:bodyPr/>
          <a:lstStyle/>
          <a:p>
            <a:fld id="{DAC0829F-F3A7-4D4C-88D0-0964575CDADB}" type="slidenum">
              <a:rPr lang="en-US" altLang="en-US" smtClean="0">
                <a:latin typeface="Arial" pitchFamily="34" charset="0"/>
              </a:rPr>
              <a:pPr/>
              <a:t>36</a:t>
            </a:fld>
            <a:endParaRPr lang="en-US" altLang="en-US">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rPr>
              <a:t>Read Slide: Viagra example PDE-5 Inhibitors </a:t>
            </a:r>
            <a:r>
              <a:rPr lang="en-US" sz="1200" dirty="0">
                <a:cs typeface="Arial" charset="0"/>
              </a:rPr>
              <a:t>were considered by many payers to be lifestyle drugs and upon their launch into the market they were not included in </a:t>
            </a:r>
            <a:r>
              <a:rPr lang="en-US" sz="1200" dirty="0" err="1">
                <a:cs typeface="Arial" charset="0"/>
              </a:rPr>
              <a:t>forumlaries</a:t>
            </a:r>
            <a:r>
              <a:rPr lang="en-US" sz="1200" dirty="0">
                <a:cs typeface="Arial" charset="0"/>
              </a:rPr>
              <a:t>. It was its value at improving the treatment of erectile dysfunction what eventually made it covered by many payers </a:t>
            </a:r>
          </a:p>
          <a:p>
            <a:endParaRPr lang="en-US" altLang="en-US" dirty="0">
              <a:latin typeface="Arial" pitchFamily="34" charset="0"/>
            </a:endParaRPr>
          </a:p>
        </p:txBody>
      </p:sp>
      <p:sp>
        <p:nvSpPr>
          <p:cNvPr id="139268" name="Slide Number Placeholder 3"/>
          <p:cNvSpPr>
            <a:spLocks noGrp="1"/>
          </p:cNvSpPr>
          <p:nvPr>
            <p:ph type="sldNum" sz="quarter" idx="5"/>
          </p:nvPr>
        </p:nvSpPr>
        <p:spPr>
          <a:noFill/>
          <a:ln>
            <a:miter lim="800000"/>
            <a:headEnd/>
            <a:tailEnd/>
          </a:ln>
        </p:spPr>
        <p:txBody>
          <a:bodyPr/>
          <a:lstStyle/>
          <a:p>
            <a:fld id="{48C72556-3CEE-4C61-A8B8-B94EE80ED766}" type="slidenum">
              <a:rPr lang="en-US" altLang="en-US" smtClean="0">
                <a:latin typeface="Arial" pitchFamily="34" charset="0"/>
              </a:rPr>
              <a:pPr/>
              <a:t>37</a:t>
            </a:fld>
            <a:endParaRPr lang="en-US" altLang="en-US">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r>
              <a:rPr lang="en-US" altLang="en-US" dirty="0">
                <a:latin typeface="Arial" pitchFamily="34" charset="0"/>
              </a:rPr>
              <a:t>Here explain that there are negative and positive factors that influence the value of a product.  Negative factors such as effort, risk and uncertainty and positive factors such as  criticality, benefit, and unmet needs.</a:t>
            </a:r>
          </a:p>
          <a:p>
            <a:endParaRPr lang="en-US" altLang="en-US" dirty="0">
              <a:latin typeface="Arial" pitchFamily="34" charset="0"/>
            </a:endParaRPr>
          </a:p>
          <a:p>
            <a:r>
              <a:rPr lang="en-US" altLang="en-US" dirty="0">
                <a:latin typeface="Arial" pitchFamily="34" charset="0"/>
              </a:rPr>
              <a:t>The next</a:t>
            </a:r>
            <a:r>
              <a:rPr lang="en-US" altLang="en-US" baseline="0" dirty="0">
                <a:latin typeface="Arial" pitchFamily="34" charset="0"/>
              </a:rPr>
              <a:t> few slides will touch on each of these factors.</a:t>
            </a:r>
            <a:endParaRPr lang="en-US" altLang="en-US" dirty="0">
              <a:latin typeface="Arial" pitchFamily="34" charset="0"/>
            </a:endParaRPr>
          </a:p>
        </p:txBody>
      </p:sp>
      <p:sp>
        <p:nvSpPr>
          <p:cNvPr id="140292" name="Slide Number Placeholder 3"/>
          <p:cNvSpPr>
            <a:spLocks noGrp="1"/>
          </p:cNvSpPr>
          <p:nvPr>
            <p:ph type="sldNum" sz="quarter" idx="5"/>
          </p:nvPr>
        </p:nvSpPr>
        <p:spPr>
          <a:noFill/>
          <a:ln>
            <a:miter lim="800000"/>
            <a:headEnd/>
            <a:tailEnd/>
          </a:ln>
        </p:spPr>
        <p:txBody>
          <a:bodyPr/>
          <a:lstStyle/>
          <a:p>
            <a:fld id="{D2CBBD19-E8CC-49AC-A024-80285C80E061}" type="slidenum">
              <a:rPr lang="en-US" altLang="en-US" smtClean="0">
                <a:latin typeface="Arial" pitchFamily="34" charset="0"/>
              </a:rPr>
              <a:pPr/>
              <a:t>38</a:t>
            </a:fld>
            <a:endParaRPr lang="en-US" altLang="en-US">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p:spPr>
        <p:txBody>
          <a:bodyPr/>
          <a:lstStyle/>
          <a:p>
            <a:r>
              <a:rPr lang="en-US" altLang="en-US" dirty="0">
                <a:latin typeface="Arial" pitchFamily="34" charset="0"/>
              </a:rPr>
              <a:t>The next few slides give examples of the negative factors influencing value</a:t>
            </a:r>
          </a:p>
          <a:p>
            <a:endParaRPr lang="en-US" altLang="en-US" dirty="0">
              <a:latin typeface="Arial"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rPr>
              <a:t>Effort - </a:t>
            </a:r>
            <a:r>
              <a:rPr lang="en-US" sz="1200" dirty="0"/>
              <a:t>Products that reduce effort compared with their competitive predecessors posses higher value and vice versa. For example medications like </a:t>
            </a:r>
            <a:r>
              <a:rPr lang="en-US" sz="1200" dirty="0" err="1"/>
              <a:t>baqsimi</a:t>
            </a:r>
            <a:r>
              <a:rPr lang="en-US" sz="1200" dirty="0"/>
              <a:t> a nasal form of glucagon used for the treatment of severe hypoglycemia requires</a:t>
            </a:r>
            <a:r>
              <a:rPr lang="en-US" sz="1200" baseline="0" dirty="0"/>
              <a:t> no mixing and is much easier to use if the patient is unconscious. Care givers were able to give the required dose more often with the nasal application than injection (94% versus 13%). Another example is Naloxone nasal spray for opioid overdose.</a:t>
            </a:r>
            <a:endParaRPr lang="en-US" sz="1200" dirty="0">
              <a:cs typeface="Arial" charset="0"/>
            </a:endParaRPr>
          </a:p>
        </p:txBody>
      </p:sp>
      <p:sp>
        <p:nvSpPr>
          <p:cNvPr id="141316" name="Slide Number Placeholder 3"/>
          <p:cNvSpPr>
            <a:spLocks noGrp="1"/>
          </p:cNvSpPr>
          <p:nvPr>
            <p:ph type="sldNum" sz="quarter" idx="5"/>
          </p:nvPr>
        </p:nvSpPr>
        <p:spPr>
          <a:noFill/>
          <a:ln>
            <a:miter lim="800000"/>
            <a:headEnd/>
            <a:tailEnd/>
          </a:ln>
        </p:spPr>
        <p:txBody>
          <a:bodyPr/>
          <a:lstStyle/>
          <a:p>
            <a:fld id="{20FAC2DE-5C02-4796-833E-0D000E57B696}" type="slidenum">
              <a:rPr lang="en-US" altLang="en-US" smtClean="0">
                <a:latin typeface="Arial" pitchFamily="34" charset="0"/>
              </a:rPr>
              <a:pPr/>
              <a:t>39</a:t>
            </a:fld>
            <a:endParaRPr lang="en-US" altLang="en-US">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p:spPr>
        <p:txBody>
          <a:bodyPr/>
          <a:lstStyle/>
          <a:p>
            <a:r>
              <a:rPr lang="en-US" altLang="en-US" dirty="0">
                <a:latin typeface="Arial" pitchFamily="34" charset="0"/>
              </a:rPr>
              <a:t>Uncertainty: what the consumer feels</a:t>
            </a:r>
            <a:r>
              <a:rPr lang="en-US" altLang="en-US" baseline="0" dirty="0">
                <a:latin typeface="Arial" pitchFamily="34" charset="0"/>
              </a:rPr>
              <a:t> when taking a medication.  Is it going to work?  Can it hurt me?  What side effects will develop?</a:t>
            </a:r>
            <a:endParaRPr lang="en-US" altLang="en-US" dirty="0">
              <a:latin typeface="Arial" pitchFamily="34" charset="0"/>
            </a:endParaRPr>
          </a:p>
        </p:txBody>
      </p:sp>
      <p:sp>
        <p:nvSpPr>
          <p:cNvPr id="142340" name="Slide Number Placeholder 3"/>
          <p:cNvSpPr>
            <a:spLocks noGrp="1"/>
          </p:cNvSpPr>
          <p:nvPr>
            <p:ph type="sldNum" sz="quarter" idx="5"/>
          </p:nvPr>
        </p:nvSpPr>
        <p:spPr>
          <a:noFill/>
          <a:ln>
            <a:miter lim="800000"/>
            <a:headEnd/>
            <a:tailEnd/>
          </a:ln>
        </p:spPr>
        <p:txBody>
          <a:bodyPr/>
          <a:lstStyle/>
          <a:p>
            <a:fld id="{5B7C3AE2-D3F2-4016-92CB-DAC0EE53E10A}" type="slidenum">
              <a:rPr lang="en-US" altLang="en-US" smtClean="0">
                <a:latin typeface="Arial" pitchFamily="34" charset="0"/>
              </a:rPr>
              <a:pPr/>
              <a:t>40</a:t>
            </a:fld>
            <a:endParaRPr lang="en-US" altLang="en-US">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p:spPr>
        <p:txBody>
          <a:bodyPr/>
          <a:lstStyle/>
          <a:p>
            <a:r>
              <a:rPr lang="en-US" altLang="en-US" dirty="0">
                <a:latin typeface="Arial" pitchFamily="34" charset="0"/>
              </a:rPr>
              <a:t>In the pharmaceutical world, consumers must obtain their product from a pharmacy which in return purchase from the wholesaler who purchases directly from the manufacturer.  It is important to note that the consumer can not obtain a prescription medication from a pharmacy without first obtaining a valid prescription from a licensed physician.</a:t>
            </a:r>
          </a:p>
        </p:txBody>
      </p:sp>
      <p:sp>
        <p:nvSpPr>
          <p:cNvPr id="105476" name="Slide Number Placeholder 3"/>
          <p:cNvSpPr>
            <a:spLocks noGrp="1"/>
          </p:cNvSpPr>
          <p:nvPr>
            <p:ph type="sldNum" sz="quarter" idx="5"/>
          </p:nvPr>
        </p:nvSpPr>
        <p:spPr>
          <a:noFill/>
          <a:ln>
            <a:miter lim="800000"/>
            <a:headEnd/>
            <a:tailEnd/>
          </a:ln>
        </p:spPr>
        <p:txBody>
          <a:bodyPr/>
          <a:lstStyle/>
          <a:p>
            <a:fld id="{D92B16A7-5CC1-40CF-840C-A7286462C39C}" type="slidenum">
              <a:rPr lang="en-US" altLang="en-US" smtClean="0">
                <a:latin typeface="Arial" pitchFamily="34" charset="0"/>
              </a:rPr>
              <a:pPr/>
              <a:t>4</a:t>
            </a:fld>
            <a:endParaRPr lang="en-US" altLang="en-US">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p:spPr>
        <p:txBody>
          <a:bodyPr/>
          <a:lstStyle/>
          <a:p>
            <a:r>
              <a:rPr lang="en-US" altLang="en-US" dirty="0">
                <a:latin typeface="Arial" pitchFamily="34" charset="0"/>
              </a:rPr>
              <a:t>Risk: The possibility of the product not working once consumed.</a:t>
            </a:r>
            <a:r>
              <a:rPr lang="en-US" altLang="en-US" baseline="0" dirty="0">
                <a:latin typeface="Arial" pitchFamily="34" charset="0"/>
              </a:rPr>
              <a:t>  Risk is a big value driver.  The product that can eliminate the risk will be of greatest value and charge highest price.</a:t>
            </a:r>
            <a:endParaRPr lang="en-US" altLang="en-US" dirty="0">
              <a:latin typeface="Arial" pitchFamily="34" charset="0"/>
            </a:endParaRPr>
          </a:p>
        </p:txBody>
      </p:sp>
      <p:sp>
        <p:nvSpPr>
          <p:cNvPr id="143364" name="Slide Number Placeholder 3"/>
          <p:cNvSpPr>
            <a:spLocks noGrp="1"/>
          </p:cNvSpPr>
          <p:nvPr>
            <p:ph type="sldNum" sz="quarter" idx="5"/>
          </p:nvPr>
        </p:nvSpPr>
        <p:spPr>
          <a:noFill/>
          <a:ln>
            <a:miter lim="800000"/>
            <a:headEnd/>
            <a:tailEnd/>
          </a:ln>
        </p:spPr>
        <p:txBody>
          <a:bodyPr/>
          <a:lstStyle/>
          <a:p>
            <a:fld id="{E81B0364-7152-4579-AA94-552743321C90}" type="slidenum">
              <a:rPr lang="en-US" altLang="en-US" smtClean="0">
                <a:latin typeface="Arial" pitchFamily="34" charset="0"/>
              </a:rPr>
              <a:pPr/>
              <a:t>41</a:t>
            </a:fld>
            <a:endParaRPr lang="en-US" altLang="en-US">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p:spPr>
        <p:txBody>
          <a:bodyPr/>
          <a:lstStyle/>
          <a:p>
            <a:r>
              <a:rPr lang="en-US" altLang="en-US" dirty="0">
                <a:latin typeface="Arial" pitchFamily="34" charset="0"/>
              </a:rPr>
              <a:t>The next few slides give examples of positive factors influencing value</a:t>
            </a:r>
          </a:p>
          <a:p>
            <a:endParaRPr lang="en-US" altLang="en-US" dirty="0">
              <a:latin typeface="Arial" pitchFamily="34" charset="0"/>
            </a:endParaRPr>
          </a:p>
          <a:p>
            <a:r>
              <a:rPr lang="en-US" altLang="en-US" dirty="0">
                <a:latin typeface="Arial" pitchFamily="34" charset="0"/>
              </a:rPr>
              <a:t>Unmet needs: A new product for a disease state for</a:t>
            </a:r>
            <a:r>
              <a:rPr lang="en-US" altLang="en-US" baseline="0" dirty="0">
                <a:latin typeface="Arial" pitchFamily="34" charset="0"/>
              </a:rPr>
              <a:t> which no product existed in the past.  </a:t>
            </a:r>
            <a:endParaRPr lang="en-US" altLang="en-US" dirty="0">
              <a:latin typeface="Arial" pitchFamily="34" charset="0"/>
            </a:endParaRPr>
          </a:p>
        </p:txBody>
      </p:sp>
      <p:sp>
        <p:nvSpPr>
          <p:cNvPr id="144388" name="Slide Number Placeholder 3"/>
          <p:cNvSpPr>
            <a:spLocks noGrp="1"/>
          </p:cNvSpPr>
          <p:nvPr>
            <p:ph type="sldNum" sz="quarter" idx="5"/>
          </p:nvPr>
        </p:nvSpPr>
        <p:spPr>
          <a:noFill/>
          <a:ln>
            <a:miter lim="800000"/>
            <a:headEnd/>
            <a:tailEnd/>
          </a:ln>
        </p:spPr>
        <p:txBody>
          <a:bodyPr/>
          <a:lstStyle/>
          <a:p>
            <a:fld id="{76B69274-18C3-4A41-A722-2A9810787EDD}" type="slidenum">
              <a:rPr lang="en-US" altLang="en-US" smtClean="0">
                <a:latin typeface="Arial" pitchFamily="34" charset="0"/>
              </a:rPr>
              <a:pPr/>
              <a:t>42</a:t>
            </a:fld>
            <a:endParaRPr lang="en-US" altLang="en-US">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p:spPr>
        <p:txBody>
          <a:bodyPr/>
          <a:lstStyle/>
          <a:p>
            <a:r>
              <a:rPr lang="en-US" altLang="en-US" dirty="0">
                <a:latin typeface="Arial" pitchFamily="34" charset="0"/>
              </a:rPr>
              <a:t>Criticality: The critical need to address a disease state.</a:t>
            </a:r>
          </a:p>
          <a:p>
            <a:endParaRPr lang="en-US" altLang="en-US" dirty="0">
              <a:latin typeface="Arial" pitchFamily="34" charset="0"/>
            </a:endParaRPr>
          </a:p>
          <a:p>
            <a:r>
              <a:rPr lang="en-US" altLang="en-US" dirty="0">
                <a:latin typeface="Arial" pitchFamily="34" charset="0"/>
              </a:rPr>
              <a:t>Where</a:t>
            </a:r>
            <a:r>
              <a:rPr lang="en-US" altLang="en-US" baseline="0" dirty="0">
                <a:latin typeface="Arial" pitchFamily="34" charset="0"/>
              </a:rPr>
              <a:t> there is high criticality, decision makers (physicians) may take more responsibility for the risk in prescribing a new drug.</a:t>
            </a:r>
            <a:endParaRPr lang="en-US" altLang="en-US" dirty="0">
              <a:latin typeface="Arial" pitchFamily="34" charset="0"/>
            </a:endParaRPr>
          </a:p>
          <a:p>
            <a:endParaRPr lang="en-US" altLang="en-US" dirty="0">
              <a:latin typeface="Arial" pitchFamily="34" charset="0"/>
            </a:endParaRPr>
          </a:p>
        </p:txBody>
      </p:sp>
      <p:sp>
        <p:nvSpPr>
          <p:cNvPr id="145412" name="Slide Number Placeholder 3"/>
          <p:cNvSpPr>
            <a:spLocks noGrp="1"/>
          </p:cNvSpPr>
          <p:nvPr>
            <p:ph type="sldNum" sz="quarter" idx="5"/>
          </p:nvPr>
        </p:nvSpPr>
        <p:spPr>
          <a:noFill/>
          <a:ln>
            <a:miter lim="800000"/>
            <a:headEnd/>
            <a:tailEnd/>
          </a:ln>
        </p:spPr>
        <p:txBody>
          <a:bodyPr/>
          <a:lstStyle/>
          <a:p>
            <a:fld id="{3614D941-332F-4919-AC41-6F76452F67B2}" type="slidenum">
              <a:rPr lang="en-US" altLang="en-US" smtClean="0">
                <a:latin typeface="Arial" pitchFamily="34" charset="0"/>
              </a:rPr>
              <a:pPr/>
              <a:t>43</a:t>
            </a:fld>
            <a:endParaRPr lang="en-US" altLang="en-US">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p:spPr>
        <p:txBody>
          <a:bodyPr/>
          <a:lstStyle/>
          <a:p>
            <a:r>
              <a:rPr lang="en-US" altLang="en-US" dirty="0">
                <a:latin typeface="Arial" pitchFamily="34" charset="0"/>
              </a:rPr>
              <a:t>Benefit: How efficacious the</a:t>
            </a:r>
            <a:r>
              <a:rPr lang="en-US" altLang="en-US" baseline="0" dirty="0">
                <a:latin typeface="Arial" pitchFamily="34" charset="0"/>
              </a:rPr>
              <a:t> product is.  How well it does its job.</a:t>
            </a:r>
          </a:p>
          <a:p>
            <a:endParaRPr lang="en-US" altLang="en-US" baseline="0" dirty="0">
              <a:latin typeface="Arial" pitchFamily="34" charset="0"/>
            </a:endParaRPr>
          </a:p>
          <a:p>
            <a:r>
              <a:rPr lang="en-US" altLang="en-US" baseline="0" dirty="0">
                <a:latin typeface="Arial" pitchFamily="34" charset="0"/>
              </a:rPr>
              <a:t>The previously mentioned features are all important in the acceptance of a new product.</a:t>
            </a:r>
            <a:endParaRPr lang="en-US" altLang="en-US" dirty="0">
              <a:latin typeface="Arial" pitchFamily="34" charset="0"/>
            </a:endParaRPr>
          </a:p>
        </p:txBody>
      </p:sp>
      <p:sp>
        <p:nvSpPr>
          <p:cNvPr id="146436" name="Slide Number Placeholder 3"/>
          <p:cNvSpPr>
            <a:spLocks noGrp="1"/>
          </p:cNvSpPr>
          <p:nvPr>
            <p:ph type="sldNum" sz="quarter" idx="5"/>
          </p:nvPr>
        </p:nvSpPr>
        <p:spPr>
          <a:noFill/>
          <a:ln>
            <a:miter lim="800000"/>
            <a:headEnd/>
            <a:tailEnd/>
          </a:ln>
        </p:spPr>
        <p:txBody>
          <a:bodyPr/>
          <a:lstStyle/>
          <a:p>
            <a:fld id="{E84F3ACE-53AE-4AAA-BF91-EDEA1834B91F}" type="slidenum">
              <a:rPr lang="en-US" altLang="en-US" smtClean="0">
                <a:latin typeface="Arial" pitchFamily="34" charset="0"/>
              </a:rPr>
              <a:pPr/>
              <a:t>44</a:t>
            </a:fld>
            <a:endParaRPr lang="en-US" altLang="en-US">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p:spPr>
        <p:txBody>
          <a:bodyPr/>
          <a:lstStyle/>
          <a:p>
            <a:r>
              <a:rPr lang="en-US" altLang="en-US" dirty="0">
                <a:latin typeface="Arial" pitchFamily="34" charset="0"/>
              </a:rPr>
              <a:t>Read Slide</a:t>
            </a:r>
          </a:p>
          <a:p>
            <a:r>
              <a:rPr lang="en-US" dirty="0"/>
              <a:t>Understanding how, or whether prices affect decisions of product selection and use is key in determining how to correctly price a new product</a:t>
            </a:r>
            <a:endParaRPr lang="en-US" altLang="en-US" dirty="0">
              <a:latin typeface="Arial" pitchFamily="34" charset="0"/>
            </a:endParaRPr>
          </a:p>
        </p:txBody>
      </p:sp>
      <p:sp>
        <p:nvSpPr>
          <p:cNvPr id="147460" name="Slide Number Placeholder 3"/>
          <p:cNvSpPr>
            <a:spLocks noGrp="1"/>
          </p:cNvSpPr>
          <p:nvPr>
            <p:ph type="sldNum" sz="quarter" idx="5"/>
          </p:nvPr>
        </p:nvSpPr>
        <p:spPr>
          <a:noFill/>
          <a:ln>
            <a:miter lim="800000"/>
            <a:headEnd/>
            <a:tailEnd/>
          </a:ln>
        </p:spPr>
        <p:txBody>
          <a:bodyPr/>
          <a:lstStyle/>
          <a:p>
            <a:fld id="{D1AA0249-C16D-4CF8-B2F1-86284CA6C02E}" type="slidenum">
              <a:rPr lang="en-US" altLang="en-US" smtClean="0">
                <a:latin typeface="Arial" pitchFamily="34" charset="0"/>
              </a:rPr>
              <a:pPr/>
              <a:t>45</a:t>
            </a:fld>
            <a:endParaRPr lang="en-US" altLang="en-US">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rPr>
              <a:t>This slide explains that pharmaceuticals respond to price sensitivity more than to elasticity. </a:t>
            </a:r>
            <a:r>
              <a:rPr lang="en-US" sz="1200" dirty="0"/>
              <a:t>Pharmaceutical product markets respond to price sensitivity more than they do to price elasticity (supply and demand)</a:t>
            </a:r>
            <a:endParaRPr lang="en-US" altLang="en-US" dirty="0">
              <a:latin typeface="Arial" pitchFamily="34" charset="0"/>
            </a:endParaRPr>
          </a:p>
          <a:p>
            <a:endParaRPr lang="en-US" altLang="en-US" dirty="0">
              <a:latin typeface="Arial" pitchFamily="34" charset="0"/>
            </a:endParaRPr>
          </a:p>
          <a:p>
            <a:r>
              <a:rPr lang="en-US" altLang="en-US" dirty="0">
                <a:latin typeface="Arial" pitchFamily="34" charset="0"/>
              </a:rPr>
              <a:t>There are 10 examples of sources of price sensitivity and each one of these sources may affect the decision to prescribe and purchase a medication.</a:t>
            </a:r>
          </a:p>
        </p:txBody>
      </p:sp>
      <p:sp>
        <p:nvSpPr>
          <p:cNvPr id="148484" name="Slide Number Placeholder 3"/>
          <p:cNvSpPr>
            <a:spLocks noGrp="1"/>
          </p:cNvSpPr>
          <p:nvPr>
            <p:ph type="sldNum" sz="quarter" idx="5"/>
          </p:nvPr>
        </p:nvSpPr>
        <p:spPr>
          <a:noFill/>
          <a:ln>
            <a:miter lim="800000"/>
            <a:headEnd/>
            <a:tailEnd/>
          </a:ln>
        </p:spPr>
        <p:txBody>
          <a:bodyPr/>
          <a:lstStyle/>
          <a:p>
            <a:fld id="{2369B1B9-82FF-4539-BEB4-5090970F80A1}" type="slidenum">
              <a:rPr lang="en-US" altLang="en-US" smtClean="0">
                <a:latin typeface="Arial" pitchFamily="34" charset="0"/>
              </a:rPr>
              <a:pPr/>
              <a:t>46</a:t>
            </a:fld>
            <a:endParaRPr lang="en-US" altLang="en-US">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p:spPr>
        <p:txBody>
          <a:bodyPr/>
          <a:lstStyle/>
          <a:p>
            <a:r>
              <a:rPr lang="en-US" altLang="en-US" dirty="0">
                <a:latin typeface="Arial" pitchFamily="34" charset="0"/>
              </a:rPr>
              <a:t>The next few slides give example of the 10 sources of price sensitivity</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Unique value effect:</a:t>
            </a:r>
            <a:r>
              <a:rPr lang="en-US" sz="1200" dirty="0"/>
              <a:t> Decision makers are less sensitive to price when they value the unique attribute that differentiates a product from its competitors. Perfect example: Orphan Drugs. </a:t>
            </a:r>
            <a:r>
              <a:rPr lang="en-US" altLang="en-US" dirty="0">
                <a:latin typeface="Arial" pitchFamily="34" charset="0"/>
              </a:rPr>
              <a:t>The price</a:t>
            </a:r>
            <a:r>
              <a:rPr lang="en-US" altLang="en-US" baseline="0" dirty="0">
                <a:latin typeface="Arial" pitchFamily="34" charset="0"/>
              </a:rPr>
              <a:t> does not matter based on the great value demonstrated by the drug.</a:t>
            </a: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Perceived substitute effect:</a:t>
            </a:r>
            <a:r>
              <a:rPr lang="en-US" sz="1200" dirty="0"/>
              <a:t> When decision makers are aware of the price and the lack of difference from similar products they become more sensitive to price. The greatest barrier to this determinant is price awareness, especially from physicians</a:t>
            </a:r>
            <a:r>
              <a:rPr lang="en-US" sz="1200" dirty="0">
                <a:latin typeface="Arial"/>
              </a:rPr>
              <a:t>’</a:t>
            </a:r>
            <a:r>
              <a:rPr lang="en-US" sz="1200" dirty="0"/>
              <a:t> standpoints. </a:t>
            </a:r>
            <a:r>
              <a:rPr lang="en-US" altLang="en-US" dirty="0">
                <a:latin typeface="Arial" pitchFamily="34" charset="0"/>
              </a:rPr>
              <a:t>Parity drugs.</a:t>
            </a:r>
            <a:r>
              <a:rPr lang="en-US" altLang="en-US" baseline="0" dirty="0">
                <a:latin typeface="Arial" pitchFamily="34" charset="0"/>
              </a:rPr>
              <a:t> Decision makers will be hesitant to pay for a new drug, at higher cost where there are already alternatives available.</a:t>
            </a: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dirty="0"/>
              <a:t>Switching cost effect:</a:t>
            </a:r>
            <a:r>
              <a:rPr lang="en-US" sz="1200" dirty="0"/>
              <a:t> When switching from a current therapy to a new one, the switching cost effect is in operation. This is a major reason why patients on chronic medications don</a:t>
            </a:r>
            <a:r>
              <a:rPr lang="en-US" sz="1200" dirty="0">
                <a:latin typeface="Arial"/>
              </a:rPr>
              <a:t>’</a:t>
            </a:r>
            <a:r>
              <a:rPr lang="en-US" sz="1200" dirty="0"/>
              <a:t>t have their medications switched. </a:t>
            </a:r>
            <a:r>
              <a:rPr lang="en-US" altLang="en-US" dirty="0">
                <a:latin typeface="Arial" pitchFamily="34" charset="0"/>
              </a:rPr>
              <a:t>The cost (time and money) to switch</a:t>
            </a:r>
            <a:r>
              <a:rPr lang="en-US" altLang="en-US" baseline="0" dirty="0">
                <a:latin typeface="Arial" pitchFamily="34" charset="0"/>
              </a:rPr>
              <a:t> someone from their current therapy may be too great.</a:t>
            </a:r>
            <a:endParaRPr lang="en-US" altLang="en-US" dirty="0">
              <a:latin typeface="Arial" pitchFamily="34" charset="0"/>
            </a:endParaRPr>
          </a:p>
        </p:txBody>
      </p:sp>
      <p:sp>
        <p:nvSpPr>
          <p:cNvPr id="149508" name="Slide Number Placeholder 3"/>
          <p:cNvSpPr>
            <a:spLocks noGrp="1"/>
          </p:cNvSpPr>
          <p:nvPr>
            <p:ph type="sldNum" sz="quarter" idx="5"/>
          </p:nvPr>
        </p:nvSpPr>
        <p:spPr>
          <a:noFill/>
          <a:ln>
            <a:miter lim="800000"/>
            <a:headEnd/>
            <a:tailEnd/>
          </a:ln>
        </p:spPr>
        <p:txBody>
          <a:bodyPr/>
          <a:lstStyle/>
          <a:p>
            <a:fld id="{7C219ECA-4E9E-4F9C-B4E6-2BC565EE7C0E}" type="slidenum">
              <a:rPr lang="en-US" altLang="en-US" smtClean="0">
                <a:latin typeface="Arial" pitchFamily="34" charset="0"/>
              </a:rPr>
              <a:pPr/>
              <a:t>47</a:t>
            </a:fld>
            <a:endParaRPr lang="en-US" altLang="en-US">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p:spPr>
        <p:txBody>
          <a:bodyPr/>
          <a:lstStyle/>
          <a:p>
            <a:r>
              <a:rPr lang="en-US" altLang="en-US" dirty="0">
                <a:latin typeface="Arial" pitchFamily="34" charset="0"/>
              </a:rPr>
              <a:t>Difficult comparison effect: head to head comparisons</a:t>
            </a:r>
          </a:p>
        </p:txBody>
      </p:sp>
      <p:sp>
        <p:nvSpPr>
          <p:cNvPr id="150532" name="Slide Number Placeholder 3"/>
          <p:cNvSpPr>
            <a:spLocks noGrp="1"/>
          </p:cNvSpPr>
          <p:nvPr>
            <p:ph type="sldNum" sz="quarter" idx="5"/>
          </p:nvPr>
        </p:nvSpPr>
        <p:spPr>
          <a:noFill/>
          <a:ln>
            <a:miter lim="800000"/>
            <a:headEnd/>
            <a:tailEnd/>
          </a:ln>
        </p:spPr>
        <p:txBody>
          <a:bodyPr/>
          <a:lstStyle/>
          <a:p>
            <a:fld id="{DF0390F3-9108-4A3F-91C1-502782364446}" type="slidenum">
              <a:rPr lang="en-US" altLang="en-US" smtClean="0">
                <a:latin typeface="Arial" pitchFamily="34" charset="0"/>
              </a:rPr>
              <a:pPr/>
              <a:t>48</a:t>
            </a:fld>
            <a:endParaRPr lang="en-US" altLang="en-US">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p:spPr>
        <p:txBody>
          <a:bodyPr/>
          <a:lstStyle/>
          <a:p>
            <a:r>
              <a:rPr lang="en-US" altLang="en-US" dirty="0">
                <a:latin typeface="Arial" pitchFamily="34" charset="0"/>
              </a:rPr>
              <a:t>Price quality effect: displaying price as a quality</a:t>
            </a:r>
            <a:r>
              <a:rPr lang="en-US" altLang="en-US" baseline="0" dirty="0">
                <a:latin typeface="Arial" pitchFamily="34" charset="0"/>
              </a:rPr>
              <a:t> attribute of the drug.</a:t>
            </a:r>
            <a:endParaRPr lang="en-US" altLang="en-US" dirty="0">
              <a:latin typeface="Arial" pitchFamily="34" charset="0"/>
            </a:endParaRPr>
          </a:p>
        </p:txBody>
      </p:sp>
      <p:sp>
        <p:nvSpPr>
          <p:cNvPr id="151556" name="Slide Number Placeholder 3"/>
          <p:cNvSpPr>
            <a:spLocks noGrp="1"/>
          </p:cNvSpPr>
          <p:nvPr>
            <p:ph type="sldNum" sz="quarter" idx="5"/>
          </p:nvPr>
        </p:nvSpPr>
        <p:spPr>
          <a:noFill/>
          <a:ln>
            <a:miter lim="800000"/>
            <a:headEnd/>
            <a:tailEnd/>
          </a:ln>
        </p:spPr>
        <p:txBody>
          <a:bodyPr/>
          <a:lstStyle/>
          <a:p>
            <a:fld id="{FA4AAF19-3C43-462F-900B-5AD0F16F7B17}" type="slidenum">
              <a:rPr lang="en-US" altLang="en-US" smtClean="0">
                <a:latin typeface="Arial" pitchFamily="34" charset="0"/>
              </a:rPr>
              <a:pPr/>
              <a:t>49</a:t>
            </a:fld>
            <a:endParaRPr lang="en-US" altLang="en-US">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p:spPr>
        <p:txBody>
          <a:bodyPr/>
          <a:lstStyle/>
          <a:p>
            <a:r>
              <a:rPr lang="en-US" altLang="en-US" dirty="0">
                <a:latin typeface="Arial" pitchFamily="34" charset="0"/>
              </a:rPr>
              <a:t>Expenditure effect:</a:t>
            </a:r>
            <a:r>
              <a:rPr lang="en-US" altLang="en-US" baseline="0" dirty="0">
                <a:latin typeface="Arial" pitchFamily="34" charset="0"/>
              </a:rPr>
              <a:t> The biggest portion of a hospital’s pharmacy budget is spent on drugs, therefore it is top priority for these institutions to look for cheaper alternatives in order to keep budget under control.</a:t>
            </a:r>
            <a:endParaRPr lang="en-US" altLang="en-US" dirty="0">
              <a:latin typeface="Arial" pitchFamily="34" charset="0"/>
            </a:endParaRPr>
          </a:p>
        </p:txBody>
      </p:sp>
      <p:sp>
        <p:nvSpPr>
          <p:cNvPr id="152580" name="Slide Number Placeholder 3"/>
          <p:cNvSpPr>
            <a:spLocks noGrp="1"/>
          </p:cNvSpPr>
          <p:nvPr>
            <p:ph type="sldNum" sz="quarter" idx="5"/>
          </p:nvPr>
        </p:nvSpPr>
        <p:spPr>
          <a:noFill/>
          <a:ln>
            <a:miter lim="800000"/>
            <a:headEnd/>
            <a:tailEnd/>
          </a:ln>
        </p:spPr>
        <p:txBody>
          <a:bodyPr/>
          <a:lstStyle/>
          <a:p>
            <a:fld id="{22FA97D9-3199-4884-896A-1597A28DD353}" type="slidenum">
              <a:rPr lang="en-US" altLang="en-US" smtClean="0">
                <a:latin typeface="Arial" pitchFamily="34" charset="0"/>
              </a:rPr>
              <a:pPr/>
              <a:t>50</a:t>
            </a:fld>
            <a:endParaRPr lang="en-US" altLang="en-US">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p:spPr>
        <p:txBody>
          <a:bodyPr/>
          <a:lstStyle/>
          <a:p>
            <a:r>
              <a:rPr lang="en-US" altLang="en-US">
                <a:latin typeface="Arial" pitchFamily="34" charset="0"/>
              </a:rPr>
              <a:t>Two prices apply to medication purchase transactions between pharmaceutical manufacturers and wholesalers and between wholesalers and pharmacies: 1) list prices and 2) actual selling prices.  The actual amounts paid by purchasers (actual selling prices) are usually lower than the list prices.  When wholesalers purchase medications from pharmaceutical manufacturers, wholesale acquisition cost (WAC ) is the list price and average manufacturer price (AMP) is the actual selling price.  When pharmacies purchase medication from wholesalers, average wholesale price (AWP) is the actual list price and actual acquisition cost (AAC) is the actual selling price. WAC and AWP are often used as pricing indices in calculation estimated acquisition price (EAC).  Third party payers typically reimburse pharmacies for dispensed prescriptions based on EAC plus a dispensing fee (for brand drugs) or on maximum allowable cost (MAC) plus a dispensing fee (for multisource drugs).</a:t>
            </a:r>
          </a:p>
        </p:txBody>
      </p:sp>
      <p:sp>
        <p:nvSpPr>
          <p:cNvPr id="108548" name="Slide Number Placeholder 3"/>
          <p:cNvSpPr>
            <a:spLocks noGrp="1"/>
          </p:cNvSpPr>
          <p:nvPr>
            <p:ph type="sldNum" sz="quarter" idx="5"/>
          </p:nvPr>
        </p:nvSpPr>
        <p:spPr>
          <a:noFill/>
          <a:ln>
            <a:miter lim="800000"/>
            <a:headEnd/>
            <a:tailEnd/>
          </a:ln>
        </p:spPr>
        <p:txBody>
          <a:bodyPr/>
          <a:lstStyle/>
          <a:p>
            <a:fld id="{1307307C-033D-4162-AA36-BC19BF214ECD}" type="slidenum">
              <a:rPr lang="en-US" altLang="en-US" smtClean="0">
                <a:latin typeface="Arial" pitchFamily="34" charset="0"/>
              </a:rPr>
              <a:pPr/>
              <a:t>5</a:t>
            </a:fld>
            <a:endParaRPr lang="en-US" altLang="en-US">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p:spPr>
        <p:txBody>
          <a:bodyPr/>
          <a:lstStyle/>
          <a:p>
            <a:r>
              <a:rPr lang="en-US" altLang="en-US" dirty="0">
                <a:latin typeface="Arial" pitchFamily="34" charset="0"/>
              </a:rPr>
              <a:t>Share cost effect: This depends on the actual payer (the patient).  The more they have to pay out of pocket the more sensitive</a:t>
            </a:r>
            <a:r>
              <a:rPr lang="en-US" altLang="en-US" baseline="0" dirty="0">
                <a:latin typeface="Arial" pitchFamily="34" charset="0"/>
              </a:rPr>
              <a:t> they will be to the price of the product and vise versa.</a:t>
            </a:r>
            <a:endParaRPr lang="en-US" altLang="en-US" dirty="0">
              <a:latin typeface="Arial" pitchFamily="34" charset="0"/>
            </a:endParaRPr>
          </a:p>
        </p:txBody>
      </p:sp>
      <p:sp>
        <p:nvSpPr>
          <p:cNvPr id="153604" name="Slide Number Placeholder 3"/>
          <p:cNvSpPr>
            <a:spLocks noGrp="1"/>
          </p:cNvSpPr>
          <p:nvPr>
            <p:ph type="sldNum" sz="quarter" idx="5"/>
          </p:nvPr>
        </p:nvSpPr>
        <p:spPr>
          <a:noFill/>
          <a:ln>
            <a:miter lim="800000"/>
            <a:headEnd/>
            <a:tailEnd/>
          </a:ln>
        </p:spPr>
        <p:txBody>
          <a:bodyPr/>
          <a:lstStyle/>
          <a:p>
            <a:fld id="{C34273D7-8F89-4596-AB53-DA8301FCE6AF}" type="slidenum">
              <a:rPr lang="en-US" altLang="en-US" smtClean="0">
                <a:latin typeface="Arial" pitchFamily="34" charset="0"/>
              </a:rPr>
              <a:pPr/>
              <a:t>51</a:t>
            </a:fld>
            <a:endParaRPr lang="en-US" altLang="en-US">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p:spPr>
        <p:txBody>
          <a:bodyPr/>
          <a:lstStyle/>
          <a:p>
            <a:r>
              <a:rPr lang="en-US" altLang="en-US" dirty="0">
                <a:latin typeface="Arial" pitchFamily="34" charset="0"/>
              </a:rPr>
              <a:t>End benefit effect: the value</a:t>
            </a:r>
            <a:r>
              <a:rPr lang="en-US" altLang="en-US" baseline="0" dirty="0">
                <a:latin typeface="Arial" pitchFamily="34" charset="0"/>
              </a:rPr>
              <a:t> of the product is used to determine its price.;</a:t>
            </a:r>
            <a:endParaRPr lang="en-US" altLang="en-US" dirty="0">
              <a:latin typeface="Arial" pitchFamily="34" charset="0"/>
            </a:endParaRPr>
          </a:p>
        </p:txBody>
      </p:sp>
      <p:sp>
        <p:nvSpPr>
          <p:cNvPr id="154628" name="Slide Number Placeholder 3"/>
          <p:cNvSpPr>
            <a:spLocks noGrp="1"/>
          </p:cNvSpPr>
          <p:nvPr>
            <p:ph type="sldNum" sz="quarter" idx="5"/>
          </p:nvPr>
        </p:nvSpPr>
        <p:spPr>
          <a:noFill/>
          <a:ln>
            <a:miter lim="800000"/>
            <a:headEnd/>
            <a:tailEnd/>
          </a:ln>
        </p:spPr>
        <p:txBody>
          <a:bodyPr/>
          <a:lstStyle/>
          <a:p>
            <a:fld id="{B75EAF70-F944-49A9-B566-39DB10F4E415}" type="slidenum">
              <a:rPr lang="en-US" altLang="en-US" smtClean="0">
                <a:latin typeface="Arial" pitchFamily="34" charset="0"/>
              </a:rPr>
              <a:pPr/>
              <a:t>52</a:t>
            </a:fld>
            <a:endParaRPr lang="en-US" altLang="en-US">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p:spPr>
        <p:txBody>
          <a:bodyPr/>
          <a:lstStyle/>
          <a:p>
            <a:r>
              <a:rPr lang="en-US" altLang="en-US" dirty="0">
                <a:latin typeface="Arial" pitchFamily="34" charset="0"/>
              </a:rPr>
              <a:t>Fairness effect: Consumers will be more hesitant to pay for a product</a:t>
            </a:r>
            <a:r>
              <a:rPr lang="en-US" altLang="en-US" baseline="0" dirty="0">
                <a:latin typeface="Arial" pitchFamily="34" charset="0"/>
              </a:rPr>
              <a:t> that costs more than what they are already used to paying.</a:t>
            </a:r>
            <a:endParaRPr lang="en-US" altLang="en-US" dirty="0">
              <a:latin typeface="Arial" pitchFamily="34" charset="0"/>
            </a:endParaRPr>
          </a:p>
        </p:txBody>
      </p:sp>
      <p:sp>
        <p:nvSpPr>
          <p:cNvPr id="155652" name="Slide Number Placeholder 3"/>
          <p:cNvSpPr>
            <a:spLocks noGrp="1"/>
          </p:cNvSpPr>
          <p:nvPr>
            <p:ph type="sldNum" sz="quarter" idx="5"/>
          </p:nvPr>
        </p:nvSpPr>
        <p:spPr>
          <a:noFill/>
          <a:ln>
            <a:miter lim="800000"/>
            <a:headEnd/>
            <a:tailEnd/>
          </a:ln>
        </p:spPr>
        <p:txBody>
          <a:bodyPr/>
          <a:lstStyle/>
          <a:p>
            <a:fld id="{316644E7-2FA9-417E-BA75-D039230CEBE3}" type="slidenum">
              <a:rPr lang="en-US" altLang="en-US" smtClean="0">
                <a:latin typeface="Arial" pitchFamily="34" charset="0"/>
              </a:rPr>
              <a:pPr/>
              <a:t>53</a:t>
            </a:fld>
            <a:endParaRPr lang="en-US" altLang="en-US">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p:spPr>
        <p:txBody>
          <a:bodyPr/>
          <a:lstStyle/>
          <a:p>
            <a:r>
              <a:rPr lang="en-US" altLang="en-US" dirty="0">
                <a:latin typeface="Arial" pitchFamily="34" charset="0"/>
              </a:rPr>
              <a:t>Inventory effect:</a:t>
            </a:r>
            <a:r>
              <a:rPr lang="en-US" altLang="en-US" baseline="0" dirty="0">
                <a:latin typeface="Arial" pitchFamily="34" charset="0"/>
              </a:rPr>
              <a:t> </a:t>
            </a:r>
            <a:r>
              <a:rPr lang="en-US" sz="1200" dirty="0"/>
              <a:t>When buyers can store large quantities of a product for later use, they are likely to purchase large volumes if a low price is available or if they anticipate a price increase. </a:t>
            </a:r>
            <a:endParaRPr lang="en-US" altLang="en-US" dirty="0">
              <a:latin typeface="Arial" pitchFamily="34" charset="0"/>
            </a:endParaRPr>
          </a:p>
        </p:txBody>
      </p:sp>
      <p:sp>
        <p:nvSpPr>
          <p:cNvPr id="156676" name="Slide Number Placeholder 3"/>
          <p:cNvSpPr>
            <a:spLocks noGrp="1"/>
          </p:cNvSpPr>
          <p:nvPr>
            <p:ph type="sldNum" sz="quarter" idx="5"/>
          </p:nvPr>
        </p:nvSpPr>
        <p:spPr>
          <a:noFill/>
          <a:ln>
            <a:miter lim="800000"/>
            <a:headEnd/>
            <a:tailEnd/>
          </a:ln>
        </p:spPr>
        <p:txBody>
          <a:bodyPr/>
          <a:lstStyle/>
          <a:p>
            <a:fld id="{7445D473-A5FE-4CD1-B0D1-6F60AEB09942}" type="slidenum">
              <a:rPr lang="en-US" altLang="en-US" smtClean="0">
                <a:latin typeface="Arial" pitchFamily="34" charset="0"/>
              </a:rPr>
              <a:pPr/>
              <a:t>54</a:t>
            </a:fld>
            <a:endParaRPr lang="en-US" altLang="en-US">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rPr>
              <a:t>Here we are talking about the correlation between price and decision makers.  In the case of hospitals, they are very sensitive to price and the decision to use a particular drug is taken by a committee not by a single individual (P &amp; T Committee). </a:t>
            </a:r>
            <a:r>
              <a:rPr lang="en-US" dirty="0"/>
              <a:t>One of the key considerations that determine the significance of the 10 pricing effects is the role and perspective of the decision makers in the buying center.</a:t>
            </a:r>
          </a:p>
        </p:txBody>
      </p:sp>
      <p:sp>
        <p:nvSpPr>
          <p:cNvPr id="157700" name="Slide Number Placeholder 3"/>
          <p:cNvSpPr>
            <a:spLocks noGrp="1"/>
          </p:cNvSpPr>
          <p:nvPr>
            <p:ph type="sldNum" sz="quarter" idx="5"/>
          </p:nvPr>
        </p:nvSpPr>
        <p:spPr>
          <a:noFill/>
          <a:ln>
            <a:miter lim="800000"/>
            <a:headEnd/>
            <a:tailEnd/>
          </a:ln>
        </p:spPr>
        <p:txBody>
          <a:bodyPr/>
          <a:lstStyle/>
          <a:p>
            <a:fld id="{80232FCF-839B-4F26-A07D-397935873CC7}" type="slidenum">
              <a:rPr lang="en-US" altLang="en-US" smtClean="0">
                <a:latin typeface="Arial" pitchFamily="34" charset="0"/>
              </a:rPr>
              <a:pPr/>
              <a:t>55</a:t>
            </a:fld>
            <a:endParaRPr lang="en-US" altLang="en-US">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p:spPr>
        <p:txBody>
          <a:bodyPr/>
          <a:lstStyle/>
          <a:p>
            <a:r>
              <a:rPr lang="en-US" altLang="en-US">
                <a:latin typeface="Arial" pitchFamily="34" charset="0"/>
              </a:rPr>
              <a:t>Illustrate how the input of different departments within a hospital is taken into consideration when incorporating a new drug formulary.</a:t>
            </a:r>
          </a:p>
          <a:p>
            <a:endParaRPr lang="en-US" altLang="en-US">
              <a:latin typeface="Arial" pitchFamily="34" charset="0"/>
            </a:endParaRPr>
          </a:p>
        </p:txBody>
      </p:sp>
      <p:sp>
        <p:nvSpPr>
          <p:cNvPr id="158724" name="Slide Number Placeholder 3"/>
          <p:cNvSpPr>
            <a:spLocks noGrp="1"/>
          </p:cNvSpPr>
          <p:nvPr>
            <p:ph type="sldNum" sz="quarter" idx="5"/>
          </p:nvPr>
        </p:nvSpPr>
        <p:spPr>
          <a:noFill/>
          <a:ln>
            <a:miter lim="800000"/>
            <a:headEnd/>
            <a:tailEnd/>
          </a:ln>
        </p:spPr>
        <p:txBody>
          <a:bodyPr/>
          <a:lstStyle/>
          <a:p>
            <a:fld id="{2736195D-C75C-4A77-A86A-94129E1F1D41}" type="slidenum">
              <a:rPr lang="en-US" altLang="en-US" smtClean="0">
                <a:latin typeface="Arial" pitchFamily="34" charset="0"/>
              </a:rPr>
              <a:pPr/>
              <a:t>56</a:t>
            </a:fld>
            <a:endParaRPr lang="en-US" altLang="en-US">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p:spPr>
        <p:txBody>
          <a:bodyPr/>
          <a:lstStyle/>
          <a:p>
            <a:endParaRPr lang="en-US" altLang="en-US" dirty="0">
              <a:latin typeface="Arial" pitchFamily="34" charset="0"/>
            </a:endParaRPr>
          </a:p>
        </p:txBody>
      </p:sp>
      <p:sp>
        <p:nvSpPr>
          <p:cNvPr id="159748" name="Slide Number Placeholder 3"/>
          <p:cNvSpPr>
            <a:spLocks noGrp="1"/>
          </p:cNvSpPr>
          <p:nvPr>
            <p:ph type="sldNum" sz="quarter" idx="5"/>
          </p:nvPr>
        </p:nvSpPr>
        <p:spPr>
          <a:noFill/>
          <a:ln>
            <a:miter lim="800000"/>
            <a:headEnd/>
            <a:tailEnd/>
          </a:ln>
        </p:spPr>
        <p:txBody>
          <a:bodyPr/>
          <a:lstStyle/>
          <a:p>
            <a:fld id="{8D568A25-596C-41B1-9682-551D13DC8CC0}" type="slidenum">
              <a:rPr lang="en-US" altLang="en-US" smtClean="0">
                <a:latin typeface="Arial" pitchFamily="34" charset="0"/>
              </a:rPr>
              <a:pPr/>
              <a:t>57</a:t>
            </a:fld>
            <a:endParaRPr lang="en-US" altLang="en-US">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p:spPr>
        <p:txBody>
          <a:bodyPr/>
          <a:lstStyle/>
          <a:p>
            <a:r>
              <a:rPr lang="en-US" altLang="en-US" dirty="0">
                <a:latin typeface="Arial" pitchFamily="34" charset="0"/>
              </a:rPr>
              <a:t>In the case of the physician they are not sensitive to price because they don’t know the exact price each patient will pay for a medication.  The only exception is office administered medications.</a:t>
            </a:r>
          </a:p>
          <a:p>
            <a:endParaRPr lang="en-US" altLang="en-US" dirty="0">
              <a:latin typeface="Arial" pitchFamily="34" charset="0"/>
            </a:endParaRPr>
          </a:p>
        </p:txBody>
      </p:sp>
      <p:sp>
        <p:nvSpPr>
          <p:cNvPr id="159748" name="Slide Number Placeholder 3"/>
          <p:cNvSpPr>
            <a:spLocks noGrp="1"/>
          </p:cNvSpPr>
          <p:nvPr>
            <p:ph type="sldNum" sz="quarter" idx="5"/>
          </p:nvPr>
        </p:nvSpPr>
        <p:spPr>
          <a:noFill/>
          <a:ln>
            <a:miter lim="800000"/>
            <a:headEnd/>
            <a:tailEnd/>
          </a:ln>
        </p:spPr>
        <p:txBody>
          <a:bodyPr/>
          <a:lstStyle/>
          <a:p>
            <a:fld id="{8D568A25-596C-41B1-9682-551D13DC8CC0}" type="slidenum">
              <a:rPr lang="en-US" altLang="en-US" smtClean="0">
                <a:latin typeface="Arial" pitchFamily="34" charset="0"/>
              </a:rPr>
              <a:pPr/>
              <a:t>58</a:t>
            </a:fld>
            <a:endParaRPr lang="en-US" altLang="en-US">
              <a:latin typeface="Arial" pitchFamily="34" charset="0"/>
            </a:endParaRPr>
          </a:p>
        </p:txBody>
      </p:sp>
    </p:spTree>
    <p:extLst>
      <p:ext uri="{BB962C8B-B14F-4D97-AF65-F5344CB8AC3E}">
        <p14:creationId xmlns:p14="http://schemas.microsoft.com/office/powerpoint/2010/main" val="5276968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p:spPr>
        <p:txBody>
          <a:bodyPr/>
          <a:lstStyle/>
          <a:p>
            <a:r>
              <a:rPr lang="en-US" altLang="en-US" dirty="0">
                <a:latin typeface="Arial" pitchFamily="34" charset="0"/>
              </a:rPr>
              <a:t>Other factors that can influence physician’s prescription habits could be if the drug presents reimbursement problems</a:t>
            </a:r>
          </a:p>
        </p:txBody>
      </p:sp>
      <p:sp>
        <p:nvSpPr>
          <p:cNvPr id="160772" name="Slide Number Placeholder 3"/>
          <p:cNvSpPr>
            <a:spLocks noGrp="1"/>
          </p:cNvSpPr>
          <p:nvPr>
            <p:ph type="sldNum" sz="quarter" idx="5"/>
          </p:nvPr>
        </p:nvSpPr>
        <p:spPr>
          <a:noFill/>
          <a:ln>
            <a:miter lim="800000"/>
            <a:headEnd/>
            <a:tailEnd/>
          </a:ln>
        </p:spPr>
        <p:txBody>
          <a:bodyPr/>
          <a:lstStyle/>
          <a:p>
            <a:fld id="{7F3476BD-6A8E-448E-96F5-66EBEA9DDF93}" type="slidenum">
              <a:rPr lang="en-US" altLang="en-US" smtClean="0">
                <a:latin typeface="Arial" pitchFamily="34" charset="0"/>
              </a:rPr>
              <a:pPr/>
              <a:t>59</a:t>
            </a:fld>
            <a:endParaRPr lang="en-US" altLang="en-US">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p:spPr>
        <p:txBody>
          <a:bodyPr/>
          <a:lstStyle/>
          <a:p>
            <a:r>
              <a:rPr lang="en-US" altLang="en-US" dirty="0">
                <a:latin typeface="Arial" pitchFamily="34" charset="0"/>
              </a:rPr>
              <a:t>Something that can influence physician’s prescription habits could be these reimbursement</a:t>
            </a:r>
            <a:r>
              <a:rPr lang="en-US" altLang="en-US" baseline="0" dirty="0">
                <a:latin typeface="Arial" pitchFamily="34" charset="0"/>
              </a:rPr>
              <a:t> </a:t>
            </a:r>
            <a:r>
              <a:rPr lang="en-US" altLang="en-US" dirty="0">
                <a:latin typeface="Arial" pitchFamily="34" charset="0"/>
              </a:rPr>
              <a:t>problems affect the economic well being of the medical practice. </a:t>
            </a:r>
          </a:p>
        </p:txBody>
      </p:sp>
      <p:sp>
        <p:nvSpPr>
          <p:cNvPr id="160772" name="Slide Number Placeholder 3"/>
          <p:cNvSpPr>
            <a:spLocks noGrp="1"/>
          </p:cNvSpPr>
          <p:nvPr>
            <p:ph type="sldNum" sz="quarter" idx="5"/>
          </p:nvPr>
        </p:nvSpPr>
        <p:spPr>
          <a:noFill/>
          <a:ln>
            <a:miter lim="800000"/>
            <a:headEnd/>
            <a:tailEnd/>
          </a:ln>
        </p:spPr>
        <p:txBody>
          <a:bodyPr/>
          <a:lstStyle/>
          <a:p>
            <a:fld id="{7F3476BD-6A8E-448E-96F5-66EBEA9DDF93}" type="slidenum">
              <a:rPr lang="en-US" altLang="en-US" smtClean="0">
                <a:latin typeface="Arial" pitchFamily="34" charset="0"/>
              </a:rPr>
              <a:pPr/>
              <a:t>60</a:t>
            </a:fld>
            <a:endParaRPr lang="en-US" altLang="en-US">
              <a:latin typeface="Arial" pitchFamily="34" charset="0"/>
            </a:endParaRPr>
          </a:p>
        </p:txBody>
      </p:sp>
    </p:spTree>
    <p:extLst>
      <p:ext uri="{BB962C8B-B14F-4D97-AF65-F5344CB8AC3E}">
        <p14:creationId xmlns:p14="http://schemas.microsoft.com/office/powerpoint/2010/main" val="4083106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p:spPr>
        <p:txBody>
          <a:bodyPr/>
          <a:lstStyle/>
          <a:p>
            <a:r>
              <a:rPr lang="en-US" altLang="en-US" dirty="0">
                <a:latin typeface="Arial" pitchFamily="34" charset="0"/>
              </a:rPr>
              <a:t>AAC: Third party payers would like to base their reimbursement based on AAC, but are unable to do so because AAC is proprietary information.</a:t>
            </a:r>
          </a:p>
          <a:p>
            <a:endParaRPr lang="en-US" altLang="en-US" dirty="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rPr>
              <a:t>AMP: This was once proprietary information but the Deficit Reduction Act of 2005 required AMPs to become publicly available. </a:t>
            </a:r>
            <a:r>
              <a:rPr lang="en-US" sz="1200" dirty="0"/>
              <a:t>The AMP is an average of actual transaction prices.</a:t>
            </a:r>
            <a:endParaRPr lang="en-US" altLang="en-US" dirty="0">
              <a:latin typeface="Arial" pitchFamily="34" charset="0"/>
            </a:endParaRPr>
          </a:p>
          <a:p>
            <a:endParaRPr lang="en-US" altLang="en-US" dirty="0">
              <a:latin typeface="Arial" pitchFamily="34" charset="0"/>
            </a:endParaRPr>
          </a:p>
          <a:p>
            <a:r>
              <a:rPr lang="en-US" altLang="en-US" dirty="0">
                <a:latin typeface="Arial" pitchFamily="34" charset="0"/>
              </a:rPr>
              <a:t>ASP: </a:t>
            </a:r>
            <a:r>
              <a:rPr lang="en-US" dirty="0">
                <a:latin typeface="Arial" pitchFamily="34" charset="0"/>
              </a:rPr>
              <a:t> Total sales in a quarter from a manufacturer for a drug divided by the total units sold of the same drug during the same quarter. (i.e. Pfizer’s total sales for Lipitor in quarter 1 equaled $5 billion. During the same period Pfizer sold 3,000,0000 units of Lipitor to all purchasers.  This gives the drug an ASP of $1,667.  The ASP is used by CMS to pay for certain drugs covered under Part- B benefits.  CMS requires manufacturers to report sales data for drugs covered under Part-B within 30 days of end of each quarter.</a:t>
            </a:r>
            <a:endParaRPr lang="en-US" altLang="en-US" dirty="0">
              <a:latin typeface="Arial" pitchFamily="34" charset="0"/>
            </a:endParaRPr>
          </a:p>
          <a:p>
            <a:endParaRPr lang="en-US" altLang="en-US" dirty="0">
              <a:latin typeface="Arial" pitchFamily="34"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rPr>
              <a:t>EAC: Is what third party payers base their reimbursement on since they are not able to obtain the AAC. </a:t>
            </a:r>
            <a:r>
              <a:rPr lang="en-US" sz="1700" b="0" dirty="0"/>
              <a:t>EAC is usually expressed as a percentage off AWP (e.g. AWP-15% of AWP).</a:t>
            </a:r>
          </a:p>
        </p:txBody>
      </p:sp>
      <p:sp>
        <p:nvSpPr>
          <p:cNvPr id="106500" name="Slide Number Placeholder 3"/>
          <p:cNvSpPr>
            <a:spLocks noGrp="1"/>
          </p:cNvSpPr>
          <p:nvPr>
            <p:ph type="sldNum" sz="quarter" idx="5"/>
          </p:nvPr>
        </p:nvSpPr>
        <p:spPr>
          <a:noFill/>
          <a:ln>
            <a:miter lim="800000"/>
            <a:headEnd/>
            <a:tailEnd/>
          </a:ln>
        </p:spPr>
        <p:txBody>
          <a:bodyPr/>
          <a:lstStyle/>
          <a:p>
            <a:fld id="{EA88E51C-BDD6-449E-9059-B3CE51D46537}" type="slidenum">
              <a:rPr lang="en-US" altLang="en-US" smtClean="0">
                <a:latin typeface="Arial" pitchFamily="34" charset="0"/>
              </a:rPr>
              <a:pPr/>
              <a:t>6</a:t>
            </a:fld>
            <a:endParaRPr lang="en-US" altLang="en-US">
              <a:latin typeface="Arial"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p:spPr>
        <p:txBody>
          <a:bodyPr/>
          <a:lstStyle/>
          <a:p>
            <a:r>
              <a:rPr lang="en-US" altLang="en-US" dirty="0">
                <a:latin typeface="Arial" pitchFamily="34" charset="0"/>
              </a:rPr>
              <a:t>This slide explain the 3 main types of payers:</a:t>
            </a:r>
          </a:p>
          <a:p>
            <a:pPr marL="640594" lvl="1" indent="-174708">
              <a:buFontTx/>
              <a:buChar char="•"/>
            </a:pPr>
            <a:r>
              <a:rPr lang="en-US" altLang="en-US" dirty="0">
                <a:latin typeface="Arial" pitchFamily="34" charset="0"/>
              </a:rPr>
              <a:t>Public third-party payers: </a:t>
            </a:r>
            <a:r>
              <a:rPr lang="en-US" altLang="en-US" dirty="0" err="1">
                <a:latin typeface="Arial" pitchFamily="34" charset="0"/>
              </a:rPr>
              <a:t>medicaid</a:t>
            </a:r>
            <a:r>
              <a:rPr lang="en-US" altLang="en-US" dirty="0">
                <a:latin typeface="Arial" pitchFamily="34" charset="0"/>
              </a:rPr>
              <a:t>, </a:t>
            </a:r>
            <a:r>
              <a:rPr lang="en-US" altLang="en-US" dirty="0" err="1">
                <a:latin typeface="Arial" pitchFamily="34" charset="0"/>
              </a:rPr>
              <a:t>medicare</a:t>
            </a:r>
            <a:r>
              <a:rPr lang="en-US" altLang="en-US" dirty="0">
                <a:latin typeface="Arial" pitchFamily="34" charset="0"/>
              </a:rPr>
              <a:t>, SCHIP (cover most sites of service and care including outpatient drug coverage)</a:t>
            </a:r>
          </a:p>
          <a:p>
            <a:pPr marL="640594" lvl="1" indent="-174708">
              <a:buFontTx/>
              <a:buChar char="•"/>
            </a:pPr>
            <a:r>
              <a:rPr lang="en-US" altLang="en-US" dirty="0">
                <a:latin typeface="Arial" pitchFamily="34" charset="0"/>
              </a:rPr>
              <a:t>Private third-party payers: Human, Blue Cross Blue Shield</a:t>
            </a:r>
          </a:p>
          <a:p>
            <a:pPr marL="640594" lvl="1" indent="-174708">
              <a:buFontTx/>
              <a:buChar char="•"/>
            </a:pPr>
            <a:r>
              <a:rPr lang="en-US" altLang="en-US" dirty="0">
                <a:latin typeface="Arial" pitchFamily="34" charset="0"/>
              </a:rPr>
              <a:t>Out of pocket: the patient</a:t>
            </a:r>
          </a:p>
        </p:txBody>
      </p:sp>
      <p:sp>
        <p:nvSpPr>
          <p:cNvPr id="161796" name="Slide Number Placeholder 3"/>
          <p:cNvSpPr>
            <a:spLocks noGrp="1"/>
          </p:cNvSpPr>
          <p:nvPr>
            <p:ph type="sldNum" sz="quarter" idx="5"/>
          </p:nvPr>
        </p:nvSpPr>
        <p:spPr>
          <a:noFill/>
          <a:ln>
            <a:miter lim="800000"/>
            <a:headEnd/>
            <a:tailEnd/>
          </a:ln>
        </p:spPr>
        <p:txBody>
          <a:bodyPr/>
          <a:lstStyle/>
          <a:p>
            <a:fld id="{327B27B5-A6F0-45E8-9FFE-AC8DA2D1331D}" type="slidenum">
              <a:rPr lang="en-US" altLang="en-US" smtClean="0">
                <a:latin typeface="Arial" pitchFamily="34" charset="0"/>
              </a:rPr>
              <a:pPr/>
              <a:t>61</a:t>
            </a:fld>
            <a:endParaRPr lang="en-US" altLang="en-US">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p:spPr>
        <p:txBody>
          <a:bodyPr/>
          <a:lstStyle/>
          <a:p>
            <a:r>
              <a:rPr lang="en-US" altLang="en-US">
                <a:latin typeface="Arial" pitchFamily="34" charset="0"/>
              </a:rPr>
              <a:t>Although healthcare is provided in a variety of settings, the reimbursement mechanisms are essentially the same, fixed fee, cost-based, and percentage of charges.</a:t>
            </a:r>
          </a:p>
        </p:txBody>
      </p:sp>
      <p:sp>
        <p:nvSpPr>
          <p:cNvPr id="162820" name="Slide Number Placeholder 3"/>
          <p:cNvSpPr>
            <a:spLocks noGrp="1"/>
          </p:cNvSpPr>
          <p:nvPr>
            <p:ph type="sldNum" sz="quarter" idx="5"/>
          </p:nvPr>
        </p:nvSpPr>
        <p:spPr>
          <a:noFill/>
          <a:ln>
            <a:miter lim="800000"/>
            <a:headEnd/>
            <a:tailEnd/>
          </a:ln>
        </p:spPr>
        <p:txBody>
          <a:bodyPr/>
          <a:lstStyle/>
          <a:p>
            <a:fld id="{D788D204-54B6-4875-9F11-3B1ACAD139AA}" type="slidenum">
              <a:rPr lang="en-US" altLang="en-US" smtClean="0">
                <a:latin typeface="Arial" pitchFamily="34" charset="0"/>
              </a:rPr>
              <a:pPr/>
              <a:t>62</a:t>
            </a:fld>
            <a:endParaRPr lang="en-US" altLang="en-US">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rPr>
              <a:t>Hospitals are mainly reimbursed through fixed fee systems by using diagnosis codes.  If a patient's treatment exceeds the amount allotted for the diagnosis code, the difference will come out of the hospital’s budget. </a:t>
            </a:r>
            <a:r>
              <a:rPr lang="en-US" sz="1200" dirty="0"/>
              <a:t>This is an important consideration when pricing hospital products.</a:t>
            </a:r>
            <a:endParaRPr lang="en-US" altLang="en-US" dirty="0">
              <a:latin typeface="Arial" pitchFamily="34" charset="0"/>
            </a:endParaRPr>
          </a:p>
          <a:p>
            <a:endParaRPr lang="en-US" altLang="en-US" dirty="0">
              <a:latin typeface="Arial" pitchFamily="34" charset="0"/>
            </a:endParaRPr>
          </a:p>
          <a:p>
            <a:r>
              <a:rPr lang="en-US" altLang="en-US" dirty="0">
                <a:latin typeface="Arial" pitchFamily="34" charset="0"/>
              </a:rPr>
              <a:t>Core measure</a:t>
            </a:r>
            <a:r>
              <a:rPr lang="en-US" altLang="en-US" baseline="0" dirty="0">
                <a:latin typeface="Arial" pitchFamily="34" charset="0"/>
              </a:rPr>
              <a:t> diagnosis</a:t>
            </a:r>
            <a:endParaRPr lang="en-US" altLang="en-US" dirty="0">
              <a:latin typeface="Arial" pitchFamily="34" charset="0"/>
            </a:endParaRPr>
          </a:p>
        </p:txBody>
      </p:sp>
      <p:sp>
        <p:nvSpPr>
          <p:cNvPr id="163844" name="Slide Number Placeholder 3"/>
          <p:cNvSpPr>
            <a:spLocks noGrp="1"/>
          </p:cNvSpPr>
          <p:nvPr>
            <p:ph type="sldNum" sz="quarter" idx="5"/>
          </p:nvPr>
        </p:nvSpPr>
        <p:spPr>
          <a:noFill/>
          <a:ln>
            <a:miter lim="800000"/>
            <a:headEnd/>
            <a:tailEnd/>
          </a:ln>
        </p:spPr>
        <p:txBody>
          <a:bodyPr/>
          <a:lstStyle/>
          <a:p>
            <a:fld id="{EBC506E5-6391-44F1-8A8C-C3E0684BF61F}" type="slidenum">
              <a:rPr lang="en-US" altLang="en-US" smtClean="0">
                <a:latin typeface="Arial" pitchFamily="34" charset="0"/>
              </a:rPr>
              <a:pPr/>
              <a:t>63</a:t>
            </a:fld>
            <a:endParaRPr lang="en-US" altLang="en-US">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p:spPr>
        <p:txBody>
          <a:bodyPr/>
          <a:lstStyle/>
          <a:p>
            <a:r>
              <a:rPr lang="en-US" altLang="en-US" dirty="0">
                <a:latin typeface="Arial" pitchFamily="34" charset="0"/>
              </a:rPr>
              <a:t>Ambulatory surgery centers get reimbursed on a predetermined payment rate based on the type of procedure. </a:t>
            </a:r>
            <a:r>
              <a:rPr lang="en-US" sz="1200" dirty="0"/>
              <a:t>Covered procedures are listed under 11 ambulatory payment classification groups that assign a predetermined payment rate which includes most supplies, drugs and biologicals.</a:t>
            </a:r>
            <a:r>
              <a:rPr lang="en-US" sz="1200" baseline="0" dirty="0"/>
              <a:t> </a:t>
            </a:r>
            <a:r>
              <a:rPr lang="en-US" altLang="en-US" dirty="0">
                <a:latin typeface="Arial" pitchFamily="34" charset="0"/>
              </a:rPr>
              <a:t>Pharmaceuticals are included in this rate therefore they are the least price sensitive providers.</a:t>
            </a:r>
          </a:p>
        </p:txBody>
      </p:sp>
      <p:sp>
        <p:nvSpPr>
          <p:cNvPr id="164868" name="Slide Number Placeholder 3"/>
          <p:cNvSpPr>
            <a:spLocks noGrp="1"/>
          </p:cNvSpPr>
          <p:nvPr>
            <p:ph type="sldNum" sz="quarter" idx="5"/>
          </p:nvPr>
        </p:nvSpPr>
        <p:spPr>
          <a:noFill/>
          <a:ln>
            <a:miter lim="800000"/>
            <a:headEnd/>
            <a:tailEnd/>
          </a:ln>
        </p:spPr>
        <p:txBody>
          <a:bodyPr/>
          <a:lstStyle/>
          <a:p>
            <a:fld id="{50957829-4CE9-4553-A294-AA1D4BEC7456}" type="slidenum">
              <a:rPr lang="en-US" altLang="en-US" smtClean="0">
                <a:latin typeface="Arial" pitchFamily="34" charset="0"/>
              </a:rPr>
              <a:pPr/>
              <a:t>64</a:t>
            </a:fld>
            <a:endParaRPr lang="en-US" altLang="en-US">
              <a:latin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p:spPr>
        <p:txBody>
          <a:bodyPr/>
          <a:lstStyle/>
          <a:p>
            <a:r>
              <a:rPr lang="en-US" altLang="en-US" dirty="0">
                <a:latin typeface="Arial" pitchFamily="34" charset="0"/>
              </a:rPr>
              <a:t>Physician office administered meds: Physicians get reimbursed the Average Sale Price (ASP) + 6%. Historically it has not been a very price sensitive market. </a:t>
            </a:r>
          </a:p>
          <a:p>
            <a:endParaRPr lang="en-US" altLang="en-US" dirty="0">
              <a:latin typeface="Arial" pitchFamily="34" charset="0"/>
            </a:endParaRPr>
          </a:p>
          <a:p>
            <a:r>
              <a:rPr lang="en-US" altLang="en-US" dirty="0">
                <a:latin typeface="Arial" pitchFamily="34" charset="0"/>
              </a:rPr>
              <a:t>Multisource drugs (generics) usually get reimbursed</a:t>
            </a:r>
            <a:r>
              <a:rPr lang="en-US" altLang="en-US" baseline="0" dirty="0">
                <a:latin typeface="Arial" pitchFamily="34" charset="0"/>
              </a:rPr>
              <a:t> by the ASP method of by MAC limit in this setting.</a:t>
            </a:r>
            <a:endParaRPr lang="en-US" altLang="en-US" dirty="0">
              <a:latin typeface="Arial" pitchFamily="34" charset="0"/>
            </a:endParaRPr>
          </a:p>
          <a:p>
            <a:endParaRPr lang="en-US" altLang="en-US" dirty="0">
              <a:latin typeface="Arial" pitchFamily="34" charset="0"/>
            </a:endParaRPr>
          </a:p>
        </p:txBody>
      </p:sp>
      <p:sp>
        <p:nvSpPr>
          <p:cNvPr id="165892" name="Slide Number Placeholder 3"/>
          <p:cNvSpPr>
            <a:spLocks noGrp="1"/>
          </p:cNvSpPr>
          <p:nvPr>
            <p:ph type="sldNum" sz="quarter" idx="5"/>
          </p:nvPr>
        </p:nvSpPr>
        <p:spPr>
          <a:noFill/>
          <a:ln>
            <a:miter lim="800000"/>
            <a:headEnd/>
            <a:tailEnd/>
          </a:ln>
        </p:spPr>
        <p:txBody>
          <a:bodyPr/>
          <a:lstStyle/>
          <a:p>
            <a:fld id="{C7E34050-AB1E-48F1-ABB7-C118AA7D4D0B}" type="slidenum">
              <a:rPr lang="en-US" altLang="en-US" smtClean="0">
                <a:latin typeface="Arial" pitchFamily="34" charset="0"/>
              </a:rPr>
              <a:pPr/>
              <a:t>65</a:t>
            </a:fld>
            <a:endParaRPr lang="en-US" altLang="en-US">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p:spPr>
        <p:txBody>
          <a:bodyPr/>
          <a:lstStyle/>
          <a:p>
            <a:r>
              <a:rPr lang="en-US" altLang="en-US" dirty="0">
                <a:latin typeface="Arial" pitchFamily="34" charset="0"/>
              </a:rPr>
              <a:t>Outpatient prescription is the most common form of pharmaceutical dispensing. 90% outpatient prescriptions are reimbursed through 3</a:t>
            </a:r>
            <a:r>
              <a:rPr lang="en-US" altLang="en-US" baseline="30000" dirty="0">
                <a:latin typeface="Arial" pitchFamily="34" charset="0"/>
              </a:rPr>
              <a:t>rd</a:t>
            </a:r>
            <a:r>
              <a:rPr lang="en-US" altLang="en-US" dirty="0">
                <a:latin typeface="Arial" pitchFamily="34" charset="0"/>
              </a:rPr>
              <a:t> party payers. </a:t>
            </a:r>
          </a:p>
          <a:p>
            <a:endParaRPr lang="en-US" altLang="en-US" dirty="0">
              <a:latin typeface="Arial" pitchFamily="34" charset="0"/>
            </a:endParaRPr>
          </a:p>
          <a:p>
            <a:r>
              <a:rPr lang="en-US" altLang="en-US" dirty="0">
                <a:latin typeface="Arial" pitchFamily="34" charset="0"/>
              </a:rPr>
              <a:t>The transaction done by the pharmacy with the third-party is called an online adjudication.   This allows the pharmacist to know if the product is covered by the plan and how much the patient needs to pay.</a:t>
            </a:r>
          </a:p>
        </p:txBody>
      </p:sp>
      <p:sp>
        <p:nvSpPr>
          <p:cNvPr id="166916" name="Slide Number Placeholder 3"/>
          <p:cNvSpPr>
            <a:spLocks noGrp="1"/>
          </p:cNvSpPr>
          <p:nvPr>
            <p:ph type="sldNum" sz="quarter" idx="5"/>
          </p:nvPr>
        </p:nvSpPr>
        <p:spPr>
          <a:noFill/>
          <a:ln>
            <a:miter lim="800000"/>
            <a:headEnd/>
            <a:tailEnd/>
          </a:ln>
        </p:spPr>
        <p:txBody>
          <a:bodyPr/>
          <a:lstStyle/>
          <a:p>
            <a:fld id="{4D503DA3-EF89-48AE-8709-95550A0243D9}" type="slidenum">
              <a:rPr lang="en-US" altLang="en-US" smtClean="0">
                <a:latin typeface="Arial" pitchFamily="34" charset="0"/>
              </a:rPr>
              <a:pPr/>
              <a:t>66</a:t>
            </a:fld>
            <a:endParaRPr lang="en-US" altLang="en-US">
              <a:latin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p:spPr>
        <p:txBody>
          <a:bodyPr/>
          <a:lstStyle/>
          <a:p>
            <a:r>
              <a:rPr lang="en-US" altLang="en-US" dirty="0">
                <a:latin typeface="Arial" pitchFamily="34" charset="0"/>
              </a:rPr>
              <a:t>Pharmacies get reimbursed for a medication + dispensing fee + any other type of clinical services provided. Part of the negotiated payment with the 3</a:t>
            </a:r>
            <a:r>
              <a:rPr lang="en-US" altLang="en-US" baseline="30000" dirty="0">
                <a:latin typeface="Arial" pitchFamily="34" charset="0"/>
              </a:rPr>
              <a:t>rd</a:t>
            </a:r>
            <a:r>
              <a:rPr lang="en-US" altLang="en-US" dirty="0">
                <a:latin typeface="Arial" pitchFamily="34" charset="0"/>
              </a:rPr>
              <a:t> party payer is collected in the form of patient’s co-payment and the rest is received in periodic payments. Retail pharmacies are not very price sensitive because there is no way for them to know which drugs are going to be covered by each specific patient’s insurance plan. The most common price sensitivity behavior observed in retail is to push for generic drugs because historically generic contracts give better </a:t>
            </a:r>
            <a:r>
              <a:rPr lang="en-US" altLang="en-US" b="1" u="sng" dirty="0">
                <a:latin typeface="Arial" pitchFamily="34" charset="0"/>
              </a:rPr>
              <a:t>discount and/or rebates </a:t>
            </a:r>
            <a:r>
              <a:rPr lang="en-US" altLang="en-US" b="1" dirty="0">
                <a:latin typeface="Arial" pitchFamily="34" charset="0"/>
              </a:rPr>
              <a:t>meaning more profit for the pharmacy chain</a:t>
            </a:r>
            <a:r>
              <a:rPr lang="en-US" altLang="en-US" dirty="0">
                <a:latin typeface="Arial" pitchFamily="34" charset="0"/>
              </a:rPr>
              <a:t>. </a:t>
            </a:r>
            <a:r>
              <a:rPr lang="en-US" altLang="en-US" b="1" dirty="0">
                <a:latin typeface="Arial" pitchFamily="34" charset="0"/>
              </a:rPr>
              <a:t>Pharmacists usually get some type of incentive from the chain (i.e. annual bonus if they promote generic use.) </a:t>
            </a:r>
          </a:p>
          <a:p>
            <a:endParaRPr lang="en-US" altLang="en-US" dirty="0">
              <a:latin typeface="Arial" pitchFamily="34" charset="0"/>
            </a:endParaRPr>
          </a:p>
        </p:txBody>
      </p:sp>
      <p:sp>
        <p:nvSpPr>
          <p:cNvPr id="167940" name="Slide Number Placeholder 3"/>
          <p:cNvSpPr>
            <a:spLocks noGrp="1"/>
          </p:cNvSpPr>
          <p:nvPr>
            <p:ph type="sldNum" sz="quarter" idx="5"/>
          </p:nvPr>
        </p:nvSpPr>
        <p:spPr>
          <a:noFill/>
          <a:ln>
            <a:miter lim="800000"/>
            <a:headEnd/>
            <a:tailEnd/>
          </a:ln>
        </p:spPr>
        <p:txBody>
          <a:bodyPr/>
          <a:lstStyle/>
          <a:p>
            <a:fld id="{06F63F1C-6670-44D1-BF50-3D59B9504013}" type="slidenum">
              <a:rPr lang="en-US" altLang="en-US" smtClean="0">
                <a:latin typeface="Arial" pitchFamily="34" charset="0"/>
              </a:rPr>
              <a:pPr/>
              <a:t>67</a:t>
            </a:fld>
            <a:endParaRPr lang="en-US" altLang="en-US">
              <a:latin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p:spPr>
        <p:txBody>
          <a:bodyPr/>
          <a:lstStyle/>
          <a:p>
            <a:r>
              <a:rPr lang="en-US" altLang="en-US">
                <a:latin typeface="Arial" pitchFamily="34" charset="0"/>
              </a:rPr>
              <a:t>3</a:t>
            </a:r>
            <a:r>
              <a:rPr lang="en-US" altLang="en-US" baseline="30000">
                <a:latin typeface="Arial" pitchFamily="34" charset="0"/>
              </a:rPr>
              <a:t>rd</a:t>
            </a:r>
            <a:r>
              <a:rPr lang="en-US" altLang="en-US">
                <a:latin typeface="Arial" pitchFamily="34" charset="0"/>
              </a:rPr>
              <a:t> party payers are also sensitive to price and have developed mechanisms to try to reduce expenses, especially for outpatient prescriptions because they take the largest budget percentage. Some of the ways to control use and expenses are: </a:t>
            </a:r>
          </a:p>
          <a:p>
            <a:r>
              <a:rPr lang="en-US" altLang="en-US">
                <a:latin typeface="Arial" pitchFamily="34" charset="0"/>
              </a:rPr>
              <a:t>Tiered pharmacy benefit system</a:t>
            </a:r>
          </a:p>
          <a:p>
            <a:r>
              <a:rPr lang="en-US" altLang="en-US">
                <a:latin typeface="Arial" pitchFamily="34" charset="0"/>
              </a:rPr>
              <a:t>Prior authorization</a:t>
            </a:r>
          </a:p>
          <a:p>
            <a:r>
              <a:rPr lang="en-US" altLang="en-US">
                <a:latin typeface="Arial" pitchFamily="34" charset="0"/>
              </a:rPr>
              <a:t>Step Therapy</a:t>
            </a:r>
          </a:p>
          <a:p>
            <a:r>
              <a:rPr lang="en-US" altLang="en-US">
                <a:latin typeface="Arial" pitchFamily="34" charset="0"/>
              </a:rPr>
              <a:t>Quantity Limits</a:t>
            </a:r>
          </a:p>
          <a:p>
            <a:endParaRPr lang="en-US" altLang="en-US">
              <a:latin typeface="Arial" pitchFamily="34" charset="0"/>
            </a:endParaRPr>
          </a:p>
        </p:txBody>
      </p:sp>
      <p:sp>
        <p:nvSpPr>
          <p:cNvPr id="168964" name="Slide Number Placeholder 3"/>
          <p:cNvSpPr>
            <a:spLocks noGrp="1"/>
          </p:cNvSpPr>
          <p:nvPr>
            <p:ph type="sldNum" sz="quarter" idx="5"/>
          </p:nvPr>
        </p:nvSpPr>
        <p:spPr>
          <a:noFill/>
          <a:ln>
            <a:miter lim="800000"/>
            <a:headEnd/>
            <a:tailEnd/>
          </a:ln>
        </p:spPr>
        <p:txBody>
          <a:bodyPr/>
          <a:lstStyle/>
          <a:p>
            <a:fld id="{393046E9-DFC8-42AE-996A-C2FEEAFA891D}" type="slidenum">
              <a:rPr lang="en-US" altLang="en-US" smtClean="0">
                <a:latin typeface="Arial" pitchFamily="34" charset="0"/>
              </a:rPr>
              <a:pPr/>
              <a:t>68</a:t>
            </a:fld>
            <a:endParaRPr lang="en-US" altLang="en-US">
              <a:latin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p:spPr>
        <p:txBody>
          <a:bodyPr/>
          <a:lstStyle/>
          <a:p>
            <a:r>
              <a:rPr lang="en-US" altLang="en-US">
                <a:latin typeface="Arial" pitchFamily="34" charset="0"/>
              </a:rPr>
              <a:t>It is important to understand how product reimbursement works in order to maximize profitability</a:t>
            </a:r>
          </a:p>
        </p:txBody>
      </p:sp>
      <p:sp>
        <p:nvSpPr>
          <p:cNvPr id="169988" name="Slide Number Placeholder 3"/>
          <p:cNvSpPr>
            <a:spLocks noGrp="1"/>
          </p:cNvSpPr>
          <p:nvPr>
            <p:ph type="sldNum" sz="quarter" idx="5"/>
          </p:nvPr>
        </p:nvSpPr>
        <p:spPr>
          <a:noFill/>
          <a:ln>
            <a:miter lim="800000"/>
            <a:headEnd/>
            <a:tailEnd/>
          </a:ln>
        </p:spPr>
        <p:txBody>
          <a:bodyPr/>
          <a:lstStyle/>
          <a:p>
            <a:fld id="{4CCBC5AC-01A1-4A8D-B2E6-95E9917926BF}" type="slidenum">
              <a:rPr lang="en-US" altLang="en-US" smtClean="0">
                <a:latin typeface="Arial" pitchFamily="34" charset="0"/>
              </a:rPr>
              <a:pPr/>
              <a:t>69</a:t>
            </a:fld>
            <a:endParaRPr lang="en-US" altLang="en-US">
              <a:latin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p:spPr>
        <p:txBody>
          <a:bodyPr/>
          <a:lstStyle/>
          <a:p>
            <a:r>
              <a:rPr lang="en-US" altLang="en-US" dirty="0">
                <a:latin typeface="Arial" pitchFamily="34" charset="0"/>
              </a:rPr>
              <a:t>Pharmaceutical products are divided into different categories in order to understand their competitors.</a:t>
            </a:r>
          </a:p>
          <a:p>
            <a:endParaRPr lang="en-US" altLang="en-US" dirty="0">
              <a:latin typeface="Arial" pitchFamily="34" charset="0"/>
            </a:endParaRPr>
          </a:p>
          <a:p>
            <a:r>
              <a:rPr lang="en-US" altLang="en-US" dirty="0">
                <a:latin typeface="Arial" pitchFamily="34" charset="0"/>
              </a:rPr>
              <a:t>Direct competitor</a:t>
            </a:r>
          </a:p>
          <a:p>
            <a:r>
              <a:rPr lang="en-US" altLang="en-US" dirty="0">
                <a:latin typeface="Arial" pitchFamily="34" charset="0"/>
              </a:rPr>
              <a:t>Indirect competitor</a:t>
            </a:r>
          </a:p>
          <a:p>
            <a:r>
              <a:rPr lang="en-US" altLang="en-US" dirty="0">
                <a:latin typeface="Arial" pitchFamily="34" charset="0"/>
              </a:rPr>
              <a:t>Complementary</a:t>
            </a:r>
          </a:p>
          <a:p>
            <a:endParaRPr lang="en-US" altLang="en-US" dirty="0">
              <a:latin typeface="Arial" pitchFamily="34" charset="0"/>
            </a:endParaRPr>
          </a:p>
        </p:txBody>
      </p:sp>
      <p:sp>
        <p:nvSpPr>
          <p:cNvPr id="171012" name="Slide Number Placeholder 3"/>
          <p:cNvSpPr>
            <a:spLocks noGrp="1"/>
          </p:cNvSpPr>
          <p:nvPr>
            <p:ph type="sldNum" sz="quarter" idx="5"/>
          </p:nvPr>
        </p:nvSpPr>
        <p:spPr>
          <a:noFill/>
          <a:ln>
            <a:miter lim="800000"/>
            <a:headEnd/>
            <a:tailEnd/>
          </a:ln>
        </p:spPr>
        <p:txBody>
          <a:bodyPr/>
          <a:lstStyle/>
          <a:p>
            <a:fld id="{AA73F2A8-2166-4DD8-8D3C-E33737DBF4CA}" type="slidenum">
              <a:rPr lang="en-US" altLang="en-US" smtClean="0">
                <a:latin typeface="Arial" pitchFamily="34" charset="0"/>
              </a:rPr>
              <a:pPr/>
              <a:t>70</a:t>
            </a:fld>
            <a:endParaRPr lang="en-US" altLang="en-US">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p:spPr>
        <p:txBody>
          <a:bodyPr/>
          <a:lstStyle/>
          <a:p>
            <a:r>
              <a:rPr lang="en-US" altLang="en-US" dirty="0">
                <a:latin typeface="Arial" pitchFamily="34" charset="0"/>
              </a:rPr>
              <a:t>WAC: The list price for what pharmaceutical manufacturers charge drug wholesalers.  This is an overestimate of what manufacturers actually charge wholesalers.</a:t>
            </a:r>
          </a:p>
          <a:p>
            <a:endParaRPr lang="en-US" altLang="en-US" dirty="0">
              <a:latin typeface="Arial" pitchFamily="34"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rPr>
              <a:t>MAC:  The maximum cost that the third party will pay for a multisource drug.  Typically is an average of the generic drug price from several manufacturers. </a:t>
            </a:r>
            <a:r>
              <a:rPr lang="en-US" sz="2400" dirty="0"/>
              <a:t>Medicaid, PBMS and other insurers usually set their own MAC.</a:t>
            </a:r>
            <a:endParaRPr lang="en-US" altLang="en-US" dirty="0">
              <a:latin typeface="Arial" pitchFamily="34" charset="0"/>
            </a:endParaRPr>
          </a:p>
          <a:p>
            <a:endParaRPr lang="en-US" altLang="en-US" dirty="0">
              <a:latin typeface="Arial" pitchFamily="34" charset="0"/>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rPr>
              <a:t>AWP:  The AWP is like the sticker price for a car.  It is an overestimation of the price paid for the product. </a:t>
            </a:r>
            <a:r>
              <a:rPr lang="en-US" sz="2400" dirty="0"/>
              <a:t>In practice, pharmacies usually purchase drugs at an amount lower than AWP.</a:t>
            </a:r>
          </a:p>
        </p:txBody>
      </p:sp>
      <p:sp>
        <p:nvSpPr>
          <p:cNvPr id="107524" name="Slide Number Placeholder 3"/>
          <p:cNvSpPr>
            <a:spLocks noGrp="1"/>
          </p:cNvSpPr>
          <p:nvPr>
            <p:ph type="sldNum" sz="quarter" idx="5"/>
          </p:nvPr>
        </p:nvSpPr>
        <p:spPr>
          <a:noFill/>
          <a:ln>
            <a:miter lim="800000"/>
            <a:headEnd/>
            <a:tailEnd/>
          </a:ln>
        </p:spPr>
        <p:txBody>
          <a:bodyPr/>
          <a:lstStyle/>
          <a:p>
            <a:fld id="{E78F24CB-8BC2-4FBA-B507-AE0C1034E746}" type="slidenum">
              <a:rPr lang="en-US" altLang="en-US" smtClean="0">
                <a:latin typeface="Arial" pitchFamily="34" charset="0"/>
              </a:rPr>
              <a:pPr/>
              <a:t>7</a:t>
            </a:fld>
            <a:endParaRPr lang="en-US" altLang="en-US">
              <a:latin typeface="Arial"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p:spPr>
        <p:txBody>
          <a:bodyPr/>
          <a:lstStyle/>
          <a:p>
            <a:r>
              <a:rPr lang="en-US" altLang="en-US" dirty="0">
                <a:latin typeface="Arial" pitchFamily="34" charset="0"/>
              </a:rPr>
              <a:t>The direct competitor has the same mechanism of action as the other drugs in its class. i.e. corticosteroids for the treatment of asthma.  Marketing is important in order to demonstrate why one product is better than the other (value).</a:t>
            </a:r>
          </a:p>
        </p:txBody>
      </p:sp>
      <p:sp>
        <p:nvSpPr>
          <p:cNvPr id="172036" name="Slide Number Placeholder 3"/>
          <p:cNvSpPr>
            <a:spLocks noGrp="1"/>
          </p:cNvSpPr>
          <p:nvPr>
            <p:ph type="sldNum" sz="quarter" idx="5"/>
          </p:nvPr>
        </p:nvSpPr>
        <p:spPr>
          <a:noFill/>
          <a:ln>
            <a:miter lim="800000"/>
            <a:headEnd/>
            <a:tailEnd/>
          </a:ln>
        </p:spPr>
        <p:txBody>
          <a:bodyPr/>
          <a:lstStyle/>
          <a:p>
            <a:fld id="{C32F8660-5E94-4ED6-AC97-CF8DA2C28DD2}" type="slidenum">
              <a:rPr lang="en-US" altLang="en-US" smtClean="0">
                <a:latin typeface="Arial" pitchFamily="34" charset="0"/>
              </a:rPr>
              <a:pPr/>
              <a:t>71</a:t>
            </a:fld>
            <a:endParaRPr lang="en-US" altLang="en-US">
              <a:latin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p:spPr>
        <p:txBody>
          <a:bodyPr/>
          <a:lstStyle/>
          <a:p>
            <a:r>
              <a:rPr lang="en-US" altLang="en-US" dirty="0">
                <a:latin typeface="Arial" pitchFamily="34" charset="0"/>
              </a:rPr>
              <a:t>Indirect competitors provide the same clinical outcome as other products but works by a different mechanism (i.e. ACE-Inhibitors and Direct Renin Inhibitor).  Both drugs work to lower BP, yet they work by different mechanisms.</a:t>
            </a:r>
          </a:p>
        </p:txBody>
      </p:sp>
      <p:sp>
        <p:nvSpPr>
          <p:cNvPr id="173060" name="Slide Number Placeholder 3"/>
          <p:cNvSpPr>
            <a:spLocks noGrp="1"/>
          </p:cNvSpPr>
          <p:nvPr>
            <p:ph type="sldNum" sz="quarter" idx="5"/>
          </p:nvPr>
        </p:nvSpPr>
        <p:spPr>
          <a:noFill/>
          <a:ln>
            <a:miter lim="800000"/>
            <a:headEnd/>
            <a:tailEnd/>
          </a:ln>
        </p:spPr>
        <p:txBody>
          <a:bodyPr/>
          <a:lstStyle/>
          <a:p>
            <a:fld id="{A21AB2FC-0BC4-404C-B07E-EF723198DEDA}" type="slidenum">
              <a:rPr lang="en-US" altLang="en-US" smtClean="0">
                <a:latin typeface="Arial" pitchFamily="34" charset="0"/>
              </a:rPr>
              <a:pPr/>
              <a:t>72</a:t>
            </a:fld>
            <a:endParaRPr lang="en-US" altLang="en-US">
              <a:latin typeface="Arial"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p:spPr>
        <p:txBody>
          <a:bodyPr/>
          <a:lstStyle/>
          <a:p>
            <a:r>
              <a:rPr lang="en-US" altLang="en-US" dirty="0" err="1">
                <a:latin typeface="Arial" pitchFamily="34" charset="0"/>
              </a:rPr>
              <a:t>Complementor</a:t>
            </a:r>
            <a:r>
              <a:rPr lang="en-US" altLang="en-US" dirty="0">
                <a:latin typeface="Arial" pitchFamily="34" charset="0"/>
              </a:rPr>
              <a:t> is a product that is used in comprised of two or more products in order to treat a condition.  These products usually have different mechanisms but provide the same therapeutic outcome (i.e. </a:t>
            </a:r>
            <a:r>
              <a:rPr lang="en-US" altLang="en-US" dirty="0" err="1">
                <a:latin typeface="Arial" pitchFamily="34" charset="0"/>
              </a:rPr>
              <a:t>Combivent</a:t>
            </a:r>
            <a:r>
              <a:rPr lang="en-US" altLang="en-US" dirty="0">
                <a:latin typeface="Arial" pitchFamily="34" charset="0"/>
              </a:rPr>
              <a:t> (albuterol/</a:t>
            </a:r>
            <a:r>
              <a:rPr lang="en-US" altLang="en-US" dirty="0" err="1">
                <a:latin typeface="Arial" pitchFamily="34" charset="0"/>
              </a:rPr>
              <a:t>ipatropium</a:t>
            </a:r>
            <a:r>
              <a:rPr lang="en-US" altLang="en-US" dirty="0">
                <a:latin typeface="Arial" pitchFamily="34" charset="0"/>
              </a:rPr>
              <a:t>)  albuterol works as an agonist at beta 2 receptors of the respiratory tract while </a:t>
            </a:r>
            <a:r>
              <a:rPr lang="en-US" altLang="en-US" dirty="0" err="1">
                <a:latin typeface="Arial" pitchFamily="34" charset="0"/>
              </a:rPr>
              <a:t>ipatropium</a:t>
            </a:r>
            <a:r>
              <a:rPr lang="en-US" altLang="en-US" dirty="0">
                <a:latin typeface="Arial" pitchFamily="34" charset="0"/>
              </a:rPr>
              <a:t> works as an anticholinergic to cause smooth muscle relaxation of the respiratory tract.  At the end, both work together to improve the patient’s respiration.</a:t>
            </a:r>
          </a:p>
          <a:p>
            <a:endParaRPr lang="en-US" altLang="en-US" dirty="0">
              <a:latin typeface="Arial" pitchFamily="34" charset="0"/>
            </a:endParaRPr>
          </a:p>
          <a:p>
            <a:r>
              <a:rPr lang="en-US" altLang="en-US" dirty="0">
                <a:latin typeface="Arial" pitchFamily="34" charset="0"/>
              </a:rPr>
              <a:t>When used separately, they are not considered competitors.</a:t>
            </a:r>
          </a:p>
        </p:txBody>
      </p:sp>
      <p:sp>
        <p:nvSpPr>
          <p:cNvPr id="174084" name="Slide Number Placeholder 3"/>
          <p:cNvSpPr>
            <a:spLocks noGrp="1"/>
          </p:cNvSpPr>
          <p:nvPr>
            <p:ph type="sldNum" sz="quarter" idx="5"/>
          </p:nvPr>
        </p:nvSpPr>
        <p:spPr>
          <a:noFill/>
          <a:ln>
            <a:miter lim="800000"/>
            <a:headEnd/>
            <a:tailEnd/>
          </a:ln>
        </p:spPr>
        <p:txBody>
          <a:bodyPr/>
          <a:lstStyle/>
          <a:p>
            <a:fld id="{A29B84CA-46F1-47AE-8808-CACE46EAD6FA}" type="slidenum">
              <a:rPr lang="en-US" altLang="en-US" smtClean="0">
                <a:latin typeface="Arial" pitchFamily="34" charset="0"/>
              </a:rPr>
              <a:pPr/>
              <a:t>73</a:t>
            </a:fld>
            <a:endParaRPr lang="en-US" altLang="en-US">
              <a:latin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p:spPr>
        <p:txBody>
          <a:bodyPr/>
          <a:lstStyle/>
          <a:p>
            <a:r>
              <a:rPr lang="en-US" altLang="en-US">
                <a:latin typeface="Arial" pitchFamily="34" charset="0"/>
              </a:rPr>
              <a:t>Before setting a price for your product is important to evaluate who your competitors are. </a:t>
            </a:r>
          </a:p>
          <a:p>
            <a:r>
              <a:rPr lang="en-US" altLang="en-US">
                <a:latin typeface="Arial" pitchFamily="34" charset="0"/>
              </a:rPr>
              <a:t>Competitors can be used for price references  </a:t>
            </a:r>
          </a:p>
          <a:p>
            <a:r>
              <a:rPr lang="en-US" altLang="en-US">
                <a:latin typeface="Arial" pitchFamily="34" charset="0"/>
              </a:rPr>
              <a:t>They could also help you position your product in the clinical value scale if you compare their biological mechanisms of action.</a:t>
            </a:r>
          </a:p>
          <a:p>
            <a:endParaRPr lang="en-US" altLang="en-US">
              <a:latin typeface="Arial" pitchFamily="34" charset="0"/>
            </a:endParaRPr>
          </a:p>
        </p:txBody>
      </p:sp>
      <p:sp>
        <p:nvSpPr>
          <p:cNvPr id="175108" name="Slide Number Placeholder 3"/>
          <p:cNvSpPr>
            <a:spLocks noGrp="1"/>
          </p:cNvSpPr>
          <p:nvPr>
            <p:ph type="sldNum" sz="quarter" idx="5"/>
          </p:nvPr>
        </p:nvSpPr>
        <p:spPr>
          <a:noFill/>
          <a:ln>
            <a:miter lim="800000"/>
            <a:headEnd/>
            <a:tailEnd/>
          </a:ln>
        </p:spPr>
        <p:txBody>
          <a:bodyPr/>
          <a:lstStyle/>
          <a:p>
            <a:fld id="{B0299234-62CC-44D9-9A86-D9314E98A103}" type="slidenum">
              <a:rPr lang="en-US" altLang="en-US" smtClean="0">
                <a:latin typeface="Arial" pitchFamily="34" charset="0"/>
              </a:rPr>
              <a:pPr/>
              <a:t>74</a:t>
            </a:fld>
            <a:endParaRPr lang="en-US" altLang="en-US">
              <a:latin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p:spPr>
        <p:txBody>
          <a:bodyPr/>
          <a:lstStyle/>
          <a:p>
            <a:r>
              <a:rPr lang="en-US" altLang="en-US" dirty="0">
                <a:latin typeface="Arial" pitchFamily="34" charset="0"/>
              </a:rPr>
              <a:t>These are questions that should be asked when considering the price of a product.</a:t>
            </a:r>
          </a:p>
        </p:txBody>
      </p:sp>
      <p:sp>
        <p:nvSpPr>
          <p:cNvPr id="176132" name="Slide Number Placeholder 3"/>
          <p:cNvSpPr>
            <a:spLocks noGrp="1"/>
          </p:cNvSpPr>
          <p:nvPr>
            <p:ph type="sldNum" sz="quarter" idx="5"/>
          </p:nvPr>
        </p:nvSpPr>
        <p:spPr>
          <a:noFill/>
          <a:ln>
            <a:miter lim="800000"/>
            <a:headEnd/>
            <a:tailEnd/>
          </a:ln>
        </p:spPr>
        <p:txBody>
          <a:bodyPr/>
          <a:lstStyle/>
          <a:p>
            <a:fld id="{D24CAA81-CCBA-4165-94A8-94B94DA0BFE2}" type="slidenum">
              <a:rPr lang="en-US" altLang="en-US" smtClean="0">
                <a:latin typeface="Arial" pitchFamily="34" charset="0"/>
              </a:rPr>
              <a:pPr/>
              <a:t>75</a:t>
            </a:fld>
            <a:endParaRPr lang="en-US" altLang="en-US">
              <a:latin typeface="Arial"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p:spPr>
        <p:txBody>
          <a:bodyPr/>
          <a:lstStyle/>
          <a:p>
            <a:r>
              <a:rPr lang="en-US" altLang="en-US" dirty="0">
                <a:latin typeface="Arial" pitchFamily="34" charset="0"/>
              </a:rPr>
              <a:t>Many states have implemented laws that allow for generic substitution while others have mandated the substitution of a brand product to generic, unless the physician physically writes “Medically Necessary.” We are currently at a place where generic substitution</a:t>
            </a:r>
            <a:r>
              <a:rPr lang="en-US" altLang="en-US" baseline="0" dirty="0">
                <a:latin typeface="Arial" pitchFamily="34" charset="0"/>
              </a:rPr>
              <a:t> automatically takes place without real consideration by prescribers or pharmacists.</a:t>
            </a:r>
            <a:endParaRPr lang="en-US" altLang="en-US" dirty="0">
              <a:latin typeface="Arial" pitchFamily="34" charset="0"/>
            </a:endParaRPr>
          </a:p>
          <a:p>
            <a:r>
              <a:rPr lang="en-US" altLang="en-US" dirty="0">
                <a:latin typeface="Arial" pitchFamily="34" charset="0"/>
              </a:rPr>
              <a:t>Even though we are living in the “generics era” the introduction of a generic product into a pharmaceutical market should not drastically affect pricing decisions. </a:t>
            </a:r>
          </a:p>
        </p:txBody>
      </p:sp>
      <p:sp>
        <p:nvSpPr>
          <p:cNvPr id="177156" name="Slide Number Placeholder 3"/>
          <p:cNvSpPr>
            <a:spLocks noGrp="1"/>
          </p:cNvSpPr>
          <p:nvPr>
            <p:ph type="sldNum" sz="quarter" idx="5"/>
          </p:nvPr>
        </p:nvSpPr>
        <p:spPr>
          <a:noFill/>
          <a:ln>
            <a:miter lim="800000"/>
            <a:headEnd/>
            <a:tailEnd/>
          </a:ln>
        </p:spPr>
        <p:txBody>
          <a:bodyPr/>
          <a:lstStyle/>
          <a:p>
            <a:fld id="{943243A7-B18F-4450-ACBC-D05EEC2F0926}" type="slidenum">
              <a:rPr lang="en-US" altLang="en-US" smtClean="0">
                <a:latin typeface="Arial" pitchFamily="34" charset="0"/>
              </a:rPr>
              <a:pPr/>
              <a:t>76</a:t>
            </a:fld>
            <a:endParaRPr lang="en-US" altLang="en-US">
              <a:latin typeface="Arial"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p:spPr>
        <p:txBody>
          <a:bodyPr/>
          <a:lstStyle/>
          <a:p>
            <a:r>
              <a:rPr lang="en-US" altLang="en-US" dirty="0">
                <a:latin typeface="Arial" pitchFamily="34" charset="0"/>
              </a:rPr>
              <a:t>After the approval of a generic the first manufacturer that brings it into the market sets up the average wholesale price (AWP). This price is typically 10 to 20% off the brand’s. </a:t>
            </a:r>
          </a:p>
        </p:txBody>
      </p:sp>
      <p:sp>
        <p:nvSpPr>
          <p:cNvPr id="178180" name="Slide Number Placeholder 3"/>
          <p:cNvSpPr>
            <a:spLocks noGrp="1"/>
          </p:cNvSpPr>
          <p:nvPr>
            <p:ph type="sldNum" sz="quarter" idx="5"/>
          </p:nvPr>
        </p:nvSpPr>
        <p:spPr>
          <a:noFill/>
          <a:ln>
            <a:miter lim="800000"/>
            <a:headEnd/>
            <a:tailEnd/>
          </a:ln>
        </p:spPr>
        <p:txBody>
          <a:bodyPr/>
          <a:lstStyle/>
          <a:p>
            <a:fld id="{4A814795-C955-495F-8988-A34E3BC39EFA}" type="slidenum">
              <a:rPr lang="en-US" altLang="en-US" smtClean="0">
                <a:latin typeface="Arial" pitchFamily="34" charset="0"/>
              </a:rPr>
              <a:pPr/>
              <a:t>77</a:t>
            </a:fld>
            <a:endParaRPr lang="en-US" altLang="en-US">
              <a:latin typeface="Arial" pitchFamily="34"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p:spPr>
        <p:txBody>
          <a:bodyPr/>
          <a:lstStyle/>
          <a:p>
            <a:r>
              <a:rPr lang="en-US" altLang="en-US" dirty="0">
                <a:latin typeface="Arial" pitchFamily="34" charset="0"/>
              </a:rPr>
              <a:t>The greatest</a:t>
            </a:r>
            <a:r>
              <a:rPr lang="en-US" altLang="en-US" baseline="0" dirty="0">
                <a:latin typeface="Arial" pitchFamily="34" charset="0"/>
              </a:rPr>
              <a:t> decrease in price results after a 2</a:t>
            </a:r>
            <a:r>
              <a:rPr lang="en-US" altLang="en-US" baseline="30000" dirty="0">
                <a:latin typeface="Arial" pitchFamily="34" charset="0"/>
              </a:rPr>
              <a:t>nd</a:t>
            </a:r>
            <a:r>
              <a:rPr lang="en-US" altLang="en-US" baseline="0" dirty="0">
                <a:latin typeface="Arial" pitchFamily="34" charset="0"/>
              </a:rPr>
              <a:t> competitor enters the market. Pricing steadily decreases with each subsequent competitor</a:t>
            </a:r>
            <a:endParaRPr lang="en-US" altLang="en-US" dirty="0">
              <a:latin typeface="Arial" pitchFamily="34" charset="0"/>
            </a:endParaRPr>
          </a:p>
        </p:txBody>
      </p:sp>
      <p:sp>
        <p:nvSpPr>
          <p:cNvPr id="179204" name="Slide Number Placeholder 3"/>
          <p:cNvSpPr>
            <a:spLocks noGrp="1"/>
          </p:cNvSpPr>
          <p:nvPr>
            <p:ph type="sldNum" sz="quarter" idx="5"/>
          </p:nvPr>
        </p:nvSpPr>
        <p:spPr>
          <a:noFill/>
          <a:ln>
            <a:miter lim="800000"/>
            <a:headEnd/>
            <a:tailEnd/>
          </a:ln>
        </p:spPr>
        <p:txBody>
          <a:bodyPr/>
          <a:lstStyle/>
          <a:p>
            <a:fld id="{9F38D7BC-2EAD-417B-92C1-95C7DCC46C65}" type="slidenum">
              <a:rPr lang="en-US" altLang="en-US" smtClean="0">
                <a:latin typeface="Arial" pitchFamily="34" charset="0"/>
              </a:rPr>
              <a:pPr/>
              <a:t>78</a:t>
            </a:fld>
            <a:endParaRPr lang="en-US" altLang="en-US">
              <a:latin typeface="Arial" pitchFamily="34"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p:spPr>
        <p:txBody>
          <a:bodyPr/>
          <a:lstStyle/>
          <a:p>
            <a:r>
              <a:rPr lang="en-US" altLang="en-US">
                <a:latin typeface="Arial" pitchFamily="34" charset="0"/>
              </a:rPr>
              <a:t>Historically there has been a tendency for brands drugs companies to worry about the entrance of a new generic into the market. However, it’s been observed that generics only affect the sales of their originator brand. Brands with some level of differentiation on their mechanism of action should take this opportunity to highlight exclusivity. </a:t>
            </a:r>
          </a:p>
        </p:txBody>
      </p:sp>
      <p:sp>
        <p:nvSpPr>
          <p:cNvPr id="180228" name="Slide Number Placeholder 3"/>
          <p:cNvSpPr>
            <a:spLocks noGrp="1"/>
          </p:cNvSpPr>
          <p:nvPr>
            <p:ph type="sldNum" sz="quarter" idx="5"/>
          </p:nvPr>
        </p:nvSpPr>
        <p:spPr>
          <a:noFill/>
          <a:ln>
            <a:miter lim="800000"/>
            <a:headEnd/>
            <a:tailEnd/>
          </a:ln>
        </p:spPr>
        <p:txBody>
          <a:bodyPr/>
          <a:lstStyle/>
          <a:p>
            <a:fld id="{054C489A-F411-4C90-B685-79EB099182DB}" type="slidenum">
              <a:rPr lang="en-US" altLang="en-US" smtClean="0">
                <a:latin typeface="Arial" pitchFamily="34" charset="0"/>
              </a:rPr>
              <a:pPr/>
              <a:t>79</a:t>
            </a:fld>
            <a:endParaRPr lang="en-US" altLang="en-US">
              <a:latin typeface="Arial"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p:spPr>
        <p:txBody>
          <a:bodyPr/>
          <a:lstStyle/>
          <a:p>
            <a:r>
              <a:rPr lang="en-US" altLang="en-US">
                <a:latin typeface="Arial" pitchFamily="34" charset="0"/>
              </a:rPr>
              <a:t>Contracting should only take place when it will mean positive financial returns for the firm. </a:t>
            </a:r>
          </a:p>
          <a:p>
            <a:endParaRPr lang="en-US" altLang="en-US">
              <a:latin typeface="Arial" pitchFamily="34" charset="0"/>
            </a:endParaRPr>
          </a:p>
          <a:p>
            <a:endParaRPr lang="en-US" altLang="en-US">
              <a:latin typeface="Arial" pitchFamily="34" charset="0"/>
            </a:endParaRPr>
          </a:p>
        </p:txBody>
      </p:sp>
      <p:sp>
        <p:nvSpPr>
          <p:cNvPr id="181252" name="Slide Number Placeholder 3"/>
          <p:cNvSpPr>
            <a:spLocks noGrp="1"/>
          </p:cNvSpPr>
          <p:nvPr>
            <p:ph type="sldNum" sz="quarter" idx="5"/>
          </p:nvPr>
        </p:nvSpPr>
        <p:spPr>
          <a:noFill/>
          <a:ln>
            <a:miter lim="800000"/>
            <a:headEnd/>
            <a:tailEnd/>
          </a:ln>
        </p:spPr>
        <p:txBody>
          <a:bodyPr/>
          <a:lstStyle/>
          <a:p>
            <a:fld id="{E1EED0AF-F8B8-42F7-A3B8-4A52E5F81491}" type="slidenum">
              <a:rPr lang="en-US" altLang="en-US" smtClean="0">
                <a:latin typeface="Arial" pitchFamily="34" charset="0"/>
              </a:rPr>
              <a:pPr/>
              <a:t>80</a:t>
            </a:fld>
            <a:endParaRPr lang="en-US" altLang="en-US">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r>
              <a:rPr lang="en-US" altLang="en-US">
                <a:latin typeface="Arial" pitchFamily="34" charset="0"/>
              </a:rPr>
              <a:t>The patient is the ultimate consumer of the final product so they are financially responsible for the product they consume.  The patient usually has insurance plans that sometimes help pay for the medication, but often the patient has co-payments that need to be paid in full before medication can be obtained.  This is the case for prescription medications.</a:t>
            </a:r>
          </a:p>
          <a:p>
            <a:endParaRPr lang="en-US" altLang="en-US">
              <a:latin typeface="Arial" pitchFamily="34" charset="0"/>
            </a:endParaRPr>
          </a:p>
          <a:p>
            <a:r>
              <a:rPr lang="en-US" altLang="en-US">
                <a:latin typeface="Arial" pitchFamily="34" charset="0"/>
              </a:rPr>
              <a:t>Over the counter products often are not covered by insurance plans and the full burden of payment fall on the consumer (patient).</a:t>
            </a:r>
          </a:p>
          <a:p>
            <a:endParaRPr lang="en-US" altLang="en-US">
              <a:latin typeface="Arial" pitchFamily="34" charset="0"/>
            </a:endParaRPr>
          </a:p>
          <a:p>
            <a:r>
              <a:rPr lang="en-US" altLang="en-US">
                <a:latin typeface="Arial" pitchFamily="34" charset="0"/>
              </a:rPr>
              <a:t>Also note that the insurance plans are often managed by PBMs or HMOs. </a:t>
            </a:r>
          </a:p>
        </p:txBody>
      </p:sp>
      <p:sp>
        <p:nvSpPr>
          <p:cNvPr id="109572" name="Slide Number Placeholder 3"/>
          <p:cNvSpPr>
            <a:spLocks noGrp="1"/>
          </p:cNvSpPr>
          <p:nvPr>
            <p:ph type="sldNum" sz="quarter" idx="5"/>
          </p:nvPr>
        </p:nvSpPr>
        <p:spPr>
          <a:noFill/>
          <a:ln>
            <a:miter lim="800000"/>
            <a:headEnd/>
            <a:tailEnd/>
          </a:ln>
        </p:spPr>
        <p:txBody>
          <a:bodyPr/>
          <a:lstStyle/>
          <a:p>
            <a:fld id="{0A0354EA-7551-4E74-BD85-78FAF8E80BE0}" type="slidenum">
              <a:rPr lang="en-US" altLang="en-US" smtClean="0">
                <a:latin typeface="Arial" pitchFamily="34" charset="0"/>
              </a:rPr>
              <a:pPr/>
              <a:t>8</a:t>
            </a:fld>
            <a:endParaRPr lang="en-US" altLang="en-US">
              <a:latin typeface="Arial"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p:spPr>
        <p:txBody>
          <a:bodyPr/>
          <a:lstStyle/>
          <a:p>
            <a:r>
              <a:rPr lang="en-US" altLang="en-US" dirty="0">
                <a:latin typeface="Arial" pitchFamily="34" charset="0"/>
              </a:rPr>
              <a:t>The next few slides we will be discussing pharmaceutical contracting.  </a:t>
            </a:r>
          </a:p>
          <a:p>
            <a:endParaRPr lang="en-US" altLang="en-US" dirty="0">
              <a:latin typeface="Arial" pitchFamily="34" charset="0"/>
            </a:endParaRPr>
          </a:p>
          <a:p>
            <a:r>
              <a:rPr lang="en-US" altLang="en-US" dirty="0">
                <a:latin typeface="Arial" pitchFamily="34" charset="0"/>
              </a:rPr>
              <a:t>This slide lists the major customers of the pharmaceutical industry</a:t>
            </a:r>
          </a:p>
        </p:txBody>
      </p:sp>
      <p:sp>
        <p:nvSpPr>
          <p:cNvPr id="182276" name="Slide Number Placeholder 3"/>
          <p:cNvSpPr>
            <a:spLocks noGrp="1"/>
          </p:cNvSpPr>
          <p:nvPr>
            <p:ph type="sldNum" sz="quarter" idx="5"/>
          </p:nvPr>
        </p:nvSpPr>
        <p:spPr>
          <a:noFill/>
          <a:ln>
            <a:miter lim="800000"/>
            <a:headEnd/>
            <a:tailEnd/>
          </a:ln>
        </p:spPr>
        <p:txBody>
          <a:bodyPr/>
          <a:lstStyle/>
          <a:p>
            <a:fld id="{22690DD7-19F0-4671-9A81-C93E4BF36F43}" type="slidenum">
              <a:rPr lang="en-US" altLang="en-US" smtClean="0">
                <a:latin typeface="Arial" pitchFamily="34" charset="0"/>
              </a:rPr>
              <a:pPr/>
              <a:t>81</a:t>
            </a:fld>
            <a:endParaRPr lang="en-US" altLang="en-US">
              <a:latin typeface="Arial"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p:spPr>
        <p:txBody>
          <a:bodyPr/>
          <a:lstStyle/>
          <a:p>
            <a:r>
              <a:rPr lang="en-US" altLang="en-US" dirty="0">
                <a:latin typeface="Arial" pitchFamily="34" charset="0"/>
              </a:rPr>
              <a:t>PBMs: Encourage use of formularies, negotiate prices because of purchasing power.</a:t>
            </a:r>
          </a:p>
          <a:p>
            <a:r>
              <a:rPr lang="en-US" altLang="en-US" dirty="0">
                <a:latin typeface="Arial" pitchFamily="34" charset="0"/>
              </a:rPr>
              <a:t>Health insurance plans: Negotiate prices to reduce impact of drug therapy on their budget.</a:t>
            </a:r>
          </a:p>
          <a:p>
            <a:r>
              <a:rPr lang="en-US" altLang="en-US" dirty="0">
                <a:latin typeface="Arial" pitchFamily="34" charset="0"/>
              </a:rPr>
              <a:t>Medicare preferred drug plans: Encourage coverage through formulary and negotiate rebates.</a:t>
            </a:r>
          </a:p>
          <a:p>
            <a:endParaRPr lang="en-US" altLang="en-US" dirty="0">
              <a:latin typeface="Arial" pitchFamily="34" charset="0"/>
            </a:endParaRPr>
          </a:p>
          <a:p>
            <a:endParaRPr lang="en-US" altLang="en-US" dirty="0">
              <a:latin typeface="Arial" pitchFamily="34" charset="0"/>
            </a:endParaRPr>
          </a:p>
        </p:txBody>
      </p:sp>
      <p:sp>
        <p:nvSpPr>
          <p:cNvPr id="183300" name="Slide Number Placeholder 3"/>
          <p:cNvSpPr>
            <a:spLocks noGrp="1"/>
          </p:cNvSpPr>
          <p:nvPr>
            <p:ph type="sldNum" sz="quarter" idx="5"/>
          </p:nvPr>
        </p:nvSpPr>
        <p:spPr>
          <a:noFill/>
          <a:ln>
            <a:miter lim="800000"/>
            <a:headEnd/>
            <a:tailEnd/>
          </a:ln>
        </p:spPr>
        <p:txBody>
          <a:bodyPr/>
          <a:lstStyle/>
          <a:p>
            <a:fld id="{DF078145-0F48-43A9-9572-9A6749944D3B}" type="slidenum">
              <a:rPr lang="en-US" altLang="en-US" smtClean="0">
                <a:latin typeface="Arial" pitchFamily="34" charset="0"/>
              </a:rPr>
              <a:pPr/>
              <a:t>82</a:t>
            </a:fld>
            <a:endParaRPr lang="en-US" altLang="en-US">
              <a:latin typeface="Arial"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p:spPr>
        <p:txBody>
          <a:bodyPr/>
          <a:lstStyle/>
          <a:p>
            <a:r>
              <a:rPr lang="en-US" altLang="en-US" dirty="0">
                <a:latin typeface="Arial" pitchFamily="34" charset="0"/>
              </a:rPr>
              <a:t>Physician offices: mainly contract on oncology products. Marketers tend to offer them incentives in exchange for market share. </a:t>
            </a:r>
          </a:p>
          <a:p>
            <a:r>
              <a:rPr lang="en-US" altLang="en-US" dirty="0">
                <a:latin typeface="Arial" pitchFamily="34" charset="0"/>
              </a:rPr>
              <a:t>Retail Pharmacies: Marketers usually seek contract with this entities because they play a key role in the initial distribution of a new product. </a:t>
            </a:r>
          </a:p>
          <a:p>
            <a:endParaRPr lang="en-US" altLang="en-US" dirty="0">
              <a:latin typeface="Arial" pitchFamily="34" charset="0"/>
            </a:endParaRPr>
          </a:p>
        </p:txBody>
      </p:sp>
      <p:sp>
        <p:nvSpPr>
          <p:cNvPr id="184324" name="Slide Number Placeholder 3"/>
          <p:cNvSpPr>
            <a:spLocks noGrp="1"/>
          </p:cNvSpPr>
          <p:nvPr>
            <p:ph type="sldNum" sz="quarter" idx="5"/>
          </p:nvPr>
        </p:nvSpPr>
        <p:spPr>
          <a:noFill/>
          <a:ln>
            <a:miter lim="800000"/>
            <a:headEnd/>
            <a:tailEnd/>
          </a:ln>
        </p:spPr>
        <p:txBody>
          <a:bodyPr/>
          <a:lstStyle/>
          <a:p>
            <a:fld id="{DF7816FD-5B27-48F2-A896-14DB78D457AE}" type="slidenum">
              <a:rPr lang="en-US" altLang="en-US" smtClean="0">
                <a:latin typeface="Arial" pitchFamily="34" charset="0"/>
              </a:rPr>
              <a:pPr/>
              <a:t>83</a:t>
            </a:fld>
            <a:endParaRPr lang="en-US" altLang="en-US">
              <a:latin typeface="Arial" pitchFamily="34"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p:spPr>
        <p:txBody>
          <a:bodyPr/>
          <a:lstStyle/>
          <a:p>
            <a:r>
              <a:rPr lang="en-US" altLang="en-US" dirty="0">
                <a:latin typeface="Arial" pitchFamily="34" charset="0"/>
              </a:rPr>
              <a:t>Reasons to establish a contract</a:t>
            </a:r>
          </a:p>
        </p:txBody>
      </p:sp>
      <p:sp>
        <p:nvSpPr>
          <p:cNvPr id="185348" name="Slide Number Placeholder 3"/>
          <p:cNvSpPr>
            <a:spLocks noGrp="1"/>
          </p:cNvSpPr>
          <p:nvPr>
            <p:ph type="sldNum" sz="quarter" idx="5"/>
          </p:nvPr>
        </p:nvSpPr>
        <p:spPr>
          <a:noFill/>
          <a:ln>
            <a:miter lim="800000"/>
            <a:headEnd/>
            <a:tailEnd/>
          </a:ln>
        </p:spPr>
        <p:txBody>
          <a:bodyPr/>
          <a:lstStyle/>
          <a:p>
            <a:fld id="{08B86373-5427-42C4-B21F-358C136B4643}" type="slidenum">
              <a:rPr lang="en-US" altLang="en-US" smtClean="0">
                <a:latin typeface="Arial" pitchFamily="34" charset="0"/>
              </a:rPr>
              <a:pPr/>
              <a:t>84</a:t>
            </a:fld>
            <a:endParaRPr lang="en-US" altLang="en-US">
              <a:latin typeface="Arial"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p:spPr>
        <p:txBody>
          <a:bodyPr/>
          <a:lstStyle/>
          <a:p>
            <a:r>
              <a:rPr lang="en-US" altLang="en-US">
                <a:latin typeface="Arial" pitchFamily="34" charset="0"/>
              </a:rPr>
              <a:t>These are the factors to consider before making a contract</a:t>
            </a:r>
          </a:p>
        </p:txBody>
      </p:sp>
      <p:sp>
        <p:nvSpPr>
          <p:cNvPr id="186372" name="Slide Number Placeholder 3"/>
          <p:cNvSpPr>
            <a:spLocks noGrp="1"/>
          </p:cNvSpPr>
          <p:nvPr>
            <p:ph type="sldNum" sz="quarter" idx="5"/>
          </p:nvPr>
        </p:nvSpPr>
        <p:spPr>
          <a:noFill/>
          <a:ln>
            <a:miter lim="800000"/>
            <a:headEnd/>
            <a:tailEnd/>
          </a:ln>
        </p:spPr>
        <p:txBody>
          <a:bodyPr/>
          <a:lstStyle/>
          <a:p>
            <a:fld id="{2F6A2C79-6895-4ABC-AE43-A94D1C90842C}" type="slidenum">
              <a:rPr lang="en-US" altLang="en-US" smtClean="0">
                <a:latin typeface="Arial" pitchFamily="34" charset="0"/>
              </a:rPr>
              <a:pPr/>
              <a:t>85</a:t>
            </a:fld>
            <a:endParaRPr lang="en-US" altLang="en-US">
              <a:latin typeface="Arial"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p:spPr>
        <p:txBody>
          <a:bodyPr/>
          <a:lstStyle/>
          <a:p>
            <a:r>
              <a:rPr lang="en-US" altLang="en-US" dirty="0">
                <a:latin typeface="Arial" pitchFamily="34" charset="0"/>
              </a:rPr>
              <a:t>There are mainly two types of contracts in the pharmaceutical market. The only difference is the type of incentive. Either Discount or Rebate</a:t>
            </a:r>
          </a:p>
          <a:p>
            <a:r>
              <a:rPr lang="en-US" altLang="en-US" dirty="0">
                <a:latin typeface="Arial" pitchFamily="34" charset="0"/>
              </a:rPr>
              <a:t>Discount preferred by most customers’ because it means less capital to obtain the merchandise</a:t>
            </a:r>
          </a:p>
          <a:p>
            <a:r>
              <a:rPr lang="en-US" altLang="en-US" dirty="0">
                <a:latin typeface="Arial" pitchFamily="34" charset="0"/>
              </a:rPr>
              <a:t>Rebates: Preferred by PBM and HMO because they never get the actual drug so they can’t take advantage of discounts.</a:t>
            </a:r>
          </a:p>
          <a:p>
            <a:endParaRPr lang="en-US" altLang="en-US" dirty="0">
              <a:latin typeface="Arial" pitchFamily="34" charset="0"/>
            </a:endParaRPr>
          </a:p>
          <a:p>
            <a:endParaRPr lang="en-US" altLang="en-US" dirty="0">
              <a:latin typeface="Arial" pitchFamily="34" charset="0"/>
            </a:endParaRPr>
          </a:p>
        </p:txBody>
      </p:sp>
      <p:sp>
        <p:nvSpPr>
          <p:cNvPr id="187396" name="Slide Number Placeholder 3"/>
          <p:cNvSpPr>
            <a:spLocks noGrp="1"/>
          </p:cNvSpPr>
          <p:nvPr>
            <p:ph type="sldNum" sz="quarter" idx="5"/>
          </p:nvPr>
        </p:nvSpPr>
        <p:spPr>
          <a:noFill/>
          <a:ln>
            <a:miter lim="800000"/>
            <a:headEnd/>
            <a:tailEnd/>
          </a:ln>
        </p:spPr>
        <p:txBody>
          <a:bodyPr/>
          <a:lstStyle/>
          <a:p>
            <a:fld id="{9AED6426-3464-4C0E-8524-2376EDC6CABD}" type="slidenum">
              <a:rPr lang="en-US" altLang="en-US" smtClean="0">
                <a:latin typeface="Arial" pitchFamily="34" charset="0"/>
              </a:rPr>
              <a:pPr/>
              <a:t>86</a:t>
            </a:fld>
            <a:endParaRPr lang="en-US" altLang="en-US">
              <a:latin typeface="Arial"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p:spPr>
        <p:txBody>
          <a:bodyPr/>
          <a:lstStyle/>
          <a:p>
            <a:r>
              <a:rPr lang="en-US" altLang="en-US">
                <a:latin typeface="Arial" pitchFamily="34" charset="0"/>
              </a:rPr>
              <a:t>Other types of contracting terms:</a:t>
            </a:r>
          </a:p>
          <a:p>
            <a:endParaRPr lang="en-US" altLang="en-US">
              <a:latin typeface="Arial" pitchFamily="34" charset="0"/>
            </a:endParaRPr>
          </a:p>
          <a:p>
            <a:r>
              <a:rPr lang="en-US" altLang="en-US">
                <a:latin typeface="Arial" pitchFamily="34" charset="0"/>
              </a:rPr>
              <a:t>Performance Rebates</a:t>
            </a:r>
          </a:p>
          <a:p>
            <a:r>
              <a:rPr lang="en-US" altLang="en-US">
                <a:latin typeface="Arial" pitchFamily="34" charset="0"/>
              </a:rPr>
              <a:t>Administrative/Service Fee</a:t>
            </a:r>
          </a:p>
          <a:p>
            <a:r>
              <a:rPr lang="en-US" altLang="en-US">
                <a:latin typeface="Arial" pitchFamily="34" charset="0"/>
              </a:rPr>
              <a:t>Most favored nation</a:t>
            </a:r>
          </a:p>
          <a:p>
            <a:endParaRPr lang="en-US" altLang="en-US">
              <a:latin typeface="Arial" pitchFamily="34" charset="0"/>
            </a:endParaRPr>
          </a:p>
        </p:txBody>
      </p:sp>
      <p:sp>
        <p:nvSpPr>
          <p:cNvPr id="188420" name="Slide Number Placeholder 3"/>
          <p:cNvSpPr>
            <a:spLocks noGrp="1"/>
          </p:cNvSpPr>
          <p:nvPr>
            <p:ph type="sldNum" sz="quarter" idx="5"/>
          </p:nvPr>
        </p:nvSpPr>
        <p:spPr>
          <a:noFill/>
          <a:ln>
            <a:miter lim="800000"/>
            <a:headEnd/>
            <a:tailEnd/>
          </a:ln>
        </p:spPr>
        <p:txBody>
          <a:bodyPr/>
          <a:lstStyle/>
          <a:p>
            <a:fld id="{0210FE8B-CA66-49DA-8C3F-F435B4834CB4}" type="slidenum">
              <a:rPr lang="en-US" altLang="en-US" smtClean="0">
                <a:latin typeface="Arial" pitchFamily="34" charset="0"/>
              </a:rPr>
              <a:pPr/>
              <a:t>87</a:t>
            </a:fld>
            <a:endParaRPr lang="en-US" altLang="en-US">
              <a:latin typeface="Arial"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p:spPr>
        <p:txBody>
          <a:bodyPr/>
          <a:lstStyle/>
          <a:p>
            <a:r>
              <a:rPr lang="en-US" altLang="en-US" dirty="0">
                <a:latin typeface="Arial" pitchFamily="34" charset="0"/>
              </a:rPr>
              <a:t>Outside the U.S. there are usually only a couple of medication payers per nation. These countries usually have socialized medicine, one national formulary and one national authority setting or negotiating prices.</a:t>
            </a:r>
          </a:p>
          <a:p>
            <a:endParaRPr lang="en-US" altLang="en-US" dirty="0">
              <a:latin typeface="Arial" pitchFamily="34" charset="0"/>
            </a:endParaRPr>
          </a:p>
        </p:txBody>
      </p:sp>
      <p:sp>
        <p:nvSpPr>
          <p:cNvPr id="189444" name="Slide Number Placeholder 3"/>
          <p:cNvSpPr>
            <a:spLocks noGrp="1"/>
          </p:cNvSpPr>
          <p:nvPr>
            <p:ph type="sldNum" sz="quarter" idx="5"/>
          </p:nvPr>
        </p:nvSpPr>
        <p:spPr>
          <a:noFill/>
          <a:ln>
            <a:miter lim="800000"/>
            <a:headEnd/>
            <a:tailEnd/>
          </a:ln>
        </p:spPr>
        <p:txBody>
          <a:bodyPr/>
          <a:lstStyle/>
          <a:p>
            <a:fld id="{30627578-F3C6-49AA-8A06-25CDC4CB701F}" type="slidenum">
              <a:rPr lang="en-US" altLang="en-US" smtClean="0">
                <a:latin typeface="Arial" pitchFamily="34" charset="0"/>
              </a:rPr>
              <a:pPr/>
              <a:t>88</a:t>
            </a:fld>
            <a:endParaRPr lang="en-US" altLang="en-US">
              <a:latin typeface="Arial"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p:spPr>
        <p:txBody>
          <a:bodyPr/>
          <a:lstStyle/>
          <a:p>
            <a:r>
              <a:rPr lang="en-US" altLang="en-US">
                <a:latin typeface="Arial" pitchFamily="34" charset="0"/>
              </a:rPr>
              <a:t>In international countries pharmaceutical companies are not free to set their prices. Listing of a product into the national formulary occurs only if price is approved by a national institution. Making it to the formulary however doesn’t guarantee anything. Formularies are constantly revised and any drug can be taken off during revisions. </a:t>
            </a:r>
          </a:p>
        </p:txBody>
      </p:sp>
      <p:sp>
        <p:nvSpPr>
          <p:cNvPr id="190468" name="Slide Number Placeholder 3"/>
          <p:cNvSpPr>
            <a:spLocks noGrp="1"/>
          </p:cNvSpPr>
          <p:nvPr>
            <p:ph type="sldNum" sz="quarter" idx="5"/>
          </p:nvPr>
        </p:nvSpPr>
        <p:spPr>
          <a:noFill/>
          <a:ln>
            <a:miter lim="800000"/>
            <a:headEnd/>
            <a:tailEnd/>
          </a:ln>
        </p:spPr>
        <p:txBody>
          <a:bodyPr/>
          <a:lstStyle/>
          <a:p>
            <a:fld id="{91ACE0F6-25B7-43B7-9938-A18E78CA53E9}" type="slidenum">
              <a:rPr lang="en-US" altLang="en-US" smtClean="0">
                <a:latin typeface="Arial" pitchFamily="34" charset="0"/>
              </a:rPr>
              <a:pPr/>
              <a:t>89</a:t>
            </a:fld>
            <a:endParaRPr lang="en-US" altLang="en-US">
              <a:latin typeface="Arial"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rPr>
              <a:t>In these countries reimbursement is determined by factors ranging from budget, clinical value, company contribution to nation’s GDP to historical relationship of the firm with the government. Reimbursement is not a one time decision but rather is subject to continuous re-assessment. Demonstrating value and coordinating pricing and reimbursement at launch is not enough. Effective price management in these societies continues throughout the products’ lifetime. </a:t>
            </a:r>
          </a:p>
          <a:p>
            <a:endParaRPr lang="en-US" altLang="en-US" dirty="0">
              <a:latin typeface="Arial" pitchFamily="34" charset="0"/>
            </a:endParaRPr>
          </a:p>
          <a:p>
            <a:endParaRPr lang="en-US" altLang="en-US" dirty="0">
              <a:latin typeface="Arial" pitchFamily="34" charset="0"/>
            </a:endParaRPr>
          </a:p>
        </p:txBody>
      </p:sp>
      <p:sp>
        <p:nvSpPr>
          <p:cNvPr id="191492" name="Slide Number Placeholder 3"/>
          <p:cNvSpPr>
            <a:spLocks noGrp="1"/>
          </p:cNvSpPr>
          <p:nvPr>
            <p:ph type="sldNum" sz="quarter" idx="5"/>
          </p:nvPr>
        </p:nvSpPr>
        <p:spPr>
          <a:noFill/>
          <a:ln>
            <a:miter lim="800000"/>
            <a:headEnd/>
            <a:tailEnd/>
          </a:ln>
        </p:spPr>
        <p:txBody>
          <a:bodyPr/>
          <a:lstStyle/>
          <a:p>
            <a:fld id="{01F00FB2-F840-433E-9E59-407C58C649DF}" type="slidenum">
              <a:rPr lang="en-US" altLang="en-US" smtClean="0">
                <a:latin typeface="Arial" pitchFamily="34" charset="0"/>
              </a:rPr>
              <a:pPr/>
              <a:t>90</a:t>
            </a:fld>
            <a:endParaRPr lang="en-US" altLang="en-US">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p:spPr>
        <p:txBody>
          <a:bodyPr/>
          <a:lstStyle/>
          <a:p>
            <a:r>
              <a:rPr lang="en-US" altLang="en-US" dirty="0">
                <a:latin typeface="Arial" pitchFamily="34" charset="0"/>
              </a:rPr>
              <a:t>Explain there are variables that need to be taken into consideration when trying to price a product.</a:t>
            </a:r>
            <a:r>
              <a:rPr lang="en-US" altLang="en-US" baseline="0" dirty="0">
                <a:latin typeface="Arial" pitchFamily="34" charset="0"/>
              </a:rPr>
              <a:t> </a:t>
            </a:r>
            <a:r>
              <a:rPr lang="en-US" altLang="en-US" dirty="0">
                <a:latin typeface="Arial" pitchFamily="34" charset="0"/>
              </a:rPr>
              <a:t>The consumer will only purchase the product if the expected value (benefit) is greater than the price of the product.</a:t>
            </a:r>
          </a:p>
          <a:p>
            <a:endParaRPr lang="en-US" altLang="en-US" dirty="0">
              <a:latin typeface="Arial" pitchFamily="34" charset="0"/>
            </a:endParaRPr>
          </a:p>
          <a:p>
            <a:r>
              <a:rPr lang="en-US" altLang="en-US" dirty="0">
                <a:latin typeface="Arial" pitchFamily="34" charset="0"/>
              </a:rPr>
              <a:t>Parity example: Huggies Diapers developed to compete with Pampers</a:t>
            </a:r>
            <a:r>
              <a:rPr lang="en-US" altLang="en-US" baseline="0" dirty="0">
                <a:latin typeface="Arial" pitchFamily="34" charset="0"/>
              </a:rPr>
              <a:t> so Proctor and Gamble (Pampers) same up with Luvs. Pampers according to the manufacturer is premium and cannot be compared to Huggies, an inferior product. Luvs is at the same “value” as Huggies.</a:t>
            </a:r>
          </a:p>
          <a:p>
            <a:r>
              <a:rPr lang="en-US" altLang="en-US" baseline="0" dirty="0">
                <a:latin typeface="Arial" pitchFamily="34" charset="0"/>
              </a:rPr>
              <a:t>Premium vs Discount example: Brand pricing over generic. Consumers will pay the brand “premium” pricing because it is the only product available until generic is available. Many will switch to the generic due to the discount price. Some will stick with the brand just because it is expensive, if it costs more it must be better/more effective.</a:t>
            </a:r>
            <a:endParaRPr lang="en-US" altLang="en-US" dirty="0">
              <a:latin typeface="Arial" pitchFamily="34" charset="0"/>
            </a:endParaRPr>
          </a:p>
        </p:txBody>
      </p:sp>
      <p:sp>
        <p:nvSpPr>
          <p:cNvPr id="110596" name="Slide Number Placeholder 3"/>
          <p:cNvSpPr>
            <a:spLocks noGrp="1"/>
          </p:cNvSpPr>
          <p:nvPr>
            <p:ph type="sldNum" sz="quarter" idx="5"/>
          </p:nvPr>
        </p:nvSpPr>
        <p:spPr>
          <a:noFill/>
          <a:ln>
            <a:miter lim="800000"/>
            <a:headEnd/>
            <a:tailEnd/>
          </a:ln>
        </p:spPr>
        <p:txBody>
          <a:bodyPr/>
          <a:lstStyle/>
          <a:p>
            <a:fld id="{A2D05603-8420-48EE-954D-82E2DE9A1767}" type="slidenum">
              <a:rPr lang="en-US" altLang="en-US" smtClean="0">
                <a:latin typeface="Arial" pitchFamily="34" charset="0"/>
              </a:rPr>
              <a:pPr/>
              <a:t>9</a:t>
            </a:fld>
            <a:endParaRPr lang="en-US" altLang="en-US">
              <a:latin typeface="Arial" pitchFamily="34"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p:spPr>
        <p:txBody>
          <a:bodyPr/>
          <a:lstStyle/>
          <a:p>
            <a:r>
              <a:rPr lang="en-US" altLang="en-US">
                <a:latin typeface="Arial" pitchFamily="34" charset="0"/>
              </a:rPr>
              <a:t>New international tendency for contracting and reimbursement is risk-sharing agreement. Explain to the students what it is, bullet #2. This should be one of the suggested article readings. </a:t>
            </a:r>
          </a:p>
        </p:txBody>
      </p:sp>
      <p:sp>
        <p:nvSpPr>
          <p:cNvPr id="193540" name="Slide Number Placeholder 3"/>
          <p:cNvSpPr>
            <a:spLocks noGrp="1"/>
          </p:cNvSpPr>
          <p:nvPr>
            <p:ph type="sldNum" sz="quarter" idx="5"/>
          </p:nvPr>
        </p:nvSpPr>
        <p:spPr>
          <a:noFill/>
          <a:ln>
            <a:miter lim="800000"/>
            <a:headEnd/>
            <a:tailEnd/>
          </a:ln>
        </p:spPr>
        <p:txBody>
          <a:bodyPr/>
          <a:lstStyle/>
          <a:p>
            <a:fld id="{26B63A9E-90D2-44A2-BC2C-603C43231806}" type="slidenum">
              <a:rPr lang="en-US" altLang="en-US" smtClean="0">
                <a:latin typeface="Arial" pitchFamily="34" charset="0"/>
              </a:rPr>
              <a:pPr/>
              <a:t>91</a:t>
            </a:fld>
            <a:endParaRPr lang="en-US" altLang="en-US">
              <a:latin typeface="Arial"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p:spPr>
        <p:txBody>
          <a:bodyPr/>
          <a:lstStyle/>
          <a:p>
            <a:r>
              <a:rPr lang="en-US" altLang="en-US" dirty="0">
                <a:latin typeface="Arial" pitchFamily="34" charset="0"/>
              </a:rPr>
              <a:t>Here we are talking about the future and what is currently in the pipeline.</a:t>
            </a:r>
          </a:p>
          <a:p>
            <a:endParaRPr lang="en-US" altLang="en-US" dirty="0">
              <a:latin typeface="Arial" pitchFamily="34" charset="0"/>
            </a:endParaRPr>
          </a:p>
          <a:p>
            <a:r>
              <a:rPr lang="en-US" altLang="en-US" dirty="0">
                <a:latin typeface="Arial" pitchFamily="34" charset="0"/>
              </a:rPr>
              <a:t>Industry</a:t>
            </a:r>
            <a:r>
              <a:rPr lang="en-US" altLang="en-US" baseline="0" dirty="0">
                <a:latin typeface="Arial" pitchFamily="34" charset="0"/>
              </a:rPr>
              <a:t> leaders want to rely on innovation and new drugs and not pricing to encourage growth. Newer health plans are exposing consumers to list price which makes medications ultimately more expensive. This focus on price is leading pharmaceuticals to highlight their innovation and progress and keep pricing flat for the time being.</a:t>
            </a:r>
            <a:endParaRPr lang="en-US" altLang="en-US" dirty="0">
              <a:latin typeface="Arial" pitchFamily="34" charset="0"/>
            </a:endParaRPr>
          </a:p>
          <a:p>
            <a:endParaRPr lang="en-US" altLang="en-US" dirty="0">
              <a:latin typeface="Arial" pitchFamily="34" charset="0"/>
            </a:endParaRPr>
          </a:p>
          <a:p>
            <a:r>
              <a:rPr lang="en-US" altLang="en-US" dirty="0">
                <a:latin typeface="Arial" pitchFamily="34" charset="0"/>
              </a:rPr>
              <a:t>The percentage of a household costs in healthcare are increasing making consumers more selective. Cost of healthcare grows</a:t>
            </a:r>
            <a:r>
              <a:rPr lang="en-US" altLang="en-US" baseline="0" dirty="0">
                <a:latin typeface="Arial" pitchFamily="34" charset="0"/>
              </a:rPr>
              <a:t> leading consumers to purchase health plans. This trend will increase the impact patients have on healthcare decision making</a:t>
            </a:r>
            <a:endParaRPr lang="en-US" altLang="en-US" dirty="0">
              <a:latin typeface="Arial" pitchFamily="34" charset="0"/>
            </a:endParaRPr>
          </a:p>
          <a:p>
            <a:endParaRPr lang="en-US" altLang="en-US" dirty="0">
              <a:latin typeface="Arial" pitchFamily="34" charset="0"/>
            </a:endParaRPr>
          </a:p>
          <a:p>
            <a:r>
              <a:rPr lang="en-US" altLang="en-US" dirty="0">
                <a:latin typeface="Arial" pitchFamily="34" charset="0"/>
              </a:rPr>
              <a:t>Cost sharing may help payers to control high cost products. It keeps premiums low but because there are usually high up</a:t>
            </a:r>
            <a:r>
              <a:rPr lang="en-US" altLang="en-US" baseline="0" dirty="0">
                <a:latin typeface="Arial" pitchFamily="34" charset="0"/>
              </a:rPr>
              <a:t> front costs patients will delay seeking care.</a:t>
            </a:r>
            <a:endParaRPr lang="en-US" altLang="en-US" dirty="0">
              <a:latin typeface="Arial" pitchFamily="34" charset="0"/>
            </a:endParaRPr>
          </a:p>
        </p:txBody>
      </p:sp>
      <p:sp>
        <p:nvSpPr>
          <p:cNvPr id="194564" name="Slide Number Placeholder 3"/>
          <p:cNvSpPr>
            <a:spLocks noGrp="1"/>
          </p:cNvSpPr>
          <p:nvPr>
            <p:ph type="sldNum" sz="quarter" idx="5"/>
          </p:nvPr>
        </p:nvSpPr>
        <p:spPr>
          <a:noFill/>
          <a:ln>
            <a:miter lim="800000"/>
            <a:headEnd/>
            <a:tailEnd/>
          </a:ln>
        </p:spPr>
        <p:txBody>
          <a:bodyPr/>
          <a:lstStyle/>
          <a:p>
            <a:fld id="{17158123-F6F0-4987-B2E8-D2CB011CE9DC}" type="slidenum">
              <a:rPr lang="en-US" altLang="en-US" smtClean="0">
                <a:latin typeface="Arial" pitchFamily="34" charset="0"/>
              </a:rPr>
              <a:pPr/>
              <a:t>92</a:t>
            </a:fld>
            <a:endParaRPr lang="en-US" altLang="en-US">
              <a:latin typeface="Arial"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p:spPr>
        <p:txBody>
          <a:bodyPr/>
          <a:lstStyle/>
          <a:p>
            <a:r>
              <a:rPr lang="en-US" altLang="en-US" dirty="0">
                <a:latin typeface="Arial" pitchFamily="34" charset="0"/>
              </a:rPr>
              <a:t>Read Slide.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Pharmaceutical companies will have to pay more attention to the management of their prices in the long term if they want to stay in business</a:t>
            </a:r>
          </a:p>
          <a:p>
            <a:endParaRPr lang="en-US" altLang="en-US" dirty="0">
              <a:latin typeface="Arial" pitchFamily="34" charset="0"/>
            </a:endParaRPr>
          </a:p>
          <a:p>
            <a:r>
              <a:rPr lang="en-US" altLang="en-US" dirty="0">
                <a:latin typeface="Arial" pitchFamily="34" charset="0"/>
              </a:rPr>
              <a:t>Profit= Price – Cost x Volume</a:t>
            </a:r>
          </a:p>
        </p:txBody>
      </p:sp>
      <p:sp>
        <p:nvSpPr>
          <p:cNvPr id="195588" name="Slide Number Placeholder 3"/>
          <p:cNvSpPr>
            <a:spLocks noGrp="1"/>
          </p:cNvSpPr>
          <p:nvPr>
            <p:ph type="sldNum" sz="quarter" idx="5"/>
          </p:nvPr>
        </p:nvSpPr>
        <p:spPr>
          <a:noFill/>
          <a:ln>
            <a:miter lim="800000"/>
            <a:headEnd/>
            <a:tailEnd/>
          </a:ln>
        </p:spPr>
        <p:txBody>
          <a:bodyPr/>
          <a:lstStyle/>
          <a:p>
            <a:fld id="{06F358E9-D8E3-446C-BAC0-A91583AFD454}" type="slidenum">
              <a:rPr lang="en-US" altLang="en-US" smtClean="0">
                <a:latin typeface="Arial" pitchFamily="34" charset="0"/>
              </a:rPr>
              <a:pPr/>
              <a:t>93</a:t>
            </a:fld>
            <a:endParaRPr lang="en-US" altLang="en-US">
              <a:latin typeface="Arial" pitchFamily="34"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C4DD1-1A99-4C30-8791-DAE32FDD77D7}" type="slidenum">
              <a:rPr lang="en-US" smtClean="0"/>
              <a:pPr>
                <a:defRPr/>
              </a:pPr>
              <a:t>94</a:t>
            </a:fld>
            <a:endParaRPr lang="en-US"/>
          </a:p>
        </p:txBody>
      </p:sp>
    </p:spTree>
    <p:extLst>
      <p:ext uri="{BB962C8B-B14F-4D97-AF65-F5344CB8AC3E}">
        <p14:creationId xmlns:p14="http://schemas.microsoft.com/office/powerpoint/2010/main" val="41255905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p:spPr>
        <p:txBody>
          <a:bodyPr/>
          <a:lstStyle/>
          <a:p>
            <a:endParaRPr lang="en-US" altLang="en-US">
              <a:latin typeface="Arial" pitchFamily="34" charset="0"/>
            </a:endParaRPr>
          </a:p>
        </p:txBody>
      </p:sp>
      <p:sp>
        <p:nvSpPr>
          <p:cNvPr id="196612" name="Slide Number Placeholder 3"/>
          <p:cNvSpPr>
            <a:spLocks noGrp="1"/>
          </p:cNvSpPr>
          <p:nvPr>
            <p:ph type="sldNum" sz="quarter" idx="5"/>
          </p:nvPr>
        </p:nvSpPr>
        <p:spPr>
          <a:noFill/>
          <a:ln>
            <a:miter lim="800000"/>
            <a:headEnd/>
            <a:tailEnd/>
          </a:ln>
        </p:spPr>
        <p:txBody>
          <a:bodyPr/>
          <a:lstStyle/>
          <a:p>
            <a:fld id="{9D9922D7-6303-45EC-A30E-D65348E6F7DB}" type="slidenum">
              <a:rPr lang="en-US" altLang="en-US" smtClean="0">
                <a:latin typeface="Arial" pitchFamily="34" charset="0"/>
              </a:rPr>
              <a:pPr/>
              <a:t>95</a:t>
            </a:fld>
            <a:endParaRPr lang="en-US" altLang="en-US">
              <a:latin typeface="Arial"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1EC4DD1-1A99-4C30-8791-DAE32FDD77D7}" type="slidenum">
              <a:rPr lang="en-US" smtClean="0"/>
              <a:pPr>
                <a:defRPr/>
              </a:pPr>
              <a:t>96</a:t>
            </a:fld>
            <a:endParaRPr lang="en-US"/>
          </a:p>
        </p:txBody>
      </p:sp>
    </p:spTree>
    <p:extLst>
      <p:ext uri="{BB962C8B-B14F-4D97-AF65-F5344CB8AC3E}">
        <p14:creationId xmlns:p14="http://schemas.microsoft.com/office/powerpoint/2010/main" val="1413621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a:p>
          </p:txBody>
        </p:sp>
        <p:sp>
          <p:nvSpPr>
            <p:cNvPr id="7" name="Freeform 10"/>
            <p:cNvSpPr>
              <a:spLocks/>
            </p:cNvSpPr>
            <p:nvPr/>
          </p:nvSpPr>
          <p:spPr bwMode="hidden">
            <a:xfrm>
              <a:off x="0" y="0"/>
              <a:ext cx="5758" cy="1776"/>
            </a:xfrm>
            <a:custGeom>
              <a:avLst/>
              <a:gdLst>
                <a:gd name="T0" fmla="*/ 0 w 5740"/>
                <a:gd name="T1" fmla="*/ 0 h 1906"/>
                <a:gd name="T2" fmla="*/ 0 w 5740"/>
                <a:gd name="T3" fmla="*/ 1010 h 1906"/>
                <a:gd name="T4" fmla="*/ 5902 w 5740"/>
                <a:gd name="T5" fmla="*/ 1010 h 1906"/>
                <a:gd name="T6" fmla="*/ 590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146443"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a:t>Click to edit Master title style</a:t>
            </a:r>
          </a:p>
        </p:txBody>
      </p:sp>
      <p:sp>
        <p:nvSpPr>
          <p:cNvPr id="14644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810DF6BD-AAF6-47B3-99F9-66C98B8191B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4499E78-0A7E-4AB1-9E39-4AED8BC6C46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F780B4F-3F50-4547-B2F3-E04291BBAD7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877BAB7-A3A8-49DB-9D54-13F5FDEE92D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8F48E8A-5487-46BF-87D6-ADD78A146B6D}"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219200"/>
          </a:xfrm>
        </p:spPr>
        <p:txBody>
          <a:bodyPr anchor="b">
            <a:normAutofit/>
          </a:bodyPr>
          <a:lstStyle>
            <a:lvl1pPr>
              <a:defRPr sz="3500" b="1">
                <a:latin typeface="Myriad Pro" pitchFamily="34" charset="0"/>
              </a:defRPr>
            </a:lvl1pPr>
          </a:lstStyle>
          <a:p>
            <a:r>
              <a:rPr lang="en-US" dirty="0"/>
              <a:t>Click to edit Master title style</a:t>
            </a:r>
          </a:p>
        </p:txBody>
      </p:sp>
      <p:sp>
        <p:nvSpPr>
          <p:cNvPr id="3" name="Content Placeholder 2"/>
          <p:cNvSpPr>
            <a:spLocks noGrp="1"/>
          </p:cNvSpPr>
          <p:nvPr>
            <p:ph idx="1"/>
          </p:nvPr>
        </p:nvSpPr>
        <p:spPr>
          <a:xfrm>
            <a:off x="457200" y="1371600"/>
            <a:ext cx="8229600" cy="4572000"/>
          </a:xfrm>
        </p:spPr>
        <p:txBody>
          <a:bodyPr/>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0"/>
          </p:nvPr>
        </p:nvSpPr>
        <p:spPr>
          <a:xfrm>
            <a:off x="228600" y="6019800"/>
            <a:ext cx="8686800" cy="762000"/>
          </a:xfrm>
        </p:spPr>
        <p:txBody>
          <a:bodyPr anchor="ctr">
            <a:normAutofit/>
          </a:bodyPr>
          <a:lstStyle>
            <a:lvl1pPr marL="0" indent="0">
              <a:spcBef>
                <a:spcPts val="0"/>
              </a:spcBef>
              <a:buNone/>
              <a:defRPr sz="1200">
                <a:latin typeface="Myriad Pro"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96ABAE5-8035-4851-BB23-D70205EF8C7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FDEAC17-AC1C-4A29-B319-EC39C8888ABD}"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4D06059-75F9-4B94-9594-1C17F464BF11}"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7FC255C2-601E-4C64-B851-64F010527E47}"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E6F71154-3D48-45C3-BD50-0EF1F673A157}"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96252330-4467-4326-847A-229ED17377DE}"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58DE9748-6E35-49B1-82E3-B9BF0024F61A}"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93FC3BA0-A993-4484-8316-46FB16E0E2EA}"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dt" sz="half" idx="2"/>
          </p:nvPr>
        </p:nvSpPr>
        <p:spPr bwMode="auto">
          <a:xfrm>
            <a:off x="457200" y="625157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45411" name="Rectangle 3"/>
          <p:cNvSpPr>
            <a:spLocks noGrp="1" noChangeArrowheads="1"/>
          </p:cNvSpPr>
          <p:nvPr>
            <p:ph type="sldNum" sz="quarter" idx="4"/>
          </p:nvPr>
        </p:nvSpPr>
        <p:spPr bwMode="auto">
          <a:xfrm>
            <a:off x="6553200" y="6248400"/>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06237EA3-6CFC-4C7E-AF9D-F5FB202DF686}"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45414"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a:p>
            </p:txBody>
          </p:sp>
          <p:sp>
            <p:nvSpPr>
              <p:cNvPr id="145415"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a:p>
            </p:txBody>
          </p:sp>
          <p:sp>
            <p:nvSpPr>
              <p:cNvPr id="145416"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endParaRPr lang="en-US"/>
              </a:p>
            </p:txBody>
          </p:sp>
          <p:sp>
            <p:nvSpPr>
              <p:cNvPr id="145418"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a:p>
            </p:txBody>
          </p:sp>
        </p:grpSp>
        <p:sp>
          <p:nvSpPr>
            <p:cNvPr id="145419"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a:p>
          </p:txBody>
        </p:sp>
        <p:sp>
          <p:nvSpPr>
            <p:cNvPr id="1034" name="Freeform 12"/>
            <p:cNvSpPr>
              <a:spLocks/>
            </p:cNvSpPr>
            <p:nvPr/>
          </p:nvSpPr>
          <p:spPr bwMode="hidden">
            <a:xfrm>
              <a:off x="0" y="0"/>
              <a:ext cx="5758" cy="1776"/>
            </a:xfrm>
            <a:custGeom>
              <a:avLst/>
              <a:gdLst>
                <a:gd name="T0" fmla="*/ 0 w 5740"/>
                <a:gd name="T1" fmla="*/ 0 h 1906"/>
                <a:gd name="T2" fmla="*/ 0 w 5740"/>
                <a:gd name="T3" fmla="*/ 1010 h 1906"/>
                <a:gd name="T4" fmla="*/ 5902 w 5740"/>
                <a:gd name="T5" fmla="*/ 1010 h 1906"/>
                <a:gd name="T6" fmla="*/ 590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145421" name="Rectangle 13"/>
          <p:cNvSpPr>
            <a:spLocks noGrp="1" noRot="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5422" name="Rectangle 14"/>
          <p:cNvSpPr>
            <a:spLocks noGrp="1" noChangeArrowheads="1"/>
          </p:cNvSpPr>
          <p:nvPr>
            <p:ph type="ftr" sz="quarter" idx="3"/>
          </p:nvPr>
        </p:nvSpPr>
        <p:spPr bwMode="auto">
          <a:xfrm>
            <a:off x="3124200" y="6248400"/>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145423" name="Rectangle 15"/>
          <p:cNvSpPr>
            <a:spLocks noGrp="1" noChangeArrowheads="1"/>
          </p:cNvSpPr>
          <p:nvPr>
            <p:ph type="body" idx="1"/>
          </p:nvPr>
        </p:nvSpPr>
        <p:spPr bwMode="auto">
          <a:xfrm>
            <a:off x="457200" y="1600200"/>
            <a:ext cx="82296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46"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7" r:id="rId14"/>
  </p:sldLayoutIdLst>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eg"/></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609600"/>
            <a:ext cx="8686800" cy="2209800"/>
          </a:xfrm>
        </p:spPr>
        <p:txBody>
          <a:bodyPr/>
          <a:lstStyle/>
          <a:p>
            <a:pPr eaLnBrk="1" hangingPunct="1">
              <a:defRPr/>
            </a:pPr>
            <a:r>
              <a:rPr lang="en-US" dirty="0"/>
              <a:t>Pricing Pharmaceuticals</a:t>
            </a:r>
          </a:p>
        </p:txBody>
      </p:sp>
      <p:sp>
        <p:nvSpPr>
          <p:cNvPr id="4100" name="Slide Number Placeholder 1"/>
          <p:cNvSpPr>
            <a:spLocks noGrp="1"/>
          </p:cNvSpPr>
          <p:nvPr>
            <p:ph type="sldNum" sz="quarter" idx="12"/>
          </p:nvPr>
        </p:nvSpPr>
        <p:spPr>
          <a:noFill/>
          <a:ln>
            <a:miter lim="800000"/>
            <a:headEnd/>
            <a:tailEnd/>
          </a:ln>
        </p:spPr>
        <p:txBody>
          <a:bodyPr/>
          <a:lstStyle/>
          <a:p>
            <a:fld id="{97A49805-D966-424F-9082-233B7281774A}" type="slidenum">
              <a:rPr lang="en-US" altLang="en-US" smtClean="0">
                <a:latin typeface="Arial" pitchFamily="34" charset="0"/>
              </a:rPr>
              <a:pPr/>
              <a:t>1</a:t>
            </a:fld>
            <a:endParaRPr lang="en-US" altLang="en-US" dirty="0">
              <a:latin typeface="Arial" pitchFamily="34" charset="0"/>
            </a:endParaRPr>
          </a:p>
        </p:txBody>
      </p:sp>
      <p:sp>
        <p:nvSpPr>
          <p:cNvPr id="3" name="Subtitle 2">
            <a:extLst>
              <a:ext uri="{FF2B5EF4-FFF2-40B4-BE49-F238E27FC236}">
                <a16:creationId xmlns:a16="http://schemas.microsoft.com/office/drawing/2014/main" id="{6AD35185-CEF7-034E-A94A-88D993195947}"/>
              </a:ext>
            </a:extLst>
          </p:cNvPr>
          <p:cNvSpPr>
            <a:spLocks noGrp="1"/>
          </p:cNvSpPr>
          <p:nvPr>
            <p:ph type="subTitle" sz="quarter" idx="1"/>
          </p:nvPr>
        </p:nvSpPr>
        <p:spPr>
          <a:xfrm>
            <a:off x="1275862" y="4627033"/>
            <a:ext cx="6400800" cy="1752600"/>
          </a:xfrm>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rrowheads="1"/>
          </p:cNvSpPr>
          <p:nvPr>
            <p:ph type="title"/>
          </p:nvPr>
        </p:nvSpPr>
        <p:spPr>
          <a:xfrm>
            <a:off x="457200" y="0"/>
            <a:ext cx="8229600" cy="1219200"/>
          </a:xfrm>
        </p:spPr>
        <p:txBody>
          <a:bodyPr/>
          <a:lstStyle/>
          <a:p>
            <a:pPr eaLnBrk="1" hangingPunct="1">
              <a:defRPr/>
            </a:pPr>
            <a:r>
              <a:rPr lang="en-US" sz="4000" dirty="0"/>
              <a:t>Basic Pricing Principles</a:t>
            </a:r>
          </a:p>
        </p:txBody>
      </p:sp>
      <p:sp>
        <p:nvSpPr>
          <p:cNvPr id="83971" name="Rectangle 3"/>
          <p:cNvSpPr>
            <a:spLocks noGrp="1" noChangeArrowheads="1"/>
          </p:cNvSpPr>
          <p:nvPr>
            <p:ph type="body" idx="1"/>
          </p:nvPr>
        </p:nvSpPr>
        <p:spPr>
          <a:xfrm>
            <a:off x="3505200" y="1447800"/>
            <a:ext cx="5486400" cy="4572000"/>
          </a:xfrm>
        </p:spPr>
        <p:txBody>
          <a:bodyPr/>
          <a:lstStyle/>
          <a:p>
            <a:pPr eaLnBrk="1" hangingPunct="1">
              <a:defRPr/>
            </a:pPr>
            <a:r>
              <a:rPr lang="en-US" sz="2800" dirty="0"/>
              <a:t>Premium price</a:t>
            </a:r>
          </a:p>
          <a:p>
            <a:pPr lvl="1" eaLnBrk="1" hangingPunct="1">
              <a:defRPr/>
            </a:pPr>
            <a:r>
              <a:rPr lang="en-US" sz="2400" dirty="0"/>
              <a:t>Higher value </a:t>
            </a:r>
          </a:p>
          <a:p>
            <a:pPr lvl="1" eaLnBrk="1" hangingPunct="1">
              <a:defRPr/>
            </a:pPr>
            <a:r>
              <a:rPr lang="en-US" sz="2400" dirty="0"/>
              <a:t>Better quality</a:t>
            </a:r>
          </a:p>
          <a:p>
            <a:pPr eaLnBrk="1" hangingPunct="1">
              <a:defRPr/>
            </a:pPr>
            <a:r>
              <a:rPr lang="en-US" sz="2800" dirty="0"/>
              <a:t>Discount price </a:t>
            </a:r>
          </a:p>
          <a:p>
            <a:pPr lvl="1" eaLnBrk="1" hangingPunct="1">
              <a:defRPr/>
            </a:pPr>
            <a:r>
              <a:rPr lang="en-US" sz="2400" dirty="0"/>
              <a:t>Reason customer buys the product</a:t>
            </a:r>
          </a:p>
          <a:p>
            <a:pPr lvl="1" eaLnBrk="1" hangingPunct="1">
              <a:defRPr/>
            </a:pPr>
            <a:r>
              <a:rPr lang="en-US" sz="2400" dirty="0"/>
              <a:t>Distinguishing feature of the product</a:t>
            </a:r>
          </a:p>
          <a:p>
            <a:pPr eaLnBrk="1" hangingPunct="1">
              <a:defRPr/>
            </a:pPr>
            <a:r>
              <a:rPr lang="en-US" sz="2800" dirty="0"/>
              <a:t>Parity price </a:t>
            </a:r>
          </a:p>
          <a:p>
            <a:pPr lvl="1" eaLnBrk="1" hangingPunct="1">
              <a:defRPr/>
            </a:pPr>
            <a:r>
              <a:rPr lang="en-US" sz="2400" dirty="0"/>
              <a:t>Product is not too different </a:t>
            </a:r>
          </a:p>
          <a:p>
            <a:pPr lvl="1" eaLnBrk="1" hangingPunct="1">
              <a:defRPr/>
            </a:pPr>
            <a:r>
              <a:rPr lang="en-US" sz="2400" dirty="0"/>
              <a:t>Avoid price competition with similar products</a:t>
            </a:r>
          </a:p>
        </p:txBody>
      </p:sp>
      <p:pic>
        <p:nvPicPr>
          <p:cNvPr id="13316" name="Picture 5" descr="price_tag"/>
          <p:cNvPicPr>
            <a:picLocks noChangeAspect="1" noChangeArrowheads="1"/>
          </p:cNvPicPr>
          <p:nvPr/>
        </p:nvPicPr>
        <p:blipFill>
          <a:blip r:embed="rId3" cstate="print"/>
          <a:srcRect/>
          <a:stretch>
            <a:fillRect/>
          </a:stretch>
        </p:blipFill>
        <p:spPr bwMode="auto">
          <a:xfrm>
            <a:off x="304800" y="2057400"/>
            <a:ext cx="2971800" cy="3352800"/>
          </a:xfrm>
          <a:prstGeom prst="rect">
            <a:avLst/>
          </a:prstGeom>
          <a:noFill/>
          <a:ln w="76200">
            <a:solidFill>
              <a:schemeClr val="accent2"/>
            </a:solidFill>
            <a:miter lim="800000"/>
            <a:headEnd/>
            <a:tailEnd/>
          </a:ln>
        </p:spPr>
      </p:pic>
      <p:sp>
        <p:nvSpPr>
          <p:cNvPr id="13317" name="Slide Number Placeholder 1"/>
          <p:cNvSpPr>
            <a:spLocks noGrp="1"/>
          </p:cNvSpPr>
          <p:nvPr>
            <p:ph type="sldNum" sz="quarter" idx="11"/>
          </p:nvPr>
        </p:nvSpPr>
        <p:spPr>
          <a:noFill/>
          <a:ln>
            <a:miter lim="800000"/>
            <a:headEnd/>
            <a:tailEnd/>
          </a:ln>
        </p:spPr>
        <p:txBody>
          <a:bodyPr/>
          <a:lstStyle/>
          <a:p>
            <a:fld id="{9CFB6B2C-53AD-4F9B-B3DD-BD8265000C44}" type="slidenum">
              <a:rPr lang="en-US" altLang="en-US" smtClean="0">
                <a:latin typeface="Arial" pitchFamily="34" charset="0"/>
              </a:rPr>
              <a:pPr/>
              <a:t>10</a:t>
            </a:fld>
            <a:endParaRPr lang="en-US" altLang="en-US">
              <a:latin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a:xfrm>
            <a:off x="457200" y="274638"/>
            <a:ext cx="8229600" cy="1143000"/>
          </a:xfrm>
        </p:spPr>
        <p:txBody>
          <a:bodyPr wrap="square" anchor="ctr">
            <a:normAutofit/>
          </a:bodyPr>
          <a:lstStyle/>
          <a:p>
            <a:pPr eaLnBrk="1" hangingPunct="1">
              <a:defRPr/>
            </a:pPr>
            <a:r>
              <a:rPr lang="en-US"/>
              <a:t>Basic Pricing Principles</a:t>
            </a:r>
          </a:p>
        </p:txBody>
      </p:sp>
      <p:sp>
        <p:nvSpPr>
          <p:cNvPr id="81923" name="Rectangle 3"/>
          <p:cNvSpPr>
            <a:spLocks noGrp="1" noChangeArrowheads="1"/>
          </p:cNvSpPr>
          <p:nvPr>
            <p:ph sz="half" idx="1"/>
          </p:nvPr>
        </p:nvSpPr>
        <p:spPr>
          <a:xfrm>
            <a:off x="457200" y="1600200"/>
            <a:ext cx="4038600" cy="4525963"/>
          </a:xfrm>
        </p:spPr>
        <p:txBody>
          <a:bodyPr wrap="square" anchor="t">
            <a:normAutofit/>
          </a:bodyPr>
          <a:lstStyle/>
          <a:p>
            <a:pPr eaLnBrk="1" hangingPunct="1">
              <a:lnSpc>
                <a:spcPct val="90000"/>
              </a:lnSpc>
              <a:defRPr/>
            </a:pPr>
            <a:r>
              <a:rPr lang="en-US" sz="2200"/>
              <a:t>Value-based perspective</a:t>
            </a:r>
          </a:p>
          <a:p>
            <a:pPr eaLnBrk="1" hangingPunct="1">
              <a:lnSpc>
                <a:spcPct val="90000"/>
              </a:lnSpc>
              <a:defRPr/>
            </a:pPr>
            <a:r>
              <a:rPr lang="en-US" sz="2200"/>
              <a:t>Price can be higher than the reference but still a discount when factoring in value</a:t>
            </a:r>
          </a:p>
          <a:p>
            <a:pPr eaLnBrk="1" hangingPunct="1">
              <a:lnSpc>
                <a:spcPct val="90000"/>
              </a:lnSpc>
              <a:defRPr/>
            </a:pPr>
            <a:r>
              <a:rPr lang="en-US" sz="2200"/>
              <a:t>Developing markets </a:t>
            </a:r>
          </a:p>
          <a:p>
            <a:pPr lvl="1" eaLnBrk="1" hangingPunct="1">
              <a:lnSpc>
                <a:spcPct val="90000"/>
              </a:lnSpc>
              <a:defRPr/>
            </a:pPr>
            <a:r>
              <a:rPr lang="en-US" sz="2200"/>
              <a:t>Customers may have little experience in assessing, understanding and accepting differences in value</a:t>
            </a:r>
          </a:p>
          <a:p>
            <a:pPr lvl="1" eaLnBrk="1" hangingPunct="1">
              <a:lnSpc>
                <a:spcPct val="90000"/>
              </a:lnSpc>
              <a:defRPr/>
            </a:pPr>
            <a:r>
              <a:rPr lang="en-US" sz="2200"/>
              <a:t>May misinterpret the pricing position chosen</a:t>
            </a:r>
          </a:p>
          <a:p>
            <a:pPr lvl="1" eaLnBrk="1" hangingPunct="1">
              <a:lnSpc>
                <a:spcPct val="90000"/>
              </a:lnSpc>
              <a:defRPr/>
            </a:pPr>
            <a:r>
              <a:rPr lang="en-US" sz="2200"/>
              <a:t>Crucial to communicate value during product launch</a:t>
            </a:r>
          </a:p>
        </p:txBody>
      </p:sp>
      <p:pic>
        <p:nvPicPr>
          <p:cNvPr id="2" name="Picture 1"/>
          <p:cNvPicPr>
            <a:picLocks noChangeAspect="1"/>
          </p:cNvPicPr>
          <p:nvPr/>
        </p:nvPicPr>
        <p:blipFill>
          <a:blip r:embed="rId3"/>
          <a:stretch>
            <a:fillRect/>
          </a:stretch>
        </p:blipFill>
        <p:spPr>
          <a:xfrm>
            <a:off x="4648200" y="2728592"/>
            <a:ext cx="4038600" cy="2269179"/>
          </a:xfrm>
          <a:prstGeom prst="rect">
            <a:avLst/>
          </a:prstGeom>
          <a:noFill/>
          <a:ln w="57150">
            <a:solidFill>
              <a:schemeClr val="accent2"/>
            </a:solidFill>
          </a:ln>
        </p:spPr>
      </p:pic>
      <p:sp>
        <p:nvSpPr>
          <p:cNvPr id="14340" name="Slide Number Placeholder 1"/>
          <p:cNvSpPr>
            <a:spLocks noGrp="1"/>
          </p:cNvSpPr>
          <p:nvPr>
            <p:ph type="sldNum" sz="quarter" idx="11"/>
          </p:nvPr>
        </p:nvSpPr>
        <p:spPr>
          <a:xfrm>
            <a:off x="6553200" y="6248400"/>
            <a:ext cx="2133600" cy="476250"/>
          </a:xfrm>
        </p:spPr>
        <p:txBody>
          <a:bodyPr wrap="square" anchor="b">
            <a:normAutofit/>
          </a:bodyPr>
          <a:lstStyle/>
          <a:p>
            <a:pPr>
              <a:spcAft>
                <a:spcPts val="600"/>
              </a:spcAft>
            </a:pPr>
            <a:fld id="{F5A030A3-8DED-457F-83AE-2DDAF037D7B5}" type="slidenum">
              <a:rPr lang="en-US" altLang="en-US" smtClean="0"/>
              <a:pPr>
                <a:spcAft>
                  <a:spcPts val="600"/>
                </a:spcAft>
              </a:pPr>
              <a:t>11</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457200" y="285750"/>
            <a:ext cx="8229600" cy="942975"/>
          </a:xfrm>
        </p:spPr>
        <p:txBody>
          <a:bodyPr/>
          <a:lstStyle/>
          <a:p>
            <a:pPr eaLnBrk="1" hangingPunct="1">
              <a:defRPr/>
            </a:pPr>
            <a:r>
              <a:rPr lang="en-US" sz="4000" dirty="0"/>
              <a:t>Why is Pharmaceutical Pricing Different?</a:t>
            </a:r>
          </a:p>
        </p:txBody>
      </p:sp>
      <p:sp>
        <p:nvSpPr>
          <p:cNvPr id="4099" name="Rectangle 3"/>
          <p:cNvSpPr>
            <a:spLocks noGrp="1" noChangeArrowheads="1"/>
          </p:cNvSpPr>
          <p:nvPr>
            <p:ph type="body" idx="1"/>
          </p:nvPr>
        </p:nvSpPr>
        <p:spPr>
          <a:xfrm>
            <a:off x="411271" y="2829532"/>
            <a:ext cx="8305800" cy="3114068"/>
          </a:xfrm>
        </p:spPr>
        <p:txBody>
          <a:bodyPr/>
          <a:lstStyle/>
          <a:p>
            <a:pPr eaLnBrk="1" hangingPunct="1">
              <a:lnSpc>
                <a:spcPct val="90000"/>
              </a:lnSpc>
              <a:defRPr/>
            </a:pPr>
            <a:r>
              <a:rPr lang="en-US" sz="2800" dirty="0"/>
              <a:t>In pharmaceuticals, markets </a:t>
            </a:r>
            <a:r>
              <a:rPr lang="en-US" sz="2800" u="sng" dirty="0"/>
              <a:t>are not</a:t>
            </a:r>
            <a:r>
              <a:rPr lang="en-US" sz="2800" dirty="0"/>
              <a:t> driven by the law of supply and demand</a:t>
            </a:r>
          </a:p>
          <a:p>
            <a:pPr eaLnBrk="1" hangingPunct="1">
              <a:lnSpc>
                <a:spcPct val="90000"/>
              </a:lnSpc>
              <a:defRPr/>
            </a:pPr>
            <a:r>
              <a:rPr lang="en-US" sz="2800" u="sng" dirty="0"/>
              <a:t>Their Purpose:</a:t>
            </a:r>
            <a:r>
              <a:rPr lang="en-US" sz="2800" dirty="0"/>
              <a:t> Address need for relief</a:t>
            </a:r>
          </a:p>
          <a:p>
            <a:pPr eaLnBrk="1" hangingPunct="1">
              <a:lnSpc>
                <a:spcPct val="90000"/>
              </a:lnSpc>
              <a:defRPr/>
            </a:pPr>
            <a:r>
              <a:rPr lang="en-US" sz="2800" u="sng" dirty="0"/>
              <a:t>Prescribed</a:t>
            </a:r>
            <a:r>
              <a:rPr lang="en-US" sz="2800" dirty="0"/>
              <a:t>: By a third-party not concerned with the financial transaction</a:t>
            </a:r>
          </a:p>
          <a:p>
            <a:pPr eaLnBrk="1" hangingPunct="1">
              <a:lnSpc>
                <a:spcPct val="90000"/>
              </a:lnSpc>
              <a:defRPr/>
            </a:pPr>
            <a:r>
              <a:rPr lang="en-US" sz="2800" u="sng" dirty="0"/>
              <a:t>Consumed</a:t>
            </a:r>
            <a:r>
              <a:rPr lang="en-US" sz="2800" dirty="0"/>
              <a:t>: By a patient who would rather not consume product, and may have no idea why it was prescribed</a:t>
            </a:r>
          </a:p>
        </p:txBody>
      </p:sp>
      <p:sp>
        <p:nvSpPr>
          <p:cNvPr id="15364" name="Slide Number Placeholder 1"/>
          <p:cNvSpPr>
            <a:spLocks noGrp="1"/>
          </p:cNvSpPr>
          <p:nvPr>
            <p:ph type="sldNum" sz="quarter" idx="11"/>
          </p:nvPr>
        </p:nvSpPr>
        <p:spPr>
          <a:noFill/>
          <a:ln>
            <a:miter lim="800000"/>
            <a:headEnd/>
            <a:tailEnd/>
          </a:ln>
        </p:spPr>
        <p:txBody>
          <a:bodyPr/>
          <a:lstStyle/>
          <a:p>
            <a:fld id="{222A7F7F-64F1-494A-8682-96B6048F5726}" type="slidenum">
              <a:rPr lang="en-US" altLang="en-US" smtClean="0">
                <a:latin typeface="Arial" pitchFamily="34" charset="0"/>
              </a:rPr>
              <a:pPr/>
              <a:t>12</a:t>
            </a:fld>
            <a:endParaRPr lang="en-US" altLang="en-US">
              <a:latin typeface="Arial" pitchFamily="34" charset="0"/>
            </a:endParaRPr>
          </a:p>
        </p:txBody>
      </p:sp>
      <p:sp>
        <p:nvSpPr>
          <p:cNvPr id="2" name="TextBox 1"/>
          <p:cNvSpPr txBox="1"/>
          <p:nvPr/>
        </p:nvSpPr>
        <p:spPr>
          <a:xfrm>
            <a:off x="1828800" y="1592484"/>
            <a:ext cx="5486400" cy="1015663"/>
          </a:xfrm>
          <a:prstGeom prst="rect">
            <a:avLst/>
          </a:prstGeom>
          <a:noFill/>
          <a:ln w="57150">
            <a:solidFill>
              <a:schemeClr val="accent2"/>
            </a:solidFill>
          </a:ln>
        </p:spPr>
        <p:txBody>
          <a:bodyPr wrap="square" rtlCol="0">
            <a:spAutoFit/>
          </a:bodyPr>
          <a:lstStyle/>
          <a:p>
            <a:pPr algn="ctr"/>
            <a:r>
              <a:rPr lang="en-US" sz="2000" b="1" dirty="0">
                <a:latin typeface="Bookman Old Style" pitchFamily="18" charset="0"/>
              </a:rPr>
              <a:t>The Law of Demand:</a:t>
            </a:r>
            <a:r>
              <a:rPr lang="en-US" sz="2000" dirty="0">
                <a:latin typeface="Bookman Old Style" pitchFamily="18" charset="0"/>
              </a:rPr>
              <a:t> </a:t>
            </a:r>
            <a:r>
              <a:rPr lang="en-US" sz="2000" b="1" dirty="0">
                <a:latin typeface="Bookman Old Style" pitchFamily="18" charset="0"/>
              </a:rPr>
              <a:t>All things being equal, as price increases, unit sales will decrease and vice versa.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457200" y="274638"/>
            <a:ext cx="8534400" cy="1143000"/>
          </a:xfrm>
        </p:spPr>
        <p:txBody>
          <a:bodyPr/>
          <a:lstStyle/>
          <a:p>
            <a:pPr eaLnBrk="1" hangingPunct="1">
              <a:defRPr/>
            </a:pPr>
            <a:r>
              <a:rPr lang="en-US" sz="4000" dirty="0"/>
              <a:t>More Evidence on the Difference...</a:t>
            </a:r>
          </a:p>
        </p:txBody>
      </p:sp>
      <p:sp>
        <p:nvSpPr>
          <p:cNvPr id="19459" name="Rectangle 3"/>
          <p:cNvSpPr>
            <a:spLocks noGrp="1" noChangeArrowheads="1"/>
          </p:cNvSpPr>
          <p:nvPr>
            <p:ph type="body" idx="1"/>
          </p:nvPr>
        </p:nvSpPr>
        <p:spPr/>
        <p:txBody>
          <a:bodyPr/>
          <a:lstStyle/>
          <a:p>
            <a:pPr eaLnBrk="1" hangingPunct="1">
              <a:defRPr/>
            </a:pPr>
            <a:r>
              <a:rPr lang="en-US" sz="2800" dirty="0"/>
              <a:t>Some patients may not participate drug purchase</a:t>
            </a:r>
          </a:p>
          <a:p>
            <a:pPr lvl="1" eaLnBrk="1" hangingPunct="1">
              <a:defRPr/>
            </a:pPr>
            <a:r>
              <a:rPr lang="en-US" sz="2400" dirty="0"/>
              <a:t>Nursing home residents</a:t>
            </a:r>
          </a:p>
          <a:p>
            <a:pPr lvl="1" eaLnBrk="1" hangingPunct="1">
              <a:defRPr/>
            </a:pPr>
            <a:r>
              <a:rPr lang="en-US" sz="2400" dirty="0"/>
              <a:t>Clinic outpatients</a:t>
            </a:r>
          </a:p>
          <a:p>
            <a:pPr eaLnBrk="1" hangingPunct="1">
              <a:defRPr/>
            </a:pPr>
            <a:r>
              <a:rPr lang="en-US" sz="2800" dirty="0"/>
              <a:t>Affected by comparison with the standard of care and: </a:t>
            </a:r>
          </a:p>
          <a:p>
            <a:pPr lvl="1" eaLnBrk="1" hangingPunct="1">
              <a:defRPr/>
            </a:pPr>
            <a:r>
              <a:rPr lang="en-US" sz="2400" dirty="0"/>
              <a:t>Medical</a:t>
            </a:r>
          </a:p>
          <a:p>
            <a:pPr lvl="1" eaLnBrk="1" hangingPunct="1">
              <a:defRPr/>
            </a:pPr>
            <a:r>
              <a:rPr lang="en-US" sz="2400" dirty="0"/>
              <a:t>Biological</a:t>
            </a:r>
          </a:p>
          <a:p>
            <a:pPr lvl="1" eaLnBrk="1" hangingPunct="1">
              <a:defRPr/>
            </a:pPr>
            <a:r>
              <a:rPr lang="en-US" sz="2400" dirty="0"/>
              <a:t>Regulatory</a:t>
            </a:r>
          </a:p>
          <a:p>
            <a:pPr lvl="1" eaLnBrk="1" hangingPunct="1">
              <a:defRPr/>
            </a:pPr>
            <a:r>
              <a:rPr lang="en-US" sz="2400" dirty="0"/>
              <a:t>Epidemiological</a:t>
            </a:r>
          </a:p>
          <a:p>
            <a:pPr lvl="1" eaLnBrk="1" hangingPunct="1">
              <a:defRPr/>
            </a:pPr>
            <a:r>
              <a:rPr lang="en-US" sz="2400" dirty="0"/>
              <a:t>Ethical factors</a:t>
            </a:r>
            <a:r>
              <a:rPr lang="en-US" sz="2400" baseline="30000" dirty="0"/>
              <a:t>1</a:t>
            </a:r>
            <a:endParaRPr lang="en-US" dirty="0"/>
          </a:p>
          <a:p>
            <a:pPr eaLnBrk="1" hangingPunct="1">
              <a:defRPr/>
            </a:pPr>
            <a:endParaRPr lang="en-US" dirty="0"/>
          </a:p>
          <a:p>
            <a:pPr eaLnBrk="1" hangingPunct="1">
              <a:defRPr/>
            </a:pPr>
            <a:endParaRPr lang="en-US" dirty="0"/>
          </a:p>
        </p:txBody>
      </p:sp>
      <p:sp>
        <p:nvSpPr>
          <p:cNvPr id="16388" name="Slide Number Placeholder 1"/>
          <p:cNvSpPr>
            <a:spLocks noGrp="1"/>
          </p:cNvSpPr>
          <p:nvPr>
            <p:ph type="sldNum" sz="quarter" idx="11"/>
          </p:nvPr>
        </p:nvSpPr>
        <p:spPr>
          <a:noFill/>
          <a:ln>
            <a:miter lim="800000"/>
            <a:headEnd/>
            <a:tailEnd/>
          </a:ln>
        </p:spPr>
        <p:txBody>
          <a:bodyPr/>
          <a:lstStyle/>
          <a:p>
            <a:fld id="{E3F225BF-275A-4F13-9CD8-6883A10F7DB5}" type="slidenum">
              <a:rPr lang="en-US" altLang="en-US" smtClean="0">
                <a:latin typeface="Arial" pitchFamily="34" charset="0"/>
              </a:rPr>
              <a:pPr/>
              <a:t>13</a:t>
            </a:fld>
            <a:endParaRPr lang="en-US" altLang="en-US">
              <a:latin typeface="Arial" pitchFamily="34" charset="0"/>
            </a:endParaRPr>
          </a:p>
        </p:txBody>
      </p:sp>
      <p:pic>
        <p:nvPicPr>
          <p:cNvPr id="2" name="Picture 1"/>
          <p:cNvPicPr>
            <a:picLocks noChangeAspect="1"/>
          </p:cNvPicPr>
          <p:nvPr/>
        </p:nvPicPr>
        <p:blipFill>
          <a:blip r:embed="rId3"/>
          <a:stretch>
            <a:fillRect/>
          </a:stretch>
        </p:blipFill>
        <p:spPr>
          <a:xfrm>
            <a:off x="4690325" y="3861092"/>
            <a:ext cx="3101125" cy="2082507"/>
          </a:xfrm>
          <a:prstGeom prst="rect">
            <a:avLst/>
          </a:prstGeom>
          <a:ln w="76200">
            <a:solidFill>
              <a:schemeClr val="accent2"/>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eaLnBrk="1" hangingPunct="1">
              <a:defRPr/>
            </a:pPr>
            <a:r>
              <a:rPr lang="en-US" sz="4000" dirty="0"/>
              <a:t>What Distinguishes Pharmaceutical Markets From Other Markets?</a:t>
            </a:r>
          </a:p>
        </p:txBody>
      </p:sp>
      <p:sp>
        <p:nvSpPr>
          <p:cNvPr id="20483" name="Rectangle 3"/>
          <p:cNvSpPr>
            <a:spLocks noGrp="1" noChangeArrowheads="1"/>
          </p:cNvSpPr>
          <p:nvPr>
            <p:ph type="body" idx="1"/>
          </p:nvPr>
        </p:nvSpPr>
        <p:spPr>
          <a:xfrm>
            <a:off x="304800" y="2435268"/>
            <a:ext cx="5410200" cy="2590799"/>
          </a:xfrm>
        </p:spPr>
        <p:txBody>
          <a:bodyPr/>
          <a:lstStyle/>
          <a:p>
            <a:pPr eaLnBrk="1" hangingPunct="1">
              <a:lnSpc>
                <a:spcPct val="90000"/>
              </a:lnSpc>
              <a:buSzPct val="100000"/>
              <a:buFont typeface="Wingdings" panose="05000000000000000000" pitchFamily="2" charset="2"/>
              <a:buChar char="§"/>
              <a:defRPr/>
            </a:pPr>
            <a:r>
              <a:rPr lang="en-US" dirty="0"/>
              <a:t>Prescription drugs are subject to derived demand</a:t>
            </a:r>
          </a:p>
          <a:p>
            <a:pPr eaLnBrk="1" hangingPunct="1">
              <a:lnSpc>
                <a:spcPct val="90000"/>
              </a:lnSpc>
              <a:buSzPct val="100000"/>
              <a:buFont typeface="Wingdings" panose="05000000000000000000" pitchFamily="2" charset="2"/>
              <a:buChar char="§"/>
              <a:defRPr/>
            </a:pPr>
            <a:r>
              <a:rPr lang="en-US" dirty="0"/>
              <a:t>They are considered “negative goods”</a:t>
            </a:r>
          </a:p>
          <a:p>
            <a:pPr eaLnBrk="1" hangingPunct="1">
              <a:lnSpc>
                <a:spcPct val="90000"/>
              </a:lnSpc>
              <a:buSzPct val="100000"/>
              <a:buFont typeface="Wingdings" panose="05000000000000000000" pitchFamily="2" charset="2"/>
              <a:buChar char="§"/>
              <a:defRPr/>
            </a:pPr>
            <a:r>
              <a:rPr lang="en-US" dirty="0"/>
              <a:t>They are experience goods</a:t>
            </a:r>
            <a:endParaRPr lang="en-US" sz="3600" dirty="0"/>
          </a:p>
        </p:txBody>
      </p:sp>
      <p:pic>
        <p:nvPicPr>
          <p:cNvPr id="17412" name="Picture 4" descr="pharmaceutical-industry-energy-efficiency"/>
          <p:cNvPicPr>
            <a:picLocks noChangeAspect="1" noChangeArrowheads="1"/>
          </p:cNvPicPr>
          <p:nvPr/>
        </p:nvPicPr>
        <p:blipFill>
          <a:blip r:embed="rId3" cstate="print"/>
          <a:srcRect/>
          <a:stretch>
            <a:fillRect/>
          </a:stretch>
        </p:blipFill>
        <p:spPr bwMode="auto">
          <a:xfrm>
            <a:off x="5747359" y="2209800"/>
            <a:ext cx="3156857" cy="3048000"/>
          </a:xfrm>
          <a:prstGeom prst="rect">
            <a:avLst/>
          </a:prstGeom>
          <a:noFill/>
          <a:ln w="76200">
            <a:solidFill>
              <a:schemeClr val="accent2"/>
            </a:solidFill>
            <a:miter lim="800000"/>
            <a:headEnd/>
            <a:tailEnd/>
          </a:ln>
        </p:spPr>
      </p:pic>
      <p:sp>
        <p:nvSpPr>
          <p:cNvPr id="17413" name="Slide Number Placeholder 1"/>
          <p:cNvSpPr>
            <a:spLocks noGrp="1"/>
          </p:cNvSpPr>
          <p:nvPr>
            <p:ph type="sldNum" sz="quarter" idx="11"/>
          </p:nvPr>
        </p:nvSpPr>
        <p:spPr>
          <a:noFill/>
          <a:ln>
            <a:miter lim="800000"/>
            <a:headEnd/>
            <a:tailEnd/>
          </a:ln>
        </p:spPr>
        <p:txBody>
          <a:bodyPr/>
          <a:lstStyle/>
          <a:p>
            <a:fld id="{09746989-6CF0-4D46-AA84-C37C5E15C414}" type="slidenum">
              <a:rPr lang="en-US" altLang="en-US" smtClean="0">
                <a:latin typeface="Arial" pitchFamily="34" charset="0"/>
              </a:rPr>
              <a:pPr/>
              <a:t>14</a:t>
            </a:fld>
            <a:endParaRPr lang="en-US" altLang="en-US">
              <a:latin typeface="Arial" pitchFamily="34" charset="0"/>
            </a:endParaRPr>
          </a:p>
        </p:txBody>
      </p:sp>
      <p:sp>
        <p:nvSpPr>
          <p:cNvPr id="2" name="TextBox 1"/>
          <p:cNvSpPr txBox="1"/>
          <p:nvPr/>
        </p:nvSpPr>
        <p:spPr>
          <a:xfrm>
            <a:off x="308974" y="5867400"/>
            <a:ext cx="4644025" cy="253916"/>
          </a:xfrm>
          <a:prstGeom prst="rect">
            <a:avLst/>
          </a:prstGeom>
          <a:noFill/>
        </p:spPr>
        <p:txBody>
          <a:bodyPr wrap="square" rtlCol="0">
            <a:spAutoFit/>
          </a:bodyPr>
          <a:lstStyle/>
          <a:p>
            <a:r>
              <a:rPr lang="en-US" sz="1050" dirty="0" err="1"/>
              <a:t>Kolassa</a:t>
            </a:r>
            <a:r>
              <a:rPr lang="en-US" sz="1050" dirty="0"/>
              <a:t>, E.M. The strategic pricing of pharmaceuticals. 2009; Chp1 (2:8)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457200" y="152400"/>
            <a:ext cx="8229600" cy="1219200"/>
          </a:xfrm>
        </p:spPr>
        <p:txBody>
          <a:bodyPr/>
          <a:lstStyle/>
          <a:p>
            <a:pPr eaLnBrk="1" hangingPunct="1">
              <a:defRPr/>
            </a:pPr>
            <a:r>
              <a:rPr lang="en-US" sz="4000" dirty="0"/>
              <a:t>Derived Demand</a:t>
            </a:r>
          </a:p>
        </p:txBody>
      </p:sp>
      <p:sp>
        <p:nvSpPr>
          <p:cNvPr id="21507" name="Rectangle 3"/>
          <p:cNvSpPr>
            <a:spLocks noGrp="1" noChangeArrowheads="1"/>
          </p:cNvSpPr>
          <p:nvPr>
            <p:ph type="body" idx="1"/>
          </p:nvPr>
        </p:nvSpPr>
        <p:spPr>
          <a:xfrm>
            <a:off x="457200" y="1524000"/>
            <a:ext cx="8382000" cy="5181600"/>
          </a:xfrm>
        </p:spPr>
        <p:txBody>
          <a:bodyPr/>
          <a:lstStyle/>
          <a:p>
            <a:pPr eaLnBrk="1" hangingPunct="1">
              <a:lnSpc>
                <a:spcPct val="80000"/>
              </a:lnSpc>
              <a:defRPr/>
            </a:pPr>
            <a:r>
              <a:rPr lang="en-US" sz="2800" dirty="0"/>
              <a:t>Demanded and sold in response to medical need</a:t>
            </a:r>
          </a:p>
          <a:p>
            <a:pPr eaLnBrk="1" hangingPunct="1">
              <a:lnSpc>
                <a:spcPct val="80000"/>
              </a:lnSpc>
              <a:defRPr/>
            </a:pPr>
            <a:r>
              <a:rPr lang="en-US" sz="2800" dirty="0"/>
              <a:t>Use is influenced by the comparison with the standard of care for the particular disease or affliction</a:t>
            </a:r>
          </a:p>
          <a:p>
            <a:pPr eaLnBrk="1" hangingPunct="1">
              <a:lnSpc>
                <a:spcPct val="80000"/>
              </a:lnSpc>
              <a:defRPr/>
            </a:pPr>
            <a:r>
              <a:rPr lang="en-US" sz="2800" dirty="0"/>
              <a:t>Decision maker is physician</a:t>
            </a:r>
          </a:p>
          <a:p>
            <a:pPr lvl="1" eaLnBrk="1" hangingPunct="1">
              <a:lnSpc>
                <a:spcPct val="80000"/>
              </a:lnSpc>
              <a:defRPr/>
            </a:pPr>
            <a:r>
              <a:rPr lang="en-US" sz="2400" dirty="0"/>
              <a:t>neither consumes nor pays for the product</a:t>
            </a:r>
          </a:p>
          <a:p>
            <a:pPr lvl="1" eaLnBrk="1" hangingPunct="1">
              <a:lnSpc>
                <a:spcPct val="80000"/>
              </a:lnSpc>
              <a:defRPr/>
            </a:pPr>
            <a:r>
              <a:rPr lang="en-US" sz="2400" dirty="0"/>
              <a:t>no idea of the price; only knows </a:t>
            </a:r>
            <a:r>
              <a:rPr lang="en-US" sz="2400" u="sng" dirty="0"/>
              <a:t>its value</a:t>
            </a:r>
          </a:p>
          <a:p>
            <a:pPr lvl="1" eaLnBrk="1" hangingPunct="1">
              <a:lnSpc>
                <a:spcPct val="80000"/>
              </a:lnSpc>
              <a:defRPr/>
            </a:pPr>
            <a:r>
              <a:rPr lang="en-US" sz="2400" dirty="0"/>
              <a:t>Determines which medication(s) best for each individual patient based on patients’ specific characteristics</a:t>
            </a:r>
          </a:p>
        </p:txBody>
      </p:sp>
      <p:sp>
        <p:nvSpPr>
          <p:cNvPr id="18436" name="Slide Number Placeholder 1"/>
          <p:cNvSpPr>
            <a:spLocks noGrp="1"/>
          </p:cNvSpPr>
          <p:nvPr>
            <p:ph type="sldNum" sz="quarter" idx="11"/>
          </p:nvPr>
        </p:nvSpPr>
        <p:spPr>
          <a:noFill/>
          <a:ln>
            <a:miter lim="800000"/>
            <a:headEnd/>
            <a:tailEnd/>
          </a:ln>
        </p:spPr>
        <p:txBody>
          <a:bodyPr/>
          <a:lstStyle/>
          <a:p>
            <a:fld id="{A99D41B4-45C8-4407-BE99-99E0B51A2EBB}" type="slidenum">
              <a:rPr lang="en-US" altLang="en-US" smtClean="0">
                <a:latin typeface="Arial" pitchFamily="34" charset="0"/>
              </a:rPr>
              <a:pPr/>
              <a:t>15</a:t>
            </a:fld>
            <a:endParaRPr lang="en-US" altLang="en-US">
              <a:latin typeface="Arial" pitchFamily="34" charset="0"/>
            </a:endParaRPr>
          </a:p>
        </p:txBody>
      </p:sp>
      <p:pic>
        <p:nvPicPr>
          <p:cNvPr id="3" name="Picture 2"/>
          <p:cNvPicPr>
            <a:picLocks noChangeAspect="1"/>
          </p:cNvPicPr>
          <p:nvPr/>
        </p:nvPicPr>
        <p:blipFill>
          <a:blip r:embed="rId3"/>
          <a:stretch>
            <a:fillRect/>
          </a:stretch>
        </p:blipFill>
        <p:spPr>
          <a:xfrm>
            <a:off x="3048000" y="4733925"/>
            <a:ext cx="2609850" cy="1752600"/>
          </a:xfrm>
          <a:prstGeom prst="rect">
            <a:avLst/>
          </a:prstGeom>
          <a:ln w="76200">
            <a:solidFill>
              <a:schemeClr val="accent2"/>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0" y="152400"/>
            <a:ext cx="9144000" cy="1143000"/>
          </a:xfrm>
        </p:spPr>
        <p:txBody>
          <a:bodyPr/>
          <a:lstStyle/>
          <a:p>
            <a:pPr eaLnBrk="1" hangingPunct="1">
              <a:defRPr/>
            </a:pPr>
            <a:r>
              <a:rPr lang="en-US" sz="4000" dirty="0"/>
              <a:t>Negative Goods</a:t>
            </a:r>
          </a:p>
        </p:txBody>
      </p:sp>
      <p:sp>
        <p:nvSpPr>
          <p:cNvPr id="22531" name="Rectangle 3"/>
          <p:cNvSpPr>
            <a:spLocks noGrp="1" noChangeArrowheads="1"/>
          </p:cNvSpPr>
          <p:nvPr>
            <p:ph type="body" idx="1"/>
          </p:nvPr>
        </p:nvSpPr>
        <p:spPr>
          <a:xfrm>
            <a:off x="685800" y="1489401"/>
            <a:ext cx="7772400" cy="1981200"/>
          </a:xfrm>
        </p:spPr>
        <p:txBody>
          <a:bodyPr/>
          <a:lstStyle/>
          <a:p>
            <a:pPr eaLnBrk="1" hangingPunct="1">
              <a:defRPr/>
            </a:pPr>
            <a:r>
              <a:rPr lang="en-US" dirty="0"/>
              <a:t>Those who purchase them would rather not</a:t>
            </a:r>
          </a:p>
          <a:p>
            <a:pPr eaLnBrk="1" hangingPunct="1">
              <a:defRPr/>
            </a:pPr>
            <a:r>
              <a:rPr lang="en-US" dirty="0"/>
              <a:t>Seen as an unpleasant necessity </a:t>
            </a:r>
          </a:p>
          <a:p>
            <a:pPr eaLnBrk="1" hangingPunct="1">
              <a:defRPr/>
            </a:pPr>
            <a:r>
              <a:rPr lang="en-US" dirty="0"/>
              <a:t>Prices will always be considered “</a:t>
            </a:r>
            <a:r>
              <a:rPr lang="en-US" u="sng" dirty="0"/>
              <a:t>too high.</a:t>
            </a:r>
            <a:r>
              <a:rPr lang="en-US" dirty="0"/>
              <a:t>”</a:t>
            </a:r>
            <a:endParaRPr lang="en-US" u="sng" dirty="0"/>
          </a:p>
        </p:txBody>
      </p:sp>
      <p:pic>
        <p:nvPicPr>
          <p:cNvPr id="19460" name="Picture 4" descr="Pediatrics"/>
          <p:cNvPicPr>
            <a:picLocks noChangeAspect="1" noChangeArrowheads="1"/>
          </p:cNvPicPr>
          <p:nvPr/>
        </p:nvPicPr>
        <p:blipFill>
          <a:blip r:embed="rId3" cstate="print"/>
          <a:srcRect/>
          <a:stretch>
            <a:fillRect/>
          </a:stretch>
        </p:blipFill>
        <p:spPr bwMode="auto">
          <a:xfrm>
            <a:off x="3276600" y="3470601"/>
            <a:ext cx="2590800" cy="2792413"/>
          </a:xfrm>
          <a:prstGeom prst="rect">
            <a:avLst/>
          </a:prstGeom>
          <a:noFill/>
          <a:ln w="76200">
            <a:solidFill>
              <a:schemeClr val="accent2"/>
            </a:solidFill>
            <a:miter lim="800000"/>
            <a:headEnd/>
            <a:tailEnd/>
          </a:ln>
        </p:spPr>
      </p:pic>
      <p:sp>
        <p:nvSpPr>
          <p:cNvPr id="19461" name="Slide Number Placeholder 1"/>
          <p:cNvSpPr>
            <a:spLocks noGrp="1"/>
          </p:cNvSpPr>
          <p:nvPr>
            <p:ph type="sldNum" sz="quarter" idx="11"/>
          </p:nvPr>
        </p:nvSpPr>
        <p:spPr>
          <a:noFill/>
          <a:ln>
            <a:miter lim="800000"/>
            <a:headEnd/>
            <a:tailEnd/>
          </a:ln>
        </p:spPr>
        <p:txBody>
          <a:bodyPr/>
          <a:lstStyle/>
          <a:p>
            <a:fld id="{35C69280-3B48-45C8-81AC-BC767A653454}" type="slidenum">
              <a:rPr lang="en-US" altLang="en-US" smtClean="0">
                <a:latin typeface="Arial" pitchFamily="34" charset="0"/>
              </a:rPr>
              <a:pPr/>
              <a:t>16</a:t>
            </a:fld>
            <a:endParaRPr lang="en-US" altLang="en-US">
              <a:latin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defRPr/>
            </a:pPr>
            <a:r>
              <a:rPr lang="en-US" sz="4000" dirty="0"/>
              <a:t>Experience Goods</a:t>
            </a:r>
          </a:p>
        </p:txBody>
      </p:sp>
      <p:sp>
        <p:nvSpPr>
          <p:cNvPr id="24579" name="Rectangle 3"/>
          <p:cNvSpPr>
            <a:spLocks noGrp="1" noChangeArrowheads="1"/>
          </p:cNvSpPr>
          <p:nvPr>
            <p:ph type="body" idx="1"/>
          </p:nvPr>
        </p:nvSpPr>
        <p:spPr>
          <a:xfrm>
            <a:off x="457200" y="1600200"/>
            <a:ext cx="8229600" cy="3505200"/>
          </a:xfrm>
        </p:spPr>
        <p:txBody>
          <a:bodyPr/>
          <a:lstStyle/>
          <a:p>
            <a:pPr eaLnBrk="1" hangingPunct="1">
              <a:defRPr/>
            </a:pPr>
            <a:r>
              <a:rPr lang="en-US" sz="2800" dirty="0"/>
              <a:t>Utility not determined until they have been consumed</a:t>
            </a:r>
          </a:p>
          <a:p>
            <a:pPr eaLnBrk="1" hangingPunct="1">
              <a:defRPr/>
            </a:pPr>
            <a:r>
              <a:rPr lang="en-US" sz="2800" dirty="0"/>
              <a:t>Value is not known at or before purchase </a:t>
            </a:r>
          </a:p>
          <a:p>
            <a:pPr eaLnBrk="1" hangingPunct="1">
              <a:defRPr/>
            </a:pPr>
            <a:r>
              <a:rPr lang="en-US" sz="2800" dirty="0"/>
              <a:t>Usefulness only apparent after it’s first use</a:t>
            </a:r>
          </a:p>
          <a:p>
            <a:pPr eaLnBrk="1" hangingPunct="1">
              <a:defRPr/>
            </a:pPr>
            <a:r>
              <a:rPr lang="en-US" sz="2800" dirty="0"/>
              <a:t>Not all patients taking a medication will experience optimal clinical results</a:t>
            </a:r>
          </a:p>
          <a:p>
            <a:pPr lvl="1" eaLnBrk="1" hangingPunct="1">
              <a:defRPr/>
            </a:pPr>
            <a:r>
              <a:rPr lang="en-US" sz="2400" dirty="0"/>
              <a:t>Effect(s) often fall short of what was desired.</a:t>
            </a:r>
          </a:p>
          <a:p>
            <a:pPr lvl="1" eaLnBrk="1" hangingPunct="1">
              <a:defRPr/>
            </a:pPr>
            <a:r>
              <a:rPr lang="en-US" sz="2400" dirty="0"/>
              <a:t>Adverse reactions may be too unpleasant</a:t>
            </a:r>
          </a:p>
        </p:txBody>
      </p:sp>
      <p:sp>
        <p:nvSpPr>
          <p:cNvPr id="20484" name="Slide Number Placeholder 1"/>
          <p:cNvSpPr>
            <a:spLocks noGrp="1"/>
          </p:cNvSpPr>
          <p:nvPr>
            <p:ph type="sldNum" sz="quarter" idx="11"/>
          </p:nvPr>
        </p:nvSpPr>
        <p:spPr>
          <a:noFill/>
          <a:ln>
            <a:miter lim="800000"/>
            <a:headEnd/>
            <a:tailEnd/>
          </a:ln>
        </p:spPr>
        <p:txBody>
          <a:bodyPr/>
          <a:lstStyle/>
          <a:p>
            <a:fld id="{E36561D4-4C8D-4F26-8EA8-3F34F373E215}" type="slidenum">
              <a:rPr lang="en-US" altLang="en-US" smtClean="0">
                <a:latin typeface="Arial" pitchFamily="34" charset="0"/>
              </a:rPr>
              <a:pPr/>
              <a:t>17</a:t>
            </a:fld>
            <a:endParaRPr lang="en-US" altLang="en-US">
              <a:latin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defRPr/>
            </a:pPr>
            <a:r>
              <a:rPr lang="en-US" sz="4000" dirty="0"/>
              <a:t>Pricing Factors</a:t>
            </a:r>
          </a:p>
        </p:txBody>
      </p:sp>
      <p:sp>
        <p:nvSpPr>
          <p:cNvPr id="26627" name="Rectangle 3"/>
          <p:cNvSpPr>
            <a:spLocks noGrp="1" noChangeArrowheads="1"/>
          </p:cNvSpPr>
          <p:nvPr>
            <p:ph type="body" idx="1"/>
          </p:nvPr>
        </p:nvSpPr>
        <p:spPr>
          <a:xfrm>
            <a:off x="457200" y="1676400"/>
            <a:ext cx="8229600" cy="4114800"/>
          </a:xfrm>
        </p:spPr>
        <p:txBody>
          <a:bodyPr/>
          <a:lstStyle/>
          <a:p>
            <a:pPr eaLnBrk="1" hangingPunct="1">
              <a:lnSpc>
                <a:spcPct val="90000"/>
              </a:lnSpc>
              <a:defRPr/>
            </a:pPr>
            <a:r>
              <a:rPr lang="en-US" sz="2800" dirty="0"/>
              <a:t>For many, price = </a:t>
            </a:r>
            <a:r>
              <a:rPr lang="en-US" sz="2800" u="sng" dirty="0"/>
              <a:t>quality</a:t>
            </a:r>
            <a:r>
              <a:rPr lang="en-US" sz="2800" dirty="0"/>
              <a:t> and </a:t>
            </a:r>
            <a:r>
              <a:rPr lang="en-US" sz="2800" u="sng" dirty="0"/>
              <a:t>utility</a:t>
            </a:r>
            <a:r>
              <a:rPr lang="en-US" sz="2800" dirty="0"/>
              <a:t> </a:t>
            </a:r>
          </a:p>
          <a:p>
            <a:pPr eaLnBrk="1" hangingPunct="1">
              <a:lnSpc>
                <a:spcPct val="90000"/>
              </a:lnSpc>
              <a:defRPr/>
            </a:pPr>
            <a:r>
              <a:rPr lang="en-US" sz="2800" dirty="0"/>
              <a:t>A few exceptions</a:t>
            </a:r>
          </a:p>
          <a:p>
            <a:pPr lvl="1" eaLnBrk="1" hangingPunct="1">
              <a:lnSpc>
                <a:spcPct val="90000"/>
              </a:lnSpc>
              <a:defRPr/>
            </a:pPr>
            <a:r>
              <a:rPr lang="en-US" sz="2600" dirty="0"/>
              <a:t>Price charged for a drug has little effect on its unit sales</a:t>
            </a:r>
          </a:p>
          <a:p>
            <a:pPr lvl="1" eaLnBrk="1" hangingPunct="1">
              <a:lnSpc>
                <a:spcPct val="90000"/>
              </a:lnSpc>
              <a:defRPr/>
            </a:pPr>
            <a:r>
              <a:rPr lang="en-US" sz="2600" dirty="0"/>
              <a:t>Demand is driven by:</a:t>
            </a:r>
          </a:p>
          <a:p>
            <a:pPr eaLnBrk="1" hangingPunct="1">
              <a:lnSpc>
                <a:spcPct val="90000"/>
              </a:lnSpc>
              <a:buClr>
                <a:schemeClr val="tx1"/>
              </a:buClr>
              <a:buFont typeface="Wingdings" pitchFamily="2" charset="2"/>
              <a:buNone/>
              <a:defRPr/>
            </a:pPr>
            <a:r>
              <a:rPr lang="en-US" sz="2800" dirty="0"/>
              <a:t>  	</a:t>
            </a:r>
            <a:r>
              <a:rPr lang="en-US" sz="2400" dirty="0"/>
              <a:t>	1) epidemiology of the disease</a:t>
            </a:r>
          </a:p>
          <a:p>
            <a:pPr eaLnBrk="1" hangingPunct="1">
              <a:lnSpc>
                <a:spcPct val="90000"/>
              </a:lnSpc>
              <a:buClr>
                <a:schemeClr val="tx1"/>
              </a:buClr>
              <a:buFont typeface="Wingdings" pitchFamily="2" charset="2"/>
              <a:buNone/>
              <a:defRPr/>
            </a:pPr>
            <a:r>
              <a:rPr lang="en-US" sz="2400" dirty="0"/>
              <a:t>  		2) clinical utility of the product</a:t>
            </a:r>
            <a:r>
              <a:rPr lang="en-US" sz="2400" baseline="30000" dirty="0"/>
              <a:t>1</a:t>
            </a:r>
          </a:p>
          <a:p>
            <a:pPr eaLnBrk="1" hangingPunct="1">
              <a:lnSpc>
                <a:spcPct val="90000"/>
              </a:lnSpc>
              <a:defRPr/>
            </a:pPr>
            <a:r>
              <a:rPr lang="en-US" sz="2800" dirty="0"/>
              <a:t>Little can be done with price to drive demand higher</a:t>
            </a:r>
          </a:p>
          <a:p>
            <a:pPr lvl="1" eaLnBrk="1" hangingPunct="1">
              <a:lnSpc>
                <a:spcPct val="90000"/>
              </a:lnSpc>
              <a:defRPr/>
            </a:pPr>
            <a:r>
              <a:rPr lang="en-US" sz="2600" dirty="0"/>
              <a:t>Principal determinant in the success of a medication is its clinical usefulness</a:t>
            </a:r>
            <a:endParaRPr lang="en-US" sz="2600" u="sng" dirty="0"/>
          </a:p>
        </p:txBody>
      </p:sp>
      <p:sp>
        <p:nvSpPr>
          <p:cNvPr id="21508" name="Slide Number Placeholder 1"/>
          <p:cNvSpPr>
            <a:spLocks noGrp="1"/>
          </p:cNvSpPr>
          <p:nvPr>
            <p:ph type="sldNum" sz="quarter" idx="11"/>
          </p:nvPr>
        </p:nvSpPr>
        <p:spPr>
          <a:noFill/>
          <a:ln>
            <a:miter lim="800000"/>
            <a:headEnd/>
            <a:tailEnd/>
          </a:ln>
        </p:spPr>
        <p:txBody>
          <a:bodyPr/>
          <a:lstStyle/>
          <a:p>
            <a:fld id="{4DCC8A6F-C9A0-45B4-8E3F-63E4F58EFF23}" type="slidenum">
              <a:rPr lang="en-US" altLang="en-US" smtClean="0">
                <a:latin typeface="Arial" pitchFamily="34" charset="0"/>
              </a:rPr>
              <a:pPr/>
              <a:t>18</a:t>
            </a:fld>
            <a:endParaRPr lang="en-US" altLang="en-US">
              <a:latin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defRPr/>
            </a:pPr>
            <a:r>
              <a:rPr lang="en-US" sz="4000" dirty="0"/>
              <a:t>Pricing Factors</a:t>
            </a:r>
          </a:p>
        </p:txBody>
      </p:sp>
      <p:sp>
        <p:nvSpPr>
          <p:cNvPr id="25603" name="Rectangle 3"/>
          <p:cNvSpPr>
            <a:spLocks noGrp="1" noChangeArrowheads="1"/>
          </p:cNvSpPr>
          <p:nvPr>
            <p:ph type="body" idx="1"/>
          </p:nvPr>
        </p:nvSpPr>
        <p:spPr>
          <a:xfrm>
            <a:off x="304800" y="1602581"/>
            <a:ext cx="6553200" cy="4525963"/>
          </a:xfrm>
        </p:spPr>
        <p:txBody>
          <a:bodyPr/>
          <a:lstStyle/>
          <a:p>
            <a:pPr eaLnBrk="1" hangingPunct="1">
              <a:lnSpc>
                <a:spcPct val="90000"/>
              </a:lnSpc>
              <a:defRPr/>
            </a:pPr>
            <a:r>
              <a:rPr lang="en-US" sz="2800" dirty="0"/>
              <a:t>Medications either </a:t>
            </a:r>
            <a:r>
              <a:rPr lang="en-US" sz="2800" u="sng" dirty="0"/>
              <a:t>work well</a:t>
            </a:r>
            <a:r>
              <a:rPr lang="en-US" sz="2800" dirty="0"/>
              <a:t> or </a:t>
            </a:r>
            <a:r>
              <a:rPr lang="en-US" sz="2800" u="sng" dirty="0"/>
              <a:t>not at all </a:t>
            </a:r>
          </a:p>
          <a:p>
            <a:pPr eaLnBrk="1" hangingPunct="1">
              <a:lnSpc>
                <a:spcPct val="90000"/>
              </a:lnSpc>
              <a:defRPr/>
            </a:pPr>
            <a:r>
              <a:rPr lang="en-US" sz="2800" dirty="0"/>
              <a:t>Medications that work somewhat </a:t>
            </a:r>
          </a:p>
          <a:p>
            <a:pPr lvl="1" eaLnBrk="1" hangingPunct="1">
              <a:lnSpc>
                <a:spcPct val="90000"/>
              </a:lnSpc>
              <a:defRPr/>
            </a:pPr>
            <a:r>
              <a:rPr lang="en-US" sz="2400" dirty="0"/>
              <a:t>Lose favor in the eyes of physicians</a:t>
            </a:r>
          </a:p>
          <a:p>
            <a:pPr lvl="1" eaLnBrk="1" hangingPunct="1">
              <a:lnSpc>
                <a:spcPct val="90000"/>
              </a:lnSpc>
              <a:defRPr/>
            </a:pPr>
            <a:r>
              <a:rPr lang="en-US" sz="2400" dirty="0"/>
              <a:t>Under-prescribed</a:t>
            </a:r>
          </a:p>
          <a:p>
            <a:pPr lvl="1" eaLnBrk="1" hangingPunct="1">
              <a:lnSpc>
                <a:spcPct val="90000"/>
              </a:lnSpc>
              <a:defRPr/>
            </a:pPr>
            <a:r>
              <a:rPr lang="en-US" sz="2400" dirty="0"/>
              <a:t>Fade from the market</a:t>
            </a:r>
          </a:p>
          <a:p>
            <a:pPr eaLnBrk="1" hangingPunct="1">
              <a:lnSpc>
                <a:spcPct val="90000"/>
              </a:lnSpc>
              <a:defRPr/>
            </a:pPr>
            <a:r>
              <a:rPr lang="en-US" sz="2800" u="sng" dirty="0"/>
              <a:t>Communicate the value of the product</a:t>
            </a:r>
          </a:p>
          <a:p>
            <a:pPr lvl="1" eaLnBrk="1" hangingPunct="1">
              <a:lnSpc>
                <a:spcPct val="90000"/>
              </a:lnSpc>
              <a:defRPr/>
            </a:pPr>
            <a:r>
              <a:rPr lang="en-US" sz="2400" dirty="0"/>
              <a:t>Manufacturers can charge appropriate prices </a:t>
            </a:r>
          </a:p>
          <a:p>
            <a:pPr lvl="1" eaLnBrk="1" hangingPunct="1">
              <a:lnSpc>
                <a:spcPct val="90000"/>
              </a:lnSpc>
              <a:defRPr/>
            </a:pPr>
            <a:r>
              <a:rPr lang="en-US" sz="2400" dirty="0"/>
              <a:t>Able to stay in business</a:t>
            </a:r>
          </a:p>
          <a:p>
            <a:pPr lvl="1" eaLnBrk="1" hangingPunct="1">
              <a:lnSpc>
                <a:spcPct val="90000"/>
              </a:lnSpc>
              <a:defRPr/>
            </a:pPr>
            <a:r>
              <a:rPr lang="en-US" sz="2400" dirty="0"/>
              <a:t>Continue to fund new research</a:t>
            </a:r>
          </a:p>
          <a:p>
            <a:pPr eaLnBrk="1" hangingPunct="1">
              <a:lnSpc>
                <a:spcPct val="90000"/>
              </a:lnSpc>
              <a:defRPr/>
            </a:pPr>
            <a:endParaRPr lang="en-US" sz="2800" dirty="0"/>
          </a:p>
          <a:p>
            <a:pPr eaLnBrk="1" hangingPunct="1">
              <a:lnSpc>
                <a:spcPct val="90000"/>
              </a:lnSpc>
              <a:defRPr/>
            </a:pPr>
            <a:endParaRPr lang="en-US" sz="2800" dirty="0"/>
          </a:p>
        </p:txBody>
      </p:sp>
      <p:pic>
        <p:nvPicPr>
          <p:cNvPr id="22532" name="Picture 5" descr="megaphonekid"/>
          <p:cNvPicPr>
            <a:picLocks noChangeAspect="1" noChangeArrowheads="1"/>
          </p:cNvPicPr>
          <p:nvPr/>
        </p:nvPicPr>
        <p:blipFill>
          <a:blip r:embed="rId3" cstate="print"/>
          <a:srcRect/>
          <a:stretch>
            <a:fillRect/>
          </a:stretch>
        </p:blipFill>
        <p:spPr bwMode="auto">
          <a:xfrm>
            <a:off x="6629400" y="3962400"/>
            <a:ext cx="2209800" cy="2046288"/>
          </a:xfrm>
          <a:prstGeom prst="rect">
            <a:avLst/>
          </a:prstGeom>
          <a:noFill/>
          <a:ln w="76200">
            <a:solidFill>
              <a:schemeClr val="accent2"/>
            </a:solidFill>
            <a:miter lim="800000"/>
            <a:headEnd/>
            <a:tailEnd/>
          </a:ln>
        </p:spPr>
      </p:pic>
      <p:sp>
        <p:nvSpPr>
          <p:cNvPr id="22533" name="Slide Number Placeholder 1"/>
          <p:cNvSpPr>
            <a:spLocks noGrp="1"/>
          </p:cNvSpPr>
          <p:nvPr>
            <p:ph type="sldNum" sz="quarter" idx="11"/>
          </p:nvPr>
        </p:nvSpPr>
        <p:spPr>
          <a:noFill/>
          <a:ln>
            <a:miter lim="800000"/>
            <a:headEnd/>
            <a:tailEnd/>
          </a:ln>
        </p:spPr>
        <p:txBody>
          <a:bodyPr/>
          <a:lstStyle/>
          <a:p>
            <a:fld id="{F522566A-4613-4DA2-AD84-67A6052C2563}" type="slidenum">
              <a:rPr lang="en-US" altLang="en-US" smtClean="0">
                <a:latin typeface="Arial" pitchFamily="34" charset="0"/>
              </a:rPr>
              <a:pPr/>
              <a:t>19</a:t>
            </a:fld>
            <a:endParaRPr lang="en-US" altLang="en-US">
              <a:latin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457200" y="0"/>
            <a:ext cx="8229600" cy="990600"/>
          </a:xfrm>
        </p:spPr>
        <p:txBody>
          <a:bodyPr/>
          <a:lstStyle/>
          <a:p>
            <a:pPr algn="l" eaLnBrk="1" hangingPunct="1">
              <a:defRPr/>
            </a:pPr>
            <a:r>
              <a:rPr lang="en-US"/>
              <a:t>                   Objectives</a:t>
            </a:r>
          </a:p>
        </p:txBody>
      </p:sp>
      <p:sp>
        <p:nvSpPr>
          <p:cNvPr id="3075" name="Rectangle 3"/>
          <p:cNvSpPr>
            <a:spLocks noGrp="1" noChangeArrowheads="1"/>
          </p:cNvSpPr>
          <p:nvPr>
            <p:ph type="body" sz="half" idx="1"/>
          </p:nvPr>
        </p:nvSpPr>
        <p:spPr>
          <a:xfrm>
            <a:off x="552450" y="990600"/>
            <a:ext cx="8039100" cy="5486400"/>
          </a:xfrm>
        </p:spPr>
        <p:txBody>
          <a:bodyPr/>
          <a:lstStyle/>
          <a:p>
            <a:pPr eaLnBrk="1" hangingPunct="1">
              <a:lnSpc>
                <a:spcPct val="90000"/>
              </a:lnSpc>
              <a:defRPr/>
            </a:pPr>
            <a:r>
              <a:rPr lang="en-US" sz="2400" dirty="0"/>
              <a:t>Be familiar with pricing terminology and product flow </a:t>
            </a:r>
          </a:p>
          <a:p>
            <a:pPr eaLnBrk="1" hangingPunct="1">
              <a:lnSpc>
                <a:spcPct val="90000"/>
              </a:lnSpc>
              <a:defRPr/>
            </a:pPr>
            <a:r>
              <a:rPr lang="en-US" sz="2400" dirty="0"/>
              <a:t>Recognize basic pricing principles</a:t>
            </a:r>
          </a:p>
          <a:p>
            <a:pPr eaLnBrk="1" hangingPunct="1">
              <a:lnSpc>
                <a:spcPct val="90000"/>
              </a:lnSpc>
              <a:defRPr/>
            </a:pPr>
            <a:r>
              <a:rPr lang="en-US" sz="2400" dirty="0"/>
              <a:t>Understand the uniqueness of pricing pharmaceuticals</a:t>
            </a:r>
          </a:p>
          <a:p>
            <a:pPr eaLnBrk="1" hangingPunct="1">
              <a:lnSpc>
                <a:spcPct val="90000"/>
              </a:lnSpc>
              <a:defRPr/>
            </a:pPr>
            <a:r>
              <a:rPr lang="en-US" sz="2400" dirty="0"/>
              <a:t>Outline factors to consider when pricing pharmaceuticals</a:t>
            </a:r>
          </a:p>
          <a:p>
            <a:pPr eaLnBrk="1" hangingPunct="1">
              <a:lnSpc>
                <a:spcPct val="90000"/>
              </a:lnSpc>
              <a:defRPr/>
            </a:pPr>
            <a:r>
              <a:rPr lang="en-US" sz="2400" dirty="0"/>
              <a:t>Describe value based pricing</a:t>
            </a:r>
          </a:p>
          <a:p>
            <a:pPr eaLnBrk="1" hangingPunct="1">
              <a:lnSpc>
                <a:spcPct val="90000"/>
              </a:lnSpc>
              <a:defRPr/>
            </a:pPr>
            <a:r>
              <a:rPr lang="en-US" sz="2400"/>
              <a:t>Understand </a:t>
            </a:r>
            <a:r>
              <a:rPr lang="en-US" sz="2400" dirty="0"/>
              <a:t>the correlation between price sensitivity and medical decision makers</a:t>
            </a:r>
          </a:p>
          <a:p>
            <a:pPr eaLnBrk="1" hangingPunct="1">
              <a:defRPr/>
            </a:pPr>
            <a:r>
              <a:rPr lang="en-US" sz="2400" dirty="0"/>
              <a:t>Explain the significance of reimbursement in pricing</a:t>
            </a:r>
          </a:p>
          <a:p>
            <a:pPr eaLnBrk="1" hangingPunct="1">
              <a:defRPr/>
            </a:pPr>
            <a:r>
              <a:rPr lang="en-US" sz="2400" dirty="0"/>
              <a:t>Recognize the role of the competition in pricing</a:t>
            </a:r>
          </a:p>
          <a:p>
            <a:pPr eaLnBrk="1" hangingPunct="1">
              <a:defRPr/>
            </a:pPr>
            <a:r>
              <a:rPr lang="en-US" sz="2400" dirty="0"/>
              <a:t>Identify generic markets and their role in pricing</a:t>
            </a:r>
          </a:p>
          <a:p>
            <a:pPr eaLnBrk="1" hangingPunct="1">
              <a:defRPr/>
            </a:pPr>
            <a:r>
              <a:rPr lang="en-US" sz="2400" dirty="0"/>
              <a:t>Understand contracting in pharmaceuticals and the value of international pricing </a:t>
            </a:r>
          </a:p>
          <a:p>
            <a:pPr eaLnBrk="1" hangingPunct="1">
              <a:defRPr/>
            </a:pPr>
            <a:r>
              <a:rPr lang="en-US" sz="2400" dirty="0"/>
              <a:t>Be aware of the future of pharmaceutical pricing</a:t>
            </a:r>
          </a:p>
          <a:p>
            <a:pPr eaLnBrk="1" hangingPunct="1">
              <a:lnSpc>
                <a:spcPct val="90000"/>
              </a:lnSpc>
              <a:defRPr/>
            </a:pPr>
            <a:endParaRPr lang="en-US" dirty="0"/>
          </a:p>
          <a:p>
            <a:pPr eaLnBrk="1" hangingPunct="1">
              <a:lnSpc>
                <a:spcPct val="90000"/>
              </a:lnSpc>
              <a:defRPr/>
            </a:pPr>
            <a:endParaRPr lang="en-US" sz="2400" dirty="0"/>
          </a:p>
          <a:p>
            <a:pPr eaLnBrk="1" hangingPunct="1">
              <a:lnSpc>
                <a:spcPct val="90000"/>
              </a:lnSpc>
              <a:defRPr/>
            </a:pPr>
            <a:endParaRPr lang="en-US" sz="2000" dirty="0"/>
          </a:p>
          <a:p>
            <a:pPr eaLnBrk="1" hangingPunct="1">
              <a:lnSpc>
                <a:spcPct val="90000"/>
              </a:lnSpc>
              <a:buClr>
                <a:schemeClr val="tx1"/>
              </a:buClr>
              <a:buFont typeface="Wingdings" pitchFamily="2" charset="2"/>
              <a:buChar char="§"/>
              <a:defRPr/>
            </a:pPr>
            <a:endParaRPr lang="en-US" sz="2000" dirty="0"/>
          </a:p>
          <a:p>
            <a:pPr eaLnBrk="1" hangingPunct="1">
              <a:lnSpc>
                <a:spcPct val="90000"/>
              </a:lnSpc>
              <a:defRPr/>
            </a:pPr>
            <a:endParaRPr lang="en-US" sz="2000" dirty="0"/>
          </a:p>
          <a:p>
            <a:pPr eaLnBrk="1" hangingPunct="1">
              <a:lnSpc>
                <a:spcPct val="90000"/>
              </a:lnSpc>
              <a:defRPr/>
            </a:pPr>
            <a:endParaRPr lang="en-US" sz="2000" dirty="0"/>
          </a:p>
        </p:txBody>
      </p:sp>
      <p:sp>
        <p:nvSpPr>
          <p:cNvPr id="5125" name="Slide Number Placeholder 1"/>
          <p:cNvSpPr>
            <a:spLocks noGrp="1"/>
          </p:cNvSpPr>
          <p:nvPr>
            <p:ph type="sldNum" sz="quarter" idx="11"/>
          </p:nvPr>
        </p:nvSpPr>
        <p:spPr>
          <a:noFill/>
          <a:ln>
            <a:miter lim="800000"/>
            <a:headEnd/>
            <a:tailEnd/>
          </a:ln>
        </p:spPr>
        <p:txBody>
          <a:bodyPr/>
          <a:lstStyle/>
          <a:p>
            <a:fld id="{672BEFA5-1B2B-4427-823A-A88258E4D33A}" type="slidenum">
              <a:rPr lang="en-US" altLang="en-US" smtClean="0">
                <a:latin typeface="Arial" pitchFamily="34" charset="0"/>
              </a:rPr>
              <a:pPr/>
              <a:t>2</a:t>
            </a:fld>
            <a:endParaRPr lang="en-US" altLang="en-US">
              <a:latin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76200" y="76200"/>
            <a:ext cx="8991600" cy="1219200"/>
          </a:xfrm>
        </p:spPr>
        <p:txBody>
          <a:bodyPr wrap="square" anchor="b">
            <a:normAutofit/>
          </a:bodyPr>
          <a:lstStyle/>
          <a:p>
            <a:pPr eaLnBrk="1" hangingPunct="1">
              <a:defRPr/>
            </a:pPr>
            <a:r>
              <a:rPr lang="en-US"/>
              <a:t>Understanding Value Based Pricing</a:t>
            </a:r>
          </a:p>
        </p:txBody>
      </p:sp>
      <p:sp>
        <p:nvSpPr>
          <p:cNvPr id="137" name="Text Placeholder 3">
            <a:extLst>
              <a:ext uri="{FF2B5EF4-FFF2-40B4-BE49-F238E27FC236}">
                <a16:creationId xmlns:a16="http://schemas.microsoft.com/office/drawing/2014/main" id="{520DDEE0-A2C3-4CB6-A509-C0E8FB0BA2FE}"/>
              </a:ext>
            </a:extLst>
          </p:cNvPr>
          <p:cNvSpPr>
            <a:spLocks noGrp="1"/>
          </p:cNvSpPr>
          <p:nvPr>
            <p:ph type="body" sz="quarter" idx="10"/>
          </p:nvPr>
        </p:nvSpPr>
        <p:spPr>
          <a:xfrm>
            <a:off x="228600" y="6019800"/>
            <a:ext cx="8686800" cy="762000"/>
          </a:xfrm>
        </p:spPr>
        <p:txBody>
          <a:bodyPr/>
          <a:lstStyle/>
          <a:p>
            <a:endParaRPr lang="en-US"/>
          </a:p>
        </p:txBody>
      </p:sp>
      <p:sp>
        <p:nvSpPr>
          <p:cNvPr id="23556" name="Slide Number Placeholder 1" hidden="1"/>
          <p:cNvSpPr>
            <a:spLocks noGrp="1"/>
          </p:cNvSpPr>
          <p:nvPr>
            <p:ph type="sldNum" sz="quarter" idx="4294967295"/>
          </p:nvPr>
        </p:nvSpPr>
        <p:spPr>
          <a:xfrm>
            <a:off x="6553200" y="6248400"/>
            <a:ext cx="2133600" cy="476250"/>
          </a:xfrm>
          <a:noFill/>
          <a:ln>
            <a:miter lim="800000"/>
            <a:headEnd/>
            <a:tailEnd/>
          </a:ln>
        </p:spPr>
        <p:txBody>
          <a:bodyPr/>
          <a:lstStyle/>
          <a:p>
            <a:pPr>
              <a:spcAft>
                <a:spcPts val="600"/>
              </a:spcAft>
            </a:pPr>
            <a:fld id="{C5370F9E-27AE-4668-9C62-DBF7F73089F9}" type="slidenum">
              <a:rPr lang="en-US" altLang="en-US" smtClean="0">
                <a:latin typeface="Arial" pitchFamily="34" charset="0"/>
              </a:rPr>
              <a:pPr>
                <a:spcAft>
                  <a:spcPts val="600"/>
                </a:spcAft>
              </a:pPr>
              <a:t>20</a:t>
            </a:fld>
            <a:endParaRPr lang="en-US" altLang="en-US">
              <a:latin typeface="Arial" pitchFamily="34" charset="0"/>
            </a:endParaRPr>
          </a:p>
        </p:txBody>
      </p:sp>
      <p:graphicFrame>
        <p:nvGraphicFramePr>
          <p:cNvPr id="27653" name="Rectangle 3">
            <a:extLst>
              <a:ext uri="{FF2B5EF4-FFF2-40B4-BE49-F238E27FC236}">
                <a16:creationId xmlns:a16="http://schemas.microsoft.com/office/drawing/2014/main" id="{8C15BE39-DD91-47C0-BE31-4B7519290298}"/>
              </a:ext>
            </a:extLst>
          </p:cNvPr>
          <p:cNvGraphicFramePr/>
          <p:nvPr>
            <p:extLst>
              <p:ext uri="{D42A27DB-BD31-4B8C-83A1-F6EECF244321}">
                <p14:modId xmlns:p14="http://schemas.microsoft.com/office/powerpoint/2010/main" val="3156458023"/>
              </p:ext>
            </p:extLst>
          </p:nvPr>
        </p:nvGraphicFramePr>
        <p:xfrm>
          <a:off x="457200" y="13716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p:txBody>
          <a:bodyPr/>
          <a:lstStyle/>
          <a:p>
            <a:pPr eaLnBrk="1" hangingPunct="1">
              <a:defRPr/>
            </a:pPr>
            <a:r>
              <a:rPr lang="en-US" sz="4000" dirty="0"/>
              <a:t>Value Based Pricing</a:t>
            </a:r>
          </a:p>
        </p:txBody>
      </p:sp>
      <p:sp>
        <p:nvSpPr>
          <p:cNvPr id="28675" name="Rectangle 3"/>
          <p:cNvSpPr>
            <a:spLocks noGrp="1" noChangeArrowheads="1"/>
          </p:cNvSpPr>
          <p:nvPr>
            <p:ph type="body" idx="1"/>
          </p:nvPr>
        </p:nvSpPr>
        <p:spPr>
          <a:xfrm>
            <a:off x="457200" y="1600201"/>
            <a:ext cx="8229600" cy="1676400"/>
          </a:xfrm>
        </p:spPr>
        <p:txBody>
          <a:bodyPr/>
          <a:lstStyle/>
          <a:p>
            <a:pPr eaLnBrk="1" hangingPunct="1">
              <a:defRPr/>
            </a:pPr>
            <a:r>
              <a:rPr lang="en-US" dirty="0"/>
              <a:t>Pharmaceuticals have been and still are </a:t>
            </a:r>
            <a:r>
              <a:rPr lang="en-US" b="1" dirty="0"/>
              <a:t>the most valuable health care intervention</a:t>
            </a:r>
            <a:r>
              <a:rPr lang="en-US" dirty="0"/>
              <a:t> that exists</a:t>
            </a:r>
            <a:r>
              <a:rPr lang="en-US" baseline="30000" dirty="0"/>
              <a:t>1</a:t>
            </a:r>
            <a:endParaRPr lang="en-US" dirty="0"/>
          </a:p>
        </p:txBody>
      </p:sp>
      <p:sp>
        <p:nvSpPr>
          <p:cNvPr id="24580" name="Slide Number Placeholder 1"/>
          <p:cNvSpPr>
            <a:spLocks noGrp="1"/>
          </p:cNvSpPr>
          <p:nvPr>
            <p:ph type="sldNum" sz="quarter" idx="11"/>
          </p:nvPr>
        </p:nvSpPr>
        <p:spPr>
          <a:noFill/>
          <a:ln>
            <a:miter lim="800000"/>
            <a:headEnd/>
            <a:tailEnd/>
          </a:ln>
        </p:spPr>
        <p:txBody>
          <a:bodyPr/>
          <a:lstStyle/>
          <a:p>
            <a:fld id="{2F9A2847-E417-401E-B443-1F3FEEF04675}" type="slidenum">
              <a:rPr lang="en-US" altLang="en-US" smtClean="0">
                <a:latin typeface="Arial" pitchFamily="34" charset="0"/>
              </a:rPr>
              <a:pPr/>
              <a:t>21</a:t>
            </a:fld>
            <a:endParaRPr lang="en-US" altLang="en-US">
              <a:latin typeface="Arial" pitchFamily="34" charset="0"/>
            </a:endParaRPr>
          </a:p>
        </p:txBody>
      </p:sp>
      <p:sp>
        <p:nvSpPr>
          <p:cNvPr id="2" name="TextBox 1"/>
          <p:cNvSpPr txBox="1"/>
          <p:nvPr/>
        </p:nvSpPr>
        <p:spPr>
          <a:xfrm>
            <a:off x="304800" y="6232609"/>
            <a:ext cx="5486400" cy="253916"/>
          </a:xfrm>
          <a:prstGeom prst="rect">
            <a:avLst/>
          </a:prstGeom>
          <a:noFill/>
        </p:spPr>
        <p:txBody>
          <a:bodyPr wrap="square" rtlCol="0">
            <a:spAutoFit/>
          </a:bodyPr>
          <a:lstStyle/>
          <a:p>
            <a:r>
              <a:rPr lang="en-US" sz="1050" dirty="0" err="1"/>
              <a:t>Kolassa</a:t>
            </a:r>
            <a:r>
              <a:rPr lang="en-US" sz="1050" dirty="0"/>
              <a:t> E.M. The strategic pricing of pharmaceuticals. 2009; </a:t>
            </a:r>
            <a:r>
              <a:rPr lang="en-US" sz="1050" dirty="0" err="1"/>
              <a:t>Chp</a:t>
            </a:r>
            <a:r>
              <a:rPr lang="en-US" sz="1050" dirty="0"/>
              <a:t> 4 (49:54)</a:t>
            </a:r>
          </a:p>
        </p:txBody>
      </p:sp>
      <p:pic>
        <p:nvPicPr>
          <p:cNvPr id="3" name="Picture 2"/>
          <p:cNvPicPr>
            <a:picLocks noChangeAspect="1"/>
          </p:cNvPicPr>
          <p:nvPr/>
        </p:nvPicPr>
        <p:blipFill>
          <a:blip r:embed="rId3"/>
          <a:stretch>
            <a:fillRect/>
          </a:stretch>
        </p:blipFill>
        <p:spPr>
          <a:xfrm>
            <a:off x="2476500" y="3477953"/>
            <a:ext cx="4191000" cy="2346960"/>
          </a:xfrm>
          <a:prstGeom prst="rect">
            <a:avLst/>
          </a:prstGeom>
          <a:ln w="76200">
            <a:solidFill>
              <a:schemeClr val="accent2"/>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a:t>Pharmaceutical Value</a:t>
            </a:r>
          </a:p>
        </p:txBody>
      </p:sp>
      <p:sp>
        <p:nvSpPr>
          <p:cNvPr id="25603" name="Slide Number Placeholder 3"/>
          <p:cNvSpPr>
            <a:spLocks noGrp="1"/>
          </p:cNvSpPr>
          <p:nvPr>
            <p:ph type="sldNum" sz="quarter" idx="11"/>
          </p:nvPr>
        </p:nvSpPr>
        <p:spPr>
          <a:noFill/>
          <a:ln>
            <a:miter lim="800000"/>
            <a:headEnd/>
            <a:tailEnd/>
          </a:ln>
        </p:spPr>
        <p:txBody>
          <a:bodyPr/>
          <a:lstStyle/>
          <a:p>
            <a:fld id="{F600BE53-BDA6-4348-B294-7821F5BE0421}" type="slidenum">
              <a:rPr lang="en-US" altLang="en-US" smtClean="0">
                <a:latin typeface="Arial" pitchFamily="34" charset="0"/>
              </a:rPr>
              <a:pPr/>
              <a:t>22</a:t>
            </a:fld>
            <a:endParaRPr lang="en-US" altLang="en-US" dirty="0">
              <a:latin typeface="Arial" pitchFamily="34" charset="0"/>
            </a:endParaRPr>
          </a:p>
        </p:txBody>
      </p:sp>
      <p:sp>
        <p:nvSpPr>
          <p:cNvPr id="25605" name="TextBox 5"/>
          <p:cNvSpPr txBox="1">
            <a:spLocks noChangeArrowheads="1"/>
          </p:cNvSpPr>
          <p:nvPr/>
        </p:nvSpPr>
        <p:spPr bwMode="auto">
          <a:xfrm>
            <a:off x="876300" y="1342659"/>
            <a:ext cx="7391400" cy="461665"/>
          </a:xfrm>
          <a:prstGeom prst="rect">
            <a:avLst/>
          </a:prstGeom>
          <a:noFill/>
          <a:ln w="9525">
            <a:noFill/>
            <a:miter lim="800000"/>
            <a:headEnd/>
            <a:tailEnd/>
          </a:ln>
        </p:spPr>
        <p:txBody>
          <a:bodyPr wrap="square">
            <a:spAutoFit/>
          </a:bodyPr>
          <a:lstStyle/>
          <a:p>
            <a:r>
              <a:rPr lang="en-US" altLang="en-US" sz="2400" dirty="0"/>
              <a:t>The overall trend of the steady increase in the past 2 decades</a:t>
            </a:r>
          </a:p>
        </p:txBody>
      </p:sp>
      <p:sp>
        <p:nvSpPr>
          <p:cNvPr id="25606" name="Footer Placeholder 6"/>
          <p:cNvSpPr>
            <a:spLocks noGrp="1"/>
          </p:cNvSpPr>
          <p:nvPr>
            <p:ph type="ftr" sz="quarter" idx="12"/>
          </p:nvPr>
        </p:nvSpPr>
        <p:spPr>
          <a:xfrm>
            <a:off x="152399" y="6064451"/>
            <a:ext cx="8839200" cy="367898"/>
          </a:xfrm>
          <a:noFill/>
          <a:ln>
            <a:miter lim="800000"/>
            <a:headEnd/>
            <a:tailEnd/>
          </a:ln>
        </p:spPr>
        <p:txBody>
          <a:bodyPr/>
          <a:lstStyle/>
          <a:p>
            <a:pPr algn="l"/>
            <a:r>
              <a:rPr lang="en-US" altLang="en-US" sz="1050" dirty="0">
                <a:latin typeface="+mn-lt"/>
              </a:rPr>
              <a:t>National Center for Health Statistics. Health, United States, 2017 Data Finder. 2018, Aug 9. </a:t>
            </a:r>
            <a:r>
              <a:rPr lang="en-US" sz="1050" dirty="0">
                <a:latin typeface="+mn-lt"/>
              </a:rPr>
              <a:t>Prescription drug use in the past 30 days, by sex, race and Hispanic origin, and age: United States, selected years 1988–1994 through 2011–2014. Retrieved from</a:t>
            </a:r>
            <a:r>
              <a:rPr lang="en-US" altLang="en-US" sz="1050" dirty="0">
                <a:latin typeface="+mn-lt"/>
              </a:rPr>
              <a:t> </a:t>
            </a:r>
            <a:r>
              <a:rPr lang="en-US" sz="1050" dirty="0">
                <a:latin typeface="+mn-lt"/>
              </a:rPr>
              <a:t>https://www.cdc.gov/nchs/data/hus/2017/079.pdf. Accessed Sept 27 2019</a:t>
            </a:r>
            <a:endParaRPr lang="en-US" altLang="en-US" sz="1050" dirty="0">
              <a:latin typeface="+mn-lt"/>
            </a:endParaRPr>
          </a:p>
        </p:txBody>
      </p:sp>
      <p:pic>
        <p:nvPicPr>
          <p:cNvPr id="4" name="Content Placeholder 3"/>
          <p:cNvPicPr>
            <a:picLocks noGrp="1" noChangeAspect="1"/>
          </p:cNvPicPr>
          <p:nvPr>
            <p:ph idx="1"/>
          </p:nvPr>
        </p:nvPicPr>
        <p:blipFill>
          <a:blip r:embed="rId3"/>
          <a:stretch>
            <a:fillRect/>
          </a:stretch>
        </p:blipFill>
        <p:spPr>
          <a:xfrm>
            <a:off x="1026868" y="1897051"/>
            <a:ext cx="7090263" cy="3932261"/>
          </a:xfrm>
          <a:prstGeom prst="rect">
            <a:avLst/>
          </a:prstGeom>
          <a:ln w="76200">
            <a:solidFill>
              <a:schemeClr val="accent2"/>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A9C30C8-494E-4875-BB33-C7EB1B57187E}"/>
              </a:ext>
            </a:extLst>
          </p:cNvPr>
          <p:cNvSpPr>
            <a:spLocks noGrp="1"/>
          </p:cNvSpPr>
          <p:nvPr>
            <p:ph type="title"/>
          </p:nvPr>
        </p:nvSpPr>
        <p:spPr>
          <a:xfrm>
            <a:off x="512840" y="133350"/>
            <a:ext cx="8229600" cy="1378572"/>
          </a:xfrm>
        </p:spPr>
        <p:txBody>
          <a:bodyPr/>
          <a:lstStyle/>
          <a:p>
            <a:r>
              <a:rPr lang="en-US" sz="3600" dirty="0"/>
              <a:t>Delay or Non-receipt of Needed Medical Care or Prescription Drugs</a:t>
            </a:r>
          </a:p>
        </p:txBody>
      </p:sp>
      <p:pic>
        <p:nvPicPr>
          <p:cNvPr id="5" name="Content Placeholder 4">
            <a:extLst>
              <a:ext uri="{FF2B5EF4-FFF2-40B4-BE49-F238E27FC236}">
                <a16:creationId xmlns:a16="http://schemas.microsoft.com/office/drawing/2014/main" id="{A1BF399B-BB35-9D4C-94FC-11A55F876768}"/>
              </a:ext>
            </a:extLst>
          </p:cNvPr>
          <p:cNvPicPr>
            <a:picLocks noGrp="1" noChangeAspect="1"/>
          </p:cNvPicPr>
          <p:nvPr>
            <p:ph idx="1"/>
          </p:nvPr>
        </p:nvPicPr>
        <p:blipFill>
          <a:blip r:embed="rId2"/>
          <a:stretch>
            <a:fillRect/>
          </a:stretch>
        </p:blipFill>
        <p:spPr>
          <a:xfrm>
            <a:off x="512840" y="1600200"/>
            <a:ext cx="8118319" cy="4525963"/>
          </a:xfrm>
          <a:prstGeom prst="rect">
            <a:avLst/>
          </a:prstGeom>
          <a:noFill/>
        </p:spPr>
      </p:pic>
      <p:sp>
        <p:nvSpPr>
          <p:cNvPr id="4" name="Slide Number Placeholder 3">
            <a:extLst>
              <a:ext uri="{FF2B5EF4-FFF2-40B4-BE49-F238E27FC236}">
                <a16:creationId xmlns:a16="http://schemas.microsoft.com/office/drawing/2014/main" id="{E3D4C7CC-425E-2941-AD9C-1BA90A8FEF2A}"/>
              </a:ext>
            </a:extLst>
          </p:cNvPr>
          <p:cNvSpPr>
            <a:spLocks noGrp="1"/>
          </p:cNvSpPr>
          <p:nvPr>
            <p:ph type="sldNum" sz="quarter" idx="11"/>
          </p:nvPr>
        </p:nvSpPr>
        <p:spPr>
          <a:xfrm>
            <a:off x="6553200" y="6248400"/>
            <a:ext cx="2133600" cy="476250"/>
          </a:xfrm>
        </p:spPr>
        <p:txBody>
          <a:bodyPr wrap="square" anchor="b">
            <a:normAutofit/>
          </a:bodyPr>
          <a:lstStyle/>
          <a:p>
            <a:pPr>
              <a:spcAft>
                <a:spcPts val="600"/>
              </a:spcAft>
              <a:defRPr/>
            </a:pPr>
            <a:fld id="{796ABAE5-8035-4851-BB23-D70205EF8C7E}" type="slidenum">
              <a:rPr lang="en-US" smtClean="0"/>
              <a:pPr>
                <a:spcAft>
                  <a:spcPts val="600"/>
                </a:spcAft>
                <a:defRPr/>
              </a:pPr>
              <a:t>23</a:t>
            </a:fld>
            <a:endParaRPr lang="en-US"/>
          </a:p>
        </p:txBody>
      </p:sp>
    </p:spTree>
    <p:extLst>
      <p:ext uri="{BB962C8B-B14F-4D97-AF65-F5344CB8AC3E}">
        <p14:creationId xmlns:p14="http://schemas.microsoft.com/office/powerpoint/2010/main" val="996856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1028700" y="435769"/>
            <a:ext cx="7086600" cy="1249362"/>
          </a:xfrm>
        </p:spPr>
        <p:txBody>
          <a:bodyPr/>
          <a:lstStyle/>
          <a:p>
            <a:pPr eaLnBrk="1" hangingPunct="1">
              <a:defRPr/>
            </a:pPr>
            <a:r>
              <a:rPr lang="en-US" sz="4000" b="0" dirty="0"/>
              <a:t>Overpricing Myth</a:t>
            </a:r>
            <a:br>
              <a:rPr lang="en-US" sz="4000" b="0" dirty="0"/>
            </a:br>
            <a:endParaRPr lang="en-US" sz="4000" b="0" dirty="0"/>
          </a:p>
        </p:txBody>
      </p:sp>
      <p:sp>
        <p:nvSpPr>
          <p:cNvPr id="34819" name="Rectangle 3"/>
          <p:cNvSpPr>
            <a:spLocks noGrp="1" noChangeArrowheads="1"/>
          </p:cNvSpPr>
          <p:nvPr>
            <p:ph type="body" idx="1"/>
          </p:nvPr>
        </p:nvSpPr>
        <p:spPr>
          <a:xfrm>
            <a:off x="417226" y="1295401"/>
            <a:ext cx="8229600" cy="3581400"/>
          </a:xfrm>
        </p:spPr>
        <p:txBody>
          <a:bodyPr/>
          <a:lstStyle/>
          <a:p>
            <a:pPr eaLnBrk="1" hangingPunct="1">
              <a:lnSpc>
                <a:spcPct val="90000"/>
              </a:lnSpc>
              <a:defRPr/>
            </a:pPr>
            <a:r>
              <a:rPr lang="en-US" sz="2800" dirty="0">
                <a:solidFill>
                  <a:srgbClr val="E5E5FF"/>
                </a:solidFill>
                <a:effectLst/>
              </a:rPr>
              <a:t>Why does overpricing continue to plague the pharmaceutical industry? </a:t>
            </a:r>
            <a:endParaRPr lang="en-US" sz="2800" dirty="0">
              <a:effectLst/>
            </a:endParaRPr>
          </a:p>
          <a:p>
            <a:pPr eaLnBrk="1" hangingPunct="1">
              <a:lnSpc>
                <a:spcPct val="90000"/>
              </a:lnSpc>
              <a:defRPr/>
            </a:pPr>
            <a:r>
              <a:rPr lang="en-US" sz="2800" dirty="0">
                <a:effectLst/>
              </a:rPr>
              <a:t>Price based on value in a </a:t>
            </a:r>
            <a:r>
              <a:rPr lang="en-US" sz="2800" u="sng" dirty="0">
                <a:effectLst/>
              </a:rPr>
              <a:t>unique</a:t>
            </a:r>
            <a:r>
              <a:rPr lang="en-US" sz="2800" dirty="0">
                <a:effectLst/>
              </a:rPr>
              <a:t> situation </a:t>
            </a:r>
          </a:p>
          <a:p>
            <a:pPr eaLnBrk="1" hangingPunct="1">
              <a:lnSpc>
                <a:spcPct val="90000"/>
              </a:lnSpc>
              <a:defRPr/>
            </a:pPr>
            <a:r>
              <a:rPr lang="en-US" sz="2800" dirty="0">
                <a:effectLst/>
              </a:rPr>
              <a:t>Key components of value determination :</a:t>
            </a:r>
          </a:p>
          <a:p>
            <a:pPr lvl="1" eaLnBrk="1" hangingPunct="1">
              <a:lnSpc>
                <a:spcPct val="90000"/>
              </a:lnSpc>
              <a:buClr>
                <a:srgbClr val="DECE88"/>
              </a:buClr>
              <a:defRPr/>
            </a:pPr>
            <a:r>
              <a:rPr lang="en-US" sz="2400" dirty="0">
                <a:effectLst/>
              </a:rPr>
              <a:t>Physician </a:t>
            </a:r>
          </a:p>
          <a:p>
            <a:pPr lvl="1" eaLnBrk="1" hangingPunct="1">
              <a:lnSpc>
                <a:spcPct val="90000"/>
              </a:lnSpc>
              <a:buClr>
                <a:srgbClr val="DECE88"/>
              </a:buClr>
              <a:defRPr/>
            </a:pPr>
            <a:r>
              <a:rPr lang="en-US" sz="2400" dirty="0">
                <a:effectLst/>
              </a:rPr>
              <a:t>Patient </a:t>
            </a:r>
          </a:p>
          <a:p>
            <a:pPr lvl="1" eaLnBrk="1" hangingPunct="1">
              <a:lnSpc>
                <a:spcPct val="90000"/>
              </a:lnSpc>
              <a:buClr>
                <a:srgbClr val="DECE88"/>
              </a:buClr>
              <a:defRPr/>
            </a:pPr>
            <a:r>
              <a:rPr lang="en-US" sz="2400" dirty="0">
                <a:effectLst/>
              </a:rPr>
              <a:t>Insurance provider</a:t>
            </a:r>
          </a:p>
          <a:p>
            <a:pPr lvl="1" eaLnBrk="1" hangingPunct="1">
              <a:lnSpc>
                <a:spcPct val="90000"/>
              </a:lnSpc>
              <a:buClr>
                <a:srgbClr val="DECE88"/>
              </a:buClr>
              <a:defRPr/>
            </a:pPr>
            <a:r>
              <a:rPr lang="en-US" sz="2400" dirty="0">
                <a:effectLst/>
              </a:rPr>
              <a:t>Health care system</a:t>
            </a:r>
          </a:p>
        </p:txBody>
      </p:sp>
      <p:pic>
        <p:nvPicPr>
          <p:cNvPr id="27652" name="Picture 4" descr="market-value-vs-price-home-value2"/>
          <p:cNvPicPr>
            <a:picLocks noChangeAspect="1" noChangeArrowheads="1"/>
          </p:cNvPicPr>
          <p:nvPr/>
        </p:nvPicPr>
        <p:blipFill>
          <a:blip r:embed="rId3" cstate="print"/>
          <a:srcRect/>
          <a:stretch>
            <a:fillRect/>
          </a:stretch>
        </p:blipFill>
        <p:spPr bwMode="auto">
          <a:xfrm>
            <a:off x="5768715" y="3331254"/>
            <a:ext cx="2895600" cy="2051050"/>
          </a:xfrm>
          <a:prstGeom prst="rect">
            <a:avLst/>
          </a:prstGeom>
          <a:noFill/>
          <a:ln w="76200">
            <a:solidFill>
              <a:schemeClr val="accent2"/>
            </a:solidFill>
            <a:miter lim="800000"/>
            <a:headEnd/>
            <a:tailEnd/>
          </a:ln>
        </p:spPr>
      </p:pic>
      <p:sp>
        <p:nvSpPr>
          <p:cNvPr id="27653" name="Slide Number Placeholder 1"/>
          <p:cNvSpPr>
            <a:spLocks noGrp="1"/>
          </p:cNvSpPr>
          <p:nvPr>
            <p:ph type="sldNum" sz="quarter" idx="11"/>
          </p:nvPr>
        </p:nvSpPr>
        <p:spPr>
          <a:noFill/>
          <a:ln>
            <a:miter lim="800000"/>
            <a:headEnd/>
            <a:tailEnd/>
          </a:ln>
        </p:spPr>
        <p:txBody>
          <a:bodyPr/>
          <a:lstStyle/>
          <a:p>
            <a:fld id="{E9177E37-50E8-4499-AF83-736BB5353ABC}" type="slidenum">
              <a:rPr lang="en-US" altLang="en-US" smtClean="0">
                <a:latin typeface="Arial" pitchFamily="34" charset="0"/>
              </a:rPr>
              <a:pPr/>
              <a:t>24</a:t>
            </a:fld>
            <a:endParaRPr lang="en-US" altLang="en-US" dirty="0">
              <a:latin typeface="Arial" pitchFamily="34" charset="0"/>
            </a:endParaRPr>
          </a:p>
        </p:txBody>
      </p:sp>
      <p:sp>
        <p:nvSpPr>
          <p:cNvPr id="3" name="TextBox 2"/>
          <p:cNvSpPr txBox="1"/>
          <p:nvPr/>
        </p:nvSpPr>
        <p:spPr>
          <a:xfrm>
            <a:off x="190500" y="6218499"/>
            <a:ext cx="7429500" cy="253916"/>
          </a:xfrm>
          <a:prstGeom prst="rect">
            <a:avLst/>
          </a:prstGeom>
          <a:noFill/>
        </p:spPr>
        <p:txBody>
          <a:bodyPr wrap="square" rtlCol="0">
            <a:spAutoFit/>
          </a:bodyPr>
          <a:lstStyle/>
          <a:p>
            <a:r>
              <a:rPr lang="en-US" sz="1050" dirty="0" err="1"/>
              <a:t>Kolassa</a:t>
            </a:r>
            <a:r>
              <a:rPr lang="en-US" sz="1050" dirty="0"/>
              <a:t> E.M. The strategic pricing of pharmaceuticals. 2009; </a:t>
            </a:r>
            <a:r>
              <a:rPr lang="en-US" sz="1050" dirty="0" err="1"/>
              <a:t>Chp</a:t>
            </a:r>
            <a:r>
              <a:rPr lang="en-US" sz="1050" dirty="0"/>
              <a:t> 2 (11:15)</a:t>
            </a:r>
          </a:p>
        </p:txBody>
      </p:sp>
      <p:sp>
        <p:nvSpPr>
          <p:cNvPr id="4" name="TextBox 3"/>
          <p:cNvSpPr txBox="1"/>
          <p:nvPr/>
        </p:nvSpPr>
        <p:spPr>
          <a:xfrm>
            <a:off x="1790700" y="5503980"/>
            <a:ext cx="5562600"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latin typeface="+mn-lt"/>
              </a:rPr>
              <a:t>Value varies according to the audience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pPr eaLnBrk="1" hangingPunct="1">
              <a:defRPr/>
            </a:pPr>
            <a:r>
              <a:rPr lang="en-US" sz="4000" dirty="0"/>
              <a:t>Customers and</a:t>
            </a:r>
            <a:br>
              <a:rPr lang="en-US" sz="4000" dirty="0"/>
            </a:br>
            <a:r>
              <a:rPr lang="en-US" sz="4000" dirty="0"/>
              <a:t>the Perception of Value</a:t>
            </a:r>
          </a:p>
        </p:txBody>
      </p:sp>
      <p:sp>
        <p:nvSpPr>
          <p:cNvPr id="36867" name="Rectangle 3"/>
          <p:cNvSpPr>
            <a:spLocks noGrp="1" noChangeArrowheads="1"/>
          </p:cNvSpPr>
          <p:nvPr>
            <p:ph type="body" idx="1"/>
          </p:nvPr>
        </p:nvSpPr>
        <p:spPr>
          <a:xfrm>
            <a:off x="457200" y="1657906"/>
            <a:ext cx="8229600" cy="2743200"/>
          </a:xfrm>
        </p:spPr>
        <p:txBody>
          <a:bodyPr/>
          <a:lstStyle/>
          <a:p>
            <a:pPr eaLnBrk="1" hangingPunct="1">
              <a:lnSpc>
                <a:spcPct val="80000"/>
              </a:lnSpc>
              <a:defRPr/>
            </a:pPr>
            <a:r>
              <a:rPr lang="en-US" sz="2800" b="1" dirty="0"/>
              <a:t>Patients </a:t>
            </a:r>
            <a:r>
              <a:rPr lang="en-US" sz="2800" dirty="0"/>
              <a:t>are the ultimate consumers of pharmaceuticals</a:t>
            </a:r>
          </a:p>
          <a:p>
            <a:pPr lvl="1" eaLnBrk="1" hangingPunct="1">
              <a:lnSpc>
                <a:spcPct val="80000"/>
              </a:lnSpc>
              <a:defRPr/>
            </a:pPr>
            <a:r>
              <a:rPr lang="en-US" sz="2400" dirty="0"/>
              <a:t>No knowledge of the product </a:t>
            </a:r>
          </a:p>
          <a:p>
            <a:pPr lvl="1" eaLnBrk="1" hangingPunct="1">
              <a:lnSpc>
                <a:spcPct val="80000"/>
              </a:lnSpc>
              <a:defRPr/>
            </a:pPr>
            <a:r>
              <a:rPr lang="en-US" sz="2400" dirty="0"/>
              <a:t>No perception of its value</a:t>
            </a:r>
          </a:p>
          <a:p>
            <a:pPr lvl="1" eaLnBrk="1" hangingPunct="1">
              <a:lnSpc>
                <a:spcPct val="80000"/>
              </a:lnSpc>
              <a:defRPr/>
            </a:pPr>
            <a:r>
              <a:rPr lang="en-US" sz="2400" dirty="0"/>
              <a:t>Most exposed to product cost</a:t>
            </a:r>
          </a:p>
          <a:p>
            <a:pPr lvl="1" eaLnBrk="1" hangingPunct="1">
              <a:lnSpc>
                <a:spcPct val="80000"/>
              </a:lnSpc>
              <a:defRPr/>
            </a:pPr>
            <a:r>
              <a:rPr lang="en-US" sz="2400" dirty="0"/>
              <a:t>Value in product determined with experience</a:t>
            </a:r>
          </a:p>
          <a:p>
            <a:pPr eaLnBrk="1" hangingPunct="1">
              <a:lnSpc>
                <a:spcPct val="80000"/>
              </a:lnSpc>
              <a:defRPr/>
            </a:pPr>
            <a:r>
              <a:rPr lang="en-US" sz="2800" dirty="0"/>
              <a:t>The utility of the product predominantly determines patient’s perception of value</a:t>
            </a:r>
            <a:r>
              <a:rPr lang="en-US" sz="2800" baseline="30000" dirty="0"/>
              <a:t>1</a:t>
            </a:r>
          </a:p>
        </p:txBody>
      </p:sp>
      <p:sp>
        <p:nvSpPr>
          <p:cNvPr id="28676" name="Slide Number Placeholder 1"/>
          <p:cNvSpPr>
            <a:spLocks noGrp="1"/>
          </p:cNvSpPr>
          <p:nvPr>
            <p:ph type="sldNum" sz="quarter" idx="11"/>
          </p:nvPr>
        </p:nvSpPr>
        <p:spPr>
          <a:noFill/>
          <a:ln>
            <a:miter lim="800000"/>
            <a:headEnd/>
            <a:tailEnd/>
          </a:ln>
        </p:spPr>
        <p:txBody>
          <a:bodyPr/>
          <a:lstStyle/>
          <a:p>
            <a:fld id="{041E1FFC-637F-46ED-B01F-CA31B693C9AA}" type="slidenum">
              <a:rPr lang="en-US" altLang="en-US" smtClean="0">
                <a:latin typeface="Arial" pitchFamily="34" charset="0"/>
              </a:rPr>
              <a:pPr/>
              <a:t>25</a:t>
            </a:fld>
            <a:endParaRPr lang="en-US" altLang="en-US">
              <a:latin typeface="Arial" pitchFamily="34" charset="0"/>
            </a:endParaRPr>
          </a:p>
        </p:txBody>
      </p:sp>
      <p:sp>
        <p:nvSpPr>
          <p:cNvPr id="2" name="TextBox 1"/>
          <p:cNvSpPr txBox="1"/>
          <p:nvPr/>
        </p:nvSpPr>
        <p:spPr>
          <a:xfrm>
            <a:off x="152400" y="6332636"/>
            <a:ext cx="7620000" cy="307777"/>
          </a:xfrm>
          <a:prstGeom prst="rect">
            <a:avLst/>
          </a:prstGeom>
          <a:noFill/>
        </p:spPr>
        <p:txBody>
          <a:bodyPr wrap="square" rtlCol="0">
            <a:spAutoFit/>
          </a:bodyPr>
          <a:lstStyle/>
          <a:p>
            <a:pPr eaLnBrk="1" hangingPunct="1">
              <a:defRPr/>
            </a:pPr>
            <a:r>
              <a:rPr lang="en-US" sz="1400" dirty="0" err="1"/>
              <a:t>Kolassa</a:t>
            </a:r>
            <a:r>
              <a:rPr lang="en-US" sz="1400" dirty="0"/>
              <a:t> E.M. The strategic pricing of pharmaceuticals. 2009; </a:t>
            </a:r>
            <a:r>
              <a:rPr lang="en-US" sz="1400" dirty="0" err="1"/>
              <a:t>Chp</a:t>
            </a:r>
            <a:r>
              <a:rPr lang="en-US" sz="1400" dirty="0"/>
              <a:t> 4 (49:54)</a:t>
            </a:r>
          </a:p>
        </p:txBody>
      </p:sp>
      <p:pic>
        <p:nvPicPr>
          <p:cNvPr id="3" name="Picture 2"/>
          <p:cNvPicPr>
            <a:picLocks noChangeAspect="1"/>
          </p:cNvPicPr>
          <p:nvPr/>
        </p:nvPicPr>
        <p:blipFill>
          <a:blip r:embed="rId3"/>
          <a:stretch>
            <a:fillRect/>
          </a:stretch>
        </p:blipFill>
        <p:spPr>
          <a:xfrm>
            <a:off x="3186112" y="4500840"/>
            <a:ext cx="2771775" cy="1647825"/>
          </a:xfrm>
          <a:prstGeom prst="rect">
            <a:avLst/>
          </a:prstGeom>
          <a:ln w="76200">
            <a:solidFill>
              <a:schemeClr val="accent2"/>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eaLnBrk="1" hangingPunct="1">
              <a:defRPr/>
            </a:pPr>
            <a:r>
              <a:rPr lang="en-US" sz="4000" dirty="0"/>
              <a:t>Physicians and</a:t>
            </a:r>
            <a:br>
              <a:rPr lang="en-US" sz="4000" dirty="0"/>
            </a:br>
            <a:r>
              <a:rPr lang="en-US" sz="4000" dirty="0"/>
              <a:t>the Perception of Value</a:t>
            </a:r>
          </a:p>
        </p:txBody>
      </p:sp>
      <p:sp>
        <p:nvSpPr>
          <p:cNvPr id="37891" name="Rectangle 3"/>
          <p:cNvSpPr>
            <a:spLocks noGrp="1" noChangeArrowheads="1"/>
          </p:cNvSpPr>
          <p:nvPr>
            <p:ph type="body" idx="1"/>
          </p:nvPr>
        </p:nvSpPr>
        <p:spPr>
          <a:xfrm>
            <a:off x="457200" y="1752600"/>
            <a:ext cx="8229600" cy="4373563"/>
          </a:xfrm>
        </p:spPr>
        <p:txBody>
          <a:bodyPr/>
          <a:lstStyle/>
          <a:p>
            <a:pPr eaLnBrk="1" hangingPunct="1">
              <a:lnSpc>
                <a:spcPct val="90000"/>
              </a:lnSpc>
              <a:defRPr/>
            </a:pPr>
            <a:r>
              <a:rPr lang="en-US" dirty="0"/>
              <a:t>Physicians role in U.S.</a:t>
            </a:r>
          </a:p>
          <a:p>
            <a:pPr lvl="1" eaLnBrk="1" hangingPunct="1">
              <a:lnSpc>
                <a:spcPct val="90000"/>
              </a:lnSpc>
              <a:defRPr/>
            </a:pPr>
            <a:r>
              <a:rPr lang="en-US" dirty="0"/>
              <a:t>Determine what is  prescribed to patients</a:t>
            </a:r>
          </a:p>
          <a:p>
            <a:pPr lvl="1" eaLnBrk="1" hangingPunct="1">
              <a:lnSpc>
                <a:spcPct val="90000"/>
              </a:lnSpc>
              <a:defRPr/>
            </a:pPr>
            <a:r>
              <a:rPr lang="en-US" dirty="0"/>
              <a:t>Educated intermediaries</a:t>
            </a:r>
          </a:p>
          <a:p>
            <a:pPr lvl="1" eaLnBrk="1" hangingPunct="1">
              <a:lnSpc>
                <a:spcPct val="90000"/>
              </a:lnSpc>
              <a:defRPr/>
            </a:pPr>
            <a:r>
              <a:rPr lang="en-US" dirty="0"/>
              <a:t>Act in the best interest of the patient</a:t>
            </a:r>
          </a:p>
          <a:p>
            <a:pPr lvl="1" eaLnBrk="1" hangingPunct="1">
              <a:lnSpc>
                <a:spcPct val="90000"/>
              </a:lnSpc>
              <a:defRPr/>
            </a:pPr>
            <a:r>
              <a:rPr lang="en-US" dirty="0"/>
              <a:t>Judge pharmaceuticals based on:</a:t>
            </a:r>
          </a:p>
          <a:p>
            <a:pPr lvl="2" eaLnBrk="1" hangingPunct="1">
              <a:lnSpc>
                <a:spcPct val="90000"/>
              </a:lnSpc>
              <a:defRPr/>
            </a:pPr>
            <a:r>
              <a:rPr lang="en-US" dirty="0"/>
              <a:t>Clinical merits</a:t>
            </a:r>
          </a:p>
          <a:p>
            <a:pPr lvl="2" eaLnBrk="1" hangingPunct="1">
              <a:lnSpc>
                <a:spcPct val="90000"/>
              </a:lnSpc>
              <a:defRPr/>
            </a:pPr>
            <a:r>
              <a:rPr lang="en-US" dirty="0"/>
              <a:t>Expected outcomes</a:t>
            </a:r>
          </a:p>
          <a:p>
            <a:pPr lvl="2" eaLnBrk="1" hangingPunct="1">
              <a:lnSpc>
                <a:spcPct val="90000"/>
              </a:lnSpc>
              <a:defRPr/>
            </a:pPr>
            <a:r>
              <a:rPr lang="en-US" dirty="0"/>
              <a:t>Latest published evidence-based medical knowledge </a:t>
            </a:r>
          </a:p>
        </p:txBody>
      </p:sp>
      <p:sp>
        <p:nvSpPr>
          <p:cNvPr id="29700" name="Slide Number Placeholder 1"/>
          <p:cNvSpPr>
            <a:spLocks noGrp="1"/>
          </p:cNvSpPr>
          <p:nvPr>
            <p:ph type="sldNum" sz="quarter" idx="11"/>
          </p:nvPr>
        </p:nvSpPr>
        <p:spPr>
          <a:noFill/>
          <a:ln>
            <a:miter lim="800000"/>
            <a:headEnd/>
            <a:tailEnd/>
          </a:ln>
        </p:spPr>
        <p:txBody>
          <a:bodyPr/>
          <a:lstStyle/>
          <a:p>
            <a:fld id="{1B2BE691-1317-4360-82A4-49619E385713}" type="slidenum">
              <a:rPr lang="en-US" altLang="en-US" smtClean="0">
                <a:latin typeface="Arial" pitchFamily="34" charset="0"/>
              </a:rPr>
              <a:pPr/>
              <a:t>26</a:t>
            </a:fld>
            <a:endParaRPr lang="en-US" altLang="en-US">
              <a:latin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457200" y="274638"/>
            <a:ext cx="8229600" cy="1143000"/>
          </a:xfrm>
        </p:spPr>
        <p:txBody>
          <a:bodyPr wrap="square" anchor="ctr">
            <a:normAutofit/>
          </a:bodyPr>
          <a:lstStyle/>
          <a:p>
            <a:pPr eaLnBrk="1" hangingPunct="1">
              <a:lnSpc>
                <a:spcPct val="90000"/>
              </a:lnSpc>
              <a:defRPr/>
            </a:pPr>
            <a:r>
              <a:rPr lang="en-US" sz="3700"/>
              <a:t>Physicians and</a:t>
            </a:r>
            <a:br>
              <a:rPr lang="en-US" sz="3700"/>
            </a:br>
            <a:r>
              <a:rPr lang="en-US" sz="3700"/>
              <a:t>the Perception of Value</a:t>
            </a:r>
          </a:p>
        </p:txBody>
      </p:sp>
      <p:sp>
        <p:nvSpPr>
          <p:cNvPr id="38915" name="Rectangle 3"/>
          <p:cNvSpPr>
            <a:spLocks noGrp="1" noChangeArrowheads="1"/>
          </p:cNvSpPr>
          <p:nvPr>
            <p:ph sz="half" idx="1"/>
          </p:nvPr>
        </p:nvSpPr>
        <p:spPr>
          <a:xfrm>
            <a:off x="457200" y="1600200"/>
            <a:ext cx="4038600" cy="4525963"/>
          </a:xfrm>
        </p:spPr>
        <p:txBody>
          <a:bodyPr wrap="square" anchor="t">
            <a:normAutofit/>
          </a:bodyPr>
          <a:lstStyle/>
          <a:p>
            <a:pPr eaLnBrk="1" hangingPunct="1">
              <a:lnSpc>
                <a:spcPct val="90000"/>
              </a:lnSpc>
              <a:defRPr/>
            </a:pPr>
            <a:r>
              <a:rPr lang="en-US" sz="2200"/>
              <a:t>Some factors affect prescriber’s perception of value </a:t>
            </a:r>
          </a:p>
          <a:p>
            <a:pPr lvl="1" eaLnBrk="1" hangingPunct="1">
              <a:lnSpc>
                <a:spcPct val="90000"/>
              </a:lnSpc>
              <a:defRPr/>
            </a:pPr>
            <a:r>
              <a:rPr lang="en-US" sz="2200"/>
              <a:t>Prior authorization required by insurance</a:t>
            </a:r>
          </a:p>
          <a:p>
            <a:pPr lvl="1" eaLnBrk="1" hangingPunct="1">
              <a:lnSpc>
                <a:spcPct val="90000"/>
              </a:lnSpc>
              <a:defRPr/>
            </a:pPr>
            <a:r>
              <a:rPr lang="en-US" sz="2200"/>
              <a:t>Paperwork process before the patient can obtain the medication</a:t>
            </a:r>
          </a:p>
          <a:p>
            <a:pPr lvl="1" eaLnBrk="1" hangingPunct="1">
              <a:lnSpc>
                <a:spcPct val="90000"/>
              </a:lnSpc>
              <a:defRPr/>
            </a:pPr>
            <a:r>
              <a:rPr lang="en-US" sz="2200"/>
              <a:t>Lowers the physician’s perception of the product’s value </a:t>
            </a:r>
          </a:p>
          <a:p>
            <a:pPr lvl="1" eaLnBrk="1" hangingPunct="1">
              <a:lnSpc>
                <a:spcPct val="90000"/>
              </a:lnSpc>
              <a:defRPr/>
            </a:pPr>
            <a:r>
              <a:rPr lang="en-US" sz="2200"/>
              <a:t>Too much extra effort required to get the product to patient</a:t>
            </a:r>
          </a:p>
        </p:txBody>
      </p:sp>
      <p:pic>
        <p:nvPicPr>
          <p:cNvPr id="2" name="Picture 1"/>
          <p:cNvPicPr>
            <a:picLocks noChangeAspect="1"/>
          </p:cNvPicPr>
          <p:nvPr/>
        </p:nvPicPr>
        <p:blipFill rotWithShape="1">
          <a:blip r:embed="rId3"/>
          <a:srcRect l="21225" r="19396"/>
          <a:stretch/>
        </p:blipFill>
        <p:spPr>
          <a:xfrm>
            <a:off x="4648200" y="1600200"/>
            <a:ext cx="4038600" cy="4525963"/>
          </a:xfrm>
          <a:prstGeom prst="rect">
            <a:avLst/>
          </a:prstGeom>
          <a:noFill/>
          <a:ln w="76200">
            <a:solidFill>
              <a:schemeClr val="accent2"/>
            </a:solidFill>
          </a:ln>
        </p:spPr>
      </p:pic>
      <p:sp>
        <p:nvSpPr>
          <p:cNvPr id="30724" name="Slide Number Placeholder 1"/>
          <p:cNvSpPr>
            <a:spLocks noGrp="1"/>
          </p:cNvSpPr>
          <p:nvPr>
            <p:ph type="sldNum" sz="quarter" idx="11"/>
          </p:nvPr>
        </p:nvSpPr>
        <p:spPr>
          <a:xfrm>
            <a:off x="6553200" y="6248400"/>
            <a:ext cx="2133600" cy="476250"/>
          </a:xfrm>
        </p:spPr>
        <p:txBody>
          <a:bodyPr wrap="square" anchor="b">
            <a:normAutofit/>
          </a:bodyPr>
          <a:lstStyle/>
          <a:p>
            <a:pPr>
              <a:spcAft>
                <a:spcPts val="600"/>
              </a:spcAft>
            </a:pPr>
            <a:fld id="{879927C2-F114-451A-932D-426A619ADACD}" type="slidenum">
              <a:rPr lang="en-US" altLang="en-US" smtClean="0"/>
              <a:pPr>
                <a:spcAft>
                  <a:spcPts val="600"/>
                </a:spcAft>
              </a:pPr>
              <a:t>27</a:t>
            </a:fld>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533400" y="228600"/>
            <a:ext cx="8077200" cy="1371600"/>
          </a:xfrm>
        </p:spPr>
        <p:txBody>
          <a:bodyPr/>
          <a:lstStyle/>
          <a:p>
            <a:pPr eaLnBrk="1" hangingPunct="1">
              <a:defRPr/>
            </a:pPr>
            <a:r>
              <a:rPr lang="en-US" sz="4000" dirty="0"/>
              <a:t>Physicians and</a:t>
            </a:r>
            <a:br>
              <a:rPr lang="en-US" sz="4000" dirty="0"/>
            </a:br>
            <a:r>
              <a:rPr lang="en-US" sz="4000" dirty="0"/>
              <a:t>the Perception of Value</a:t>
            </a:r>
          </a:p>
        </p:txBody>
      </p:sp>
      <p:sp>
        <p:nvSpPr>
          <p:cNvPr id="39939" name="Rectangle 3"/>
          <p:cNvSpPr>
            <a:spLocks noGrp="1" noChangeArrowheads="1"/>
          </p:cNvSpPr>
          <p:nvPr>
            <p:ph type="body" idx="1"/>
          </p:nvPr>
        </p:nvSpPr>
        <p:spPr>
          <a:xfrm>
            <a:off x="457200" y="1600201"/>
            <a:ext cx="8229600" cy="3962400"/>
          </a:xfrm>
        </p:spPr>
        <p:txBody>
          <a:bodyPr/>
          <a:lstStyle/>
          <a:p>
            <a:pPr eaLnBrk="1" hangingPunct="1">
              <a:lnSpc>
                <a:spcPct val="80000"/>
              </a:lnSpc>
              <a:defRPr/>
            </a:pPr>
            <a:r>
              <a:rPr lang="en-US" dirty="0"/>
              <a:t>Improved physician value perception </a:t>
            </a:r>
          </a:p>
          <a:p>
            <a:pPr lvl="1" eaLnBrk="1" hangingPunct="1">
              <a:lnSpc>
                <a:spcPct val="80000"/>
              </a:lnSpc>
              <a:defRPr/>
            </a:pPr>
            <a:r>
              <a:rPr lang="en-US" dirty="0"/>
              <a:t>Product eliminates excessive visits or phone calls from patients </a:t>
            </a:r>
          </a:p>
          <a:p>
            <a:pPr lvl="1" eaLnBrk="1" hangingPunct="1">
              <a:lnSpc>
                <a:spcPct val="80000"/>
              </a:lnSpc>
              <a:defRPr/>
            </a:pPr>
            <a:r>
              <a:rPr lang="en-US" dirty="0"/>
              <a:t>Reduction in man-hours with those patients </a:t>
            </a:r>
          </a:p>
          <a:p>
            <a:pPr lvl="1" eaLnBrk="1" hangingPunct="1">
              <a:lnSpc>
                <a:spcPct val="80000"/>
              </a:lnSpc>
              <a:defRPr/>
            </a:pPr>
            <a:r>
              <a:rPr lang="en-US" dirty="0"/>
              <a:t>May perceive value beyond product’s clinical merits</a:t>
            </a:r>
          </a:p>
          <a:p>
            <a:pPr eaLnBrk="1" hangingPunct="1">
              <a:lnSpc>
                <a:spcPct val="80000"/>
              </a:lnSpc>
              <a:defRPr/>
            </a:pPr>
            <a:r>
              <a:rPr lang="en-US" dirty="0"/>
              <a:t>Example: Coumadin</a:t>
            </a:r>
            <a:r>
              <a:rPr lang="en-US" baseline="30000" dirty="0">
                <a:latin typeface="Arial" charset="0"/>
                <a:cs typeface="Arial" charset="0"/>
              </a:rPr>
              <a:t>®</a:t>
            </a:r>
            <a:r>
              <a:rPr lang="en-US" dirty="0"/>
              <a:t> vs </a:t>
            </a:r>
            <a:r>
              <a:rPr lang="en-US" dirty="0" err="1"/>
              <a:t>Pradaxa</a:t>
            </a:r>
            <a:r>
              <a:rPr lang="en-US" baseline="30000" dirty="0">
                <a:latin typeface="Arial" charset="0"/>
                <a:cs typeface="Arial" charset="0"/>
              </a:rPr>
              <a:t>®</a:t>
            </a:r>
            <a:endParaRPr lang="en-US" dirty="0">
              <a:latin typeface="Arial" charset="0"/>
              <a:cs typeface="Arial" charset="0"/>
            </a:endParaRPr>
          </a:p>
          <a:p>
            <a:pPr lvl="1" eaLnBrk="1" hangingPunct="1">
              <a:lnSpc>
                <a:spcPct val="80000"/>
              </a:lnSpc>
              <a:defRPr/>
            </a:pPr>
            <a:r>
              <a:rPr lang="en-US" dirty="0">
                <a:cs typeface="Arial" charset="0"/>
              </a:rPr>
              <a:t>Anticoagulants to reduce risk of stroke in patients with atrial fibrillation</a:t>
            </a:r>
            <a:r>
              <a:rPr lang="en-US" baseline="30000" dirty="0">
                <a:cs typeface="Arial" charset="0"/>
              </a:rPr>
              <a:t>3,4</a:t>
            </a:r>
          </a:p>
        </p:txBody>
      </p:sp>
      <p:sp>
        <p:nvSpPr>
          <p:cNvPr id="31748" name="Slide Number Placeholder 1"/>
          <p:cNvSpPr>
            <a:spLocks noGrp="1"/>
          </p:cNvSpPr>
          <p:nvPr>
            <p:ph type="sldNum" sz="quarter" idx="11"/>
          </p:nvPr>
        </p:nvSpPr>
        <p:spPr>
          <a:noFill/>
          <a:ln>
            <a:miter lim="800000"/>
            <a:headEnd/>
            <a:tailEnd/>
          </a:ln>
        </p:spPr>
        <p:txBody>
          <a:bodyPr/>
          <a:lstStyle/>
          <a:p>
            <a:fld id="{F9D2BB28-B227-4FA8-BAEB-1BF7CBEDDF3C}" type="slidenum">
              <a:rPr lang="en-US" altLang="en-US" smtClean="0">
                <a:latin typeface="Arial" pitchFamily="34" charset="0"/>
              </a:rPr>
              <a:pPr/>
              <a:t>28</a:t>
            </a:fld>
            <a:endParaRPr lang="en-US" altLang="en-US">
              <a:latin typeface="Arial" pitchFamily="34" charset="0"/>
            </a:endParaRPr>
          </a:p>
        </p:txBody>
      </p:sp>
      <p:sp>
        <p:nvSpPr>
          <p:cNvPr id="2" name="TextBox 1"/>
          <p:cNvSpPr txBox="1"/>
          <p:nvPr/>
        </p:nvSpPr>
        <p:spPr>
          <a:xfrm>
            <a:off x="228600" y="6150121"/>
            <a:ext cx="6705600" cy="415498"/>
          </a:xfrm>
          <a:prstGeom prst="rect">
            <a:avLst/>
          </a:prstGeom>
          <a:noFill/>
        </p:spPr>
        <p:txBody>
          <a:bodyPr wrap="square" rtlCol="0">
            <a:spAutoFit/>
          </a:bodyPr>
          <a:lstStyle/>
          <a:p>
            <a:pPr eaLnBrk="1" hangingPunct="1">
              <a:defRPr/>
            </a:pPr>
            <a:r>
              <a:rPr lang="en-US" sz="1050" dirty="0"/>
              <a:t>Tran A, Cheng-Lai A. Dabigatran </a:t>
            </a:r>
            <a:r>
              <a:rPr lang="en-US" sz="1050" dirty="0" err="1"/>
              <a:t>Etexilate</a:t>
            </a:r>
            <a:r>
              <a:rPr lang="en-US" sz="1050" dirty="0"/>
              <a:t>. </a:t>
            </a:r>
            <a:r>
              <a:rPr lang="en-US" sz="1050" i="1" dirty="0"/>
              <a:t>Cardiology in Review</a:t>
            </a:r>
            <a:r>
              <a:rPr lang="en-US" sz="1050" dirty="0"/>
              <a:t>. 2011;19(3):154-161. doi:10.1097/crd.0b013e3182137758. </a:t>
            </a:r>
          </a:p>
          <a:p>
            <a:pPr eaLnBrk="1" hangingPunct="1">
              <a:defRPr/>
            </a:pPr>
            <a:r>
              <a:rPr lang="en-US" sz="1050" dirty="0"/>
              <a:t>Clinical Pharmacology. Chapter 34:Drugs Used in Disorders of Coagulation. Accessed through NSU website on Sept 27 ,2019</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pPr eaLnBrk="1" hangingPunct="1">
              <a:defRPr/>
            </a:pPr>
            <a:r>
              <a:rPr lang="en-US" sz="4000" dirty="0"/>
              <a:t>Coumadin</a:t>
            </a:r>
            <a:r>
              <a:rPr lang="en-US" sz="4000" baseline="30000" dirty="0">
                <a:latin typeface="Arial" charset="0"/>
                <a:cs typeface="Arial" charset="0"/>
              </a:rPr>
              <a:t>®</a:t>
            </a:r>
            <a:r>
              <a:rPr lang="en-US" sz="4000" dirty="0"/>
              <a:t> vs. </a:t>
            </a:r>
            <a:r>
              <a:rPr lang="en-US" sz="4000" dirty="0" err="1"/>
              <a:t>Pradaxa</a:t>
            </a:r>
            <a:r>
              <a:rPr lang="en-US" sz="4000" baseline="30000" dirty="0">
                <a:latin typeface="Arial" charset="0"/>
                <a:cs typeface="Arial" charset="0"/>
              </a:rPr>
              <a:t>®</a:t>
            </a:r>
          </a:p>
        </p:txBody>
      </p:sp>
      <p:sp>
        <p:nvSpPr>
          <p:cNvPr id="40964" name="Rectangle 4"/>
          <p:cNvSpPr>
            <a:spLocks noGrp="1" noChangeArrowheads="1"/>
          </p:cNvSpPr>
          <p:nvPr>
            <p:ph type="body" idx="1"/>
          </p:nvPr>
        </p:nvSpPr>
        <p:spPr>
          <a:xfrm>
            <a:off x="526989" y="1245636"/>
            <a:ext cx="4040188" cy="639762"/>
          </a:xfrm>
        </p:spPr>
        <p:txBody>
          <a:bodyPr/>
          <a:lstStyle/>
          <a:p>
            <a:pPr eaLnBrk="1" hangingPunct="1">
              <a:lnSpc>
                <a:spcPct val="80000"/>
              </a:lnSpc>
              <a:defRPr/>
            </a:pPr>
            <a:r>
              <a:rPr lang="en-US" sz="2400" dirty="0"/>
              <a:t>Coumadin</a:t>
            </a:r>
          </a:p>
        </p:txBody>
      </p:sp>
      <p:sp>
        <p:nvSpPr>
          <p:cNvPr id="2" name="Content Placeholder 1"/>
          <p:cNvSpPr>
            <a:spLocks noGrp="1"/>
          </p:cNvSpPr>
          <p:nvPr>
            <p:ph sz="half" idx="2"/>
          </p:nvPr>
        </p:nvSpPr>
        <p:spPr>
          <a:xfrm>
            <a:off x="452437" y="1961356"/>
            <a:ext cx="4040188" cy="4378325"/>
          </a:xfrm>
        </p:spPr>
        <p:txBody>
          <a:bodyPr/>
          <a:lstStyle/>
          <a:p>
            <a:pPr eaLnBrk="1" hangingPunct="1">
              <a:lnSpc>
                <a:spcPct val="80000"/>
              </a:lnSpc>
              <a:defRPr/>
            </a:pPr>
            <a:r>
              <a:rPr lang="en-US" b="1" dirty="0"/>
              <a:t>Dose:</a:t>
            </a:r>
            <a:r>
              <a:rPr lang="en-US" dirty="0"/>
              <a:t> </a:t>
            </a:r>
          </a:p>
          <a:p>
            <a:pPr lvl="1" eaLnBrk="1" hangingPunct="1">
              <a:lnSpc>
                <a:spcPct val="80000"/>
              </a:lnSpc>
              <a:defRPr/>
            </a:pPr>
            <a:r>
              <a:rPr lang="en-US" dirty="0"/>
              <a:t>Patient specific</a:t>
            </a:r>
          </a:p>
          <a:p>
            <a:pPr lvl="1" eaLnBrk="1" hangingPunct="1">
              <a:lnSpc>
                <a:spcPct val="80000"/>
              </a:lnSpc>
              <a:defRPr/>
            </a:pPr>
            <a:r>
              <a:rPr lang="en-US" dirty="0"/>
              <a:t>Monitor patient for best dose</a:t>
            </a:r>
          </a:p>
          <a:p>
            <a:pPr eaLnBrk="1" hangingPunct="1">
              <a:lnSpc>
                <a:spcPct val="80000"/>
              </a:lnSpc>
              <a:defRPr/>
            </a:pPr>
            <a:r>
              <a:rPr lang="en-US" b="1" dirty="0"/>
              <a:t>Food interactions:</a:t>
            </a:r>
            <a:endParaRPr lang="en-US" dirty="0"/>
          </a:p>
          <a:p>
            <a:pPr lvl="1" eaLnBrk="1" hangingPunct="1">
              <a:lnSpc>
                <a:spcPct val="80000"/>
              </a:lnSpc>
              <a:defRPr/>
            </a:pPr>
            <a:r>
              <a:rPr lang="en-US" dirty="0"/>
              <a:t>Liver</a:t>
            </a:r>
          </a:p>
          <a:p>
            <a:pPr lvl="1" eaLnBrk="1" hangingPunct="1">
              <a:lnSpc>
                <a:spcPct val="80000"/>
              </a:lnSpc>
              <a:defRPr/>
            </a:pPr>
            <a:r>
              <a:rPr lang="en-US" dirty="0"/>
              <a:t>Soy products</a:t>
            </a:r>
          </a:p>
          <a:p>
            <a:pPr lvl="1" eaLnBrk="1" hangingPunct="1">
              <a:lnSpc>
                <a:spcPct val="80000"/>
              </a:lnSpc>
              <a:defRPr/>
            </a:pPr>
            <a:r>
              <a:rPr lang="en-US" dirty="0"/>
              <a:t>Green leafy vegetables</a:t>
            </a:r>
          </a:p>
          <a:p>
            <a:pPr eaLnBrk="1" hangingPunct="1">
              <a:lnSpc>
                <a:spcPct val="80000"/>
              </a:lnSpc>
              <a:defRPr/>
            </a:pPr>
            <a:r>
              <a:rPr lang="en-US" b="1" dirty="0"/>
              <a:t>INR Monitoring:</a:t>
            </a:r>
            <a:r>
              <a:rPr lang="en-US" dirty="0"/>
              <a:t> </a:t>
            </a:r>
          </a:p>
          <a:p>
            <a:pPr lvl="1" eaLnBrk="1" hangingPunct="1">
              <a:lnSpc>
                <a:spcPct val="80000"/>
              </a:lnSpc>
              <a:defRPr/>
            </a:pPr>
            <a:r>
              <a:rPr lang="en-US" dirty="0"/>
              <a:t>Initially 2-3 times a week </a:t>
            </a:r>
          </a:p>
          <a:p>
            <a:pPr lvl="1" eaLnBrk="1" hangingPunct="1">
              <a:lnSpc>
                <a:spcPct val="80000"/>
              </a:lnSpc>
              <a:defRPr/>
            </a:pPr>
            <a:r>
              <a:rPr lang="en-US" dirty="0"/>
              <a:t>Reach target then every 4 weeks</a:t>
            </a:r>
          </a:p>
          <a:p>
            <a:pPr lvl="1" eaLnBrk="1" hangingPunct="1">
              <a:lnSpc>
                <a:spcPct val="80000"/>
              </a:lnSpc>
              <a:defRPr/>
            </a:pPr>
            <a:r>
              <a:rPr lang="en-US" dirty="0"/>
              <a:t>High risk of bleeding may require more frequent monitoring.</a:t>
            </a:r>
          </a:p>
          <a:p>
            <a:endParaRPr lang="en-US" dirty="0"/>
          </a:p>
        </p:txBody>
      </p:sp>
      <p:sp>
        <p:nvSpPr>
          <p:cNvPr id="40965" name="Rectangle 5"/>
          <p:cNvSpPr>
            <a:spLocks noGrp="1" noChangeArrowheads="1"/>
          </p:cNvSpPr>
          <p:nvPr>
            <p:ph type="body" sz="quarter" idx="3"/>
          </p:nvPr>
        </p:nvSpPr>
        <p:spPr>
          <a:xfrm>
            <a:off x="4683949" y="1245636"/>
            <a:ext cx="4041775" cy="639762"/>
          </a:xfrm>
        </p:spPr>
        <p:txBody>
          <a:bodyPr/>
          <a:lstStyle/>
          <a:p>
            <a:pPr eaLnBrk="1" hangingPunct="1">
              <a:lnSpc>
                <a:spcPct val="80000"/>
              </a:lnSpc>
              <a:defRPr/>
            </a:pPr>
            <a:r>
              <a:rPr lang="en-US" sz="2400" dirty="0" err="1"/>
              <a:t>Pradaxa</a:t>
            </a:r>
            <a:endParaRPr lang="en-US" sz="2400" dirty="0"/>
          </a:p>
        </p:txBody>
      </p:sp>
      <p:sp>
        <p:nvSpPr>
          <p:cNvPr id="3" name="Content Placeholder 2"/>
          <p:cNvSpPr>
            <a:spLocks noGrp="1"/>
          </p:cNvSpPr>
          <p:nvPr>
            <p:ph sz="quarter" idx="4"/>
          </p:nvPr>
        </p:nvSpPr>
        <p:spPr>
          <a:xfrm>
            <a:off x="4645025" y="1961356"/>
            <a:ext cx="4041775" cy="3951288"/>
          </a:xfrm>
        </p:spPr>
        <p:txBody>
          <a:bodyPr/>
          <a:lstStyle/>
          <a:p>
            <a:pPr eaLnBrk="1" hangingPunct="1">
              <a:lnSpc>
                <a:spcPct val="80000"/>
              </a:lnSpc>
              <a:defRPr/>
            </a:pPr>
            <a:r>
              <a:rPr lang="en-US" b="1" dirty="0"/>
              <a:t>Dose:</a:t>
            </a:r>
            <a:r>
              <a:rPr lang="en-US" dirty="0"/>
              <a:t> </a:t>
            </a:r>
          </a:p>
          <a:p>
            <a:pPr lvl="1" eaLnBrk="1" hangingPunct="1">
              <a:lnSpc>
                <a:spcPct val="80000"/>
              </a:lnSpc>
              <a:defRPr/>
            </a:pPr>
            <a:r>
              <a:rPr lang="en-US" dirty="0"/>
              <a:t>Fixed 150 mg twice a day</a:t>
            </a:r>
          </a:p>
          <a:p>
            <a:pPr eaLnBrk="1" hangingPunct="1">
              <a:lnSpc>
                <a:spcPct val="80000"/>
              </a:lnSpc>
              <a:defRPr/>
            </a:pPr>
            <a:r>
              <a:rPr lang="en-US" b="1" dirty="0"/>
              <a:t>Food interactions:</a:t>
            </a:r>
            <a:r>
              <a:rPr lang="en-US" dirty="0"/>
              <a:t> </a:t>
            </a:r>
          </a:p>
          <a:p>
            <a:pPr lvl="1" eaLnBrk="1" hangingPunct="1">
              <a:lnSpc>
                <a:spcPct val="80000"/>
              </a:lnSpc>
              <a:defRPr/>
            </a:pPr>
            <a:r>
              <a:rPr lang="en-US" dirty="0"/>
              <a:t>None</a:t>
            </a:r>
          </a:p>
          <a:p>
            <a:pPr eaLnBrk="1" hangingPunct="1">
              <a:lnSpc>
                <a:spcPct val="80000"/>
              </a:lnSpc>
              <a:defRPr/>
            </a:pPr>
            <a:r>
              <a:rPr lang="en-US" b="1" dirty="0"/>
              <a:t>INR Monitoring:</a:t>
            </a:r>
            <a:r>
              <a:rPr lang="en-US" dirty="0"/>
              <a:t> </a:t>
            </a:r>
          </a:p>
          <a:p>
            <a:pPr lvl="1" eaLnBrk="1" hangingPunct="1">
              <a:lnSpc>
                <a:spcPct val="80000"/>
              </a:lnSpc>
              <a:defRPr/>
            </a:pPr>
            <a:r>
              <a:rPr lang="en-US" dirty="0"/>
              <a:t>Not routinely required </a:t>
            </a:r>
          </a:p>
        </p:txBody>
      </p:sp>
      <p:sp>
        <p:nvSpPr>
          <p:cNvPr id="32775" name="Slide Number Placeholder 1"/>
          <p:cNvSpPr>
            <a:spLocks noGrp="1"/>
          </p:cNvSpPr>
          <p:nvPr>
            <p:ph type="sldNum" sz="quarter" idx="11"/>
          </p:nvPr>
        </p:nvSpPr>
        <p:spPr>
          <a:noFill/>
          <a:ln>
            <a:miter lim="800000"/>
            <a:headEnd/>
            <a:tailEnd/>
          </a:ln>
        </p:spPr>
        <p:txBody>
          <a:bodyPr/>
          <a:lstStyle/>
          <a:p>
            <a:fld id="{329F42C1-6B92-43F4-A552-1617505A0A48}" type="slidenum">
              <a:rPr lang="en-US" altLang="en-US" smtClean="0">
                <a:latin typeface="Arial" pitchFamily="34" charset="0"/>
              </a:rPr>
              <a:pPr/>
              <a:t>29</a:t>
            </a:fld>
            <a:endParaRPr lang="en-US" altLang="en-US" dirty="0">
              <a:latin typeface="Arial" pitchFamily="34" charset="0"/>
            </a:endParaRPr>
          </a:p>
        </p:txBody>
      </p:sp>
      <p:pic>
        <p:nvPicPr>
          <p:cNvPr id="32773" name="Picture 6" descr="coumadin"/>
          <p:cNvPicPr>
            <a:picLocks noChangeAspect="1" noChangeArrowheads="1"/>
          </p:cNvPicPr>
          <p:nvPr/>
        </p:nvPicPr>
        <p:blipFill>
          <a:blip r:embed="rId3" cstate="print"/>
          <a:srcRect/>
          <a:stretch>
            <a:fillRect/>
          </a:stretch>
        </p:blipFill>
        <p:spPr bwMode="auto">
          <a:xfrm>
            <a:off x="4572000" y="4343400"/>
            <a:ext cx="2057400" cy="1676400"/>
          </a:xfrm>
          <a:prstGeom prst="rect">
            <a:avLst/>
          </a:prstGeom>
          <a:noFill/>
          <a:ln w="9525">
            <a:noFill/>
            <a:miter lim="800000"/>
            <a:headEnd/>
            <a:tailEnd/>
          </a:ln>
        </p:spPr>
      </p:pic>
      <p:pic>
        <p:nvPicPr>
          <p:cNvPr id="32774" name="Picture 10" descr="pradaxa"/>
          <p:cNvPicPr>
            <a:picLocks noChangeAspect="1" noChangeArrowheads="1"/>
          </p:cNvPicPr>
          <p:nvPr/>
        </p:nvPicPr>
        <p:blipFill>
          <a:blip r:embed="rId4" cstate="print"/>
          <a:srcRect/>
          <a:stretch>
            <a:fillRect/>
          </a:stretch>
        </p:blipFill>
        <p:spPr bwMode="auto">
          <a:xfrm>
            <a:off x="6934200" y="4343400"/>
            <a:ext cx="1981200" cy="16891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defRPr/>
            </a:pPr>
            <a:r>
              <a:rPr lang="en-US" sz="4000" dirty="0"/>
              <a:t>Exclusivity of Pharmaceutical Product Flow</a:t>
            </a:r>
          </a:p>
        </p:txBody>
      </p:sp>
      <p:pic>
        <p:nvPicPr>
          <p:cNvPr id="6147" name="Picture 7" descr="MRSS_distribution-sml updated"/>
          <p:cNvPicPr>
            <a:picLocks noChangeAspect="1" noChangeArrowheads="1"/>
          </p:cNvPicPr>
          <p:nvPr/>
        </p:nvPicPr>
        <p:blipFill>
          <a:blip r:embed="rId3" cstate="print"/>
          <a:srcRect/>
          <a:stretch>
            <a:fillRect/>
          </a:stretch>
        </p:blipFill>
        <p:spPr bwMode="auto">
          <a:xfrm>
            <a:off x="647700" y="1623219"/>
            <a:ext cx="7848600" cy="4419600"/>
          </a:xfrm>
          <a:prstGeom prst="rect">
            <a:avLst/>
          </a:prstGeom>
          <a:noFill/>
          <a:ln w="76200">
            <a:solidFill>
              <a:schemeClr val="accent2"/>
            </a:solidFill>
            <a:miter lim="800000"/>
            <a:headEnd/>
            <a:tailEnd/>
          </a:ln>
        </p:spPr>
      </p:pic>
      <p:sp>
        <p:nvSpPr>
          <p:cNvPr id="6148" name="Slide Number Placeholder 1"/>
          <p:cNvSpPr>
            <a:spLocks noGrp="1"/>
          </p:cNvSpPr>
          <p:nvPr>
            <p:ph type="sldNum" sz="quarter" idx="11"/>
          </p:nvPr>
        </p:nvSpPr>
        <p:spPr>
          <a:noFill/>
          <a:ln>
            <a:miter lim="800000"/>
            <a:headEnd/>
            <a:tailEnd/>
          </a:ln>
        </p:spPr>
        <p:txBody>
          <a:bodyPr/>
          <a:lstStyle/>
          <a:p>
            <a:fld id="{4A4130AB-4139-40D0-83CB-98DFFCD10AB2}" type="slidenum">
              <a:rPr lang="en-US" altLang="en-US" smtClean="0">
                <a:latin typeface="Arial" pitchFamily="34" charset="0"/>
              </a:rPr>
              <a:pPr/>
              <a:t>3</a:t>
            </a:fld>
            <a:endParaRPr lang="en-US" altLang="en-US">
              <a:latin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pPr eaLnBrk="1" hangingPunct="1">
              <a:defRPr/>
            </a:pPr>
            <a:r>
              <a:rPr lang="en-US" sz="4000" dirty="0"/>
              <a:t>Payers and</a:t>
            </a:r>
            <a:br>
              <a:rPr lang="en-US" sz="4000" dirty="0"/>
            </a:br>
            <a:r>
              <a:rPr lang="en-US" sz="4000" dirty="0"/>
              <a:t>the Perception of Value</a:t>
            </a:r>
          </a:p>
        </p:txBody>
      </p:sp>
      <p:sp>
        <p:nvSpPr>
          <p:cNvPr id="43011" name="Rectangle 3"/>
          <p:cNvSpPr>
            <a:spLocks noGrp="1" noChangeArrowheads="1"/>
          </p:cNvSpPr>
          <p:nvPr>
            <p:ph sz="half" idx="1"/>
          </p:nvPr>
        </p:nvSpPr>
        <p:spPr>
          <a:xfrm>
            <a:off x="376177" y="1600200"/>
            <a:ext cx="4191000" cy="2438400"/>
          </a:xfrm>
          <a:ln>
            <a:solidFill>
              <a:schemeClr val="accent2"/>
            </a:solidFill>
          </a:ln>
        </p:spPr>
        <p:txBody>
          <a:bodyPr anchor="ctr"/>
          <a:lstStyle/>
          <a:p>
            <a:pPr eaLnBrk="1" hangingPunct="1">
              <a:lnSpc>
                <a:spcPct val="90000"/>
              </a:lnSpc>
              <a:spcBef>
                <a:spcPts val="0"/>
              </a:spcBef>
              <a:defRPr/>
            </a:pPr>
            <a:r>
              <a:rPr lang="en-US" b="1" dirty="0"/>
              <a:t>Payers</a:t>
            </a:r>
            <a:r>
              <a:rPr lang="en-US" dirty="0"/>
              <a:t> determine value</a:t>
            </a:r>
          </a:p>
          <a:p>
            <a:pPr lvl="1" eaLnBrk="1" hangingPunct="1">
              <a:lnSpc>
                <a:spcPct val="90000"/>
              </a:lnSpc>
              <a:defRPr/>
            </a:pPr>
            <a:r>
              <a:rPr lang="en-US" sz="2000" dirty="0"/>
              <a:t>Drug’s clinical claims must be advantageous by large portion of member population</a:t>
            </a:r>
          </a:p>
        </p:txBody>
      </p:sp>
      <p:sp>
        <p:nvSpPr>
          <p:cNvPr id="2" name="Content Placeholder 1"/>
          <p:cNvSpPr>
            <a:spLocks noGrp="1"/>
          </p:cNvSpPr>
          <p:nvPr>
            <p:ph sz="half" idx="2"/>
          </p:nvPr>
        </p:nvSpPr>
        <p:spPr>
          <a:xfrm>
            <a:off x="4648200" y="1600200"/>
            <a:ext cx="4191000" cy="2438400"/>
          </a:xfrm>
          <a:ln>
            <a:solidFill>
              <a:schemeClr val="accent2"/>
            </a:solidFill>
          </a:ln>
        </p:spPr>
        <p:txBody>
          <a:bodyPr/>
          <a:lstStyle/>
          <a:p>
            <a:pPr>
              <a:spcBef>
                <a:spcPts val="0"/>
              </a:spcBef>
            </a:pPr>
            <a:r>
              <a:rPr lang="en-US" b="1" dirty="0"/>
              <a:t>Hospitals</a:t>
            </a:r>
            <a:r>
              <a:rPr lang="en-US" dirty="0"/>
              <a:t> determine value through Pharmacy and Therapeutics (P&amp;T) committee</a:t>
            </a:r>
          </a:p>
          <a:p>
            <a:pPr lvl="1">
              <a:spcBef>
                <a:spcPts val="0"/>
              </a:spcBef>
            </a:pPr>
            <a:r>
              <a:rPr lang="en-US" sz="2000" dirty="0"/>
              <a:t>Balance clinical quality and costs</a:t>
            </a:r>
          </a:p>
        </p:txBody>
      </p:sp>
      <p:sp>
        <p:nvSpPr>
          <p:cNvPr id="33796" name="Slide Number Placeholder 1"/>
          <p:cNvSpPr>
            <a:spLocks noGrp="1"/>
          </p:cNvSpPr>
          <p:nvPr>
            <p:ph type="sldNum" sz="quarter" idx="11"/>
          </p:nvPr>
        </p:nvSpPr>
        <p:spPr>
          <a:noFill/>
          <a:ln>
            <a:miter lim="800000"/>
            <a:headEnd/>
            <a:tailEnd/>
          </a:ln>
        </p:spPr>
        <p:txBody>
          <a:bodyPr/>
          <a:lstStyle/>
          <a:p>
            <a:fld id="{3A10ACEB-0F9F-40D1-A0EC-1F25AADC296E}" type="slidenum">
              <a:rPr lang="en-US" altLang="en-US" smtClean="0">
                <a:latin typeface="Arial" pitchFamily="34" charset="0"/>
              </a:rPr>
              <a:pPr/>
              <a:t>30</a:t>
            </a:fld>
            <a:endParaRPr lang="en-US" altLang="en-US">
              <a:latin typeface="Arial" pitchFamily="34" charset="0"/>
            </a:endParaRPr>
          </a:p>
        </p:txBody>
      </p:sp>
      <p:sp>
        <p:nvSpPr>
          <p:cNvPr id="3" name="TextBox 2"/>
          <p:cNvSpPr txBox="1"/>
          <p:nvPr/>
        </p:nvSpPr>
        <p:spPr>
          <a:xfrm>
            <a:off x="757177" y="4221162"/>
            <a:ext cx="7620000" cy="2086725"/>
          </a:xfrm>
          <a:prstGeom prst="rect">
            <a:avLst/>
          </a:prstGeom>
          <a:noFill/>
        </p:spPr>
        <p:txBody>
          <a:bodyPr wrap="square" rtlCol="0">
            <a:spAutoFit/>
          </a:bodyPr>
          <a:lstStyle/>
          <a:p>
            <a:pPr marL="457200" indent="-284163" eaLnBrk="1" hangingPunct="1">
              <a:lnSpc>
                <a:spcPct val="90000"/>
              </a:lnSpc>
              <a:buClr>
                <a:srgbClr val="FFC000"/>
              </a:buClr>
              <a:buSzPct val="100000"/>
              <a:buFont typeface="Wingdings" panose="05000000000000000000" pitchFamily="2" charset="2"/>
              <a:buChar char="§"/>
              <a:defRPr/>
            </a:pPr>
            <a:r>
              <a:rPr lang="en-US" sz="2400" dirty="0">
                <a:effectLst>
                  <a:outerShdw blurRad="38100" dist="38100" dir="2700000" algn="tl">
                    <a:srgbClr val="000000">
                      <a:alpha val="43137"/>
                    </a:srgbClr>
                  </a:outerShdw>
                </a:effectLst>
                <a:latin typeface="+mn-lt"/>
              </a:rPr>
              <a:t>Clinical value must apply to a large portion of member population</a:t>
            </a:r>
          </a:p>
          <a:p>
            <a:pPr marL="457200" indent="-284163" eaLnBrk="1" hangingPunct="1">
              <a:lnSpc>
                <a:spcPct val="90000"/>
              </a:lnSpc>
              <a:buClr>
                <a:srgbClr val="FFC000"/>
              </a:buClr>
              <a:buSzPct val="100000"/>
              <a:buFont typeface="Wingdings" panose="05000000000000000000" pitchFamily="2" charset="2"/>
              <a:buChar char="§"/>
              <a:defRPr/>
            </a:pPr>
            <a:r>
              <a:rPr lang="en-US" sz="2400" dirty="0">
                <a:effectLst>
                  <a:outerShdw blurRad="38100" dist="38100" dir="2700000" algn="tl">
                    <a:srgbClr val="000000">
                      <a:alpha val="43137"/>
                    </a:srgbClr>
                  </a:outerShdw>
                </a:effectLst>
                <a:latin typeface="+mn-lt"/>
              </a:rPr>
              <a:t>Costs evaluated on a per member basis</a:t>
            </a:r>
          </a:p>
          <a:p>
            <a:pPr marL="457200" indent="-284163" eaLnBrk="1" hangingPunct="1">
              <a:lnSpc>
                <a:spcPct val="90000"/>
              </a:lnSpc>
              <a:buClr>
                <a:srgbClr val="FFC000"/>
              </a:buClr>
              <a:buSzPct val="100000"/>
              <a:buFont typeface="Wingdings" panose="05000000000000000000" pitchFamily="2" charset="2"/>
              <a:buChar char="§"/>
              <a:defRPr/>
            </a:pPr>
            <a:r>
              <a:rPr lang="en-US" sz="2400" dirty="0">
                <a:effectLst>
                  <a:outerShdw blurRad="38100" dist="38100" dir="2700000" algn="tl">
                    <a:srgbClr val="000000">
                      <a:alpha val="43137"/>
                    </a:srgbClr>
                  </a:outerShdw>
                </a:effectLst>
                <a:latin typeface="+mn-lt"/>
              </a:rPr>
              <a:t>Complex function of the incremental value offered by the product and the per member per year cost that results from its use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76200" y="76200"/>
            <a:ext cx="8991600" cy="1219200"/>
          </a:xfrm>
        </p:spPr>
        <p:txBody>
          <a:bodyPr wrap="square" anchor="b">
            <a:normAutofit/>
          </a:bodyPr>
          <a:lstStyle/>
          <a:p>
            <a:pPr eaLnBrk="1" hangingPunct="1">
              <a:defRPr/>
            </a:pPr>
            <a:r>
              <a:rPr lang="en-US"/>
              <a:t>Customers and</a:t>
            </a:r>
            <a:br>
              <a:rPr lang="en-US"/>
            </a:br>
            <a:r>
              <a:rPr lang="en-US"/>
              <a:t>the Perception of Value</a:t>
            </a:r>
          </a:p>
        </p:txBody>
      </p:sp>
      <p:sp>
        <p:nvSpPr>
          <p:cNvPr id="44035" name="Rectangle 3"/>
          <p:cNvSpPr>
            <a:spLocks noGrp="1" noChangeArrowheads="1"/>
          </p:cNvSpPr>
          <p:nvPr>
            <p:ph idx="1"/>
          </p:nvPr>
        </p:nvSpPr>
        <p:spPr>
          <a:xfrm>
            <a:off x="457200" y="1371600"/>
            <a:ext cx="8229600" cy="4572000"/>
          </a:xfrm>
        </p:spPr>
        <p:txBody>
          <a:bodyPr wrap="square" anchor="t">
            <a:normAutofit/>
          </a:bodyPr>
          <a:lstStyle/>
          <a:p>
            <a:pPr eaLnBrk="1" hangingPunct="1">
              <a:lnSpc>
                <a:spcPct val="90000"/>
              </a:lnSpc>
              <a:defRPr/>
            </a:pPr>
            <a:r>
              <a:rPr lang="en-US" sz="2200"/>
              <a:t>In government-run health care systems (UK and Canada)</a:t>
            </a:r>
          </a:p>
          <a:p>
            <a:pPr lvl="1" eaLnBrk="1" hangingPunct="1">
              <a:lnSpc>
                <a:spcPct val="90000"/>
              </a:lnSpc>
              <a:defRPr/>
            </a:pPr>
            <a:r>
              <a:rPr lang="en-US" sz="2200" b="1"/>
              <a:t>Society</a:t>
            </a:r>
            <a:r>
              <a:rPr lang="en-US" sz="2200"/>
              <a:t> plays a crucial role in the pharmaceutical decision making process </a:t>
            </a:r>
          </a:p>
          <a:p>
            <a:pPr lvl="1" eaLnBrk="1" hangingPunct="1">
              <a:lnSpc>
                <a:spcPct val="90000"/>
              </a:lnSpc>
              <a:defRPr/>
            </a:pPr>
            <a:r>
              <a:rPr lang="en-US" sz="2200"/>
              <a:t>Decisions based on a system of “value” checks of national significance</a:t>
            </a:r>
          </a:p>
          <a:p>
            <a:pPr eaLnBrk="1" hangingPunct="1">
              <a:lnSpc>
                <a:spcPct val="90000"/>
              </a:lnSpc>
              <a:defRPr/>
            </a:pPr>
            <a:r>
              <a:rPr lang="en-US" sz="2200">
                <a:effectLst>
                  <a:outerShdw blurRad="38100" dist="38100" dir="2700000" algn="tl">
                    <a:srgbClr val="000000">
                      <a:alpha val="43137"/>
                    </a:srgbClr>
                  </a:outerShdw>
                </a:effectLst>
              </a:rPr>
              <a:t>Society </a:t>
            </a:r>
            <a:r>
              <a:rPr lang="en-US" sz="2200"/>
              <a:t>now a significant customer in the U.S. health care system</a:t>
            </a:r>
          </a:p>
          <a:p>
            <a:pPr lvl="1" eaLnBrk="1" hangingPunct="1">
              <a:lnSpc>
                <a:spcPct val="90000"/>
              </a:lnSpc>
              <a:defRPr/>
            </a:pPr>
            <a:r>
              <a:rPr lang="en-US" sz="2200"/>
              <a:t>Examples:</a:t>
            </a:r>
          </a:p>
          <a:p>
            <a:pPr lvl="2" eaLnBrk="1" hangingPunct="1">
              <a:lnSpc>
                <a:spcPct val="90000"/>
              </a:lnSpc>
              <a:defRPr/>
            </a:pPr>
            <a:r>
              <a:rPr lang="en-US" sz="2200"/>
              <a:t>National Vaccination Programs </a:t>
            </a:r>
          </a:p>
          <a:p>
            <a:pPr lvl="2" eaLnBrk="1" hangingPunct="1">
              <a:lnSpc>
                <a:spcPct val="90000"/>
              </a:lnSpc>
              <a:defRPr/>
            </a:pPr>
            <a:r>
              <a:rPr lang="en-US" sz="2200"/>
              <a:t>Government effort to eliminate Cipro</a:t>
            </a:r>
            <a:r>
              <a:rPr lang="en-US" sz="2200" baseline="30000"/>
              <a:t>®</a:t>
            </a:r>
            <a:r>
              <a:rPr lang="en-US" sz="2200"/>
              <a:t> patent of after 9/11</a:t>
            </a:r>
          </a:p>
          <a:p>
            <a:pPr lvl="2" eaLnBrk="1" hangingPunct="1">
              <a:lnSpc>
                <a:spcPct val="90000"/>
              </a:lnSpc>
              <a:defRPr/>
            </a:pPr>
            <a:r>
              <a:rPr lang="en-US" sz="2200"/>
              <a:t>Demand for increased supply of Tamiflu</a:t>
            </a:r>
            <a:r>
              <a:rPr lang="en-US" sz="2200" baseline="30000"/>
              <a:t>®</a:t>
            </a:r>
            <a:r>
              <a:rPr lang="en-US" sz="2200"/>
              <a:t> after 2009 H1N1 influenza pandemic</a:t>
            </a:r>
          </a:p>
        </p:txBody>
      </p:sp>
      <p:sp>
        <p:nvSpPr>
          <p:cNvPr id="2" name="TextBox 1"/>
          <p:cNvSpPr txBox="1"/>
          <p:nvPr/>
        </p:nvSpPr>
        <p:spPr bwMode="auto">
          <a:xfrm>
            <a:off x="228600" y="6019800"/>
            <a:ext cx="8686800" cy="762000"/>
          </a:xfrm>
          <a:prstGeom prst="rect">
            <a:avLst/>
          </a:prstGeom>
          <a:noFill/>
          <a:ln>
            <a:noFill/>
          </a:ln>
          <a:effectLst/>
        </p:spPr>
        <p:txBody>
          <a:bodyPr wrap="square" rtlCol="0" anchor="ctr">
            <a:normAutofit/>
          </a:bodyPr>
          <a:lstStyle/>
          <a:p>
            <a:pPr>
              <a:spcAft>
                <a:spcPts val="600"/>
              </a:spcAft>
            </a:pPr>
            <a:r>
              <a:rPr lang="en-US" sz="1200" err="1"/>
              <a:t>Kolassa</a:t>
            </a:r>
            <a:r>
              <a:rPr lang="en-US" sz="1200"/>
              <a:t> E.M. The strategic pricing of pharmaceuticals. 2009; </a:t>
            </a:r>
            <a:r>
              <a:rPr lang="en-US" sz="1200" err="1"/>
              <a:t>Chp</a:t>
            </a:r>
            <a:r>
              <a:rPr lang="en-US" sz="1200"/>
              <a:t> 4 (52:54)</a:t>
            </a:r>
          </a:p>
        </p:txBody>
      </p:sp>
      <p:sp>
        <p:nvSpPr>
          <p:cNvPr id="34820" name="Slide Number Placeholder 1" hidden="1"/>
          <p:cNvSpPr>
            <a:spLocks noGrp="1"/>
          </p:cNvSpPr>
          <p:nvPr>
            <p:ph type="sldNum" sz="quarter" idx="4294967295"/>
          </p:nvPr>
        </p:nvSpPr>
        <p:spPr>
          <a:xfrm>
            <a:off x="6553200" y="6248400"/>
            <a:ext cx="2133600" cy="476250"/>
          </a:xfrm>
          <a:noFill/>
          <a:ln>
            <a:miter lim="800000"/>
            <a:headEnd/>
            <a:tailEnd/>
          </a:ln>
        </p:spPr>
        <p:txBody>
          <a:bodyPr/>
          <a:lstStyle/>
          <a:p>
            <a:pPr>
              <a:spcAft>
                <a:spcPts val="600"/>
              </a:spcAft>
            </a:pPr>
            <a:fld id="{DFDA0EC8-DFD3-42E9-80A9-35E582D4E86D}" type="slidenum">
              <a:rPr lang="en-US" altLang="en-US" smtClean="0">
                <a:latin typeface="Arial" pitchFamily="34" charset="0"/>
              </a:rPr>
              <a:pPr>
                <a:spcAft>
                  <a:spcPts val="600"/>
                </a:spcAft>
              </a:pPr>
              <a:t>31</a:t>
            </a:fld>
            <a:endParaRPr lang="en-US" altLang="en-US">
              <a:latin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pPr eaLnBrk="1" hangingPunct="1">
              <a:defRPr/>
            </a:pPr>
            <a:r>
              <a:rPr lang="en-US" sz="4000"/>
              <a:t>Relationship of Value and Price from a Societal Perspective</a:t>
            </a:r>
          </a:p>
        </p:txBody>
      </p:sp>
      <p:sp>
        <p:nvSpPr>
          <p:cNvPr id="45059" name="Rectangle 3"/>
          <p:cNvSpPr>
            <a:spLocks noGrp="1" noChangeArrowheads="1"/>
          </p:cNvSpPr>
          <p:nvPr>
            <p:ph type="body" sz="half" idx="2"/>
          </p:nvPr>
        </p:nvSpPr>
        <p:spPr>
          <a:xfrm>
            <a:off x="4573305" y="1951881"/>
            <a:ext cx="4344989" cy="4525963"/>
          </a:xfrm>
        </p:spPr>
        <p:txBody>
          <a:bodyPr/>
          <a:lstStyle/>
          <a:p>
            <a:pPr eaLnBrk="1" hangingPunct="1">
              <a:lnSpc>
                <a:spcPct val="90000"/>
              </a:lnSpc>
              <a:defRPr/>
            </a:pPr>
            <a:r>
              <a:rPr lang="en-US" sz="2400" dirty="0"/>
              <a:t>As societal value increases, the socially accepted price increases </a:t>
            </a:r>
          </a:p>
          <a:p>
            <a:pPr eaLnBrk="1" hangingPunct="1">
              <a:lnSpc>
                <a:spcPct val="90000"/>
              </a:lnSpc>
              <a:defRPr/>
            </a:pPr>
            <a:r>
              <a:rPr lang="en-US" sz="2400" dirty="0"/>
              <a:t>At some level of value, society demands the product become a “right” </a:t>
            </a:r>
          </a:p>
          <a:p>
            <a:pPr eaLnBrk="1" hangingPunct="1">
              <a:lnSpc>
                <a:spcPct val="90000"/>
              </a:lnSpc>
              <a:defRPr/>
            </a:pPr>
            <a:r>
              <a:rPr lang="en-US" sz="2400" dirty="0"/>
              <a:t>As such the price is lowered </a:t>
            </a:r>
          </a:p>
          <a:p>
            <a:pPr eaLnBrk="1" hangingPunct="1">
              <a:lnSpc>
                <a:spcPct val="90000"/>
              </a:lnSpc>
              <a:defRPr/>
            </a:pPr>
            <a:endParaRPr lang="en-US" sz="2400" dirty="0"/>
          </a:p>
          <a:p>
            <a:pPr eaLnBrk="1" hangingPunct="1">
              <a:lnSpc>
                <a:spcPct val="90000"/>
              </a:lnSpc>
              <a:defRPr/>
            </a:pPr>
            <a:endParaRPr lang="en-US" sz="2400" dirty="0"/>
          </a:p>
          <a:p>
            <a:pPr marL="0" indent="0" algn="ctr" eaLnBrk="1" hangingPunct="1">
              <a:lnSpc>
                <a:spcPct val="90000"/>
              </a:lnSpc>
              <a:buNone/>
              <a:defRPr/>
            </a:pPr>
            <a:r>
              <a:rPr lang="en-US" sz="2400" dirty="0"/>
              <a:t>Example: </a:t>
            </a:r>
            <a:r>
              <a:rPr lang="en-US" sz="2400" b="1" dirty="0"/>
              <a:t>Vaccines</a:t>
            </a:r>
            <a:r>
              <a:rPr lang="en-US" sz="2400" dirty="0"/>
              <a:t> </a:t>
            </a:r>
          </a:p>
          <a:p>
            <a:pPr marL="0" indent="0" algn="ctr" eaLnBrk="1" hangingPunct="1">
              <a:lnSpc>
                <a:spcPct val="90000"/>
              </a:lnSpc>
              <a:buNone/>
              <a:defRPr/>
            </a:pPr>
            <a:r>
              <a:rPr lang="en-US" sz="2400" dirty="0"/>
              <a:t>We expect every child in the U.S. to be vaccinated</a:t>
            </a:r>
          </a:p>
        </p:txBody>
      </p:sp>
      <p:sp>
        <p:nvSpPr>
          <p:cNvPr id="35844" name="Line 99"/>
          <p:cNvSpPr>
            <a:spLocks noChangeShapeType="1"/>
          </p:cNvSpPr>
          <p:nvPr/>
        </p:nvSpPr>
        <p:spPr bwMode="auto">
          <a:xfrm>
            <a:off x="685800" y="2514600"/>
            <a:ext cx="0" cy="2667000"/>
          </a:xfrm>
          <a:prstGeom prst="line">
            <a:avLst/>
          </a:prstGeom>
          <a:noFill/>
          <a:ln w="9525">
            <a:solidFill>
              <a:schemeClr val="tx1"/>
            </a:solidFill>
            <a:round/>
            <a:headEnd/>
            <a:tailEnd/>
          </a:ln>
        </p:spPr>
        <p:txBody>
          <a:bodyPr/>
          <a:lstStyle/>
          <a:p>
            <a:endParaRPr lang="en-US"/>
          </a:p>
        </p:txBody>
      </p:sp>
      <p:sp>
        <p:nvSpPr>
          <p:cNvPr id="35845" name="Line 100"/>
          <p:cNvSpPr>
            <a:spLocks noChangeShapeType="1"/>
          </p:cNvSpPr>
          <p:nvPr/>
        </p:nvSpPr>
        <p:spPr bwMode="auto">
          <a:xfrm>
            <a:off x="685800" y="5181600"/>
            <a:ext cx="3810000" cy="0"/>
          </a:xfrm>
          <a:prstGeom prst="line">
            <a:avLst/>
          </a:prstGeom>
          <a:noFill/>
          <a:ln w="9525">
            <a:solidFill>
              <a:schemeClr val="tx1"/>
            </a:solidFill>
            <a:round/>
            <a:headEnd/>
            <a:tailEnd/>
          </a:ln>
        </p:spPr>
        <p:txBody>
          <a:bodyPr/>
          <a:lstStyle/>
          <a:p>
            <a:endParaRPr lang="en-US"/>
          </a:p>
        </p:txBody>
      </p:sp>
      <p:sp>
        <p:nvSpPr>
          <p:cNvPr id="35846" name="AutoShape 104"/>
          <p:cNvSpPr>
            <a:spLocks noChangeArrowheads="1"/>
          </p:cNvSpPr>
          <p:nvPr/>
        </p:nvSpPr>
        <p:spPr bwMode="auto">
          <a:xfrm>
            <a:off x="990600" y="3276600"/>
            <a:ext cx="3052763" cy="38100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337" y="10800"/>
                </a:moveTo>
                <a:cubicBezTo>
                  <a:pt x="337" y="5021"/>
                  <a:pt x="5021" y="337"/>
                  <a:pt x="10800" y="337"/>
                </a:cubicBezTo>
                <a:cubicBezTo>
                  <a:pt x="16578" y="336"/>
                  <a:pt x="21262" y="5021"/>
                  <a:pt x="21263" y="10799"/>
                </a:cubicBezTo>
                <a:lnTo>
                  <a:pt x="21600" y="10800"/>
                </a:lnTo>
                <a:cubicBezTo>
                  <a:pt x="21600" y="4835"/>
                  <a:pt x="16764" y="0"/>
                  <a:pt x="10800" y="0"/>
                </a:cubicBezTo>
                <a:cubicBezTo>
                  <a:pt x="4835" y="0"/>
                  <a:pt x="0" y="4835"/>
                  <a:pt x="0" y="10800"/>
                </a:cubicBezTo>
                <a:lnTo>
                  <a:pt x="337" y="10800"/>
                </a:lnTo>
                <a:close/>
              </a:path>
            </a:pathLst>
          </a:custGeom>
          <a:solidFill>
            <a:schemeClr val="bg1"/>
          </a:solidFill>
          <a:ln w="3175">
            <a:solidFill>
              <a:srgbClr val="FFC000"/>
            </a:solidFill>
            <a:miter lim="800000"/>
            <a:headEnd/>
            <a:tailEnd/>
          </a:ln>
        </p:spPr>
        <p:txBody>
          <a:bodyPr wrap="none" anchor="ctr"/>
          <a:lstStyle/>
          <a:p>
            <a:endParaRPr lang="en-US"/>
          </a:p>
        </p:txBody>
      </p:sp>
      <p:sp>
        <p:nvSpPr>
          <p:cNvPr id="35847" name="Text Box 105"/>
          <p:cNvSpPr txBox="1">
            <a:spLocks noChangeArrowheads="1"/>
          </p:cNvSpPr>
          <p:nvPr/>
        </p:nvSpPr>
        <p:spPr bwMode="auto">
          <a:xfrm>
            <a:off x="914400" y="5235575"/>
            <a:ext cx="3581400" cy="366713"/>
          </a:xfrm>
          <a:prstGeom prst="rect">
            <a:avLst/>
          </a:prstGeom>
          <a:noFill/>
          <a:ln w="9525">
            <a:noFill/>
            <a:miter lim="800000"/>
            <a:headEnd/>
            <a:tailEnd/>
          </a:ln>
        </p:spPr>
        <p:txBody>
          <a:bodyPr>
            <a:spAutoFit/>
          </a:bodyPr>
          <a:lstStyle/>
          <a:p>
            <a:pPr>
              <a:spcBef>
                <a:spcPct val="50000"/>
              </a:spcBef>
            </a:pPr>
            <a:r>
              <a:rPr lang="en-US" altLang="en-US"/>
              <a:t>        Perceived Societal Value </a:t>
            </a:r>
          </a:p>
        </p:txBody>
      </p:sp>
      <p:sp>
        <p:nvSpPr>
          <p:cNvPr id="35848" name="Text Box 106"/>
          <p:cNvSpPr txBox="1">
            <a:spLocks noChangeArrowheads="1"/>
          </p:cNvSpPr>
          <p:nvPr/>
        </p:nvSpPr>
        <p:spPr bwMode="auto">
          <a:xfrm>
            <a:off x="381000" y="3733800"/>
            <a:ext cx="184150" cy="366713"/>
          </a:xfrm>
          <a:prstGeom prst="rect">
            <a:avLst/>
          </a:prstGeom>
          <a:noFill/>
          <a:ln w="9525">
            <a:noFill/>
            <a:miter lim="800000"/>
            <a:headEnd/>
            <a:tailEnd/>
          </a:ln>
        </p:spPr>
        <p:txBody>
          <a:bodyPr wrap="none">
            <a:spAutoFit/>
          </a:bodyPr>
          <a:lstStyle/>
          <a:p>
            <a:endParaRPr lang="en-US" altLang="en-US"/>
          </a:p>
        </p:txBody>
      </p:sp>
      <p:sp>
        <p:nvSpPr>
          <p:cNvPr id="35849" name="Text Box 107"/>
          <p:cNvSpPr txBox="1">
            <a:spLocks noChangeArrowheads="1"/>
          </p:cNvSpPr>
          <p:nvPr/>
        </p:nvSpPr>
        <p:spPr bwMode="auto">
          <a:xfrm rot="10800000">
            <a:off x="152400" y="2438400"/>
            <a:ext cx="458788" cy="2743200"/>
          </a:xfrm>
          <a:prstGeom prst="rect">
            <a:avLst/>
          </a:prstGeom>
          <a:noFill/>
          <a:ln w="9525">
            <a:noFill/>
            <a:miter lim="800000"/>
            <a:headEnd/>
            <a:tailEnd/>
          </a:ln>
        </p:spPr>
        <p:txBody>
          <a:bodyPr vert="eaVert">
            <a:spAutoFit/>
          </a:bodyPr>
          <a:lstStyle/>
          <a:p>
            <a:pPr algn="ctr">
              <a:spcBef>
                <a:spcPct val="50000"/>
              </a:spcBef>
            </a:pPr>
            <a:r>
              <a:rPr lang="en-US" altLang="en-US"/>
              <a:t>Expected Cost/Price</a:t>
            </a:r>
          </a:p>
        </p:txBody>
      </p:sp>
      <p:sp>
        <p:nvSpPr>
          <p:cNvPr id="35850" name="Text Box 108"/>
          <p:cNvSpPr txBox="1">
            <a:spLocks noChangeArrowheads="1"/>
          </p:cNvSpPr>
          <p:nvPr/>
        </p:nvSpPr>
        <p:spPr bwMode="auto">
          <a:xfrm>
            <a:off x="838200" y="1600200"/>
            <a:ext cx="3581400" cy="366713"/>
          </a:xfrm>
          <a:prstGeom prst="rect">
            <a:avLst/>
          </a:prstGeom>
          <a:noFill/>
          <a:ln w="9525">
            <a:noFill/>
            <a:miter lim="800000"/>
            <a:headEnd/>
            <a:tailEnd/>
          </a:ln>
        </p:spPr>
        <p:txBody>
          <a:bodyPr>
            <a:spAutoFit/>
          </a:bodyPr>
          <a:lstStyle/>
          <a:p>
            <a:pPr>
              <a:spcBef>
                <a:spcPct val="50000"/>
              </a:spcBef>
            </a:pPr>
            <a:endParaRPr lang="en-US" altLang="en-US"/>
          </a:p>
        </p:txBody>
      </p:sp>
      <p:sp>
        <p:nvSpPr>
          <p:cNvPr id="35851" name="Slide Number Placeholder 1"/>
          <p:cNvSpPr>
            <a:spLocks noGrp="1"/>
          </p:cNvSpPr>
          <p:nvPr>
            <p:ph type="sldNum" sz="quarter" idx="11"/>
          </p:nvPr>
        </p:nvSpPr>
        <p:spPr>
          <a:noFill/>
          <a:ln>
            <a:miter lim="800000"/>
            <a:headEnd/>
            <a:tailEnd/>
          </a:ln>
        </p:spPr>
        <p:txBody>
          <a:bodyPr/>
          <a:lstStyle/>
          <a:p>
            <a:fld id="{F548043E-0591-4710-9276-2595E8BB26A6}" type="slidenum">
              <a:rPr lang="en-US" altLang="en-US" smtClean="0">
                <a:latin typeface="Arial" pitchFamily="34" charset="0"/>
              </a:rPr>
              <a:pPr/>
              <a:t>32</a:t>
            </a:fld>
            <a:endParaRPr lang="en-US" altLang="en-US">
              <a:latin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1447800" y="152400"/>
            <a:ext cx="6248400" cy="1143000"/>
          </a:xfrm>
        </p:spPr>
        <p:txBody>
          <a:bodyPr/>
          <a:lstStyle/>
          <a:p>
            <a:pPr eaLnBrk="1" hangingPunct="1">
              <a:defRPr/>
            </a:pPr>
            <a:r>
              <a:rPr lang="en-US" sz="4000" dirty="0"/>
              <a:t>Suppliers and the Perception of Value </a:t>
            </a:r>
          </a:p>
        </p:txBody>
      </p:sp>
      <p:sp>
        <p:nvSpPr>
          <p:cNvPr id="54275" name="Rectangle 3"/>
          <p:cNvSpPr>
            <a:spLocks noGrp="1" noChangeArrowheads="1"/>
          </p:cNvSpPr>
          <p:nvPr>
            <p:ph type="body" idx="1"/>
          </p:nvPr>
        </p:nvSpPr>
        <p:spPr>
          <a:xfrm>
            <a:off x="1066800" y="1441554"/>
            <a:ext cx="7010400" cy="4648200"/>
          </a:xfrm>
        </p:spPr>
        <p:txBody>
          <a:bodyPr/>
          <a:lstStyle/>
          <a:p>
            <a:pPr marL="609600" indent="-609600" eaLnBrk="1" hangingPunct="1">
              <a:lnSpc>
                <a:spcPct val="80000"/>
              </a:lnSpc>
              <a:defRPr/>
            </a:pPr>
            <a:r>
              <a:rPr lang="en-US" sz="2800" dirty="0"/>
              <a:t>Value determined when compared to:</a:t>
            </a:r>
          </a:p>
          <a:p>
            <a:pPr marL="1009650" lvl="1" indent="-609600" eaLnBrk="1" hangingPunct="1">
              <a:lnSpc>
                <a:spcPct val="80000"/>
              </a:lnSpc>
              <a:defRPr/>
            </a:pPr>
            <a:r>
              <a:rPr lang="en-US" sz="2400" dirty="0"/>
              <a:t>Current standard of care</a:t>
            </a:r>
          </a:p>
          <a:p>
            <a:pPr marL="1009650" lvl="1" indent="-609600" eaLnBrk="1" hangingPunct="1">
              <a:lnSpc>
                <a:spcPct val="80000"/>
              </a:lnSpc>
              <a:defRPr/>
            </a:pPr>
            <a:r>
              <a:rPr lang="en-US" sz="2400" dirty="0"/>
              <a:t>No treatment</a:t>
            </a:r>
          </a:p>
          <a:p>
            <a:pPr marL="609600" indent="-609600" eaLnBrk="1" hangingPunct="1">
              <a:lnSpc>
                <a:spcPct val="80000"/>
              </a:lnSpc>
              <a:defRPr/>
            </a:pPr>
            <a:r>
              <a:rPr lang="en-US" sz="2800" dirty="0"/>
              <a:t>Final decision to purchase is a judgment call</a:t>
            </a:r>
          </a:p>
          <a:p>
            <a:pPr marL="1009650" lvl="1" indent="-609600" eaLnBrk="1" hangingPunct="1">
              <a:lnSpc>
                <a:spcPct val="80000"/>
              </a:lnSpc>
              <a:defRPr/>
            </a:pPr>
            <a:r>
              <a:rPr lang="en-US" sz="2400" dirty="0"/>
              <a:t>Price vs. value</a:t>
            </a:r>
          </a:p>
          <a:p>
            <a:pPr marL="609600" indent="-609600" eaLnBrk="1" hangingPunct="1">
              <a:lnSpc>
                <a:spcPct val="80000"/>
              </a:lnSpc>
              <a:defRPr/>
            </a:pPr>
            <a:r>
              <a:rPr lang="en-US" sz="2800" dirty="0" err="1"/>
              <a:t>Kleinke’s</a:t>
            </a:r>
            <a:r>
              <a:rPr lang="en-US" sz="2800" dirty="0"/>
              <a:t> six categories of value</a:t>
            </a:r>
          </a:p>
          <a:p>
            <a:pPr marL="1009650" lvl="1" indent="-609600" eaLnBrk="1" hangingPunct="1">
              <a:lnSpc>
                <a:spcPct val="80000"/>
              </a:lnSpc>
              <a:defRPr/>
            </a:pPr>
            <a:r>
              <a:rPr lang="en-US" sz="2400" dirty="0"/>
              <a:t>Fast Pay</a:t>
            </a:r>
          </a:p>
          <a:p>
            <a:pPr marL="1009650" lvl="1" indent="-609600" eaLnBrk="1" hangingPunct="1">
              <a:lnSpc>
                <a:spcPct val="80000"/>
              </a:lnSpc>
              <a:defRPr/>
            </a:pPr>
            <a:r>
              <a:rPr lang="en-US" sz="2400" dirty="0"/>
              <a:t>Slow Pay</a:t>
            </a:r>
          </a:p>
          <a:p>
            <a:pPr marL="1009650" lvl="1" indent="-609600" eaLnBrk="1" hangingPunct="1">
              <a:lnSpc>
                <a:spcPct val="80000"/>
              </a:lnSpc>
              <a:defRPr/>
            </a:pPr>
            <a:r>
              <a:rPr lang="en-US" sz="2400" dirty="0"/>
              <a:t>Narrow Pay</a:t>
            </a:r>
          </a:p>
          <a:p>
            <a:pPr marL="1009650" lvl="1" indent="-609600" eaLnBrk="1" hangingPunct="1">
              <a:lnSpc>
                <a:spcPct val="80000"/>
              </a:lnSpc>
              <a:defRPr/>
            </a:pPr>
            <a:r>
              <a:rPr lang="en-US" sz="2400" dirty="0"/>
              <a:t>Diffuse Pay</a:t>
            </a:r>
          </a:p>
          <a:p>
            <a:pPr marL="1009650" lvl="1" indent="-609600" eaLnBrk="1" hangingPunct="1">
              <a:lnSpc>
                <a:spcPct val="80000"/>
              </a:lnSpc>
              <a:defRPr/>
            </a:pPr>
            <a:r>
              <a:rPr lang="en-US" sz="2400" dirty="0"/>
              <a:t>Pay-me-later</a:t>
            </a:r>
          </a:p>
          <a:p>
            <a:pPr marL="1009650" lvl="1" indent="-609600" eaLnBrk="1" hangingPunct="1">
              <a:lnSpc>
                <a:spcPct val="80000"/>
              </a:lnSpc>
              <a:defRPr/>
            </a:pPr>
            <a:r>
              <a:rPr lang="en-US" sz="2400" dirty="0"/>
              <a:t>No Pay</a:t>
            </a:r>
          </a:p>
        </p:txBody>
      </p:sp>
      <p:sp>
        <p:nvSpPr>
          <p:cNvPr id="36868" name="Slide Number Placeholder 1"/>
          <p:cNvSpPr>
            <a:spLocks noGrp="1"/>
          </p:cNvSpPr>
          <p:nvPr>
            <p:ph type="sldNum" sz="quarter" idx="11"/>
          </p:nvPr>
        </p:nvSpPr>
        <p:spPr>
          <a:noFill/>
          <a:ln>
            <a:miter lim="800000"/>
            <a:headEnd/>
            <a:tailEnd/>
          </a:ln>
        </p:spPr>
        <p:txBody>
          <a:bodyPr/>
          <a:lstStyle/>
          <a:p>
            <a:fld id="{4750E72F-0A08-4AF4-8D43-896FE0D8D008}" type="slidenum">
              <a:rPr lang="en-US" altLang="en-US" smtClean="0">
                <a:latin typeface="Arial" pitchFamily="34" charset="0"/>
              </a:rPr>
              <a:pPr/>
              <a:t>33</a:t>
            </a:fld>
            <a:endParaRPr lang="en-US" altLang="en-US">
              <a:latin typeface="Arial" pitchFamily="34" charset="0"/>
            </a:endParaRPr>
          </a:p>
        </p:txBody>
      </p:sp>
      <p:sp>
        <p:nvSpPr>
          <p:cNvPr id="2" name="TextBox 1">
            <a:extLst>
              <a:ext uri="{FF2B5EF4-FFF2-40B4-BE49-F238E27FC236}">
                <a16:creationId xmlns:a16="http://schemas.microsoft.com/office/drawing/2014/main" id="{C5BFB350-ED93-4201-9A7A-C5F0D7109351}"/>
              </a:ext>
            </a:extLst>
          </p:cNvPr>
          <p:cNvSpPr txBox="1"/>
          <p:nvPr/>
        </p:nvSpPr>
        <p:spPr>
          <a:xfrm>
            <a:off x="457200" y="6242154"/>
            <a:ext cx="5486400" cy="227113"/>
          </a:xfrm>
          <a:prstGeom prst="rect">
            <a:avLst/>
          </a:prstGeom>
          <a:noFill/>
        </p:spPr>
        <p:txBody>
          <a:bodyPr wrap="square" rtlCol="0">
            <a:spAutoFit/>
          </a:bodyPr>
          <a:lstStyle/>
          <a:p>
            <a:pPr lvl="0" indent="20638" eaLnBrk="1" hangingPunct="1">
              <a:lnSpc>
                <a:spcPct val="80000"/>
              </a:lnSpc>
              <a:spcBef>
                <a:spcPct val="20000"/>
              </a:spcBef>
              <a:buClr>
                <a:srgbClr val="FFCC00"/>
              </a:buClr>
              <a:buSzPct val="70000"/>
              <a:defRPr/>
            </a:pPr>
            <a:r>
              <a:rPr lang="en-US" sz="1050" kern="0" dirty="0" err="1">
                <a:solidFill>
                  <a:srgbClr val="FFFFFF"/>
                </a:solidFill>
                <a:effectLst>
                  <a:outerShdw blurRad="38100" dist="38100" dir="2700000" algn="tl">
                    <a:srgbClr val="000000"/>
                  </a:outerShdw>
                </a:effectLst>
                <a:latin typeface="Garamond"/>
              </a:rPr>
              <a:t>Kolassa</a:t>
            </a:r>
            <a:r>
              <a:rPr lang="en-US" sz="1050" kern="0" dirty="0">
                <a:solidFill>
                  <a:srgbClr val="FFFFFF"/>
                </a:solidFill>
                <a:effectLst>
                  <a:outerShdw blurRad="38100" dist="38100" dir="2700000" algn="tl">
                    <a:srgbClr val="000000"/>
                  </a:outerShdw>
                </a:effectLst>
                <a:latin typeface="Garamond"/>
              </a:rPr>
              <a:t> E.M. The strategic pricing of pharmaceuticals. 2009; </a:t>
            </a:r>
            <a:r>
              <a:rPr lang="en-US" sz="1050" kern="0" dirty="0" err="1">
                <a:solidFill>
                  <a:srgbClr val="FFFFFF"/>
                </a:solidFill>
                <a:effectLst>
                  <a:outerShdw blurRad="38100" dist="38100" dir="2700000" algn="tl">
                    <a:srgbClr val="000000"/>
                  </a:outerShdw>
                </a:effectLst>
                <a:latin typeface="Garamond"/>
              </a:rPr>
              <a:t>Chp</a:t>
            </a:r>
            <a:r>
              <a:rPr lang="en-US" sz="1050" kern="0" dirty="0">
                <a:solidFill>
                  <a:srgbClr val="FFFFFF"/>
                </a:solidFill>
                <a:effectLst>
                  <a:outerShdw blurRad="38100" dist="38100" dir="2700000" algn="tl">
                    <a:srgbClr val="000000"/>
                  </a:outerShdw>
                </a:effectLst>
                <a:latin typeface="Garamond"/>
              </a:rPr>
              <a:t> 4 (57:68)</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a:xfrm>
            <a:off x="457200" y="0"/>
            <a:ext cx="8458200" cy="1066800"/>
          </a:xfrm>
        </p:spPr>
        <p:txBody>
          <a:bodyPr/>
          <a:lstStyle/>
          <a:p>
            <a:pPr eaLnBrk="1" hangingPunct="1">
              <a:defRPr/>
            </a:pPr>
            <a:r>
              <a:rPr lang="en-US" sz="4000"/>
              <a:t>Value Categories for Pharmaceuticals</a:t>
            </a:r>
          </a:p>
        </p:txBody>
      </p:sp>
      <p:graphicFrame>
        <p:nvGraphicFramePr>
          <p:cNvPr id="55421" name="Group 125"/>
          <p:cNvGraphicFramePr>
            <a:graphicFrameLocks noGrp="1"/>
          </p:cNvGraphicFramePr>
          <p:nvPr>
            <p:ph idx="1"/>
            <p:extLst>
              <p:ext uri="{D42A27DB-BD31-4B8C-83A1-F6EECF244321}">
                <p14:modId xmlns:p14="http://schemas.microsoft.com/office/powerpoint/2010/main" val="1661823440"/>
              </p:ext>
            </p:extLst>
          </p:nvPr>
        </p:nvGraphicFramePr>
        <p:xfrm>
          <a:off x="381000" y="1430002"/>
          <a:ext cx="8382000" cy="4495169"/>
        </p:xfrm>
        <a:graphic>
          <a:graphicData uri="http://schemas.openxmlformats.org/drawingml/2006/table">
            <a:tbl>
              <a:tblPr/>
              <a:tblGrid>
                <a:gridCol w="28956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53658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a:ln>
                            <a:noFill/>
                          </a:ln>
                          <a:solidFill>
                            <a:schemeClr val="tx1"/>
                          </a:solidFill>
                          <a:effectLst/>
                          <a:latin typeface="Garamond" pitchFamily="18" charset="0"/>
                        </a:rPr>
                        <a:t>Value Proposition</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a:ln>
                            <a:noFill/>
                          </a:ln>
                          <a:solidFill>
                            <a:schemeClr val="tx1"/>
                          </a:solidFill>
                          <a:effectLst/>
                          <a:latin typeface="Garamond" pitchFamily="18" charset="0"/>
                        </a:rPr>
                        <a:t>Example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684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Fast Pay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Protease Inhibitors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Lower short-term costs immediately</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Great economic value reducing cost of care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95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Slow Pay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Cholesterol Agents (statins)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Clinical benefit and economic value comes several years after treatment initiation</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9476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Narrow Pay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Vaccines, COX-2 inhibitors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Provide great benefits only to some patients. Benefit is only narrowly received</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7908" name="Slide Number Placeholder 1"/>
          <p:cNvSpPr>
            <a:spLocks noGrp="1"/>
          </p:cNvSpPr>
          <p:nvPr>
            <p:ph type="sldNum" sz="quarter" idx="11"/>
          </p:nvPr>
        </p:nvSpPr>
        <p:spPr>
          <a:noFill/>
          <a:ln>
            <a:miter lim="800000"/>
            <a:headEnd/>
            <a:tailEnd/>
          </a:ln>
        </p:spPr>
        <p:txBody>
          <a:bodyPr/>
          <a:lstStyle/>
          <a:p>
            <a:fld id="{0D1926EF-7E19-49F2-9C72-F72308DB619B}" type="slidenum">
              <a:rPr lang="en-US" altLang="en-US" smtClean="0">
                <a:latin typeface="Arial" pitchFamily="34" charset="0"/>
              </a:rPr>
              <a:pPr/>
              <a:t>34</a:t>
            </a:fld>
            <a:endParaRPr lang="en-US" altLang="en-US">
              <a:latin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420" name="Group 52"/>
          <p:cNvGraphicFramePr>
            <a:graphicFrameLocks noGrp="1"/>
          </p:cNvGraphicFramePr>
          <p:nvPr>
            <p:ph idx="1"/>
            <p:extLst>
              <p:ext uri="{D42A27DB-BD31-4B8C-83A1-F6EECF244321}">
                <p14:modId xmlns:p14="http://schemas.microsoft.com/office/powerpoint/2010/main" val="2868375018"/>
              </p:ext>
            </p:extLst>
          </p:nvPr>
        </p:nvGraphicFramePr>
        <p:xfrm>
          <a:off x="457200" y="1385731"/>
          <a:ext cx="8229600" cy="4638676"/>
        </p:xfrm>
        <a:graphic>
          <a:graphicData uri="http://schemas.openxmlformats.org/drawingml/2006/table">
            <a:tbl>
              <a:tblPr/>
              <a:tblGrid>
                <a:gridCol w="2895600">
                  <a:extLst>
                    <a:ext uri="{9D8B030D-6E8A-4147-A177-3AD203B41FA5}">
                      <a16:colId xmlns:a16="http://schemas.microsoft.com/office/drawing/2014/main" val="20000"/>
                    </a:ext>
                  </a:extLst>
                </a:gridCol>
                <a:gridCol w="5334000">
                  <a:extLst>
                    <a:ext uri="{9D8B030D-6E8A-4147-A177-3AD203B41FA5}">
                      <a16:colId xmlns:a16="http://schemas.microsoft.com/office/drawing/2014/main" val="20001"/>
                    </a:ext>
                  </a:extLst>
                </a:gridCol>
              </a:tblGrid>
              <a:tr h="5302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a:ln>
                            <a:noFill/>
                          </a:ln>
                          <a:solidFill>
                            <a:schemeClr val="tx1"/>
                          </a:solidFill>
                          <a:effectLst/>
                          <a:latin typeface="Garamond" pitchFamily="18" charset="0"/>
                        </a:rPr>
                        <a:t>Value Proposition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a:ln>
                            <a:noFill/>
                          </a:ln>
                          <a:solidFill>
                            <a:schemeClr val="tx1"/>
                          </a:solidFill>
                          <a:effectLst/>
                          <a:latin typeface="Garamond" pitchFamily="18" charset="0"/>
                        </a:rPr>
                        <a:t>Example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7485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Diffuse Pay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Non-sedating antihistamines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Use increases cost and employee productivity. Employers receive great benefits but have trouble linking it to health insurance spending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779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Pay Me Later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HIV drugs or any disease w/o cure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They reduce short term costs but guarantee higher costs in long run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712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No Pay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Lifestyle drugs. Don’t reduce costs and have only minor economic benefit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8422" name="Rectangle 54"/>
          <p:cNvSpPr>
            <a:spLocks noGrp="1" noRot="1" noChangeArrowheads="1"/>
          </p:cNvSpPr>
          <p:nvPr>
            <p:ph type="title"/>
          </p:nvPr>
        </p:nvSpPr>
        <p:spPr>
          <a:xfrm>
            <a:off x="0" y="76200"/>
            <a:ext cx="9144000" cy="1143000"/>
          </a:xfrm>
        </p:spPr>
        <p:txBody>
          <a:bodyPr/>
          <a:lstStyle/>
          <a:p>
            <a:pPr eaLnBrk="1" hangingPunct="1">
              <a:defRPr/>
            </a:pPr>
            <a:r>
              <a:rPr lang="en-US" sz="4000" dirty="0"/>
              <a:t>Value Categories for Pharmaceuticals</a:t>
            </a:r>
          </a:p>
        </p:txBody>
      </p:sp>
      <p:sp>
        <p:nvSpPr>
          <p:cNvPr id="38932" name="Slide Number Placeholder 1"/>
          <p:cNvSpPr>
            <a:spLocks noGrp="1"/>
          </p:cNvSpPr>
          <p:nvPr>
            <p:ph type="sldNum" sz="quarter" idx="11"/>
          </p:nvPr>
        </p:nvSpPr>
        <p:spPr>
          <a:noFill/>
          <a:ln>
            <a:miter lim="800000"/>
            <a:headEnd/>
            <a:tailEnd/>
          </a:ln>
        </p:spPr>
        <p:txBody>
          <a:bodyPr/>
          <a:lstStyle/>
          <a:p>
            <a:fld id="{D803022D-5F89-4C88-949C-E843B70C688E}" type="slidenum">
              <a:rPr lang="en-US" altLang="en-US" smtClean="0">
                <a:latin typeface="Arial" pitchFamily="34" charset="0"/>
              </a:rPr>
              <a:pPr/>
              <a:t>35</a:t>
            </a:fld>
            <a:endParaRPr lang="en-US" altLang="en-US">
              <a:latin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a:xfrm>
            <a:off x="1600200" y="228600"/>
            <a:ext cx="5943600" cy="1143000"/>
          </a:xfrm>
        </p:spPr>
        <p:txBody>
          <a:bodyPr/>
          <a:lstStyle/>
          <a:p>
            <a:pPr eaLnBrk="1" hangingPunct="1">
              <a:defRPr/>
            </a:pPr>
            <a:r>
              <a:rPr lang="en-US" sz="4000" dirty="0"/>
              <a:t>Suppliers and the Perception of Value </a:t>
            </a:r>
          </a:p>
        </p:txBody>
      </p:sp>
      <p:sp>
        <p:nvSpPr>
          <p:cNvPr id="63491" name="Rectangle 3"/>
          <p:cNvSpPr>
            <a:spLocks noGrp="1" noChangeArrowheads="1"/>
          </p:cNvSpPr>
          <p:nvPr>
            <p:ph type="body" idx="1"/>
          </p:nvPr>
        </p:nvSpPr>
        <p:spPr>
          <a:xfrm>
            <a:off x="457200" y="1600200"/>
            <a:ext cx="8229600" cy="3505200"/>
          </a:xfrm>
        </p:spPr>
        <p:txBody>
          <a:bodyPr/>
          <a:lstStyle/>
          <a:p>
            <a:pPr eaLnBrk="1" hangingPunct="1">
              <a:lnSpc>
                <a:spcPct val="90000"/>
              </a:lnSpc>
              <a:defRPr/>
            </a:pPr>
            <a:r>
              <a:rPr lang="en-US" sz="2800" dirty="0"/>
              <a:t>The focus of the six value categories </a:t>
            </a:r>
          </a:p>
          <a:p>
            <a:pPr lvl="1" eaLnBrk="1" hangingPunct="1">
              <a:lnSpc>
                <a:spcPct val="90000"/>
              </a:lnSpc>
              <a:defRPr/>
            </a:pPr>
            <a:r>
              <a:rPr lang="en-US" sz="2400" dirty="0"/>
              <a:t>Direct and indirect economic value </a:t>
            </a:r>
          </a:p>
          <a:p>
            <a:pPr lvl="1" eaLnBrk="1" hangingPunct="1">
              <a:lnSpc>
                <a:spcPct val="90000"/>
              </a:lnSpc>
              <a:defRPr/>
            </a:pPr>
            <a:r>
              <a:rPr lang="en-US" sz="2400" dirty="0"/>
              <a:t>Value delivered to health care system </a:t>
            </a:r>
          </a:p>
          <a:p>
            <a:pPr lvl="1" eaLnBrk="1" hangingPunct="1">
              <a:lnSpc>
                <a:spcPct val="90000"/>
              </a:lnSpc>
              <a:defRPr/>
            </a:pPr>
            <a:r>
              <a:rPr lang="en-US" sz="2400" dirty="0"/>
              <a:t>Determinants in pricing pharmaceuticals</a:t>
            </a:r>
          </a:p>
          <a:p>
            <a:pPr eaLnBrk="1" hangingPunct="1">
              <a:lnSpc>
                <a:spcPct val="90000"/>
              </a:lnSpc>
              <a:defRPr/>
            </a:pPr>
            <a:r>
              <a:rPr lang="en-US" sz="2800" dirty="0"/>
              <a:t>Equally important is </a:t>
            </a:r>
            <a:r>
              <a:rPr lang="en-US" sz="2800" u="sng" dirty="0"/>
              <a:t>quality of life value</a:t>
            </a:r>
          </a:p>
          <a:p>
            <a:pPr lvl="1" eaLnBrk="1" hangingPunct="1">
              <a:lnSpc>
                <a:spcPct val="90000"/>
              </a:lnSpc>
              <a:defRPr/>
            </a:pPr>
            <a:r>
              <a:rPr lang="en-US" sz="2400" dirty="0"/>
              <a:t>Popular in developed societies</a:t>
            </a:r>
          </a:p>
          <a:p>
            <a:pPr lvl="1" eaLnBrk="1" hangingPunct="1">
              <a:lnSpc>
                <a:spcPct val="90000"/>
              </a:lnSpc>
              <a:defRPr/>
            </a:pPr>
            <a:r>
              <a:rPr lang="en-US" sz="2400" dirty="0"/>
              <a:t>Not quantifiable</a:t>
            </a:r>
          </a:p>
          <a:p>
            <a:pPr lvl="1" eaLnBrk="1" hangingPunct="1">
              <a:lnSpc>
                <a:spcPct val="90000"/>
              </a:lnSpc>
              <a:defRPr/>
            </a:pPr>
            <a:r>
              <a:rPr lang="en-US" sz="2400" dirty="0"/>
              <a:t>Impart significant value to a product or market</a:t>
            </a:r>
            <a:endParaRPr lang="en-US" sz="1200" dirty="0"/>
          </a:p>
        </p:txBody>
      </p:sp>
      <p:sp>
        <p:nvSpPr>
          <p:cNvPr id="39940" name="Slide Number Placeholder 1"/>
          <p:cNvSpPr>
            <a:spLocks noGrp="1"/>
          </p:cNvSpPr>
          <p:nvPr>
            <p:ph type="sldNum" sz="quarter" idx="11"/>
          </p:nvPr>
        </p:nvSpPr>
        <p:spPr>
          <a:noFill/>
          <a:ln>
            <a:miter lim="800000"/>
            <a:headEnd/>
            <a:tailEnd/>
          </a:ln>
        </p:spPr>
        <p:txBody>
          <a:bodyPr/>
          <a:lstStyle/>
          <a:p>
            <a:fld id="{53B701A1-597B-4DBD-BF8C-43C6D2E27A5B}" type="slidenum">
              <a:rPr lang="en-US" altLang="en-US" smtClean="0">
                <a:latin typeface="Arial" pitchFamily="34" charset="0"/>
              </a:rPr>
              <a:pPr/>
              <a:t>36</a:t>
            </a:fld>
            <a:endParaRPr lang="en-US" altLang="en-US" dirty="0">
              <a:latin typeface="Arial" pitchFamily="34" charset="0"/>
            </a:endParaRPr>
          </a:p>
        </p:txBody>
      </p:sp>
      <p:sp>
        <p:nvSpPr>
          <p:cNvPr id="2" name="TextBox 1">
            <a:extLst>
              <a:ext uri="{FF2B5EF4-FFF2-40B4-BE49-F238E27FC236}">
                <a16:creationId xmlns:a16="http://schemas.microsoft.com/office/drawing/2014/main" id="{DF43B02E-7231-4E5D-98DF-653677767EBA}"/>
              </a:ext>
            </a:extLst>
          </p:cNvPr>
          <p:cNvSpPr txBox="1"/>
          <p:nvPr/>
        </p:nvSpPr>
        <p:spPr>
          <a:xfrm>
            <a:off x="228600" y="6104322"/>
            <a:ext cx="5410200" cy="288156"/>
          </a:xfrm>
          <a:prstGeom prst="rect">
            <a:avLst/>
          </a:prstGeom>
          <a:noFill/>
        </p:spPr>
        <p:txBody>
          <a:bodyPr wrap="square" rtlCol="0">
            <a:spAutoFit/>
          </a:bodyPr>
          <a:lstStyle/>
          <a:p>
            <a:pPr marL="342900" lvl="0" indent="-342900" eaLnBrk="1" hangingPunct="1">
              <a:lnSpc>
                <a:spcPct val="90000"/>
              </a:lnSpc>
              <a:spcBef>
                <a:spcPct val="20000"/>
              </a:spcBef>
              <a:buClr>
                <a:srgbClr val="FFCC00"/>
              </a:buClr>
              <a:buSzPct val="70000"/>
              <a:defRPr/>
            </a:pPr>
            <a:r>
              <a:rPr lang="en-US" sz="1400" kern="0" dirty="0" err="1">
                <a:solidFill>
                  <a:srgbClr val="FFFFFF"/>
                </a:solidFill>
                <a:effectLst>
                  <a:outerShdw blurRad="38100" dist="38100" dir="2700000" algn="tl">
                    <a:srgbClr val="000000"/>
                  </a:outerShdw>
                </a:effectLst>
                <a:latin typeface="Garamond"/>
              </a:rPr>
              <a:t>Kolassa</a:t>
            </a:r>
            <a:r>
              <a:rPr lang="en-US" sz="1400" kern="0" dirty="0">
                <a:solidFill>
                  <a:srgbClr val="FFFFFF"/>
                </a:solidFill>
                <a:effectLst>
                  <a:outerShdw blurRad="38100" dist="38100" dir="2700000" algn="tl">
                    <a:srgbClr val="000000"/>
                  </a:outerShdw>
                </a:effectLst>
                <a:latin typeface="Garamond"/>
              </a:rPr>
              <a:t> E.M. The strategic pricing of pharmaceuticals. 2009; </a:t>
            </a:r>
            <a:r>
              <a:rPr lang="en-US" sz="1400" kern="0" dirty="0" err="1">
                <a:solidFill>
                  <a:srgbClr val="FFFFFF"/>
                </a:solidFill>
                <a:effectLst>
                  <a:outerShdw blurRad="38100" dist="38100" dir="2700000" algn="tl">
                    <a:srgbClr val="000000"/>
                  </a:outerShdw>
                </a:effectLst>
                <a:latin typeface="Garamond"/>
              </a:rPr>
              <a:t>Chp</a:t>
            </a:r>
            <a:r>
              <a:rPr lang="en-US" sz="1400" kern="0" dirty="0">
                <a:solidFill>
                  <a:srgbClr val="FFFFFF"/>
                </a:solidFill>
                <a:effectLst>
                  <a:outerShdw blurRad="38100" dist="38100" dir="2700000" algn="tl">
                    <a:srgbClr val="000000"/>
                  </a:outerShdw>
                </a:effectLst>
                <a:latin typeface="Garamond"/>
              </a:rPr>
              <a:t> 4 (57)</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a:xfrm>
            <a:off x="457200" y="274638"/>
            <a:ext cx="8229600" cy="868362"/>
          </a:xfrm>
        </p:spPr>
        <p:txBody>
          <a:bodyPr/>
          <a:lstStyle/>
          <a:p>
            <a:pPr eaLnBrk="1" hangingPunct="1">
              <a:defRPr/>
            </a:pPr>
            <a:r>
              <a:rPr lang="en-US" sz="4000" dirty="0"/>
              <a:t>PDE-5 Inhibitors</a:t>
            </a:r>
          </a:p>
        </p:txBody>
      </p:sp>
      <p:sp>
        <p:nvSpPr>
          <p:cNvPr id="64515" name="Rectangle 3"/>
          <p:cNvSpPr>
            <a:spLocks noGrp="1" noChangeArrowheads="1"/>
          </p:cNvSpPr>
          <p:nvPr>
            <p:ph type="body" idx="1"/>
          </p:nvPr>
        </p:nvSpPr>
        <p:spPr>
          <a:xfrm>
            <a:off x="457200" y="1562101"/>
            <a:ext cx="8229600" cy="4152899"/>
          </a:xfrm>
        </p:spPr>
        <p:txBody>
          <a:bodyPr/>
          <a:lstStyle/>
          <a:p>
            <a:pPr eaLnBrk="1" hangingPunct="1">
              <a:lnSpc>
                <a:spcPct val="90000"/>
              </a:lnSpc>
              <a:defRPr/>
            </a:pPr>
            <a:r>
              <a:rPr lang="en-US" sz="2800" dirty="0"/>
              <a:t>Lifestyle drugs-Viagra</a:t>
            </a:r>
            <a:r>
              <a:rPr lang="en-US" sz="2800" baseline="30000" dirty="0">
                <a:cs typeface="Arial" charset="0"/>
              </a:rPr>
              <a:t>®</a:t>
            </a:r>
            <a:r>
              <a:rPr lang="en-US" sz="2800" dirty="0">
                <a:cs typeface="Arial" charset="0"/>
              </a:rPr>
              <a:t> </a:t>
            </a:r>
          </a:p>
          <a:p>
            <a:pPr eaLnBrk="1" hangingPunct="1">
              <a:lnSpc>
                <a:spcPct val="90000"/>
              </a:lnSpc>
              <a:defRPr/>
            </a:pPr>
            <a:r>
              <a:rPr lang="en-US" sz="2800" dirty="0">
                <a:cs typeface="Arial" charset="0"/>
              </a:rPr>
              <a:t>Not included in formularies</a:t>
            </a:r>
          </a:p>
          <a:p>
            <a:pPr eaLnBrk="1" hangingPunct="1">
              <a:lnSpc>
                <a:spcPct val="90000"/>
              </a:lnSpc>
              <a:defRPr/>
            </a:pPr>
            <a:r>
              <a:rPr lang="en-US" sz="2800" dirty="0">
                <a:cs typeface="Arial" charset="0"/>
              </a:rPr>
              <a:t>Pfizer captured this value</a:t>
            </a:r>
          </a:p>
          <a:p>
            <a:pPr lvl="1" eaLnBrk="1" hangingPunct="1">
              <a:lnSpc>
                <a:spcPct val="90000"/>
              </a:lnSpc>
              <a:defRPr/>
            </a:pPr>
            <a:r>
              <a:rPr lang="en-US" sz="2400" dirty="0">
                <a:cs typeface="Arial" charset="0"/>
              </a:rPr>
              <a:t>Charging $10 per dose </a:t>
            </a:r>
          </a:p>
          <a:p>
            <a:pPr lvl="1" eaLnBrk="1" hangingPunct="1">
              <a:lnSpc>
                <a:spcPct val="90000"/>
              </a:lnSpc>
              <a:defRPr/>
            </a:pPr>
            <a:r>
              <a:rPr lang="en-US" sz="2400" dirty="0">
                <a:cs typeface="Arial" charset="0"/>
              </a:rPr>
              <a:t>Willingly paid out of pocket by many </a:t>
            </a:r>
          </a:p>
          <a:p>
            <a:pPr eaLnBrk="1" hangingPunct="1">
              <a:lnSpc>
                <a:spcPct val="90000"/>
              </a:lnSpc>
              <a:defRPr/>
            </a:pPr>
            <a:r>
              <a:rPr lang="en-US" sz="2800" dirty="0">
                <a:cs typeface="Arial" charset="0"/>
              </a:rPr>
              <a:t>It’s value at improving erectile dysfunction enabled it’s coverage</a:t>
            </a:r>
          </a:p>
          <a:p>
            <a:pPr eaLnBrk="1" hangingPunct="1">
              <a:lnSpc>
                <a:spcPct val="90000"/>
              </a:lnSpc>
              <a:defRPr/>
            </a:pPr>
            <a:r>
              <a:rPr lang="en-US" sz="2800" dirty="0">
                <a:cs typeface="Arial" charset="0"/>
              </a:rPr>
              <a:t>Important to conduct economic and systemic evaluation of all value drivers before setting a price</a:t>
            </a:r>
            <a:endParaRPr lang="en-US" sz="2800" dirty="0"/>
          </a:p>
        </p:txBody>
      </p:sp>
      <p:pic>
        <p:nvPicPr>
          <p:cNvPr id="40964" name="Picture 5" descr="lil_viagra_by_zaratus"/>
          <p:cNvPicPr>
            <a:picLocks noChangeAspect="1" noChangeArrowheads="1"/>
          </p:cNvPicPr>
          <p:nvPr/>
        </p:nvPicPr>
        <p:blipFill>
          <a:blip r:embed="rId3" cstate="print"/>
          <a:srcRect/>
          <a:stretch>
            <a:fillRect/>
          </a:stretch>
        </p:blipFill>
        <p:spPr bwMode="auto">
          <a:xfrm>
            <a:off x="5980112" y="1295400"/>
            <a:ext cx="2554288" cy="1828800"/>
          </a:xfrm>
          <a:prstGeom prst="rect">
            <a:avLst/>
          </a:prstGeom>
          <a:noFill/>
          <a:ln w="76200">
            <a:solidFill>
              <a:schemeClr val="accent2"/>
            </a:solidFill>
            <a:miter lim="800000"/>
            <a:headEnd/>
            <a:tailEnd/>
          </a:ln>
        </p:spPr>
      </p:pic>
      <p:sp>
        <p:nvSpPr>
          <p:cNvPr id="40965" name="Slide Number Placeholder 1"/>
          <p:cNvSpPr>
            <a:spLocks noGrp="1"/>
          </p:cNvSpPr>
          <p:nvPr>
            <p:ph type="sldNum" sz="quarter" idx="11"/>
          </p:nvPr>
        </p:nvSpPr>
        <p:spPr>
          <a:noFill/>
          <a:ln>
            <a:miter lim="800000"/>
            <a:headEnd/>
            <a:tailEnd/>
          </a:ln>
        </p:spPr>
        <p:txBody>
          <a:bodyPr/>
          <a:lstStyle/>
          <a:p>
            <a:fld id="{819BC3A3-4AE4-4035-BE24-0CEDE1315299}" type="slidenum">
              <a:rPr lang="en-US" altLang="en-US" smtClean="0">
                <a:latin typeface="Arial" pitchFamily="34" charset="0"/>
              </a:rPr>
              <a:pPr/>
              <a:t>37</a:t>
            </a:fld>
            <a:endParaRPr lang="en-US" altLang="en-US">
              <a:latin typeface="Arial" pitchFamily="34" charset="0"/>
            </a:endParaRPr>
          </a:p>
        </p:txBody>
      </p:sp>
      <p:sp>
        <p:nvSpPr>
          <p:cNvPr id="2" name="TextBox 1">
            <a:extLst>
              <a:ext uri="{FF2B5EF4-FFF2-40B4-BE49-F238E27FC236}">
                <a16:creationId xmlns:a16="http://schemas.microsoft.com/office/drawing/2014/main" id="{C6EA95CF-6D1C-46DC-8513-CADA95DDAE72}"/>
              </a:ext>
            </a:extLst>
          </p:cNvPr>
          <p:cNvSpPr txBox="1"/>
          <p:nvPr/>
        </p:nvSpPr>
        <p:spPr>
          <a:xfrm>
            <a:off x="228600" y="6139223"/>
            <a:ext cx="5334000" cy="288156"/>
          </a:xfrm>
          <a:prstGeom prst="rect">
            <a:avLst/>
          </a:prstGeom>
          <a:noFill/>
        </p:spPr>
        <p:txBody>
          <a:bodyPr wrap="square" rtlCol="0">
            <a:spAutoFit/>
          </a:bodyPr>
          <a:lstStyle/>
          <a:p>
            <a:pPr marL="342900" lvl="0" indent="-342900" eaLnBrk="1" hangingPunct="1">
              <a:lnSpc>
                <a:spcPct val="90000"/>
              </a:lnSpc>
              <a:spcBef>
                <a:spcPct val="20000"/>
              </a:spcBef>
              <a:buClr>
                <a:srgbClr val="FFCC00"/>
              </a:buClr>
              <a:buSzPct val="70000"/>
              <a:defRPr/>
            </a:pPr>
            <a:r>
              <a:rPr lang="en-US" sz="1400" kern="0" dirty="0" err="1">
                <a:solidFill>
                  <a:srgbClr val="FFFFFF"/>
                </a:solidFill>
                <a:effectLst>
                  <a:outerShdw blurRad="38100" dist="38100" dir="2700000" algn="tl">
                    <a:srgbClr val="000000"/>
                  </a:outerShdw>
                </a:effectLst>
                <a:latin typeface="Garamond"/>
              </a:rPr>
              <a:t>Kolassa</a:t>
            </a:r>
            <a:r>
              <a:rPr lang="en-US" sz="1400" kern="0" dirty="0">
                <a:solidFill>
                  <a:srgbClr val="FFFFFF"/>
                </a:solidFill>
                <a:effectLst>
                  <a:outerShdw blurRad="38100" dist="38100" dir="2700000" algn="tl">
                    <a:srgbClr val="000000"/>
                  </a:outerShdw>
                </a:effectLst>
                <a:latin typeface="Garamond"/>
              </a:rPr>
              <a:t> E.M. The strategic pricing of pharmaceuticals. 2009; </a:t>
            </a:r>
            <a:r>
              <a:rPr lang="en-US" sz="1400" kern="0" dirty="0" err="1">
                <a:solidFill>
                  <a:srgbClr val="FFFFFF"/>
                </a:solidFill>
                <a:effectLst>
                  <a:outerShdw blurRad="38100" dist="38100" dir="2700000" algn="tl">
                    <a:srgbClr val="000000"/>
                  </a:outerShdw>
                </a:effectLst>
                <a:latin typeface="Garamond"/>
              </a:rPr>
              <a:t>Chp</a:t>
            </a:r>
            <a:r>
              <a:rPr lang="en-US" sz="1400" kern="0" dirty="0">
                <a:solidFill>
                  <a:srgbClr val="FFFFFF"/>
                </a:solidFill>
                <a:effectLst>
                  <a:outerShdw blurRad="38100" dist="38100" dir="2700000" algn="tl">
                    <a:srgbClr val="000000"/>
                  </a:outerShdw>
                </a:effectLst>
                <a:latin typeface="Garamond"/>
              </a:rPr>
              <a:t> 4 (57)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a:xfrm>
            <a:off x="457200" y="228600"/>
            <a:ext cx="8229600" cy="762000"/>
          </a:xfrm>
        </p:spPr>
        <p:txBody>
          <a:bodyPr/>
          <a:lstStyle/>
          <a:p>
            <a:pPr eaLnBrk="1" hangingPunct="1">
              <a:defRPr/>
            </a:pPr>
            <a:r>
              <a:rPr lang="en-US" sz="4000" dirty="0"/>
              <a:t>   Other Factors Controlling Value</a:t>
            </a:r>
          </a:p>
        </p:txBody>
      </p:sp>
      <p:sp>
        <p:nvSpPr>
          <p:cNvPr id="41987" name="Oval 28"/>
          <p:cNvSpPr>
            <a:spLocks noChangeArrowheads="1"/>
          </p:cNvSpPr>
          <p:nvPr/>
        </p:nvSpPr>
        <p:spPr bwMode="auto">
          <a:xfrm>
            <a:off x="1905000" y="1752600"/>
            <a:ext cx="1447800" cy="609600"/>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a:latin typeface="Arial" pitchFamily="34" charset="0"/>
              </a:rPr>
              <a:t>Effort </a:t>
            </a:r>
          </a:p>
        </p:txBody>
      </p:sp>
      <p:sp>
        <p:nvSpPr>
          <p:cNvPr id="41988" name="Oval 29"/>
          <p:cNvSpPr>
            <a:spLocks noChangeArrowheads="1"/>
          </p:cNvSpPr>
          <p:nvPr/>
        </p:nvSpPr>
        <p:spPr bwMode="auto">
          <a:xfrm rot="-5400000">
            <a:off x="4229100" y="1257300"/>
            <a:ext cx="762000" cy="1752600"/>
          </a:xfrm>
          <a:prstGeom prst="ellipse">
            <a:avLst/>
          </a:prstGeom>
          <a:solidFill>
            <a:schemeClr val="accent1"/>
          </a:solidFill>
          <a:ln w="9525">
            <a:solidFill>
              <a:schemeClr val="tx1"/>
            </a:solidFill>
            <a:round/>
            <a:headEnd/>
            <a:tailEnd/>
          </a:ln>
        </p:spPr>
        <p:txBody>
          <a:bodyPr vert="eaVert" wrap="none" anchor="ctr"/>
          <a:lstStyle/>
          <a:p>
            <a:pPr algn="ctr" eaLnBrk="1" hangingPunct="1"/>
            <a:r>
              <a:rPr lang="en-US" altLang="en-US" b="1">
                <a:latin typeface="Arial" pitchFamily="34" charset="0"/>
              </a:rPr>
              <a:t>Risk</a:t>
            </a:r>
          </a:p>
        </p:txBody>
      </p:sp>
      <p:sp>
        <p:nvSpPr>
          <p:cNvPr id="41989" name="Oval 30"/>
          <p:cNvSpPr>
            <a:spLocks noChangeArrowheads="1"/>
          </p:cNvSpPr>
          <p:nvPr/>
        </p:nvSpPr>
        <p:spPr bwMode="auto">
          <a:xfrm>
            <a:off x="5867400" y="1752600"/>
            <a:ext cx="1371600" cy="609600"/>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a:latin typeface="Arial" pitchFamily="34" charset="0"/>
              </a:rPr>
              <a:t>Uncertainty</a:t>
            </a:r>
          </a:p>
        </p:txBody>
      </p:sp>
      <p:sp>
        <p:nvSpPr>
          <p:cNvPr id="41990" name="Line 31"/>
          <p:cNvSpPr>
            <a:spLocks noChangeShapeType="1"/>
          </p:cNvSpPr>
          <p:nvPr/>
        </p:nvSpPr>
        <p:spPr bwMode="auto">
          <a:xfrm>
            <a:off x="4648200" y="3200400"/>
            <a:ext cx="0" cy="533400"/>
          </a:xfrm>
          <a:prstGeom prst="line">
            <a:avLst/>
          </a:prstGeom>
          <a:noFill/>
          <a:ln w="9525">
            <a:solidFill>
              <a:schemeClr val="tx1"/>
            </a:solidFill>
            <a:round/>
            <a:headEnd/>
            <a:tailEnd type="triangle" w="med" len="med"/>
          </a:ln>
        </p:spPr>
        <p:txBody>
          <a:bodyPr/>
          <a:lstStyle/>
          <a:p>
            <a:endParaRPr lang="en-US"/>
          </a:p>
        </p:txBody>
      </p:sp>
      <p:sp>
        <p:nvSpPr>
          <p:cNvPr id="41991" name="Rectangle 32"/>
          <p:cNvSpPr>
            <a:spLocks noChangeArrowheads="1"/>
          </p:cNvSpPr>
          <p:nvPr/>
        </p:nvSpPr>
        <p:spPr bwMode="auto">
          <a:xfrm>
            <a:off x="4191000" y="2743200"/>
            <a:ext cx="914400" cy="1066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b="1">
                <a:latin typeface="Arial" pitchFamily="34" charset="0"/>
              </a:rPr>
              <a:t>Value</a:t>
            </a:r>
          </a:p>
        </p:txBody>
      </p:sp>
      <p:sp>
        <p:nvSpPr>
          <p:cNvPr id="41992" name="Oval 33"/>
          <p:cNvSpPr>
            <a:spLocks noChangeArrowheads="1"/>
          </p:cNvSpPr>
          <p:nvPr/>
        </p:nvSpPr>
        <p:spPr bwMode="auto">
          <a:xfrm>
            <a:off x="3810000" y="4038600"/>
            <a:ext cx="1600200" cy="762000"/>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b="1">
                <a:latin typeface="Arial" pitchFamily="34" charset="0"/>
              </a:rPr>
              <a:t>Benefit</a:t>
            </a:r>
          </a:p>
        </p:txBody>
      </p:sp>
      <p:sp>
        <p:nvSpPr>
          <p:cNvPr id="41993" name="Line 34"/>
          <p:cNvSpPr>
            <a:spLocks noChangeShapeType="1"/>
          </p:cNvSpPr>
          <p:nvPr/>
        </p:nvSpPr>
        <p:spPr bwMode="auto">
          <a:xfrm flipH="1">
            <a:off x="5562600" y="2057400"/>
            <a:ext cx="228600" cy="0"/>
          </a:xfrm>
          <a:prstGeom prst="line">
            <a:avLst/>
          </a:prstGeom>
          <a:noFill/>
          <a:ln w="9525">
            <a:solidFill>
              <a:schemeClr val="tx1"/>
            </a:solidFill>
            <a:round/>
            <a:headEnd/>
            <a:tailEnd type="triangle" w="med" len="med"/>
          </a:ln>
        </p:spPr>
        <p:txBody>
          <a:bodyPr/>
          <a:lstStyle/>
          <a:p>
            <a:endParaRPr lang="en-US"/>
          </a:p>
        </p:txBody>
      </p:sp>
      <p:sp>
        <p:nvSpPr>
          <p:cNvPr id="41994" name="Line 35"/>
          <p:cNvSpPr>
            <a:spLocks noChangeShapeType="1"/>
          </p:cNvSpPr>
          <p:nvPr/>
        </p:nvSpPr>
        <p:spPr bwMode="auto">
          <a:xfrm>
            <a:off x="3429000" y="2057400"/>
            <a:ext cx="228600" cy="0"/>
          </a:xfrm>
          <a:prstGeom prst="line">
            <a:avLst/>
          </a:prstGeom>
          <a:noFill/>
          <a:ln w="9525">
            <a:solidFill>
              <a:schemeClr val="tx1"/>
            </a:solidFill>
            <a:round/>
            <a:headEnd/>
            <a:tailEnd type="triangle" w="med" len="med"/>
          </a:ln>
        </p:spPr>
        <p:txBody>
          <a:bodyPr/>
          <a:lstStyle/>
          <a:p>
            <a:endParaRPr lang="en-US"/>
          </a:p>
        </p:txBody>
      </p:sp>
      <p:sp>
        <p:nvSpPr>
          <p:cNvPr id="41995" name="Line 36"/>
          <p:cNvSpPr>
            <a:spLocks noChangeShapeType="1"/>
          </p:cNvSpPr>
          <p:nvPr/>
        </p:nvSpPr>
        <p:spPr bwMode="auto">
          <a:xfrm>
            <a:off x="4648200" y="2514600"/>
            <a:ext cx="0" cy="228600"/>
          </a:xfrm>
          <a:prstGeom prst="line">
            <a:avLst/>
          </a:prstGeom>
          <a:noFill/>
          <a:ln w="9525">
            <a:solidFill>
              <a:schemeClr val="tx1"/>
            </a:solidFill>
            <a:round/>
            <a:headEnd/>
            <a:tailEnd type="triangle" w="med" len="med"/>
          </a:ln>
        </p:spPr>
        <p:txBody>
          <a:bodyPr/>
          <a:lstStyle/>
          <a:p>
            <a:endParaRPr lang="en-US"/>
          </a:p>
        </p:txBody>
      </p:sp>
      <p:sp>
        <p:nvSpPr>
          <p:cNvPr id="41996" name="Line 37"/>
          <p:cNvSpPr>
            <a:spLocks noChangeShapeType="1"/>
          </p:cNvSpPr>
          <p:nvPr/>
        </p:nvSpPr>
        <p:spPr bwMode="auto">
          <a:xfrm flipV="1">
            <a:off x="4648200" y="3810000"/>
            <a:ext cx="0" cy="228600"/>
          </a:xfrm>
          <a:prstGeom prst="line">
            <a:avLst/>
          </a:prstGeom>
          <a:noFill/>
          <a:ln w="9525">
            <a:solidFill>
              <a:schemeClr val="tx1"/>
            </a:solidFill>
            <a:round/>
            <a:headEnd/>
            <a:tailEnd type="triangle" w="med" len="med"/>
          </a:ln>
        </p:spPr>
        <p:txBody>
          <a:bodyPr/>
          <a:lstStyle/>
          <a:p>
            <a:endParaRPr lang="en-US"/>
          </a:p>
        </p:txBody>
      </p:sp>
      <p:sp>
        <p:nvSpPr>
          <p:cNvPr id="41997" name="Oval 38"/>
          <p:cNvSpPr>
            <a:spLocks noChangeArrowheads="1"/>
          </p:cNvSpPr>
          <p:nvPr/>
        </p:nvSpPr>
        <p:spPr bwMode="auto">
          <a:xfrm>
            <a:off x="3810000" y="5029200"/>
            <a:ext cx="1676400" cy="609600"/>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a:latin typeface="Arial" pitchFamily="34" charset="0"/>
              </a:rPr>
              <a:t>Need</a:t>
            </a:r>
          </a:p>
        </p:txBody>
      </p:sp>
      <p:sp>
        <p:nvSpPr>
          <p:cNvPr id="41998" name="Oval 39"/>
          <p:cNvSpPr>
            <a:spLocks noChangeArrowheads="1"/>
          </p:cNvSpPr>
          <p:nvPr/>
        </p:nvSpPr>
        <p:spPr bwMode="auto">
          <a:xfrm>
            <a:off x="1905000" y="5029200"/>
            <a:ext cx="1524000" cy="609600"/>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a:latin typeface="Arial" pitchFamily="34" charset="0"/>
              </a:rPr>
              <a:t>Criticality</a:t>
            </a:r>
          </a:p>
        </p:txBody>
      </p:sp>
      <p:sp>
        <p:nvSpPr>
          <p:cNvPr id="41999" name="Oval 40"/>
          <p:cNvSpPr>
            <a:spLocks noChangeArrowheads="1"/>
          </p:cNvSpPr>
          <p:nvPr/>
        </p:nvSpPr>
        <p:spPr bwMode="auto">
          <a:xfrm>
            <a:off x="5867400" y="5029200"/>
            <a:ext cx="1524000" cy="609600"/>
          </a:xfrm>
          <a:prstGeom prst="ellipse">
            <a:avLst/>
          </a:prstGeom>
          <a:solidFill>
            <a:schemeClr val="accent1"/>
          </a:solidFill>
          <a:ln w="9525">
            <a:solidFill>
              <a:schemeClr val="tx1"/>
            </a:solidFill>
            <a:round/>
            <a:headEnd/>
            <a:tailEnd/>
          </a:ln>
        </p:spPr>
        <p:txBody>
          <a:bodyPr wrap="none" anchor="ctr"/>
          <a:lstStyle/>
          <a:p>
            <a:pPr algn="ctr" eaLnBrk="1" hangingPunct="1"/>
            <a:r>
              <a:rPr lang="en-US" altLang="en-US">
                <a:latin typeface="Arial" pitchFamily="34" charset="0"/>
              </a:rPr>
              <a:t>Alternatives</a:t>
            </a:r>
          </a:p>
        </p:txBody>
      </p:sp>
      <p:sp>
        <p:nvSpPr>
          <p:cNvPr id="42000" name="Text Box 41"/>
          <p:cNvSpPr txBox="1">
            <a:spLocks noChangeArrowheads="1"/>
          </p:cNvSpPr>
          <p:nvPr/>
        </p:nvSpPr>
        <p:spPr bwMode="auto">
          <a:xfrm>
            <a:off x="2895600" y="5957888"/>
            <a:ext cx="3581400" cy="366712"/>
          </a:xfrm>
          <a:prstGeom prst="rect">
            <a:avLst/>
          </a:prstGeom>
          <a:noFill/>
          <a:ln w="9525">
            <a:noFill/>
            <a:miter lim="800000"/>
            <a:headEnd/>
            <a:tailEnd/>
          </a:ln>
        </p:spPr>
        <p:txBody>
          <a:bodyPr>
            <a:spAutoFit/>
          </a:bodyPr>
          <a:lstStyle/>
          <a:p>
            <a:pPr algn="ctr" eaLnBrk="1" hangingPunct="1"/>
            <a:r>
              <a:rPr lang="en-US" altLang="en-US" dirty="0">
                <a:latin typeface="Arial" pitchFamily="34" charset="0"/>
              </a:rPr>
              <a:t>Positive Effects </a:t>
            </a:r>
            <a:r>
              <a:rPr lang="en-US" altLang="en-US" u="sng" dirty="0">
                <a:latin typeface="Arial" pitchFamily="34" charset="0"/>
              </a:rPr>
              <a:t>Increase</a:t>
            </a:r>
            <a:r>
              <a:rPr lang="en-US" altLang="en-US" dirty="0">
                <a:latin typeface="Arial" pitchFamily="34" charset="0"/>
              </a:rPr>
              <a:t> Value </a:t>
            </a:r>
          </a:p>
        </p:txBody>
      </p:sp>
      <p:sp>
        <p:nvSpPr>
          <p:cNvPr id="42001" name="Text Box 43"/>
          <p:cNvSpPr txBox="1">
            <a:spLocks noChangeArrowheads="1"/>
          </p:cNvSpPr>
          <p:nvPr/>
        </p:nvSpPr>
        <p:spPr bwMode="auto">
          <a:xfrm>
            <a:off x="2667000" y="1066800"/>
            <a:ext cx="3810000" cy="366713"/>
          </a:xfrm>
          <a:prstGeom prst="rect">
            <a:avLst/>
          </a:prstGeom>
          <a:noFill/>
          <a:ln w="9525">
            <a:noFill/>
            <a:miter lim="800000"/>
            <a:headEnd/>
            <a:tailEnd/>
          </a:ln>
        </p:spPr>
        <p:txBody>
          <a:bodyPr>
            <a:spAutoFit/>
          </a:bodyPr>
          <a:lstStyle/>
          <a:p>
            <a:pPr algn="ctr" eaLnBrk="1" hangingPunct="1"/>
            <a:r>
              <a:rPr lang="en-US" altLang="en-US" dirty="0">
                <a:latin typeface="Arial" pitchFamily="34" charset="0"/>
              </a:rPr>
              <a:t>Negative Effects </a:t>
            </a:r>
            <a:r>
              <a:rPr lang="en-US" altLang="en-US" u="sng" dirty="0">
                <a:latin typeface="Arial" pitchFamily="34" charset="0"/>
              </a:rPr>
              <a:t>Reduce</a:t>
            </a:r>
            <a:r>
              <a:rPr lang="en-US" altLang="en-US" dirty="0">
                <a:latin typeface="Arial" pitchFamily="34" charset="0"/>
              </a:rPr>
              <a:t> Value </a:t>
            </a:r>
          </a:p>
        </p:txBody>
      </p:sp>
      <p:sp>
        <p:nvSpPr>
          <p:cNvPr id="42002" name="Line 44"/>
          <p:cNvSpPr>
            <a:spLocks noChangeShapeType="1"/>
          </p:cNvSpPr>
          <p:nvPr/>
        </p:nvSpPr>
        <p:spPr bwMode="auto">
          <a:xfrm>
            <a:off x="3505200" y="5334000"/>
            <a:ext cx="228600" cy="0"/>
          </a:xfrm>
          <a:prstGeom prst="line">
            <a:avLst/>
          </a:prstGeom>
          <a:noFill/>
          <a:ln w="9525">
            <a:solidFill>
              <a:schemeClr val="tx1"/>
            </a:solidFill>
            <a:round/>
            <a:headEnd/>
            <a:tailEnd type="triangle" w="med" len="med"/>
          </a:ln>
        </p:spPr>
        <p:txBody>
          <a:bodyPr/>
          <a:lstStyle/>
          <a:p>
            <a:endParaRPr lang="en-US"/>
          </a:p>
        </p:txBody>
      </p:sp>
      <p:sp>
        <p:nvSpPr>
          <p:cNvPr id="42003" name="Line 45"/>
          <p:cNvSpPr>
            <a:spLocks noChangeShapeType="1"/>
          </p:cNvSpPr>
          <p:nvPr/>
        </p:nvSpPr>
        <p:spPr bwMode="auto">
          <a:xfrm flipH="1">
            <a:off x="5562600" y="5334000"/>
            <a:ext cx="228600" cy="0"/>
          </a:xfrm>
          <a:prstGeom prst="line">
            <a:avLst/>
          </a:prstGeom>
          <a:noFill/>
          <a:ln w="9525">
            <a:solidFill>
              <a:schemeClr val="tx1"/>
            </a:solidFill>
            <a:round/>
            <a:headEnd/>
            <a:tailEnd type="triangle" w="med" len="med"/>
          </a:ln>
        </p:spPr>
        <p:txBody>
          <a:bodyPr/>
          <a:lstStyle/>
          <a:p>
            <a:endParaRPr lang="en-US"/>
          </a:p>
        </p:txBody>
      </p:sp>
      <p:sp>
        <p:nvSpPr>
          <p:cNvPr id="42004" name="Freeform 46"/>
          <p:cNvSpPr>
            <a:spLocks/>
          </p:cNvSpPr>
          <p:nvPr/>
        </p:nvSpPr>
        <p:spPr bwMode="auto">
          <a:xfrm>
            <a:off x="4645025" y="4800600"/>
            <a:ext cx="4763" cy="220663"/>
          </a:xfrm>
          <a:custGeom>
            <a:avLst/>
            <a:gdLst>
              <a:gd name="T0" fmla="*/ 0 w 3"/>
              <a:gd name="T1" fmla="*/ 2147483647 h 139"/>
              <a:gd name="T2" fmla="*/ 2147483647 w 3"/>
              <a:gd name="T3" fmla="*/ 0 h 139"/>
              <a:gd name="T4" fmla="*/ 0 60000 65536"/>
              <a:gd name="T5" fmla="*/ 0 60000 65536"/>
              <a:gd name="T6" fmla="*/ 0 w 3"/>
              <a:gd name="T7" fmla="*/ 0 h 139"/>
              <a:gd name="T8" fmla="*/ 3 w 3"/>
              <a:gd name="T9" fmla="*/ 139 h 139"/>
            </a:gdLst>
            <a:ahLst/>
            <a:cxnLst>
              <a:cxn ang="T4">
                <a:pos x="T0" y="T1"/>
              </a:cxn>
              <a:cxn ang="T5">
                <a:pos x="T2" y="T3"/>
              </a:cxn>
            </a:cxnLst>
            <a:rect l="T6" t="T7" r="T8" b="T9"/>
            <a:pathLst>
              <a:path w="3" h="139">
                <a:moveTo>
                  <a:pt x="0" y="139"/>
                </a:moveTo>
                <a:lnTo>
                  <a:pt x="3" y="0"/>
                </a:lnTo>
              </a:path>
            </a:pathLst>
          </a:custGeom>
          <a:noFill/>
          <a:ln w="9525">
            <a:solidFill>
              <a:schemeClr val="tx1"/>
            </a:solidFill>
            <a:round/>
            <a:headEnd type="none" w="med" len="med"/>
            <a:tailEnd type="triangle" w="med" len="med"/>
          </a:ln>
        </p:spPr>
        <p:txBody>
          <a:bodyPr/>
          <a:lstStyle/>
          <a:p>
            <a:endParaRPr lang="en-US"/>
          </a:p>
        </p:txBody>
      </p:sp>
      <p:sp>
        <p:nvSpPr>
          <p:cNvPr id="42005" name="Slide Number Placeholder 1"/>
          <p:cNvSpPr>
            <a:spLocks noGrp="1"/>
          </p:cNvSpPr>
          <p:nvPr>
            <p:ph type="sldNum" sz="quarter" idx="11"/>
          </p:nvPr>
        </p:nvSpPr>
        <p:spPr>
          <a:noFill/>
          <a:ln>
            <a:miter lim="800000"/>
            <a:headEnd/>
            <a:tailEnd/>
          </a:ln>
        </p:spPr>
        <p:txBody>
          <a:bodyPr/>
          <a:lstStyle/>
          <a:p>
            <a:fld id="{BB4FC656-EDC5-463C-85D1-0B4E21FC357F}" type="slidenum">
              <a:rPr lang="en-US" altLang="en-US" smtClean="0">
                <a:latin typeface="Arial" pitchFamily="34" charset="0"/>
              </a:rPr>
              <a:pPr/>
              <a:t>38</a:t>
            </a:fld>
            <a:endParaRPr lang="en-US" altLang="en-US">
              <a:latin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pPr eaLnBrk="1" hangingPunct="1">
              <a:defRPr/>
            </a:pPr>
            <a:r>
              <a:rPr lang="en-US" sz="4000" dirty="0"/>
              <a:t>Negative Value - Effort</a:t>
            </a:r>
          </a:p>
        </p:txBody>
      </p:sp>
      <p:sp>
        <p:nvSpPr>
          <p:cNvPr id="67587" name="Rectangle 3"/>
          <p:cNvSpPr>
            <a:spLocks noGrp="1" noChangeArrowheads="1"/>
          </p:cNvSpPr>
          <p:nvPr>
            <p:ph type="body" idx="1"/>
          </p:nvPr>
        </p:nvSpPr>
        <p:spPr>
          <a:xfrm>
            <a:off x="457200" y="1600201"/>
            <a:ext cx="8229600" cy="3733799"/>
          </a:xfrm>
        </p:spPr>
        <p:txBody>
          <a:bodyPr/>
          <a:lstStyle/>
          <a:p>
            <a:pPr eaLnBrk="1" hangingPunct="1">
              <a:lnSpc>
                <a:spcPct val="90000"/>
              </a:lnSpc>
              <a:defRPr/>
            </a:pPr>
            <a:r>
              <a:rPr lang="en-US" dirty="0"/>
              <a:t>Viewed as an obstacle in the use of medication</a:t>
            </a:r>
          </a:p>
          <a:p>
            <a:pPr eaLnBrk="1" hangingPunct="1">
              <a:lnSpc>
                <a:spcPct val="90000"/>
              </a:lnSpc>
              <a:defRPr/>
            </a:pPr>
            <a:r>
              <a:rPr lang="en-US" dirty="0"/>
              <a:t>Products that reduce effort posses higher value </a:t>
            </a:r>
          </a:p>
          <a:p>
            <a:pPr eaLnBrk="1" hangingPunct="1">
              <a:lnSpc>
                <a:spcPct val="90000"/>
              </a:lnSpc>
              <a:defRPr/>
            </a:pPr>
            <a:r>
              <a:rPr lang="en-US" dirty="0"/>
              <a:t>Example</a:t>
            </a:r>
          </a:p>
          <a:p>
            <a:pPr lvl="1" eaLnBrk="1" hangingPunct="1">
              <a:lnSpc>
                <a:spcPct val="90000"/>
              </a:lnSpc>
              <a:defRPr/>
            </a:pPr>
            <a:r>
              <a:rPr lang="en-US" dirty="0" err="1"/>
              <a:t>Baqsimi</a:t>
            </a:r>
            <a:r>
              <a:rPr lang="en-US" baseline="30000" dirty="0">
                <a:latin typeface="Arial" charset="0"/>
                <a:cs typeface="Arial" charset="0"/>
              </a:rPr>
              <a:t>®</a:t>
            </a:r>
            <a:r>
              <a:rPr lang="en-US" dirty="0">
                <a:cs typeface="Arial" charset="0"/>
              </a:rPr>
              <a:t> nasal spray </a:t>
            </a:r>
          </a:p>
          <a:p>
            <a:pPr lvl="2" eaLnBrk="1" hangingPunct="1">
              <a:lnSpc>
                <a:spcPct val="90000"/>
              </a:lnSpc>
              <a:defRPr/>
            </a:pPr>
            <a:r>
              <a:rPr lang="en-US" dirty="0">
                <a:cs typeface="Arial" charset="0"/>
              </a:rPr>
              <a:t>Severe hypoglycemia </a:t>
            </a:r>
          </a:p>
          <a:p>
            <a:pPr lvl="2" eaLnBrk="1" hangingPunct="1">
              <a:lnSpc>
                <a:spcPct val="90000"/>
              </a:lnSpc>
              <a:defRPr/>
            </a:pPr>
            <a:r>
              <a:rPr lang="en-US" dirty="0">
                <a:cs typeface="Arial" charset="0"/>
              </a:rPr>
              <a:t>Glucagon nasal powder</a:t>
            </a:r>
          </a:p>
          <a:p>
            <a:pPr lvl="1" eaLnBrk="1" hangingPunct="1">
              <a:lnSpc>
                <a:spcPct val="90000"/>
              </a:lnSpc>
              <a:defRPr/>
            </a:pPr>
            <a:r>
              <a:rPr lang="en-US" dirty="0">
                <a:cs typeface="Arial" charset="0"/>
              </a:rPr>
              <a:t>Patient can be unconscious</a:t>
            </a:r>
          </a:p>
        </p:txBody>
      </p:sp>
      <p:sp>
        <p:nvSpPr>
          <p:cNvPr id="43012" name="Slide Number Placeholder 1"/>
          <p:cNvSpPr>
            <a:spLocks noGrp="1"/>
          </p:cNvSpPr>
          <p:nvPr>
            <p:ph type="sldNum" sz="quarter" idx="11"/>
          </p:nvPr>
        </p:nvSpPr>
        <p:spPr>
          <a:noFill/>
          <a:ln>
            <a:miter lim="800000"/>
            <a:headEnd/>
            <a:tailEnd/>
          </a:ln>
        </p:spPr>
        <p:txBody>
          <a:bodyPr/>
          <a:lstStyle/>
          <a:p>
            <a:fld id="{B8F0A8B1-4154-4E33-B9BD-F6723F2550D1}" type="slidenum">
              <a:rPr lang="en-US" altLang="en-US" smtClean="0">
                <a:latin typeface="Arial" pitchFamily="34" charset="0"/>
              </a:rPr>
              <a:pPr/>
              <a:t>39</a:t>
            </a:fld>
            <a:endParaRPr lang="en-US" altLang="en-US">
              <a:latin typeface="Arial" pitchFamily="34" charset="0"/>
            </a:endParaRPr>
          </a:p>
        </p:txBody>
      </p:sp>
      <p:sp>
        <p:nvSpPr>
          <p:cNvPr id="4" name="TextBox 3">
            <a:extLst>
              <a:ext uri="{FF2B5EF4-FFF2-40B4-BE49-F238E27FC236}">
                <a16:creationId xmlns:a16="http://schemas.microsoft.com/office/drawing/2014/main" id="{D929DB70-C946-4AD2-B548-E2C70F0F05D1}"/>
              </a:ext>
            </a:extLst>
          </p:cNvPr>
          <p:cNvSpPr txBox="1"/>
          <p:nvPr/>
        </p:nvSpPr>
        <p:spPr>
          <a:xfrm>
            <a:off x="457200" y="5025018"/>
            <a:ext cx="5334000" cy="983090"/>
          </a:xfrm>
          <a:prstGeom prst="rect">
            <a:avLst/>
          </a:prstGeom>
          <a:noFill/>
        </p:spPr>
        <p:txBody>
          <a:bodyPr wrap="square" rtlCol="0">
            <a:spAutoFit/>
          </a:bodyPr>
          <a:lstStyle/>
          <a:p>
            <a:pPr marL="342900" lvl="0" indent="-342900" eaLnBrk="1" hangingPunct="1">
              <a:lnSpc>
                <a:spcPct val="90000"/>
              </a:lnSpc>
              <a:spcBef>
                <a:spcPct val="20000"/>
              </a:spcBef>
              <a:buClr>
                <a:srgbClr val="FFCC00"/>
              </a:buClr>
              <a:buSzPct val="70000"/>
              <a:buFont typeface="Wingdings" pitchFamily="2" charset="2"/>
              <a:buChar char="n"/>
              <a:defRPr/>
            </a:pPr>
            <a:r>
              <a:rPr lang="en-US" sz="3200" kern="0" dirty="0">
                <a:solidFill>
                  <a:srgbClr val="FFFFFF"/>
                </a:solidFill>
                <a:effectLst>
                  <a:outerShdw blurRad="38100" dist="38100" dir="2700000" algn="tl">
                    <a:srgbClr val="000000"/>
                  </a:outerShdw>
                </a:effectLst>
                <a:latin typeface="Garamond"/>
                <a:cs typeface="Arial" charset="0"/>
              </a:rPr>
              <a:t>Reduced patient effort increases value of product</a:t>
            </a:r>
            <a:endParaRPr lang="en-US" sz="3200" kern="0" dirty="0">
              <a:solidFill>
                <a:srgbClr val="FFFFFF"/>
              </a:solidFill>
              <a:effectLst>
                <a:outerShdw blurRad="38100" dist="38100" dir="2700000" algn="tl">
                  <a:srgbClr val="000000"/>
                </a:outerShdw>
              </a:effectLst>
              <a:latin typeface="Garamond"/>
            </a:endParaRPr>
          </a:p>
        </p:txBody>
      </p:sp>
      <p:pic>
        <p:nvPicPr>
          <p:cNvPr id="2" name="Picture 1"/>
          <p:cNvPicPr>
            <a:picLocks noChangeAspect="1"/>
          </p:cNvPicPr>
          <p:nvPr/>
        </p:nvPicPr>
        <p:blipFill>
          <a:blip r:embed="rId3"/>
          <a:stretch>
            <a:fillRect/>
          </a:stretch>
        </p:blipFill>
        <p:spPr>
          <a:xfrm>
            <a:off x="5638800" y="2824848"/>
            <a:ext cx="2287206" cy="3414587"/>
          </a:xfrm>
          <a:prstGeom prst="rect">
            <a:avLst/>
          </a:prstGeom>
          <a:solidFill>
            <a:schemeClr val="accent2"/>
          </a:solidFill>
          <a:ln w="76200">
            <a:solidFill>
              <a:schemeClr val="accent2"/>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en-US" sz="4000" dirty="0"/>
              <a:t>Pharmaceutical </a:t>
            </a:r>
            <a:br>
              <a:rPr lang="en-US" sz="4000" dirty="0"/>
            </a:br>
            <a:r>
              <a:rPr lang="en-US" sz="4000" dirty="0"/>
              <a:t>Channels of Distribution </a:t>
            </a:r>
          </a:p>
        </p:txBody>
      </p:sp>
      <p:sp>
        <p:nvSpPr>
          <p:cNvPr id="16387" name="Rectangle 3"/>
          <p:cNvSpPr>
            <a:spLocks noGrp="1" noChangeArrowheads="1"/>
          </p:cNvSpPr>
          <p:nvPr>
            <p:ph type="body" idx="1"/>
          </p:nvPr>
        </p:nvSpPr>
        <p:spPr/>
        <p:txBody>
          <a:bodyPr/>
          <a:lstStyle/>
          <a:p>
            <a:pPr eaLnBrk="1" hangingPunct="1">
              <a:lnSpc>
                <a:spcPct val="90000"/>
              </a:lnSpc>
              <a:defRPr/>
            </a:pPr>
            <a:r>
              <a:rPr lang="en-US" dirty="0"/>
              <a:t>Unlike those of any other industry</a:t>
            </a:r>
          </a:p>
          <a:p>
            <a:pPr lvl="1" eaLnBrk="1" hangingPunct="1">
              <a:lnSpc>
                <a:spcPct val="90000"/>
              </a:lnSpc>
              <a:defRPr/>
            </a:pPr>
            <a:r>
              <a:rPr lang="en-US" dirty="0"/>
              <a:t>Consumers cannot buy prescription drugs directly from manufacturers </a:t>
            </a:r>
          </a:p>
          <a:p>
            <a:pPr lvl="1" eaLnBrk="1" hangingPunct="1">
              <a:lnSpc>
                <a:spcPct val="90000"/>
              </a:lnSpc>
              <a:defRPr/>
            </a:pPr>
            <a:r>
              <a:rPr lang="en-US" dirty="0"/>
              <a:t>Consumers must purchase prescription drugs from a retail pharmacy</a:t>
            </a:r>
          </a:p>
          <a:p>
            <a:pPr lvl="1" eaLnBrk="1" hangingPunct="1">
              <a:lnSpc>
                <a:spcPct val="90000"/>
              </a:lnSpc>
              <a:defRPr/>
            </a:pPr>
            <a:r>
              <a:rPr lang="en-US" dirty="0"/>
              <a:t>Consumers need valid prescription from a legally licensed physician</a:t>
            </a:r>
          </a:p>
        </p:txBody>
      </p:sp>
      <p:sp>
        <p:nvSpPr>
          <p:cNvPr id="7172" name="Slide Number Placeholder 1"/>
          <p:cNvSpPr>
            <a:spLocks noGrp="1"/>
          </p:cNvSpPr>
          <p:nvPr>
            <p:ph type="sldNum" sz="quarter" idx="11"/>
          </p:nvPr>
        </p:nvSpPr>
        <p:spPr>
          <a:noFill/>
          <a:ln>
            <a:miter lim="800000"/>
            <a:headEnd/>
            <a:tailEnd/>
          </a:ln>
        </p:spPr>
        <p:txBody>
          <a:bodyPr/>
          <a:lstStyle/>
          <a:p>
            <a:fld id="{1C3E9C5E-DBB1-4859-B981-5F2C9872A443}" type="slidenum">
              <a:rPr lang="en-US" altLang="en-US" smtClean="0">
                <a:latin typeface="Arial" pitchFamily="34" charset="0"/>
              </a:rPr>
              <a:pPr/>
              <a:t>4</a:t>
            </a:fld>
            <a:endParaRPr lang="en-US" altLang="en-US">
              <a:latin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457200" y="274638"/>
            <a:ext cx="8229600" cy="792162"/>
          </a:xfrm>
        </p:spPr>
        <p:txBody>
          <a:bodyPr/>
          <a:lstStyle/>
          <a:p>
            <a:pPr eaLnBrk="1" hangingPunct="1">
              <a:defRPr/>
            </a:pPr>
            <a:r>
              <a:rPr lang="en-US" sz="4000" dirty="0"/>
              <a:t>Negative Value - Uncertainty</a:t>
            </a:r>
          </a:p>
        </p:txBody>
      </p:sp>
      <p:sp>
        <p:nvSpPr>
          <p:cNvPr id="69635" name="Rectangle 3"/>
          <p:cNvSpPr>
            <a:spLocks noGrp="1" noChangeArrowheads="1"/>
          </p:cNvSpPr>
          <p:nvPr>
            <p:ph type="body" idx="1"/>
          </p:nvPr>
        </p:nvSpPr>
        <p:spPr>
          <a:xfrm>
            <a:off x="439711" y="2717592"/>
            <a:ext cx="6890479" cy="3538303"/>
          </a:xfrm>
        </p:spPr>
        <p:txBody>
          <a:bodyPr/>
          <a:lstStyle/>
          <a:p>
            <a:pPr eaLnBrk="1" hangingPunct="1">
              <a:lnSpc>
                <a:spcPct val="90000"/>
              </a:lnSpc>
              <a:defRPr/>
            </a:pPr>
            <a:r>
              <a:rPr lang="en-US" dirty="0"/>
              <a:t>Examples: </a:t>
            </a:r>
          </a:p>
          <a:p>
            <a:pPr lvl="1" eaLnBrk="1" hangingPunct="1">
              <a:lnSpc>
                <a:spcPct val="90000"/>
              </a:lnSpc>
              <a:defRPr/>
            </a:pPr>
            <a:r>
              <a:rPr lang="en-US" dirty="0"/>
              <a:t>Newer chemotherapies</a:t>
            </a:r>
          </a:p>
          <a:p>
            <a:pPr lvl="2" eaLnBrk="1" hangingPunct="1">
              <a:lnSpc>
                <a:spcPct val="90000"/>
              </a:lnSpc>
              <a:defRPr/>
            </a:pPr>
            <a:r>
              <a:rPr lang="en-US" dirty="0"/>
              <a:t>Increased cancer survival rate</a:t>
            </a:r>
          </a:p>
          <a:p>
            <a:pPr lvl="2" eaLnBrk="1" hangingPunct="1">
              <a:lnSpc>
                <a:spcPct val="90000"/>
              </a:lnSpc>
              <a:defRPr/>
            </a:pPr>
            <a:r>
              <a:rPr lang="en-US" dirty="0"/>
              <a:t>Decreased uncertainty of disease progression </a:t>
            </a:r>
          </a:p>
          <a:p>
            <a:pPr lvl="2" eaLnBrk="1" hangingPunct="1">
              <a:lnSpc>
                <a:spcPct val="90000"/>
              </a:lnSpc>
              <a:defRPr/>
            </a:pPr>
            <a:r>
              <a:rPr lang="en-US" dirty="0"/>
              <a:t>Results = higher  value</a:t>
            </a:r>
          </a:p>
          <a:p>
            <a:pPr lvl="1" eaLnBrk="1" hangingPunct="1">
              <a:lnSpc>
                <a:spcPct val="90000"/>
              </a:lnSpc>
              <a:defRPr/>
            </a:pPr>
            <a:r>
              <a:rPr lang="en-US" dirty="0"/>
              <a:t>Celebrex</a:t>
            </a:r>
            <a:r>
              <a:rPr lang="en-US" baseline="30000" dirty="0">
                <a:latin typeface="Arial" charset="0"/>
                <a:cs typeface="Arial" charset="0"/>
              </a:rPr>
              <a:t>®</a:t>
            </a:r>
            <a:r>
              <a:rPr lang="en-US" dirty="0">
                <a:cs typeface="Arial" charset="0"/>
              </a:rPr>
              <a:t> (COX-2 inhibitor)</a:t>
            </a:r>
          </a:p>
          <a:p>
            <a:pPr lvl="2" eaLnBrk="1" hangingPunct="1">
              <a:lnSpc>
                <a:spcPct val="90000"/>
              </a:lnSpc>
              <a:defRPr/>
            </a:pPr>
            <a:r>
              <a:rPr lang="en-US" dirty="0">
                <a:cs typeface="Arial" charset="0"/>
              </a:rPr>
              <a:t>Reduced uncertainty in NSAID-induced ulcers</a:t>
            </a:r>
          </a:p>
          <a:p>
            <a:pPr lvl="2" eaLnBrk="1" hangingPunct="1">
              <a:lnSpc>
                <a:spcPct val="90000"/>
              </a:lnSpc>
              <a:defRPr/>
            </a:pPr>
            <a:r>
              <a:rPr lang="en-US" dirty="0">
                <a:cs typeface="Arial" charset="0"/>
              </a:rPr>
              <a:t>Less ulcers = higher value</a:t>
            </a:r>
          </a:p>
        </p:txBody>
      </p:sp>
      <p:pic>
        <p:nvPicPr>
          <p:cNvPr id="44036" name="Picture 4" descr="celebrex"/>
          <p:cNvPicPr>
            <a:picLocks noChangeAspect="1" noChangeArrowheads="1"/>
          </p:cNvPicPr>
          <p:nvPr/>
        </p:nvPicPr>
        <p:blipFill>
          <a:blip r:embed="rId3" cstate="print"/>
          <a:srcRect/>
          <a:stretch>
            <a:fillRect/>
          </a:stretch>
        </p:blipFill>
        <p:spPr bwMode="auto">
          <a:xfrm>
            <a:off x="6293995" y="1341801"/>
            <a:ext cx="1714500" cy="2423948"/>
          </a:xfrm>
          <a:prstGeom prst="rect">
            <a:avLst/>
          </a:prstGeom>
          <a:noFill/>
          <a:ln w="76200">
            <a:solidFill>
              <a:schemeClr val="accent2"/>
            </a:solidFill>
            <a:miter lim="800000"/>
            <a:headEnd/>
            <a:tailEnd/>
          </a:ln>
        </p:spPr>
      </p:pic>
      <p:sp>
        <p:nvSpPr>
          <p:cNvPr id="44037" name="Slide Number Placeholder 1"/>
          <p:cNvSpPr>
            <a:spLocks noGrp="1"/>
          </p:cNvSpPr>
          <p:nvPr>
            <p:ph type="sldNum" sz="quarter" idx="11"/>
          </p:nvPr>
        </p:nvSpPr>
        <p:spPr>
          <a:noFill/>
          <a:ln>
            <a:miter lim="800000"/>
            <a:headEnd/>
            <a:tailEnd/>
          </a:ln>
        </p:spPr>
        <p:txBody>
          <a:bodyPr/>
          <a:lstStyle/>
          <a:p>
            <a:fld id="{8E91C411-14DF-4053-9B17-2B5453D0B527}" type="slidenum">
              <a:rPr lang="en-US" altLang="en-US" smtClean="0">
                <a:latin typeface="Arial" pitchFamily="34" charset="0"/>
              </a:rPr>
              <a:pPr/>
              <a:t>40</a:t>
            </a:fld>
            <a:endParaRPr lang="en-US" altLang="en-US">
              <a:latin typeface="Arial" pitchFamily="34" charset="0"/>
            </a:endParaRPr>
          </a:p>
        </p:txBody>
      </p:sp>
      <p:sp>
        <p:nvSpPr>
          <p:cNvPr id="2" name="Rectangle 1">
            <a:extLst>
              <a:ext uri="{FF2B5EF4-FFF2-40B4-BE49-F238E27FC236}">
                <a16:creationId xmlns:a16="http://schemas.microsoft.com/office/drawing/2014/main" id="{1B4E323C-A594-444D-A4B8-94FCAFB5AB1C}"/>
              </a:ext>
            </a:extLst>
          </p:cNvPr>
          <p:cNvSpPr/>
          <p:nvPr/>
        </p:nvSpPr>
        <p:spPr>
          <a:xfrm>
            <a:off x="457200" y="1371600"/>
            <a:ext cx="4724400" cy="1426288"/>
          </a:xfrm>
          <a:prstGeom prst="rect">
            <a:avLst/>
          </a:prstGeom>
        </p:spPr>
        <p:txBody>
          <a:bodyPr wrap="square">
            <a:spAutoFit/>
          </a:bodyPr>
          <a:lstStyle/>
          <a:p>
            <a:pPr marL="342900" lvl="0" indent="-342900" eaLnBrk="1" hangingPunct="1">
              <a:lnSpc>
                <a:spcPct val="90000"/>
              </a:lnSpc>
              <a:spcBef>
                <a:spcPct val="20000"/>
              </a:spcBef>
              <a:buClr>
                <a:srgbClr val="FFCC00"/>
              </a:buClr>
              <a:buSzPct val="70000"/>
              <a:buFont typeface="Wingdings" pitchFamily="2" charset="2"/>
              <a:buChar char="n"/>
              <a:defRPr/>
            </a:pPr>
            <a:r>
              <a:rPr lang="en-US" sz="3200" kern="0" dirty="0">
                <a:solidFill>
                  <a:srgbClr val="FFFFFF"/>
                </a:solidFill>
                <a:effectLst>
                  <a:outerShdw blurRad="38100" dist="38100" dir="2700000" algn="tl">
                    <a:srgbClr val="000000"/>
                  </a:outerShdw>
                </a:effectLst>
                <a:latin typeface="Garamond"/>
              </a:rPr>
              <a:t>Associated with disease progression or treatment side effect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a:xfrm>
            <a:off x="457200" y="274638"/>
            <a:ext cx="8229600" cy="792162"/>
          </a:xfrm>
        </p:spPr>
        <p:txBody>
          <a:bodyPr/>
          <a:lstStyle/>
          <a:p>
            <a:pPr eaLnBrk="1" hangingPunct="1">
              <a:defRPr/>
            </a:pPr>
            <a:r>
              <a:rPr lang="en-US" sz="4000" dirty="0"/>
              <a:t>Negative Value - Risk</a:t>
            </a:r>
          </a:p>
        </p:txBody>
      </p:sp>
      <p:sp>
        <p:nvSpPr>
          <p:cNvPr id="73731" name="Rectangle 3"/>
          <p:cNvSpPr>
            <a:spLocks noGrp="1" noChangeArrowheads="1"/>
          </p:cNvSpPr>
          <p:nvPr>
            <p:ph type="body" idx="1"/>
          </p:nvPr>
        </p:nvSpPr>
        <p:spPr>
          <a:xfrm>
            <a:off x="457200" y="1447800"/>
            <a:ext cx="8229600" cy="3305175"/>
          </a:xfrm>
        </p:spPr>
        <p:txBody>
          <a:bodyPr/>
          <a:lstStyle/>
          <a:p>
            <a:pPr eaLnBrk="1" hangingPunct="1">
              <a:lnSpc>
                <a:spcPct val="80000"/>
              </a:lnSpc>
              <a:defRPr/>
            </a:pPr>
            <a:r>
              <a:rPr lang="en-US" sz="2800" dirty="0"/>
              <a:t>Probability that expected outcome will not be realized</a:t>
            </a:r>
          </a:p>
          <a:p>
            <a:pPr eaLnBrk="1" hangingPunct="1">
              <a:lnSpc>
                <a:spcPct val="80000"/>
              </a:lnSpc>
              <a:defRPr/>
            </a:pPr>
            <a:r>
              <a:rPr lang="en-US" sz="2800" dirty="0"/>
              <a:t>Composite of uncertainty and effort</a:t>
            </a:r>
          </a:p>
          <a:p>
            <a:pPr eaLnBrk="1" hangingPunct="1">
              <a:lnSpc>
                <a:spcPct val="80000"/>
              </a:lnSpc>
              <a:defRPr/>
            </a:pPr>
            <a:r>
              <a:rPr lang="en-US" sz="2800" dirty="0"/>
              <a:t>Huge value driver</a:t>
            </a:r>
          </a:p>
          <a:p>
            <a:pPr eaLnBrk="1" hangingPunct="1">
              <a:lnSpc>
                <a:spcPct val="80000"/>
              </a:lnSpc>
              <a:defRPr/>
            </a:pPr>
            <a:r>
              <a:rPr lang="en-US" sz="2800" dirty="0"/>
              <a:t>Reduction or increase for the physician, patient or payer greatly influences value </a:t>
            </a:r>
          </a:p>
          <a:p>
            <a:pPr eaLnBrk="1" hangingPunct="1">
              <a:lnSpc>
                <a:spcPct val="80000"/>
              </a:lnSpc>
              <a:defRPr/>
            </a:pPr>
            <a:r>
              <a:rPr lang="en-US" sz="2800" dirty="0"/>
              <a:t>Products that eliminate most risk will be adopted regardless of price</a:t>
            </a:r>
          </a:p>
          <a:p>
            <a:pPr eaLnBrk="1" hangingPunct="1">
              <a:lnSpc>
                <a:spcPct val="80000"/>
              </a:lnSpc>
              <a:defRPr/>
            </a:pPr>
            <a:r>
              <a:rPr lang="en-US" sz="2800" dirty="0"/>
              <a:t>If risk is too high, it could become unethical</a:t>
            </a:r>
          </a:p>
        </p:txBody>
      </p:sp>
      <p:pic>
        <p:nvPicPr>
          <p:cNvPr id="45060" name="Picture 6" descr="risk"/>
          <p:cNvPicPr>
            <a:picLocks noChangeAspect="1" noChangeArrowheads="1"/>
          </p:cNvPicPr>
          <p:nvPr/>
        </p:nvPicPr>
        <p:blipFill>
          <a:blip r:embed="rId3" cstate="print"/>
          <a:srcRect/>
          <a:stretch>
            <a:fillRect/>
          </a:stretch>
        </p:blipFill>
        <p:spPr bwMode="auto">
          <a:xfrm>
            <a:off x="3202790" y="4892883"/>
            <a:ext cx="2738420" cy="1682828"/>
          </a:xfrm>
          <a:prstGeom prst="rect">
            <a:avLst/>
          </a:prstGeom>
          <a:noFill/>
          <a:ln w="76200">
            <a:solidFill>
              <a:schemeClr val="accent2"/>
            </a:solidFill>
            <a:miter lim="800000"/>
            <a:headEnd/>
            <a:tailEnd/>
          </a:ln>
        </p:spPr>
      </p:pic>
      <p:sp>
        <p:nvSpPr>
          <p:cNvPr id="45061" name="Slide Number Placeholder 1"/>
          <p:cNvSpPr>
            <a:spLocks noGrp="1"/>
          </p:cNvSpPr>
          <p:nvPr>
            <p:ph type="sldNum" sz="quarter" idx="11"/>
          </p:nvPr>
        </p:nvSpPr>
        <p:spPr>
          <a:noFill/>
          <a:ln>
            <a:miter lim="800000"/>
            <a:headEnd/>
            <a:tailEnd/>
          </a:ln>
        </p:spPr>
        <p:txBody>
          <a:bodyPr/>
          <a:lstStyle/>
          <a:p>
            <a:fld id="{E1F3EADC-547A-435B-A596-921E5EE0FF3F}" type="slidenum">
              <a:rPr lang="en-US" altLang="en-US" smtClean="0">
                <a:latin typeface="Arial" pitchFamily="34" charset="0"/>
              </a:rPr>
              <a:pPr/>
              <a:t>41</a:t>
            </a:fld>
            <a:endParaRPr lang="en-US" altLang="en-US">
              <a:latin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rrowheads="1"/>
          </p:cNvSpPr>
          <p:nvPr>
            <p:ph type="title"/>
          </p:nvPr>
        </p:nvSpPr>
        <p:spPr/>
        <p:txBody>
          <a:bodyPr/>
          <a:lstStyle/>
          <a:p>
            <a:pPr eaLnBrk="1" hangingPunct="1">
              <a:defRPr/>
            </a:pPr>
            <a:r>
              <a:rPr lang="en-US" sz="4000" dirty="0"/>
              <a:t>Positive Value – Unmet Needs</a:t>
            </a:r>
          </a:p>
        </p:txBody>
      </p:sp>
      <p:sp>
        <p:nvSpPr>
          <p:cNvPr id="74755" name="Rectangle 3"/>
          <p:cNvSpPr>
            <a:spLocks noGrp="1" noChangeArrowheads="1"/>
          </p:cNvSpPr>
          <p:nvPr>
            <p:ph type="body" idx="1"/>
          </p:nvPr>
        </p:nvSpPr>
        <p:spPr>
          <a:xfrm>
            <a:off x="457200" y="1981201"/>
            <a:ext cx="8229600" cy="3505200"/>
          </a:xfrm>
        </p:spPr>
        <p:txBody>
          <a:bodyPr/>
          <a:lstStyle/>
          <a:p>
            <a:pPr eaLnBrk="1" hangingPunct="1">
              <a:defRPr/>
            </a:pPr>
            <a:r>
              <a:rPr lang="en-US" sz="2800" dirty="0"/>
              <a:t>Ability of product to address unmet clinical or economic needs increases its value to the market</a:t>
            </a:r>
          </a:p>
          <a:p>
            <a:pPr eaLnBrk="1" hangingPunct="1">
              <a:defRPr/>
            </a:pPr>
            <a:r>
              <a:rPr lang="en-US" sz="2800" dirty="0"/>
              <a:t>More value if the product relieves a previously untreatable disease</a:t>
            </a:r>
          </a:p>
          <a:p>
            <a:pPr eaLnBrk="1" hangingPunct="1">
              <a:defRPr/>
            </a:pPr>
            <a:r>
              <a:rPr lang="en-US" sz="2800" dirty="0"/>
              <a:t>Decision makers appraise new drugs by unmet need</a:t>
            </a:r>
          </a:p>
          <a:p>
            <a:pPr lvl="1" eaLnBrk="1" hangingPunct="1">
              <a:defRPr/>
            </a:pPr>
            <a:r>
              <a:rPr lang="en-US" sz="2400" dirty="0"/>
              <a:t>Make comparison to current therapies</a:t>
            </a:r>
          </a:p>
          <a:p>
            <a:pPr lvl="1" eaLnBrk="1" hangingPunct="1">
              <a:defRPr/>
            </a:pPr>
            <a:r>
              <a:rPr lang="en-US" sz="2400" dirty="0"/>
              <a:t>Assess level of unmet need for the specific disease</a:t>
            </a:r>
            <a:endParaRPr lang="en-US" sz="2800" b="1" dirty="0"/>
          </a:p>
        </p:txBody>
      </p:sp>
      <p:sp>
        <p:nvSpPr>
          <p:cNvPr id="46084" name="Slide Number Placeholder 1"/>
          <p:cNvSpPr>
            <a:spLocks noGrp="1"/>
          </p:cNvSpPr>
          <p:nvPr>
            <p:ph type="sldNum" sz="quarter" idx="11"/>
          </p:nvPr>
        </p:nvSpPr>
        <p:spPr>
          <a:noFill/>
          <a:ln>
            <a:miter lim="800000"/>
            <a:headEnd/>
            <a:tailEnd/>
          </a:ln>
        </p:spPr>
        <p:txBody>
          <a:bodyPr/>
          <a:lstStyle/>
          <a:p>
            <a:fld id="{04D0D7F0-068C-44C8-93E5-910DEC7AA1C2}" type="slidenum">
              <a:rPr lang="en-US" altLang="en-US" smtClean="0">
                <a:latin typeface="Arial" pitchFamily="34" charset="0"/>
              </a:rPr>
              <a:pPr/>
              <a:t>42</a:t>
            </a:fld>
            <a:endParaRPr lang="en-US" altLang="en-US">
              <a:latin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a:xfrm>
            <a:off x="457200" y="152400"/>
            <a:ext cx="8229600" cy="1295400"/>
          </a:xfrm>
        </p:spPr>
        <p:txBody>
          <a:bodyPr/>
          <a:lstStyle/>
          <a:p>
            <a:pPr eaLnBrk="1" hangingPunct="1">
              <a:defRPr/>
            </a:pPr>
            <a:r>
              <a:rPr lang="en-US" sz="4000" dirty="0"/>
              <a:t>Positive Value - Criticality</a:t>
            </a:r>
          </a:p>
        </p:txBody>
      </p:sp>
      <p:sp>
        <p:nvSpPr>
          <p:cNvPr id="75779" name="Rectangle 3"/>
          <p:cNvSpPr>
            <a:spLocks noGrp="1" noChangeArrowheads="1"/>
          </p:cNvSpPr>
          <p:nvPr>
            <p:ph type="body" idx="1"/>
          </p:nvPr>
        </p:nvSpPr>
        <p:spPr>
          <a:xfrm>
            <a:off x="457200" y="1828800"/>
            <a:ext cx="8229600" cy="3916363"/>
          </a:xfrm>
        </p:spPr>
        <p:txBody>
          <a:bodyPr/>
          <a:lstStyle/>
          <a:p>
            <a:pPr eaLnBrk="1" hangingPunct="1">
              <a:defRPr/>
            </a:pPr>
            <a:r>
              <a:rPr lang="en-US" sz="2800" dirty="0"/>
              <a:t>Urgency to treat or alleviate a disease</a:t>
            </a:r>
          </a:p>
          <a:p>
            <a:pPr lvl="1" eaLnBrk="1" hangingPunct="1">
              <a:defRPr/>
            </a:pPr>
            <a:r>
              <a:rPr lang="en-US" sz="2400" dirty="0"/>
              <a:t>Example: sinusitis vs. stroke</a:t>
            </a:r>
          </a:p>
          <a:p>
            <a:pPr eaLnBrk="1" hangingPunct="1">
              <a:defRPr/>
            </a:pPr>
            <a:r>
              <a:rPr lang="en-US" sz="2800" dirty="0"/>
              <a:t>Decisions makers treat critical market differently</a:t>
            </a:r>
          </a:p>
          <a:p>
            <a:pPr lvl="1" eaLnBrk="1" hangingPunct="1">
              <a:defRPr/>
            </a:pPr>
            <a:r>
              <a:rPr lang="en-US" sz="2400" dirty="0"/>
              <a:t>Assume more risks and uncertainty in prescribing new drugs</a:t>
            </a:r>
          </a:p>
          <a:p>
            <a:pPr lvl="1" eaLnBrk="1" hangingPunct="1">
              <a:defRPr/>
            </a:pPr>
            <a:r>
              <a:rPr lang="en-US" sz="2400" dirty="0"/>
              <a:t>Make it to market faster</a:t>
            </a:r>
          </a:p>
          <a:p>
            <a:pPr eaLnBrk="1" hangingPunct="1">
              <a:defRPr/>
            </a:pPr>
            <a:r>
              <a:rPr lang="en-US" sz="2800" dirty="0"/>
              <a:t>Higher prices are expected and tolerated </a:t>
            </a:r>
          </a:p>
          <a:p>
            <a:pPr eaLnBrk="1" hangingPunct="1">
              <a:defRPr/>
            </a:pPr>
            <a:r>
              <a:rPr lang="en-US" sz="2800" dirty="0"/>
              <a:t>Product deemed more valuable</a:t>
            </a:r>
            <a:endParaRPr lang="en-US" sz="2800" b="1" dirty="0"/>
          </a:p>
        </p:txBody>
      </p:sp>
      <p:sp>
        <p:nvSpPr>
          <p:cNvPr id="47108" name="Slide Number Placeholder 1"/>
          <p:cNvSpPr>
            <a:spLocks noGrp="1"/>
          </p:cNvSpPr>
          <p:nvPr>
            <p:ph type="sldNum" sz="quarter" idx="11"/>
          </p:nvPr>
        </p:nvSpPr>
        <p:spPr>
          <a:noFill/>
          <a:ln>
            <a:miter lim="800000"/>
            <a:headEnd/>
            <a:tailEnd/>
          </a:ln>
        </p:spPr>
        <p:txBody>
          <a:bodyPr/>
          <a:lstStyle/>
          <a:p>
            <a:fld id="{F724AEB3-9BDE-415B-9B01-6F79FC8BD7A8}" type="slidenum">
              <a:rPr lang="en-US" altLang="en-US" smtClean="0">
                <a:latin typeface="Arial" pitchFamily="34" charset="0"/>
              </a:rPr>
              <a:pPr/>
              <a:t>43</a:t>
            </a:fld>
            <a:endParaRPr lang="en-US" altLang="en-US">
              <a:latin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a:xfrm>
            <a:off x="457200" y="152400"/>
            <a:ext cx="8229600" cy="1219200"/>
          </a:xfrm>
        </p:spPr>
        <p:txBody>
          <a:bodyPr/>
          <a:lstStyle/>
          <a:p>
            <a:pPr eaLnBrk="1" hangingPunct="1">
              <a:defRPr/>
            </a:pPr>
            <a:r>
              <a:rPr lang="en-US" sz="4000" dirty="0"/>
              <a:t>Positive Value - Benefit</a:t>
            </a:r>
          </a:p>
        </p:txBody>
      </p:sp>
      <p:sp>
        <p:nvSpPr>
          <p:cNvPr id="76803" name="Rectangle 3"/>
          <p:cNvSpPr>
            <a:spLocks noGrp="1" noChangeArrowheads="1"/>
          </p:cNvSpPr>
          <p:nvPr>
            <p:ph type="body" idx="1"/>
          </p:nvPr>
        </p:nvSpPr>
        <p:spPr>
          <a:xfrm>
            <a:off x="342900" y="1481722"/>
            <a:ext cx="8458200" cy="3280887"/>
          </a:xfrm>
        </p:spPr>
        <p:txBody>
          <a:bodyPr/>
          <a:lstStyle/>
          <a:p>
            <a:pPr eaLnBrk="1" hangingPunct="1">
              <a:lnSpc>
                <a:spcPct val="80000"/>
              </a:lnSpc>
              <a:defRPr/>
            </a:pPr>
            <a:r>
              <a:rPr lang="en-US" sz="2800" dirty="0"/>
              <a:t>Product’s effectiveness </a:t>
            </a:r>
          </a:p>
          <a:p>
            <a:pPr eaLnBrk="1" hangingPunct="1">
              <a:lnSpc>
                <a:spcPct val="80000"/>
              </a:lnSpc>
              <a:defRPr/>
            </a:pPr>
            <a:r>
              <a:rPr lang="en-US" sz="2800" dirty="0"/>
              <a:t>Improved convenience or compliance</a:t>
            </a:r>
          </a:p>
          <a:p>
            <a:pPr eaLnBrk="1" hangingPunct="1">
              <a:lnSpc>
                <a:spcPct val="80000"/>
              </a:lnSpc>
              <a:defRPr/>
            </a:pPr>
            <a:r>
              <a:rPr lang="en-US" sz="2800" dirty="0"/>
              <a:t>Reduction of negative value</a:t>
            </a:r>
          </a:p>
          <a:p>
            <a:pPr eaLnBrk="1" hangingPunct="1">
              <a:lnSpc>
                <a:spcPct val="80000"/>
              </a:lnSpc>
              <a:defRPr/>
            </a:pPr>
            <a:r>
              <a:rPr lang="en-US" sz="2800" dirty="0"/>
              <a:t>Criticality, unmet need and benefit combine to determine the usefulness of product </a:t>
            </a:r>
          </a:p>
          <a:p>
            <a:pPr lvl="1" eaLnBrk="1" hangingPunct="1">
              <a:lnSpc>
                <a:spcPct val="80000"/>
              </a:lnSpc>
              <a:defRPr/>
            </a:pPr>
            <a:r>
              <a:rPr lang="en-US" sz="2400" dirty="0"/>
              <a:t>When related to alternatives</a:t>
            </a:r>
          </a:p>
          <a:p>
            <a:pPr lvl="1" eaLnBrk="1" hangingPunct="1">
              <a:lnSpc>
                <a:spcPct val="80000"/>
              </a:lnSpc>
              <a:defRPr/>
            </a:pPr>
            <a:r>
              <a:rPr lang="en-US" sz="2400" dirty="0"/>
              <a:t>Often overlooked by marketers</a:t>
            </a:r>
          </a:p>
          <a:p>
            <a:pPr lvl="1" eaLnBrk="1" hangingPunct="1">
              <a:lnSpc>
                <a:spcPct val="80000"/>
              </a:lnSpc>
              <a:defRPr/>
            </a:pPr>
            <a:r>
              <a:rPr lang="en-US" sz="2400" dirty="0"/>
              <a:t>Key in influencing acceptance of new product</a:t>
            </a:r>
          </a:p>
          <a:p>
            <a:pPr eaLnBrk="1" hangingPunct="1">
              <a:lnSpc>
                <a:spcPct val="80000"/>
              </a:lnSpc>
              <a:defRPr/>
            </a:pPr>
            <a:endParaRPr lang="en-US" sz="2800" dirty="0"/>
          </a:p>
          <a:p>
            <a:pPr eaLnBrk="1" hangingPunct="1">
              <a:lnSpc>
                <a:spcPct val="80000"/>
              </a:lnSpc>
              <a:defRPr/>
            </a:pPr>
            <a:endParaRPr lang="en-US" sz="2800" dirty="0"/>
          </a:p>
        </p:txBody>
      </p:sp>
      <p:sp>
        <p:nvSpPr>
          <p:cNvPr id="48132" name="Slide Number Placeholder 1"/>
          <p:cNvSpPr>
            <a:spLocks noGrp="1"/>
          </p:cNvSpPr>
          <p:nvPr>
            <p:ph type="sldNum" sz="quarter" idx="11"/>
          </p:nvPr>
        </p:nvSpPr>
        <p:spPr>
          <a:noFill/>
          <a:ln>
            <a:miter lim="800000"/>
            <a:headEnd/>
            <a:tailEnd/>
          </a:ln>
        </p:spPr>
        <p:txBody>
          <a:bodyPr/>
          <a:lstStyle/>
          <a:p>
            <a:fld id="{820D8DE2-70B2-4BC6-81E1-862D0D1FDFCA}" type="slidenum">
              <a:rPr lang="en-US" altLang="en-US" smtClean="0">
                <a:latin typeface="Arial" pitchFamily="34" charset="0"/>
              </a:rPr>
              <a:pPr/>
              <a:t>44</a:t>
            </a:fld>
            <a:endParaRPr lang="en-US" altLang="en-US">
              <a:latin typeface="Arial" pitchFamily="34" charset="0"/>
            </a:endParaRPr>
          </a:p>
        </p:txBody>
      </p:sp>
      <p:sp>
        <p:nvSpPr>
          <p:cNvPr id="2" name="Rectangle 1">
            <a:extLst>
              <a:ext uri="{FF2B5EF4-FFF2-40B4-BE49-F238E27FC236}">
                <a16:creationId xmlns:a16="http://schemas.microsoft.com/office/drawing/2014/main" id="{574655CA-5359-4138-A6C8-8DC1774397F6}"/>
              </a:ext>
            </a:extLst>
          </p:cNvPr>
          <p:cNvSpPr/>
          <p:nvPr/>
        </p:nvSpPr>
        <p:spPr>
          <a:xfrm>
            <a:off x="2286000" y="5000734"/>
            <a:ext cx="4572000" cy="1485791"/>
          </a:xfrm>
          <a:prstGeom prst="rect">
            <a:avLst/>
          </a:prstGeom>
          <a:ln>
            <a:solidFill>
              <a:schemeClr val="accent2"/>
            </a:solidFill>
          </a:ln>
        </p:spPr>
        <p:txBody>
          <a:bodyPr>
            <a:spAutoFit/>
          </a:bodyPr>
          <a:lstStyle/>
          <a:p>
            <a:pPr algn="ctr" eaLnBrk="1" hangingPunct="1">
              <a:lnSpc>
                <a:spcPct val="80000"/>
              </a:lnSpc>
              <a:defRPr/>
            </a:pPr>
            <a:r>
              <a:rPr lang="en-US" sz="2800" dirty="0"/>
              <a:t>It is the dynamic between price and these positive and negative features that determines the </a:t>
            </a:r>
            <a:r>
              <a:rPr lang="en-US" sz="2800" u="sng" dirty="0"/>
              <a:t>true value</a:t>
            </a:r>
            <a:r>
              <a:rPr lang="en-US" sz="2800" dirty="0"/>
              <a:t> of a pharmaceutical.</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rrowheads="1"/>
          </p:cNvSpPr>
          <p:nvPr>
            <p:ph type="title"/>
          </p:nvPr>
        </p:nvSpPr>
        <p:spPr/>
        <p:txBody>
          <a:bodyPr/>
          <a:lstStyle/>
          <a:p>
            <a:pPr eaLnBrk="1" hangingPunct="1">
              <a:defRPr/>
            </a:pPr>
            <a:r>
              <a:rPr lang="en-US" sz="4000" dirty="0"/>
              <a:t>Price in Medical Decision Making </a:t>
            </a:r>
          </a:p>
        </p:txBody>
      </p:sp>
      <p:sp>
        <p:nvSpPr>
          <p:cNvPr id="86019" name="Rectangle 3"/>
          <p:cNvSpPr>
            <a:spLocks noGrp="1" noChangeArrowheads="1"/>
          </p:cNvSpPr>
          <p:nvPr>
            <p:ph type="body" idx="1"/>
          </p:nvPr>
        </p:nvSpPr>
        <p:spPr>
          <a:xfrm>
            <a:off x="433466" y="1417638"/>
            <a:ext cx="8458200" cy="4449762"/>
          </a:xfrm>
        </p:spPr>
        <p:txBody>
          <a:bodyPr/>
          <a:lstStyle/>
          <a:p>
            <a:pPr eaLnBrk="1" hangingPunct="1">
              <a:lnSpc>
                <a:spcPct val="80000"/>
              </a:lnSpc>
              <a:defRPr/>
            </a:pPr>
            <a:r>
              <a:rPr lang="en-US" dirty="0"/>
              <a:t>What role does price play in the decision to prescribe, use or dispense products similar to mine?</a:t>
            </a:r>
          </a:p>
          <a:p>
            <a:pPr eaLnBrk="1" hangingPunct="1">
              <a:lnSpc>
                <a:spcPct val="80000"/>
              </a:lnSpc>
              <a:defRPr/>
            </a:pPr>
            <a:r>
              <a:rPr lang="en-US" dirty="0"/>
              <a:t>Correctly price a new product</a:t>
            </a:r>
          </a:p>
          <a:p>
            <a:pPr lvl="1" eaLnBrk="1" hangingPunct="1">
              <a:lnSpc>
                <a:spcPct val="80000"/>
              </a:lnSpc>
              <a:defRPr/>
            </a:pPr>
            <a:r>
              <a:rPr lang="en-US" dirty="0"/>
              <a:t>Understanding how prices affect decisions</a:t>
            </a:r>
          </a:p>
          <a:p>
            <a:pPr lvl="1" eaLnBrk="1" hangingPunct="1">
              <a:lnSpc>
                <a:spcPct val="80000"/>
              </a:lnSpc>
              <a:defRPr/>
            </a:pPr>
            <a:r>
              <a:rPr lang="en-US" dirty="0"/>
              <a:t>If prices affect decisions of product selection</a:t>
            </a:r>
          </a:p>
          <a:p>
            <a:pPr eaLnBrk="1" hangingPunct="1">
              <a:lnSpc>
                <a:spcPct val="80000"/>
              </a:lnSpc>
              <a:defRPr/>
            </a:pPr>
            <a:r>
              <a:rPr lang="en-US" dirty="0"/>
              <a:t>Marketer must understand the decision making process </a:t>
            </a:r>
          </a:p>
          <a:p>
            <a:pPr eaLnBrk="1" hangingPunct="1">
              <a:lnSpc>
                <a:spcPct val="80000"/>
              </a:lnSpc>
              <a:defRPr/>
            </a:pPr>
            <a:r>
              <a:rPr lang="en-US" dirty="0"/>
              <a:t>Marketer must recognize all factors that can manipulate decisions</a:t>
            </a:r>
          </a:p>
        </p:txBody>
      </p:sp>
      <p:sp>
        <p:nvSpPr>
          <p:cNvPr id="49157" name="Slide Number Placeholder 1"/>
          <p:cNvSpPr>
            <a:spLocks noGrp="1"/>
          </p:cNvSpPr>
          <p:nvPr>
            <p:ph type="sldNum" sz="quarter" idx="11"/>
          </p:nvPr>
        </p:nvSpPr>
        <p:spPr>
          <a:noFill/>
          <a:ln>
            <a:miter lim="800000"/>
            <a:headEnd/>
            <a:tailEnd/>
          </a:ln>
        </p:spPr>
        <p:txBody>
          <a:bodyPr/>
          <a:lstStyle/>
          <a:p>
            <a:fld id="{2D781078-3239-448B-BD27-DE6B06301A59}" type="slidenum">
              <a:rPr lang="en-US" altLang="en-US" smtClean="0">
                <a:latin typeface="Arial" pitchFamily="34" charset="0"/>
              </a:rPr>
              <a:pPr/>
              <a:t>45</a:t>
            </a:fld>
            <a:endParaRPr lang="en-US" altLang="en-US">
              <a:latin typeface="Arial" pitchFamily="34" charset="0"/>
            </a:endParaRPr>
          </a:p>
        </p:txBody>
      </p:sp>
      <p:sp>
        <p:nvSpPr>
          <p:cNvPr id="2" name="TextBox 1">
            <a:extLst>
              <a:ext uri="{FF2B5EF4-FFF2-40B4-BE49-F238E27FC236}">
                <a16:creationId xmlns:a16="http://schemas.microsoft.com/office/drawing/2014/main" id="{031CB1A1-6E77-409A-AA04-D659BD8A4DAD}"/>
              </a:ext>
            </a:extLst>
          </p:cNvPr>
          <p:cNvSpPr txBox="1"/>
          <p:nvPr/>
        </p:nvSpPr>
        <p:spPr>
          <a:xfrm>
            <a:off x="304800" y="6112401"/>
            <a:ext cx="5562600" cy="271998"/>
          </a:xfrm>
          <a:prstGeom prst="rect">
            <a:avLst/>
          </a:prstGeom>
          <a:noFill/>
        </p:spPr>
        <p:txBody>
          <a:bodyPr wrap="square" rtlCol="0">
            <a:spAutoFit/>
          </a:bodyPr>
          <a:lstStyle/>
          <a:p>
            <a:pPr marL="342900" lvl="0" indent="-342900" eaLnBrk="1" hangingPunct="1">
              <a:lnSpc>
                <a:spcPct val="80000"/>
              </a:lnSpc>
              <a:spcBef>
                <a:spcPct val="20000"/>
              </a:spcBef>
              <a:buClr>
                <a:srgbClr val="FFCC00"/>
              </a:buClr>
              <a:buSzPct val="70000"/>
              <a:defRPr/>
            </a:pPr>
            <a:r>
              <a:rPr lang="en-US" sz="1400" kern="0" dirty="0" err="1">
                <a:solidFill>
                  <a:srgbClr val="FFFFFF"/>
                </a:solidFill>
                <a:effectLst>
                  <a:outerShdw blurRad="38100" dist="38100" dir="2700000" algn="tl">
                    <a:srgbClr val="000000"/>
                  </a:outerShdw>
                </a:effectLst>
                <a:latin typeface="Garamond"/>
              </a:rPr>
              <a:t>Kolassa</a:t>
            </a:r>
            <a:r>
              <a:rPr lang="en-US" sz="1400" kern="0" dirty="0">
                <a:solidFill>
                  <a:srgbClr val="FFFFFF"/>
                </a:solidFill>
                <a:effectLst>
                  <a:outerShdw blurRad="38100" dist="38100" dir="2700000" algn="tl">
                    <a:srgbClr val="000000"/>
                  </a:outerShdw>
                </a:effectLst>
                <a:latin typeface="Garamond"/>
              </a:rPr>
              <a:t> E.M. The strategic pricing of pharmaceuticals. 2009; </a:t>
            </a:r>
            <a:r>
              <a:rPr lang="en-US" sz="1400" kern="0" dirty="0" err="1">
                <a:solidFill>
                  <a:srgbClr val="FFFFFF"/>
                </a:solidFill>
                <a:effectLst>
                  <a:outerShdw blurRad="38100" dist="38100" dir="2700000" algn="tl">
                    <a:srgbClr val="000000"/>
                  </a:outerShdw>
                </a:effectLst>
                <a:latin typeface="Garamond"/>
              </a:rPr>
              <a:t>Chp</a:t>
            </a:r>
            <a:r>
              <a:rPr lang="en-US" sz="1400" kern="0" dirty="0">
                <a:solidFill>
                  <a:srgbClr val="FFFFFF"/>
                </a:solidFill>
                <a:effectLst>
                  <a:outerShdw blurRad="38100" dist="38100" dir="2700000" algn="tl">
                    <a:srgbClr val="000000"/>
                  </a:outerShdw>
                </a:effectLst>
                <a:latin typeface="Garamond"/>
              </a:rPr>
              <a:t> 5 (75:88)</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a:xfrm>
            <a:off x="457200" y="312295"/>
            <a:ext cx="8229600" cy="1143000"/>
          </a:xfrm>
        </p:spPr>
        <p:txBody>
          <a:bodyPr/>
          <a:lstStyle/>
          <a:p>
            <a:pPr eaLnBrk="1" hangingPunct="1">
              <a:defRPr/>
            </a:pPr>
            <a:r>
              <a:rPr lang="en-US" sz="4000" dirty="0"/>
              <a:t>The Economics of Health Care Decision Making</a:t>
            </a:r>
            <a:endParaRPr lang="en-US" sz="1400" dirty="0"/>
          </a:p>
        </p:txBody>
      </p:sp>
      <p:sp>
        <p:nvSpPr>
          <p:cNvPr id="87049" name="Rectangle 9"/>
          <p:cNvSpPr>
            <a:spLocks noGrp="1" noChangeArrowheads="1"/>
          </p:cNvSpPr>
          <p:nvPr>
            <p:ph type="body" idx="1"/>
          </p:nvPr>
        </p:nvSpPr>
        <p:spPr>
          <a:xfrm>
            <a:off x="457200" y="1471534"/>
            <a:ext cx="8229600" cy="5097905"/>
          </a:xfrm>
        </p:spPr>
        <p:txBody>
          <a:bodyPr/>
          <a:lstStyle/>
          <a:p>
            <a:pPr eaLnBrk="1" hangingPunct="1">
              <a:defRPr/>
            </a:pPr>
            <a:r>
              <a:rPr lang="en-US" sz="2800" dirty="0"/>
              <a:t>More response to price sensitivity than price elasticity (supply and demand)</a:t>
            </a:r>
          </a:p>
          <a:p>
            <a:pPr eaLnBrk="1" hangingPunct="1">
              <a:defRPr/>
            </a:pPr>
            <a:r>
              <a:rPr lang="en-US" sz="2800" dirty="0"/>
              <a:t>According to Nagle and Holden</a:t>
            </a:r>
            <a:r>
              <a:rPr lang="en-US" sz="2800" baseline="30000" dirty="0"/>
              <a:t>4</a:t>
            </a:r>
            <a:r>
              <a:rPr lang="en-US" sz="2800" dirty="0">
                <a:solidFill>
                  <a:srgbClr val="FF3300"/>
                </a:solidFill>
              </a:rPr>
              <a:t> </a:t>
            </a:r>
            <a:r>
              <a:rPr lang="en-US" sz="2800" dirty="0"/>
              <a:t>there are ten sources of price sensitivity:</a:t>
            </a:r>
          </a:p>
          <a:p>
            <a:pPr marL="0" indent="0" eaLnBrk="1" hangingPunct="1">
              <a:buNone/>
              <a:defRPr/>
            </a:pPr>
            <a:r>
              <a:rPr lang="en-US" sz="2400" dirty="0"/>
              <a:t>	1. Unique value effect         6. Perceived substitute effect</a:t>
            </a:r>
          </a:p>
          <a:p>
            <a:pPr eaLnBrk="1" hangingPunct="1">
              <a:buFont typeface="Wingdings" pitchFamily="2" charset="2"/>
              <a:buNone/>
              <a:defRPr/>
            </a:pPr>
            <a:r>
              <a:rPr lang="en-US" sz="2400" dirty="0"/>
              <a:t>		2. Switching cost effect       7. Difficult comparison effect</a:t>
            </a:r>
          </a:p>
          <a:p>
            <a:pPr eaLnBrk="1" hangingPunct="1">
              <a:buFont typeface="Wingdings" pitchFamily="2" charset="2"/>
              <a:buNone/>
              <a:defRPr/>
            </a:pPr>
            <a:r>
              <a:rPr lang="en-US" sz="2400" dirty="0"/>
              <a:t>    		3. Price-quality effect           8. Expenditure effect</a:t>
            </a:r>
          </a:p>
          <a:p>
            <a:pPr eaLnBrk="1" hangingPunct="1">
              <a:buFont typeface="Wingdings" pitchFamily="2" charset="2"/>
              <a:buNone/>
              <a:defRPr/>
            </a:pPr>
            <a:r>
              <a:rPr lang="en-US" sz="2400" dirty="0"/>
              <a:t>    		4. Shared cost effect            9. End benefit effect </a:t>
            </a:r>
          </a:p>
          <a:p>
            <a:pPr eaLnBrk="1" hangingPunct="1">
              <a:buFont typeface="Wingdings" pitchFamily="2" charset="2"/>
              <a:buNone/>
              <a:defRPr/>
            </a:pPr>
            <a:r>
              <a:rPr lang="en-US" sz="2400" dirty="0"/>
              <a:t>    		5. Fairness Effect                10. Inventory effect </a:t>
            </a:r>
          </a:p>
          <a:p>
            <a:pPr eaLnBrk="1" hangingPunct="1">
              <a:defRPr/>
            </a:pPr>
            <a:r>
              <a:rPr lang="en-US" sz="2800" dirty="0"/>
              <a:t>Each affects the decision to prescribe, purchase or use a drug</a:t>
            </a:r>
            <a:r>
              <a:rPr lang="en-US" sz="2800" baseline="30000" dirty="0"/>
              <a:t>4</a:t>
            </a:r>
            <a:endParaRPr lang="en-US" sz="2800" dirty="0"/>
          </a:p>
        </p:txBody>
      </p:sp>
      <p:sp>
        <p:nvSpPr>
          <p:cNvPr id="50180" name="Slide Number Placeholder 1"/>
          <p:cNvSpPr>
            <a:spLocks noGrp="1"/>
          </p:cNvSpPr>
          <p:nvPr>
            <p:ph type="sldNum" sz="quarter" idx="11"/>
          </p:nvPr>
        </p:nvSpPr>
        <p:spPr>
          <a:noFill/>
          <a:ln>
            <a:miter lim="800000"/>
            <a:headEnd/>
            <a:tailEnd/>
          </a:ln>
        </p:spPr>
        <p:txBody>
          <a:bodyPr/>
          <a:lstStyle/>
          <a:p>
            <a:fld id="{58E4607B-1C95-4BC5-A60F-CBA8CA42428D}" type="slidenum">
              <a:rPr lang="en-US" altLang="en-US" smtClean="0">
                <a:latin typeface="Arial" pitchFamily="34" charset="0"/>
              </a:rPr>
              <a:pPr/>
              <a:t>46</a:t>
            </a:fld>
            <a:endParaRPr lang="en-US" altLang="en-US">
              <a:latin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a:xfrm>
            <a:off x="0" y="-26233"/>
            <a:ext cx="9144000" cy="1143000"/>
          </a:xfrm>
        </p:spPr>
        <p:txBody>
          <a:bodyPr/>
          <a:lstStyle/>
          <a:p>
            <a:pPr eaLnBrk="1" hangingPunct="1">
              <a:defRPr/>
            </a:pPr>
            <a:r>
              <a:rPr lang="en-US" sz="4000" dirty="0"/>
              <a:t>Price Sensitivity Determinants </a:t>
            </a:r>
          </a:p>
        </p:txBody>
      </p:sp>
      <p:sp>
        <p:nvSpPr>
          <p:cNvPr id="91139" name="Rectangle 3"/>
          <p:cNvSpPr>
            <a:spLocks noGrp="1" noChangeArrowheads="1"/>
          </p:cNvSpPr>
          <p:nvPr>
            <p:ph type="body" idx="1"/>
          </p:nvPr>
        </p:nvSpPr>
        <p:spPr>
          <a:xfrm>
            <a:off x="457200" y="990600"/>
            <a:ext cx="8229600" cy="5029200"/>
          </a:xfrm>
        </p:spPr>
        <p:txBody>
          <a:bodyPr/>
          <a:lstStyle/>
          <a:p>
            <a:pPr eaLnBrk="1" hangingPunct="1">
              <a:lnSpc>
                <a:spcPct val="90000"/>
              </a:lnSpc>
              <a:defRPr/>
            </a:pPr>
            <a:r>
              <a:rPr lang="en-US" sz="2800" dirty="0"/>
              <a:t>Three costs determinants to switching products - efficacy, economy, loyalty</a:t>
            </a:r>
          </a:p>
          <a:p>
            <a:pPr eaLnBrk="1" hangingPunct="1">
              <a:lnSpc>
                <a:spcPct val="90000"/>
              </a:lnSpc>
              <a:defRPr/>
            </a:pPr>
            <a:r>
              <a:rPr lang="en-US" sz="2800" b="1" dirty="0"/>
              <a:t>Unique value effect:</a:t>
            </a:r>
            <a:r>
              <a:rPr lang="en-US" sz="2800" dirty="0"/>
              <a:t> Decision makers less sensitive to price when value differentiates a product from its competitors</a:t>
            </a:r>
          </a:p>
          <a:p>
            <a:pPr lvl="1" eaLnBrk="1" hangingPunct="1">
              <a:lnSpc>
                <a:spcPct val="90000"/>
              </a:lnSpc>
              <a:defRPr/>
            </a:pPr>
            <a:r>
              <a:rPr lang="en-US" sz="2400" dirty="0"/>
              <a:t>Perfect example: Orphan Drugs.</a:t>
            </a:r>
          </a:p>
          <a:p>
            <a:pPr eaLnBrk="1" hangingPunct="1">
              <a:lnSpc>
                <a:spcPct val="90000"/>
              </a:lnSpc>
              <a:defRPr/>
            </a:pPr>
            <a:r>
              <a:rPr lang="en-US" sz="2800" b="1" dirty="0"/>
              <a:t>Perceived substitute effect:</a:t>
            </a:r>
            <a:r>
              <a:rPr lang="en-US" sz="2800" dirty="0"/>
              <a:t> More sensitive to price when product lacks a difference with competitors</a:t>
            </a:r>
          </a:p>
          <a:p>
            <a:pPr lvl="1" eaLnBrk="1" hangingPunct="1">
              <a:lnSpc>
                <a:spcPct val="90000"/>
              </a:lnSpc>
              <a:defRPr/>
            </a:pPr>
            <a:r>
              <a:rPr lang="en-US" sz="2400" dirty="0"/>
              <a:t>Physician’s price awareness </a:t>
            </a:r>
          </a:p>
          <a:p>
            <a:pPr eaLnBrk="1" hangingPunct="1">
              <a:lnSpc>
                <a:spcPct val="90000"/>
              </a:lnSpc>
              <a:defRPr/>
            </a:pPr>
            <a:r>
              <a:rPr lang="en-US" sz="2800" b="1" dirty="0"/>
              <a:t>Switching cost effect:</a:t>
            </a:r>
            <a:r>
              <a:rPr lang="en-US" sz="2800" dirty="0"/>
              <a:t> Switching to different therapy may be too costly</a:t>
            </a:r>
          </a:p>
          <a:p>
            <a:pPr lvl="1" eaLnBrk="1" hangingPunct="1">
              <a:lnSpc>
                <a:spcPct val="90000"/>
              </a:lnSpc>
              <a:defRPr/>
            </a:pPr>
            <a:r>
              <a:rPr lang="en-US" sz="2400" dirty="0"/>
              <a:t>Chronic medications</a:t>
            </a:r>
          </a:p>
        </p:txBody>
      </p:sp>
      <p:sp>
        <p:nvSpPr>
          <p:cNvPr id="51204" name="Slide Number Placeholder 1"/>
          <p:cNvSpPr>
            <a:spLocks noGrp="1"/>
          </p:cNvSpPr>
          <p:nvPr>
            <p:ph type="sldNum" sz="quarter" idx="11"/>
          </p:nvPr>
        </p:nvSpPr>
        <p:spPr>
          <a:noFill/>
          <a:ln>
            <a:miter lim="800000"/>
            <a:headEnd/>
            <a:tailEnd/>
          </a:ln>
        </p:spPr>
        <p:txBody>
          <a:bodyPr/>
          <a:lstStyle/>
          <a:p>
            <a:fld id="{D7408BEA-E332-43E7-9743-D5CCB734A541}" type="slidenum">
              <a:rPr lang="en-US" altLang="en-US" smtClean="0">
                <a:latin typeface="Arial" pitchFamily="34" charset="0"/>
              </a:rPr>
              <a:pPr/>
              <a:t>47</a:t>
            </a:fld>
            <a:endParaRPr lang="en-US" altLang="en-US" dirty="0">
              <a:latin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ACCA35-3F45-4299-9BDF-3BDE21A655F2}"/>
              </a:ext>
            </a:extLst>
          </p:cNvPr>
          <p:cNvSpPr/>
          <p:nvPr/>
        </p:nvSpPr>
        <p:spPr bwMode="auto">
          <a:xfrm>
            <a:off x="1066800" y="3499213"/>
            <a:ext cx="7010399" cy="2368186"/>
          </a:xfrm>
          <a:prstGeom prst="rect">
            <a:avLst/>
          </a:prstGeom>
          <a:solidFill>
            <a:schemeClr val="tx1"/>
          </a:solidFill>
          <a:ln w="762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aramond" pitchFamily="18" charset="0"/>
            </a:endParaRPr>
          </a:p>
        </p:txBody>
      </p:sp>
      <p:pic>
        <p:nvPicPr>
          <p:cNvPr id="1026" name="Picture 2" descr="Image result for no">
            <a:extLst>
              <a:ext uri="{FF2B5EF4-FFF2-40B4-BE49-F238E27FC236}">
                <a16:creationId xmlns:a16="http://schemas.microsoft.com/office/drawing/2014/main" id="{94E93811-81EA-4F49-A2A4-96F8ACCE5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820" y="4005445"/>
            <a:ext cx="3243262" cy="1390650"/>
          </a:xfrm>
          <a:prstGeom prst="rect">
            <a:avLst/>
          </a:prstGeom>
          <a:noFill/>
          <a:extLst>
            <a:ext uri="{909E8E84-426E-40DD-AFC4-6F175D3DCCD1}">
              <a14:hiddenFill xmlns:a14="http://schemas.microsoft.com/office/drawing/2010/main">
                <a:solidFill>
                  <a:srgbClr val="FFFFFF"/>
                </a:solidFill>
              </a14:hiddenFill>
            </a:ext>
          </a:extLst>
        </p:spPr>
      </p:pic>
      <p:sp>
        <p:nvSpPr>
          <p:cNvPr id="95234" name="Rectangle 2"/>
          <p:cNvSpPr>
            <a:spLocks noGrp="1" noRot="1" noChangeArrowheads="1"/>
          </p:cNvSpPr>
          <p:nvPr>
            <p:ph type="title"/>
          </p:nvPr>
        </p:nvSpPr>
        <p:spPr>
          <a:xfrm>
            <a:off x="457200" y="0"/>
            <a:ext cx="8229600" cy="1066800"/>
          </a:xfrm>
        </p:spPr>
        <p:txBody>
          <a:bodyPr/>
          <a:lstStyle/>
          <a:p>
            <a:pPr eaLnBrk="1" hangingPunct="1">
              <a:defRPr/>
            </a:pPr>
            <a:r>
              <a:rPr lang="en-US" sz="4000" dirty="0"/>
              <a:t>Price Sensitivity Determinants</a:t>
            </a:r>
          </a:p>
        </p:txBody>
      </p:sp>
      <p:sp>
        <p:nvSpPr>
          <p:cNvPr id="95235" name="Rectangle 3"/>
          <p:cNvSpPr>
            <a:spLocks noGrp="1" noChangeArrowheads="1"/>
          </p:cNvSpPr>
          <p:nvPr>
            <p:ph type="body" sz="half" idx="1"/>
          </p:nvPr>
        </p:nvSpPr>
        <p:spPr>
          <a:xfrm>
            <a:off x="342900" y="1164704"/>
            <a:ext cx="8458200" cy="2236605"/>
          </a:xfrm>
        </p:spPr>
        <p:txBody>
          <a:bodyPr/>
          <a:lstStyle/>
          <a:p>
            <a:pPr eaLnBrk="1" hangingPunct="1">
              <a:spcBef>
                <a:spcPct val="0"/>
              </a:spcBef>
              <a:buSzPct val="100000"/>
              <a:buFont typeface="Wingdings" panose="05000000000000000000" pitchFamily="2" charset="2"/>
              <a:buChar char="§"/>
              <a:defRPr/>
            </a:pPr>
            <a:r>
              <a:rPr lang="en-US" b="1" dirty="0"/>
              <a:t>Difficult comparison effect: </a:t>
            </a:r>
            <a:r>
              <a:rPr lang="en-US" dirty="0"/>
              <a:t>Overlook price if straight forward comparison is difficult</a:t>
            </a:r>
          </a:p>
          <a:p>
            <a:pPr lvl="1" eaLnBrk="1" hangingPunct="1">
              <a:spcBef>
                <a:spcPct val="0"/>
              </a:spcBef>
              <a:buSzPct val="100000"/>
              <a:buFont typeface="Wingdings" panose="05000000000000000000" pitchFamily="2" charset="2"/>
              <a:buChar char="§"/>
              <a:defRPr/>
            </a:pPr>
            <a:r>
              <a:rPr lang="en-US" sz="2600" b="1" dirty="0"/>
              <a:t>Example: H2 blockers vs PPIs </a:t>
            </a:r>
          </a:p>
          <a:p>
            <a:pPr lvl="2" eaLnBrk="1" hangingPunct="1">
              <a:spcBef>
                <a:spcPct val="0"/>
              </a:spcBef>
              <a:buSzPct val="100000"/>
              <a:buFont typeface="Wingdings" panose="05000000000000000000" pitchFamily="2" charset="2"/>
              <a:buChar char="§"/>
              <a:defRPr/>
            </a:pPr>
            <a:r>
              <a:rPr lang="en-US" sz="2400" dirty="0"/>
              <a:t>Prilosec</a:t>
            </a:r>
            <a:r>
              <a:rPr lang="en-US" sz="2400" baseline="30000" dirty="0">
                <a:latin typeface="Arial" charset="0"/>
              </a:rPr>
              <a:t>®</a:t>
            </a:r>
            <a:r>
              <a:rPr lang="en-US" sz="2400" dirty="0"/>
              <a:t> higher price than H2 blockers</a:t>
            </a:r>
          </a:p>
          <a:p>
            <a:pPr lvl="2" eaLnBrk="1" hangingPunct="1">
              <a:spcBef>
                <a:spcPct val="0"/>
              </a:spcBef>
              <a:buSzPct val="100000"/>
              <a:buFont typeface="Wingdings" panose="05000000000000000000" pitchFamily="2" charset="2"/>
              <a:buChar char="§"/>
              <a:defRPr/>
            </a:pPr>
            <a:r>
              <a:rPr lang="en-US" sz="2400" dirty="0"/>
              <a:t>Not directly comparable</a:t>
            </a:r>
          </a:p>
        </p:txBody>
      </p:sp>
      <p:pic>
        <p:nvPicPr>
          <p:cNvPr id="52228" name="Picture 5" descr="pepcid"/>
          <p:cNvPicPr>
            <a:picLocks noChangeAspect="1" noChangeArrowheads="1"/>
          </p:cNvPicPr>
          <p:nvPr/>
        </p:nvPicPr>
        <p:blipFill>
          <a:blip r:embed="rId4" cstate="print"/>
          <a:srcRect/>
          <a:stretch>
            <a:fillRect/>
          </a:stretch>
        </p:blipFill>
        <p:spPr bwMode="auto">
          <a:xfrm>
            <a:off x="1246683" y="3630795"/>
            <a:ext cx="2209800" cy="2139950"/>
          </a:xfrm>
          <a:prstGeom prst="rect">
            <a:avLst/>
          </a:prstGeom>
          <a:noFill/>
          <a:ln w="9525">
            <a:noFill/>
            <a:miter lim="800000"/>
            <a:headEnd/>
            <a:tailEnd/>
          </a:ln>
        </p:spPr>
      </p:pic>
      <p:sp>
        <p:nvSpPr>
          <p:cNvPr id="52231" name="Slide Number Placeholder 1"/>
          <p:cNvSpPr>
            <a:spLocks noGrp="1"/>
          </p:cNvSpPr>
          <p:nvPr>
            <p:ph type="sldNum" sz="quarter" idx="11"/>
          </p:nvPr>
        </p:nvSpPr>
        <p:spPr>
          <a:noFill/>
          <a:ln>
            <a:miter lim="800000"/>
            <a:headEnd/>
            <a:tailEnd/>
          </a:ln>
        </p:spPr>
        <p:txBody>
          <a:bodyPr/>
          <a:lstStyle/>
          <a:p>
            <a:fld id="{71E9F32F-BC5F-44BD-9317-7CF1BADAF1A6}" type="slidenum">
              <a:rPr lang="en-US" altLang="en-US" smtClean="0">
                <a:latin typeface="Arial" pitchFamily="34" charset="0"/>
              </a:rPr>
              <a:pPr/>
              <a:t>48</a:t>
            </a:fld>
            <a:endParaRPr lang="en-US" altLang="en-US">
              <a:latin typeface="Arial" pitchFamily="34" charset="0"/>
            </a:endParaRPr>
          </a:p>
        </p:txBody>
      </p:sp>
      <p:sp>
        <p:nvSpPr>
          <p:cNvPr id="3" name="Rectangle 2">
            <a:extLst>
              <a:ext uri="{FF2B5EF4-FFF2-40B4-BE49-F238E27FC236}">
                <a16:creationId xmlns:a16="http://schemas.microsoft.com/office/drawing/2014/main" id="{628F0F66-570B-4EBE-B873-DF6BBF4D86D8}"/>
              </a:ext>
            </a:extLst>
          </p:cNvPr>
          <p:cNvSpPr/>
          <p:nvPr/>
        </p:nvSpPr>
        <p:spPr>
          <a:xfrm>
            <a:off x="4149950" y="4316049"/>
            <a:ext cx="939039" cy="769441"/>
          </a:xfrm>
          <a:prstGeom prst="rect">
            <a:avLst/>
          </a:prstGeom>
        </p:spPr>
        <p:txBody>
          <a:bodyPr wrap="none">
            <a:spAutoFit/>
          </a:bodyPr>
          <a:lstStyle/>
          <a:p>
            <a:pPr lvl="0" algn="ctr"/>
            <a:r>
              <a:rPr lang="en-US" sz="4400" dirty="0">
                <a:solidFill>
                  <a:schemeClr val="bg2"/>
                </a:solidFill>
              </a:rPr>
              <a:t>VS.</a:t>
            </a:r>
          </a:p>
        </p:txBody>
      </p:sp>
      <p:pic>
        <p:nvPicPr>
          <p:cNvPr id="52229" name="Picture 6" descr="prilosec"/>
          <p:cNvPicPr>
            <a:picLocks noChangeAspect="1" noChangeArrowheads="1"/>
          </p:cNvPicPr>
          <p:nvPr/>
        </p:nvPicPr>
        <p:blipFill>
          <a:blip r:embed="rId5" cstate="print"/>
          <a:srcRect/>
          <a:stretch>
            <a:fillRect/>
          </a:stretch>
        </p:blipFill>
        <p:spPr bwMode="auto">
          <a:xfrm>
            <a:off x="5715000" y="3630795"/>
            <a:ext cx="2222500" cy="213995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rrowheads="1"/>
          </p:cNvSpPr>
          <p:nvPr>
            <p:ph type="title"/>
          </p:nvPr>
        </p:nvSpPr>
        <p:spPr>
          <a:xfrm>
            <a:off x="0" y="0"/>
            <a:ext cx="9144000" cy="1447800"/>
          </a:xfrm>
        </p:spPr>
        <p:txBody>
          <a:bodyPr/>
          <a:lstStyle/>
          <a:p>
            <a:pPr eaLnBrk="1" hangingPunct="1">
              <a:defRPr/>
            </a:pPr>
            <a:r>
              <a:rPr lang="en-US" sz="4000" dirty="0"/>
              <a:t>Price Sensitivity Determinants</a:t>
            </a:r>
          </a:p>
        </p:txBody>
      </p:sp>
      <p:sp>
        <p:nvSpPr>
          <p:cNvPr id="99331" name="Rectangle 3"/>
          <p:cNvSpPr>
            <a:spLocks noGrp="1" noChangeArrowheads="1"/>
          </p:cNvSpPr>
          <p:nvPr>
            <p:ph type="body" sz="half" idx="1"/>
          </p:nvPr>
        </p:nvSpPr>
        <p:spPr>
          <a:xfrm>
            <a:off x="457200" y="1219200"/>
            <a:ext cx="8229600" cy="3657600"/>
          </a:xfrm>
        </p:spPr>
        <p:txBody>
          <a:bodyPr/>
          <a:lstStyle/>
          <a:p>
            <a:pPr eaLnBrk="1" hangingPunct="1">
              <a:lnSpc>
                <a:spcPct val="90000"/>
              </a:lnSpc>
              <a:defRPr/>
            </a:pPr>
            <a:r>
              <a:rPr lang="en-US" b="1" dirty="0"/>
              <a:t>Price-quality effect:</a:t>
            </a:r>
            <a:r>
              <a:rPr lang="en-US" dirty="0"/>
              <a:t> Traditional use of price as a sign of quality</a:t>
            </a:r>
          </a:p>
          <a:p>
            <a:pPr lvl="1" eaLnBrk="1" hangingPunct="1">
              <a:lnSpc>
                <a:spcPct val="90000"/>
              </a:lnSpc>
              <a:defRPr/>
            </a:pPr>
            <a:r>
              <a:rPr lang="en-US" sz="2600" dirty="0"/>
              <a:t>Example: Research University of Mississippi</a:t>
            </a:r>
          </a:p>
          <a:p>
            <a:pPr lvl="2" eaLnBrk="1" hangingPunct="1">
              <a:lnSpc>
                <a:spcPct val="90000"/>
              </a:lnSpc>
              <a:defRPr/>
            </a:pPr>
            <a:r>
              <a:rPr lang="en-US" sz="2400" dirty="0"/>
              <a:t>Majority of “heavy” Lipitor</a:t>
            </a:r>
            <a:r>
              <a:rPr lang="en-US" sz="2400" baseline="30000" dirty="0">
                <a:latin typeface="Arial" charset="0"/>
                <a:cs typeface="Arial" charset="0"/>
              </a:rPr>
              <a:t>®</a:t>
            </a:r>
            <a:r>
              <a:rPr lang="en-US" sz="2400" dirty="0"/>
              <a:t> prescribers assumed it was most expensive</a:t>
            </a:r>
          </a:p>
          <a:p>
            <a:pPr lvl="2" eaLnBrk="1" hangingPunct="1">
              <a:lnSpc>
                <a:spcPct val="90000"/>
              </a:lnSpc>
              <a:defRPr/>
            </a:pPr>
            <a:r>
              <a:rPr lang="en-US" sz="2400" dirty="0"/>
              <a:t>Not the costliest lipid lowering agent on the market </a:t>
            </a:r>
          </a:p>
          <a:p>
            <a:pPr lvl="2" eaLnBrk="1" hangingPunct="1">
              <a:lnSpc>
                <a:spcPct val="90000"/>
              </a:lnSpc>
              <a:defRPr/>
            </a:pPr>
            <a:r>
              <a:rPr lang="en-US" sz="2400" dirty="0"/>
              <a:t>Cheaper than Zocor</a:t>
            </a:r>
            <a:r>
              <a:rPr lang="en-US" sz="2400" baseline="30000" dirty="0">
                <a:latin typeface="Arial" charset="0"/>
                <a:cs typeface="Arial" charset="0"/>
              </a:rPr>
              <a:t>®</a:t>
            </a:r>
            <a:r>
              <a:rPr lang="en-US" sz="2400" dirty="0"/>
              <a:t> and Pravachol</a:t>
            </a:r>
            <a:r>
              <a:rPr lang="en-US" sz="2400" baseline="30000" dirty="0">
                <a:latin typeface="Arial" charset="0"/>
                <a:cs typeface="Arial" charset="0"/>
              </a:rPr>
              <a:t>®</a:t>
            </a:r>
            <a:r>
              <a:rPr lang="en-US" sz="2400" dirty="0"/>
              <a:t> </a:t>
            </a:r>
          </a:p>
          <a:p>
            <a:pPr lvl="2" eaLnBrk="1" hangingPunct="1">
              <a:lnSpc>
                <a:spcPct val="90000"/>
              </a:lnSpc>
              <a:defRPr/>
            </a:pPr>
            <a:r>
              <a:rPr lang="en-US" sz="2400" dirty="0"/>
              <a:t>Perceived quality caused them to assume it was the highest priced statin.</a:t>
            </a:r>
          </a:p>
        </p:txBody>
      </p:sp>
      <p:sp>
        <p:nvSpPr>
          <p:cNvPr id="53253" name="Slide Number Placeholder 1"/>
          <p:cNvSpPr>
            <a:spLocks noGrp="1"/>
          </p:cNvSpPr>
          <p:nvPr>
            <p:ph type="sldNum" sz="quarter" idx="11"/>
          </p:nvPr>
        </p:nvSpPr>
        <p:spPr>
          <a:noFill/>
          <a:ln>
            <a:miter lim="800000"/>
            <a:headEnd/>
            <a:tailEnd/>
          </a:ln>
        </p:spPr>
        <p:txBody>
          <a:bodyPr/>
          <a:lstStyle/>
          <a:p>
            <a:fld id="{94B0F901-31AE-4EC8-8D0D-AB92039BD615}" type="slidenum">
              <a:rPr lang="en-US" altLang="en-US" smtClean="0">
                <a:latin typeface="Arial" pitchFamily="34" charset="0"/>
              </a:rPr>
              <a:pPr/>
              <a:t>49</a:t>
            </a:fld>
            <a:endParaRPr lang="en-US" altLang="en-US">
              <a:latin typeface="Arial" pitchFamily="34" charset="0"/>
            </a:endParaRPr>
          </a:p>
        </p:txBody>
      </p:sp>
      <p:pic>
        <p:nvPicPr>
          <p:cNvPr id="2" name="Picture 1">
            <a:extLst>
              <a:ext uri="{FF2B5EF4-FFF2-40B4-BE49-F238E27FC236}">
                <a16:creationId xmlns:a16="http://schemas.microsoft.com/office/drawing/2014/main" id="{06DFB74F-CC50-4019-987A-BA2842B28010}"/>
              </a:ext>
            </a:extLst>
          </p:cNvPr>
          <p:cNvPicPr>
            <a:picLocks noChangeAspect="1"/>
          </p:cNvPicPr>
          <p:nvPr/>
        </p:nvPicPr>
        <p:blipFill>
          <a:blip r:embed="rId3"/>
          <a:stretch>
            <a:fillRect/>
          </a:stretch>
        </p:blipFill>
        <p:spPr>
          <a:xfrm>
            <a:off x="3028949" y="4876800"/>
            <a:ext cx="3364845" cy="1609725"/>
          </a:xfrm>
          <a:prstGeom prst="rect">
            <a:avLst/>
          </a:prstGeom>
          <a:ln w="76200">
            <a:solidFill>
              <a:schemeClr val="accent2"/>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39200" cy="1143000"/>
          </a:xfrm>
        </p:spPr>
        <p:txBody>
          <a:bodyPr/>
          <a:lstStyle/>
          <a:p>
            <a:pPr>
              <a:defRPr/>
            </a:pPr>
            <a:r>
              <a:rPr lang="en-US" sz="4000" dirty="0"/>
              <a:t>Schematics of Purchase and Reimbursement</a:t>
            </a:r>
          </a:p>
        </p:txBody>
      </p:sp>
      <p:sp>
        <p:nvSpPr>
          <p:cNvPr id="3" name="Content Placeholder 2"/>
          <p:cNvSpPr>
            <a:spLocks noGrp="1"/>
          </p:cNvSpPr>
          <p:nvPr>
            <p:ph idx="1"/>
          </p:nvPr>
        </p:nvSpPr>
        <p:spPr/>
        <p:txBody>
          <a:bodyPr/>
          <a:lstStyle/>
          <a:p>
            <a:pPr marL="0" indent="0" algn="ctr">
              <a:buFont typeface="Wingdings" pitchFamily="2" charset="2"/>
              <a:buNone/>
              <a:defRPr/>
            </a:pPr>
            <a:r>
              <a:rPr lang="en-US" sz="2400" dirty="0"/>
              <a:t>Product Cost Terms for Prescription Medication Transactions</a:t>
            </a:r>
          </a:p>
        </p:txBody>
      </p:sp>
      <p:sp>
        <p:nvSpPr>
          <p:cNvPr id="10244" name="Slide Number Placeholder 3"/>
          <p:cNvSpPr>
            <a:spLocks noGrp="1"/>
          </p:cNvSpPr>
          <p:nvPr>
            <p:ph type="sldNum" sz="quarter" idx="11"/>
          </p:nvPr>
        </p:nvSpPr>
        <p:spPr>
          <a:noFill/>
          <a:ln>
            <a:miter lim="800000"/>
            <a:headEnd/>
            <a:tailEnd/>
          </a:ln>
        </p:spPr>
        <p:txBody>
          <a:bodyPr/>
          <a:lstStyle/>
          <a:p>
            <a:fld id="{E74F67A7-8CF6-4883-820C-3A3773C1E217}" type="slidenum">
              <a:rPr lang="en-US" altLang="en-US" smtClean="0">
                <a:latin typeface="Arial" pitchFamily="34" charset="0"/>
              </a:rPr>
              <a:pPr/>
              <a:t>5</a:t>
            </a:fld>
            <a:endParaRPr lang="en-US" altLang="en-US">
              <a:latin typeface="Arial" pitchFamily="34" charset="0"/>
            </a:endParaRPr>
          </a:p>
        </p:txBody>
      </p:sp>
      <p:sp>
        <p:nvSpPr>
          <p:cNvPr id="10246" name="TextBox 4"/>
          <p:cNvSpPr txBox="1">
            <a:spLocks noChangeArrowheads="1"/>
          </p:cNvSpPr>
          <p:nvPr/>
        </p:nvSpPr>
        <p:spPr bwMode="auto">
          <a:xfrm>
            <a:off x="114300" y="6308725"/>
            <a:ext cx="8915400" cy="253916"/>
          </a:xfrm>
          <a:prstGeom prst="rect">
            <a:avLst/>
          </a:prstGeom>
          <a:noFill/>
          <a:ln w="9525">
            <a:noFill/>
            <a:miter lim="800000"/>
            <a:headEnd/>
            <a:tailEnd/>
          </a:ln>
        </p:spPr>
        <p:txBody>
          <a:bodyPr>
            <a:spAutoFit/>
          </a:bodyPr>
          <a:lstStyle/>
          <a:p>
            <a:r>
              <a:rPr lang="en-US" altLang="en-US" sz="1050" dirty="0"/>
              <a:t>Chisholm-Burns, M., et al</a:t>
            </a:r>
            <a:r>
              <a:rPr lang="en-US" altLang="en-US" sz="1050" i="1" dirty="0"/>
              <a:t>. Pharmacy Management, Leadership, Marketing, and Finance</a:t>
            </a:r>
            <a:r>
              <a:rPr lang="en-US" altLang="en-US" sz="1050" dirty="0"/>
              <a:t>. 2nd ed. Jones and </a:t>
            </a:r>
            <a:r>
              <a:rPr lang="en-US" altLang="en-US" sz="1050" dirty="0" err="1"/>
              <a:t>Bartlet</a:t>
            </a:r>
            <a:r>
              <a:rPr lang="en-US" altLang="en-US" sz="1050" dirty="0"/>
              <a:t> Publishers. 2014. p 260.</a:t>
            </a:r>
          </a:p>
        </p:txBody>
      </p:sp>
      <p:pic>
        <p:nvPicPr>
          <p:cNvPr id="4" name="Picture 3"/>
          <p:cNvPicPr>
            <a:picLocks noChangeAspect="1"/>
          </p:cNvPicPr>
          <p:nvPr/>
        </p:nvPicPr>
        <p:blipFill>
          <a:blip r:embed="rId3"/>
          <a:stretch>
            <a:fillRect/>
          </a:stretch>
        </p:blipFill>
        <p:spPr>
          <a:xfrm>
            <a:off x="523875" y="2209800"/>
            <a:ext cx="8096250" cy="3743325"/>
          </a:xfrm>
          <a:prstGeom prst="rect">
            <a:avLst/>
          </a:prstGeom>
          <a:ln w="76200">
            <a:solidFill>
              <a:schemeClr val="accent2"/>
            </a:solid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rrowheads="1"/>
          </p:cNvSpPr>
          <p:nvPr>
            <p:ph type="title"/>
          </p:nvPr>
        </p:nvSpPr>
        <p:spPr>
          <a:xfrm>
            <a:off x="0" y="0"/>
            <a:ext cx="9144000" cy="1219200"/>
          </a:xfrm>
        </p:spPr>
        <p:txBody>
          <a:bodyPr/>
          <a:lstStyle/>
          <a:p>
            <a:pPr eaLnBrk="1" hangingPunct="1">
              <a:defRPr/>
            </a:pPr>
            <a:r>
              <a:rPr lang="en-US" sz="4000" dirty="0"/>
              <a:t>Price Sensitivity Determinants</a:t>
            </a:r>
          </a:p>
        </p:txBody>
      </p:sp>
      <p:sp>
        <p:nvSpPr>
          <p:cNvPr id="102403" name="Rectangle 3"/>
          <p:cNvSpPr>
            <a:spLocks noGrp="1" noChangeArrowheads="1"/>
          </p:cNvSpPr>
          <p:nvPr>
            <p:ph type="body" sz="half" idx="1"/>
          </p:nvPr>
        </p:nvSpPr>
        <p:spPr>
          <a:xfrm>
            <a:off x="533398" y="1238250"/>
            <a:ext cx="8077201" cy="2705100"/>
          </a:xfrm>
        </p:spPr>
        <p:txBody>
          <a:bodyPr/>
          <a:lstStyle/>
          <a:p>
            <a:pPr eaLnBrk="1" hangingPunct="1">
              <a:lnSpc>
                <a:spcPct val="90000"/>
              </a:lnSpc>
              <a:defRPr/>
            </a:pPr>
            <a:r>
              <a:rPr lang="en-US" b="1" dirty="0"/>
              <a:t>Expenditure effect:</a:t>
            </a:r>
            <a:r>
              <a:rPr lang="en-US" dirty="0"/>
              <a:t> Higher portion of  budget expenditure the more buyers will look for alternatives</a:t>
            </a:r>
          </a:p>
          <a:p>
            <a:pPr lvl="1" eaLnBrk="1" hangingPunct="1">
              <a:lnSpc>
                <a:spcPct val="90000"/>
              </a:lnSpc>
              <a:defRPr/>
            </a:pPr>
            <a:r>
              <a:rPr lang="en-US" sz="2600" b="1" dirty="0"/>
              <a:t>Example:</a:t>
            </a:r>
            <a:r>
              <a:rPr lang="en-US" sz="2600" dirty="0"/>
              <a:t> Antibiotics</a:t>
            </a:r>
          </a:p>
          <a:p>
            <a:pPr lvl="2" eaLnBrk="1" hangingPunct="1">
              <a:lnSpc>
                <a:spcPct val="90000"/>
              </a:lnSpc>
              <a:defRPr/>
            </a:pPr>
            <a:r>
              <a:rPr lang="en-US" sz="2400" dirty="0"/>
              <a:t>Constant focus of cost control in hospitals</a:t>
            </a:r>
          </a:p>
          <a:p>
            <a:pPr lvl="2" eaLnBrk="1" hangingPunct="1">
              <a:lnSpc>
                <a:spcPct val="90000"/>
              </a:lnSpc>
              <a:defRPr/>
            </a:pPr>
            <a:r>
              <a:rPr lang="en-US" sz="2400" dirty="0"/>
              <a:t>Total amount spent on them is very large</a:t>
            </a:r>
          </a:p>
          <a:p>
            <a:pPr lvl="2" eaLnBrk="1" hangingPunct="1">
              <a:lnSpc>
                <a:spcPct val="90000"/>
              </a:lnSpc>
              <a:defRPr/>
            </a:pPr>
            <a:r>
              <a:rPr lang="en-US" sz="2400" dirty="0"/>
              <a:t>Feel obligated to take steps to reduce costs</a:t>
            </a:r>
          </a:p>
        </p:txBody>
      </p:sp>
      <p:pic>
        <p:nvPicPr>
          <p:cNvPr id="54276" name="Picture 8" descr="pills"/>
          <p:cNvPicPr>
            <a:picLocks noChangeAspect="1" noChangeArrowheads="1"/>
          </p:cNvPicPr>
          <p:nvPr/>
        </p:nvPicPr>
        <p:blipFill>
          <a:blip r:embed="rId3" cstate="print"/>
          <a:srcRect/>
          <a:stretch>
            <a:fillRect/>
          </a:stretch>
        </p:blipFill>
        <p:spPr bwMode="auto">
          <a:xfrm>
            <a:off x="3216105" y="4114800"/>
            <a:ext cx="2711789" cy="2348580"/>
          </a:xfrm>
          <a:prstGeom prst="rect">
            <a:avLst/>
          </a:prstGeom>
          <a:noFill/>
          <a:ln w="76200">
            <a:solidFill>
              <a:schemeClr val="accent2"/>
            </a:solidFill>
            <a:miter lim="800000"/>
            <a:headEnd/>
            <a:tailEnd/>
          </a:ln>
        </p:spPr>
      </p:pic>
      <p:sp>
        <p:nvSpPr>
          <p:cNvPr id="54277" name="Slide Number Placeholder 1"/>
          <p:cNvSpPr>
            <a:spLocks noGrp="1"/>
          </p:cNvSpPr>
          <p:nvPr>
            <p:ph type="sldNum" sz="quarter" idx="11"/>
          </p:nvPr>
        </p:nvSpPr>
        <p:spPr>
          <a:noFill/>
          <a:ln>
            <a:miter lim="800000"/>
            <a:headEnd/>
            <a:tailEnd/>
          </a:ln>
        </p:spPr>
        <p:txBody>
          <a:bodyPr/>
          <a:lstStyle/>
          <a:p>
            <a:fld id="{E37C4FFB-655D-46ED-A5D7-6B110B2727D4}" type="slidenum">
              <a:rPr lang="en-US" altLang="en-US" smtClean="0">
                <a:latin typeface="Arial" pitchFamily="34" charset="0"/>
              </a:rPr>
              <a:pPr/>
              <a:t>50</a:t>
            </a:fld>
            <a:endParaRPr lang="en-US" altLang="en-US">
              <a:latin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Grp="1" noRot="1" noChangeArrowheads="1"/>
          </p:cNvSpPr>
          <p:nvPr>
            <p:ph type="title"/>
          </p:nvPr>
        </p:nvSpPr>
        <p:spPr>
          <a:xfrm>
            <a:off x="0" y="0"/>
            <a:ext cx="9144000" cy="1219200"/>
          </a:xfrm>
        </p:spPr>
        <p:txBody>
          <a:bodyPr/>
          <a:lstStyle/>
          <a:p>
            <a:pPr eaLnBrk="1" hangingPunct="1">
              <a:defRPr/>
            </a:pPr>
            <a:r>
              <a:rPr lang="en-US" sz="4000" dirty="0"/>
              <a:t>Price Sensitivity Determinants</a:t>
            </a:r>
          </a:p>
        </p:txBody>
      </p:sp>
      <p:sp>
        <p:nvSpPr>
          <p:cNvPr id="104459" name="Rectangle 11"/>
          <p:cNvSpPr>
            <a:spLocks noGrp="1" noChangeArrowheads="1"/>
          </p:cNvSpPr>
          <p:nvPr>
            <p:ph type="body" sz="half" idx="1"/>
          </p:nvPr>
        </p:nvSpPr>
        <p:spPr>
          <a:xfrm>
            <a:off x="457200" y="1600200"/>
            <a:ext cx="5029200" cy="4525963"/>
          </a:xfrm>
        </p:spPr>
        <p:txBody>
          <a:bodyPr/>
          <a:lstStyle/>
          <a:p>
            <a:pPr eaLnBrk="1" hangingPunct="1">
              <a:defRPr/>
            </a:pPr>
            <a:r>
              <a:rPr lang="en-US" b="1" dirty="0"/>
              <a:t>Shared cost effect:</a:t>
            </a:r>
            <a:r>
              <a:rPr lang="en-US" dirty="0"/>
              <a:t> Individual’s price sensitivity</a:t>
            </a:r>
          </a:p>
          <a:p>
            <a:pPr lvl="1" eaLnBrk="1" hangingPunct="1">
              <a:defRPr/>
            </a:pPr>
            <a:r>
              <a:rPr lang="en-US" dirty="0"/>
              <a:t>Smaller the portion of  individual’s responsibility the less price sensitive this person will be</a:t>
            </a:r>
          </a:p>
          <a:p>
            <a:pPr lvl="1" eaLnBrk="1" hangingPunct="1">
              <a:defRPr/>
            </a:pPr>
            <a:r>
              <a:rPr lang="en-US" dirty="0"/>
              <a:t>One rationale behind the creation of managed care and third-party prescription plans</a:t>
            </a:r>
          </a:p>
          <a:p>
            <a:pPr lvl="1" eaLnBrk="1" hangingPunct="1">
              <a:defRPr/>
            </a:pPr>
            <a:r>
              <a:rPr lang="en-US" dirty="0"/>
              <a:t>shift the patient’s focus from total cost to co-pay</a:t>
            </a:r>
          </a:p>
        </p:txBody>
      </p:sp>
      <p:pic>
        <p:nvPicPr>
          <p:cNvPr id="55300" name="Picture 13" descr="money"/>
          <p:cNvPicPr>
            <a:picLocks noChangeAspect="1" noChangeArrowheads="1"/>
          </p:cNvPicPr>
          <p:nvPr/>
        </p:nvPicPr>
        <p:blipFill>
          <a:blip r:embed="rId3" cstate="print"/>
          <a:srcRect/>
          <a:stretch>
            <a:fillRect/>
          </a:stretch>
        </p:blipFill>
        <p:spPr bwMode="auto">
          <a:xfrm>
            <a:off x="5715000" y="1905000"/>
            <a:ext cx="3016250" cy="3733800"/>
          </a:xfrm>
          <a:prstGeom prst="rect">
            <a:avLst/>
          </a:prstGeom>
          <a:noFill/>
          <a:ln w="9525">
            <a:noFill/>
            <a:miter lim="800000"/>
            <a:headEnd/>
            <a:tailEnd/>
          </a:ln>
        </p:spPr>
      </p:pic>
      <p:sp>
        <p:nvSpPr>
          <p:cNvPr id="55301" name="Slide Number Placeholder 1"/>
          <p:cNvSpPr>
            <a:spLocks noGrp="1"/>
          </p:cNvSpPr>
          <p:nvPr>
            <p:ph type="sldNum" sz="quarter" idx="11"/>
          </p:nvPr>
        </p:nvSpPr>
        <p:spPr>
          <a:noFill/>
          <a:ln>
            <a:miter lim="800000"/>
            <a:headEnd/>
            <a:tailEnd/>
          </a:ln>
        </p:spPr>
        <p:txBody>
          <a:bodyPr/>
          <a:lstStyle/>
          <a:p>
            <a:fld id="{73F8E16E-90FC-4445-81AB-3744F45D053F}" type="slidenum">
              <a:rPr lang="en-US" altLang="en-US" smtClean="0">
                <a:latin typeface="Arial" pitchFamily="34" charset="0"/>
              </a:rPr>
              <a:pPr/>
              <a:t>51</a:t>
            </a:fld>
            <a:endParaRPr lang="en-US" altLang="en-US">
              <a:latin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5" name="Rectangle 7"/>
          <p:cNvSpPr>
            <a:spLocks noGrp="1" noRot="1" noChangeArrowheads="1"/>
          </p:cNvSpPr>
          <p:nvPr>
            <p:ph type="title"/>
          </p:nvPr>
        </p:nvSpPr>
        <p:spPr>
          <a:xfrm>
            <a:off x="0" y="0"/>
            <a:ext cx="9144000" cy="1417638"/>
          </a:xfrm>
        </p:spPr>
        <p:txBody>
          <a:bodyPr/>
          <a:lstStyle/>
          <a:p>
            <a:pPr eaLnBrk="1" hangingPunct="1">
              <a:defRPr/>
            </a:pPr>
            <a:r>
              <a:rPr lang="en-US" sz="4000" dirty="0"/>
              <a:t>Price Sensitivity Determinants</a:t>
            </a:r>
          </a:p>
        </p:txBody>
      </p:sp>
      <p:sp>
        <p:nvSpPr>
          <p:cNvPr id="150531" name="Rectangle 3"/>
          <p:cNvSpPr>
            <a:spLocks noGrp="1" noChangeArrowheads="1"/>
          </p:cNvSpPr>
          <p:nvPr>
            <p:ph type="body" sz="half" idx="1"/>
          </p:nvPr>
        </p:nvSpPr>
        <p:spPr>
          <a:xfrm>
            <a:off x="533400" y="1752600"/>
            <a:ext cx="5334000" cy="3898216"/>
          </a:xfrm>
        </p:spPr>
        <p:txBody>
          <a:bodyPr/>
          <a:lstStyle/>
          <a:p>
            <a:pPr eaLnBrk="1" hangingPunct="1">
              <a:lnSpc>
                <a:spcPct val="90000"/>
              </a:lnSpc>
              <a:defRPr/>
            </a:pPr>
            <a:r>
              <a:rPr lang="en-US" b="1" dirty="0"/>
              <a:t>End benefit effect:</a:t>
            </a:r>
            <a:r>
              <a:rPr lang="en-US" dirty="0"/>
              <a:t> Total value of the product frames its price</a:t>
            </a:r>
          </a:p>
          <a:p>
            <a:pPr lvl="1" eaLnBrk="1" hangingPunct="1">
              <a:lnSpc>
                <a:spcPct val="90000"/>
              </a:lnSpc>
              <a:defRPr/>
            </a:pPr>
            <a:r>
              <a:rPr lang="en-US" sz="2600" b="1" dirty="0"/>
              <a:t>Example:</a:t>
            </a:r>
            <a:r>
              <a:rPr lang="en-US" sz="2600" dirty="0"/>
              <a:t> Neupogen</a:t>
            </a:r>
            <a:r>
              <a:rPr lang="en-US" sz="2600" baseline="30000" dirty="0">
                <a:latin typeface="Arial" charset="0"/>
              </a:rPr>
              <a:t>® </a:t>
            </a:r>
            <a:r>
              <a:rPr lang="en-US" sz="2600" dirty="0"/>
              <a:t>is very expensive </a:t>
            </a:r>
          </a:p>
          <a:p>
            <a:pPr lvl="2" eaLnBrk="1" hangingPunct="1">
              <a:lnSpc>
                <a:spcPct val="90000"/>
              </a:lnSpc>
              <a:defRPr/>
            </a:pPr>
            <a:r>
              <a:rPr lang="en-US" sz="2400" dirty="0"/>
              <a:t>Customers complained about the $1400 </a:t>
            </a:r>
          </a:p>
          <a:p>
            <a:pPr lvl="2" eaLnBrk="1" hangingPunct="1">
              <a:lnSpc>
                <a:spcPct val="90000"/>
              </a:lnSpc>
              <a:defRPr/>
            </a:pPr>
            <a:r>
              <a:rPr lang="en-US" sz="2400" dirty="0"/>
              <a:t>Company provided data demonstrating the end benefit - using it saves nearly $6000 with better clinical outcomes</a:t>
            </a:r>
          </a:p>
        </p:txBody>
      </p:sp>
      <p:pic>
        <p:nvPicPr>
          <p:cNvPr id="56324" name="Picture 4" descr="20081222_money_fist_18"/>
          <p:cNvPicPr>
            <a:picLocks noChangeAspect="1" noChangeArrowheads="1"/>
          </p:cNvPicPr>
          <p:nvPr/>
        </p:nvPicPr>
        <p:blipFill>
          <a:blip r:embed="rId3" cstate="print"/>
          <a:srcRect/>
          <a:stretch>
            <a:fillRect/>
          </a:stretch>
        </p:blipFill>
        <p:spPr bwMode="auto">
          <a:xfrm>
            <a:off x="6309360" y="2089785"/>
            <a:ext cx="2286000" cy="3223846"/>
          </a:xfrm>
          <a:prstGeom prst="rect">
            <a:avLst/>
          </a:prstGeom>
          <a:noFill/>
          <a:ln w="76200">
            <a:solidFill>
              <a:schemeClr val="accent2"/>
            </a:solidFill>
            <a:miter lim="800000"/>
            <a:headEnd/>
            <a:tailEnd/>
          </a:ln>
        </p:spPr>
      </p:pic>
      <p:sp>
        <p:nvSpPr>
          <p:cNvPr id="56325" name="Slide Number Placeholder 1"/>
          <p:cNvSpPr>
            <a:spLocks noGrp="1"/>
          </p:cNvSpPr>
          <p:nvPr>
            <p:ph type="sldNum" sz="quarter" idx="11"/>
          </p:nvPr>
        </p:nvSpPr>
        <p:spPr>
          <a:noFill/>
          <a:ln>
            <a:miter lim="800000"/>
            <a:headEnd/>
            <a:tailEnd/>
          </a:ln>
        </p:spPr>
        <p:txBody>
          <a:bodyPr/>
          <a:lstStyle/>
          <a:p>
            <a:fld id="{054506D9-37EC-448E-8DEA-E126CCBE611D}" type="slidenum">
              <a:rPr lang="en-US" altLang="en-US" smtClean="0">
                <a:latin typeface="Arial" pitchFamily="34" charset="0"/>
              </a:rPr>
              <a:pPr/>
              <a:t>52</a:t>
            </a:fld>
            <a:endParaRPr lang="en-US" altLang="en-US">
              <a:latin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rrowheads="1"/>
          </p:cNvSpPr>
          <p:nvPr>
            <p:ph type="title"/>
          </p:nvPr>
        </p:nvSpPr>
        <p:spPr>
          <a:xfrm>
            <a:off x="0" y="-304800"/>
            <a:ext cx="9144000" cy="1722438"/>
          </a:xfrm>
        </p:spPr>
        <p:txBody>
          <a:bodyPr/>
          <a:lstStyle/>
          <a:p>
            <a:pPr eaLnBrk="1" hangingPunct="1">
              <a:defRPr/>
            </a:pPr>
            <a:r>
              <a:rPr lang="en-US" sz="4000" dirty="0"/>
              <a:t>Price Sensitivity Determinants</a:t>
            </a:r>
          </a:p>
        </p:txBody>
      </p:sp>
      <p:sp>
        <p:nvSpPr>
          <p:cNvPr id="153603" name="Rectangle 3"/>
          <p:cNvSpPr>
            <a:spLocks noGrp="1" noChangeArrowheads="1"/>
          </p:cNvSpPr>
          <p:nvPr>
            <p:ph type="body" idx="1"/>
          </p:nvPr>
        </p:nvSpPr>
        <p:spPr>
          <a:xfrm>
            <a:off x="457200" y="1143000"/>
            <a:ext cx="8229600" cy="4419600"/>
          </a:xfrm>
        </p:spPr>
        <p:txBody>
          <a:bodyPr/>
          <a:lstStyle/>
          <a:p>
            <a:pPr eaLnBrk="1" hangingPunct="1">
              <a:defRPr/>
            </a:pPr>
            <a:r>
              <a:rPr lang="en-US" sz="2800" b="1" dirty="0"/>
              <a:t>Fairness effect:</a:t>
            </a:r>
            <a:r>
              <a:rPr lang="en-US" sz="2800" dirty="0"/>
              <a:t> Buyers more sensitive to and critical of prices that are higher than what they are accustomed to paying</a:t>
            </a:r>
          </a:p>
          <a:p>
            <a:pPr lvl="1" eaLnBrk="1" hangingPunct="1">
              <a:defRPr/>
            </a:pPr>
            <a:r>
              <a:rPr lang="en-US" sz="2600" b="1" dirty="0"/>
              <a:t>Example:</a:t>
            </a:r>
            <a:r>
              <a:rPr lang="en-US" sz="2600" dirty="0"/>
              <a:t> Newer short-acting insulins</a:t>
            </a:r>
          </a:p>
          <a:p>
            <a:pPr lvl="2" eaLnBrk="1" hangingPunct="1">
              <a:defRPr/>
            </a:pPr>
            <a:r>
              <a:rPr lang="en-US" dirty="0"/>
              <a:t>Produced with advanced purifying technologies</a:t>
            </a:r>
          </a:p>
          <a:p>
            <a:pPr lvl="2" eaLnBrk="1" hangingPunct="1">
              <a:defRPr/>
            </a:pPr>
            <a:r>
              <a:rPr lang="en-US" dirty="0"/>
              <a:t>Significantly better than older animal insulins</a:t>
            </a:r>
          </a:p>
          <a:p>
            <a:pPr lvl="2" eaLnBrk="1" hangingPunct="1">
              <a:defRPr/>
            </a:pPr>
            <a:r>
              <a:rPr lang="en-US" dirty="0"/>
              <a:t>Companies unwilling to fight for the premiums they should have commanded</a:t>
            </a:r>
          </a:p>
          <a:p>
            <a:pPr eaLnBrk="1" hangingPunct="1">
              <a:defRPr/>
            </a:pPr>
            <a:r>
              <a:rPr lang="en-US" sz="2800" u="sng" dirty="0"/>
              <a:t>Buyers will often use a reference price to assess fairness</a:t>
            </a:r>
          </a:p>
        </p:txBody>
      </p:sp>
      <p:sp>
        <p:nvSpPr>
          <p:cNvPr id="57348" name="Slide Number Placeholder 1"/>
          <p:cNvSpPr>
            <a:spLocks noGrp="1"/>
          </p:cNvSpPr>
          <p:nvPr>
            <p:ph type="sldNum" sz="quarter" idx="11"/>
          </p:nvPr>
        </p:nvSpPr>
        <p:spPr>
          <a:noFill/>
          <a:ln>
            <a:miter lim="800000"/>
            <a:headEnd/>
            <a:tailEnd/>
          </a:ln>
        </p:spPr>
        <p:txBody>
          <a:bodyPr/>
          <a:lstStyle/>
          <a:p>
            <a:fld id="{0413D160-11F5-469A-B3A6-A1A9FB6FB866}" type="slidenum">
              <a:rPr lang="en-US" altLang="en-US" smtClean="0">
                <a:latin typeface="Arial" pitchFamily="34" charset="0"/>
              </a:rPr>
              <a:pPr/>
              <a:t>53</a:t>
            </a:fld>
            <a:endParaRPr lang="en-US" altLang="en-US">
              <a:latin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rrowheads="1"/>
          </p:cNvSpPr>
          <p:nvPr>
            <p:ph type="title"/>
          </p:nvPr>
        </p:nvSpPr>
        <p:spPr>
          <a:xfrm>
            <a:off x="0" y="0"/>
            <a:ext cx="9144000" cy="1219200"/>
          </a:xfrm>
        </p:spPr>
        <p:txBody>
          <a:bodyPr/>
          <a:lstStyle/>
          <a:p>
            <a:pPr eaLnBrk="1" hangingPunct="1">
              <a:defRPr/>
            </a:pPr>
            <a:r>
              <a:rPr lang="en-US" sz="4000" dirty="0"/>
              <a:t>Price Sensitivity Determinants</a:t>
            </a:r>
          </a:p>
        </p:txBody>
      </p:sp>
      <p:sp>
        <p:nvSpPr>
          <p:cNvPr id="154627" name="Rectangle 3"/>
          <p:cNvSpPr>
            <a:spLocks noGrp="1" noChangeArrowheads="1"/>
          </p:cNvSpPr>
          <p:nvPr>
            <p:ph type="body" idx="1"/>
          </p:nvPr>
        </p:nvSpPr>
        <p:spPr>
          <a:xfrm>
            <a:off x="228600" y="2138292"/>
            <a:ext cx="5547360" cy="3581400"/>
          </a:xfrm>
        </p:spPr>
        <p:txBody>
          <a:bodyPr/>
          <a:lstStyle/>
          <a:p>
            <a:pPr eaLnBrk="1" hangingPunct="1">
              <a:lnSpc>
                <a:spcPct val="90000"/>
              </a:lnSpc>
              <a:defRPr/>
            </a:pPr>
            <a:r>
              <a:rPr lang="en-US" sz="3600" b="1" dirty="0"/>
              <a:t>Inventory effect:</a:t>
            </a:r>
            <a:r>
              <a:rPr lang="en-US" sz="3600" dirty="0"/>
              <a:t> Buyers will purchase in bulk to obtain better pricing</a:t>
            </a:r>
          </a:p>
          <a:p>
            <a:pPr lvl="1" eaLnBrk="1" hangingPunct="1">
              <a:lnSpc>
                <a:spcPct val="90000"/>
              </a:lnSpc>
              <a:defRPr/>
            </a:pPr>
            <a:r>
              <a:rPr lang="en-US" sz="3200" dirty="0"/>
              <a:t>Advantageous for larger companies</a:t>
            </a:r>
          </a:p>
          <a:p>
            <a:pPr lvl="1" eaLnBrk="1" hangingPunct="1">
              <a:lnSpc>
                <a:spcPct val="90000"/>
              </a:lnSpc>
              <a:defRPr/>
            </a:pPr>
            <a:r>
              <a:rPr lang="en-US" sz="3200" dirty="0"/>
              <a:t>Store product in warehouses for later shipment</a:t>
            </a:r>
          </a:p>
        </p:txBody>
      </p:sp>
      <p:pic>
        <p:nvPicPr>
          <p:cNvPr id="58372" name="Picture 4" descr="First-Steps-Effective-Inventory"/>
          <p:cNvPicPr>
            <a:picLocks noChangeAspect="1" noChangeArrowheads="1"/>
          </p:cNvPicPr>
          <p:nvPr/>
        </p:nvPicPr>
        <p:blipFill>
          <a:blip r:embed="rId3" cstate="print"/>
          <a:srcRect/>
          <a:stretch>
            <a:fillRect/>
          </a:stretch>
        </p:blipFill>
        <p:spPr bwMode="auto">
          <a:xfrm>
            <a:off x="5775960" y="1752600"/>
            <a:ext cx="2895600" cy="4352784"/>
          </a:xfrm>
          <a:prstGeom prst="rect">
            <a:avLst/>
          </a:prstGeom>
          <a:noFill/>
          <a:ln w="76200">
            <a:solidFill>
              <a:schemeClr val="accent2"/>
            </a:solidFill>
            <a:miter lim="800000"/>
            <a:headEnd/>
            <a:tailEnd/>
          </a:ln>
        </p:spPr>
      </p:pic>
      <p:sp>
        <p:nvSpPr>
          <p:cNvPr id="58373" name="Slide Number Placeholder 1"/>
          <p:cNvSpPr>
            <a:spLocks noGrp="1"/>
          </p:cNvSpPr>
          <p:nvPr>
            <p:ph type="sldNum" sz="quarter" idx="11"/>
          </p:nvPr>
        </p:nvSpPr>
        <p:spPr>
          <a:noFill/>
          <a:ln>
            <a:miter lim="800000"/>
            <a:headEnd/>
            <a:tailEnd/>
          </a:ln>
        </p:spPr>
        <p:txBody>
          <a:bodyPr/>
          <a:lstStyle/>
          <a:p>
            <a:fld id="{07B5D933-CB1B-4BAC-8BB3-B7FA63AAA087}" type="slidenum">
              <a:rPr lang="en-US" altLang="en-US" smtClean="0">
                <a:latin typeface="Arial" pitchFamily="34" charset="0"/>
              </a:rPr>
              <a:pPr/>
              <a:t>54</a:t>
            </a:fld>
            <a:endParaRPr lang="en-US" altLang="en-US">
              <a:latin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rrowheads="1"/>
          </p:cNvSpPr>
          <p:nvPr>
            <p:ph type="title"/>
          </p:nvPr>
        </p:nvSpPr>
        <p:spPr>
          <a:xfrm>
            <a:off x="457200" y="0"/>
            <a:ext cx="8229600" cy="1447800"/>
          </a:xfrm>
        </p:spPr>
        <p:txBody>
          <a:bodyPr/>
          <a:lstStyle/>
          <a:p>
            <a:pPr eaLnBrk="1" hangingPunct="1">
              <a:defRPr/>
            </a:pPr>
            <a:r>
              <a:rPr lang="en-US" sz="4000" dirty="0"/>
              <a:t>Decision Makers</a:t>
            </a:r>
          </a:p>
        </p:txBody>
      </p:sp>
      <p:sp>
        <p:nvSpPr>
          <p:cNvPr id="155651" name="Rectangle 3"/>
          <p:cNvSpPr>
            <a:spLocks noGrp="1" noChangeArrowheads="1"/>
          </p:cNvSpPr>
          <p:nvPr>
            <p:ph type="body" idx="1"/>
          </p:nvPr>
        </p:nvSpPr>
        <p:spPr>
          <a:xfrm>
            <a:off x="457200" y="1371600"/>
            <a:ext cx="8229600" cy="3886200"/>
          </a:xfrm>
        </p:spPr>
        <p:txBody>
          <a:bodyPr/>
          <a:lstStyle/>
          <a:p>
            <a:pPr eaLnBrk="1" hangingPunct="1">
              <a:defRPr/>
            </a:pPr>
            <a:r>
              <a:rPr lang="en-US" dirty="0"/>
              <a:t>Hospitals </a:t>
            </a:r>
          </a:p>
          <a:p>
            <a:pPr lvl="1" eaLnBrk="1" hangingPunct="1">
              <a:defRPr/>
            </a:pPr>
            <a:r>
              <a:rPr lang="en-US" dirty="0"/>
              <a:t>Institutional buying centers</a:t>
            </a:r>
          </a:p>
          <a:p>
            <a:pPr lvl="1" eaLnBrk="1" hangingPunct="1">
              <a:defRPr/>
            </a:pPr>
            <a:r>
              <a:rPr lang="en-US" dirty="0"/>
              <a:t>Most price sensitive of all pharmaceutical markets</a:t>
            </a:r>
          </a:p>
          <a:p>
            <a:pPr lvl="1" eaLnBrk="1" hangingPunct="1">
              <a:defRPr/>
            </a:pPr>
            <a:r>
              <a:rPr lang="en-US" dirty="0"/>
              <a:t>Determine the significance of the 10 pricing effects</a:t>
            </a:r>
          </a:p>
          <a:p>
            <a:pPr eaLnBrk="1" hangingPunct="1">
              <a:defRPr/>
            </a:pPr>
            <a:r>
              <a:rPr lang="en-US" dirty="0"/>
              <a:t>Buying center complexity</a:t>
            </a:r>
          </a:p>
          <a:p>
            <a:pPr lvl="1" eaLnBrk="1" hangingPunct="1">
              <a:defRPr/>
            </a:pPr>
            <a:r>
              <a:rPr lang="en-US" dirty="0"/>
              <a:t>Removes the simple concept of price elasticity</a:t>
            </a:r>
          </a:p>
          <a:p>
            <a:pPr lvl="1" eaLnBrk="1" hangingPunct="1">
              <a:defRPr/>
            </a:pPr>
            <a:r>
              <a:rPr lang="en-US" dirty="0"/>
              <a:t>Reinforces price sensitivity</a:t>
            </a:r>
          </a:p>
        </p:txBody>
      </p:sp>
      <p:sp>
        <p:nvSpPr>
          <p:cNvPr id="59396" name="Slide Number Placeholder 1"/>
          <p:cNvSpPr>
            <a:spLocks noGrp="1"/>
          </p:cNvSpPr>
          <p:nvPr>
            <p:ph type="sldNum" sz="quarter" idx="11"/>
          </p:nvPr>
        </p:nvSpPr>
        <p:spPr>
          <a:noFill/>
          <a:ln>
            <a:miter lim="800000"/>
            <a:headEnd/>
            <a:tailEnd/>
          </a:ln>
        </p:spPr>
        <p:txBody>
          <a:bodyPr/>
          <a:lstStyle/>
          <a:p>
            <a:fld id="{86137A7F-CDBE-4BB4-8C41-3C5EA4B33CD1}" type="slidenum">
              <a:rPr lang="en-US" altLang="en-US" smtClean="0">
                <a:latin typeface="Arial" pitchFamily="34" charset="0"/>
              </a:rPr>
              <a:pPr/>
              <a:t>55</a:t>
            </a:fld>
            <a:endParaRPr lang="en-US" altLang="en-US">
              <a:latin typeface="Arial" pitchFamily="34" charset="0"/>
            </a:endParaRPr>
          </a:p>
        </p:txBody>
      </p:sp>
      <p:sp>
        <p:nvSpPr>
          <p:cNvPr id="2" name="TextBox 1"/>
          <p:cNvSpPr txBox="1"/>
          <p:nvPr/>
        </p:nvSpPr>
        <p:spPr>
          <a:xfrm>
            <a:off x="457200" y="5791200"/>
            <a:ext cx="5486400" cy="253916"/>
          </a:xfrm>
          <a:prstGeom prst="rect">
            <a:avLst/>
          </a:prstGeom>
          <a:noFill/>
        </p:spPr>
        <p:txBody>
          <a:bodyPr wrap="square" rtlCol="0">
            <a:spAutoFit/>
          </a:bodyPr>
          <a:lstStyle/>
          <a:p>
            <a:pPr marL="342900" lvl="0" indent="-342900" eaLnBrk="1" hangingPunct="1">
              <a:spcBef>
                <a:spcPct val="20000"/>
              </a:spcBef>
              <a:buClr>
                <a:srgbClr val="FFCC00"/>
              </a:buClr>
              <a:buSzPct val="70000"/>
              <a:defRPr/>
            </a:pPr>
            <a:r>
              <a:rPr lang="en-US" sz="1050" kern="0" dirty="0" err="1">
                <a:solidFill>
                  <a:srgbClr val="FFFFFF"/>
                </a:solidFill>
                <a:effectLst>
                  <a:outerShdw blurRad="38100" dist="38100" dir="2700000" algn="tl">
                    <a:srgbClr val="000000"/>
                  </a:outerShdw>
                </a:effectLst>
                <a:latin typeface="Garamond"/>
              </a:rPr>
              <a:t>Kolassa</a:t>
            </a:r>
            <a:r>
              <a:rPr lang="en-US" sz="1050" kern="0" dirty="0">
                <a:solidFill>
                  <a:srgbClr val="FFFFFF"/>
                </a:solidFill>
                <a:effectLst>
                  <a:outerShdw blurRad="38100" dist="38100" dir="2700000" algn="tl">
                    <a:srgbClr val="000000"/>
                  </a:outerShdw>
                </a:effectLst>
                <a:latin typeface="Garamond"/>
              </a:rPr>
              <a:t> E.M. The strategic pricing of pharmaceuticals. 2009; </a:t>
            </a:r>
            <a:r>
              <a:rPr lang="en-US" sz="1050" kern="0" dirty="0" err="1">
                <a:solidFill>
                  <a:srgbClr val="FFFFFF"/>
                </a:solidFill>
                <a:effectLst>
                  <a:outerShdw blurRad="38100" dist="38100" dir="2700000" algn="tl">
                    <a:srgbClr val="000000"/>
                  </a:outerShdw>
                </a:effectLst>
                <a:latin typeface="Garamond"/>
              </a:rPr>
              <a:t>Chp</a:t>
            </a:r>
            <a:r>
              <a:rPr lang="en-US" sz="1050" kern="0" dirty="0">
                <a:solidFill>
                  <a:srgbClr val="FFFFFF"/>
                </a:solidFill>
                <a:effectLst>
                  <a:outerShdw blurRad="38100" dist="38100" dir="2700000" algn="tl">
                    <a:srgbClr val="000000"/>
                  </a:outerShdw>
                </a:effectLst>
                <a:latin typeface="Garamond"/>
              </a:rPr>
              <a:t> 4 (84:88)</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rrowheads="1"/>
          </p:cNvSpPr>
          <p:nvPr>
            <p:ph type="title"/>
          </p:nvPr>
        </p:nvSpPr>
        <p:spPr>
          <a:xfrm>
            <a:off x="457200" y="-228600"/>
            <a:ext cx="8229600" cy="1219200"/>
          </a:xfrm>
        </p:spPr>
        <p:txBody>
          <a:bodyPr/>
          <a:lstStyle/>
          <a:p>
            <a:pPr eaLnBrk="1" hangingPunct="1">
              <a:defRPr/>
            </a:pPr>
            <a:r>
              <a:rPr lang="en-US" dirty="0"/>
              <a:t>Role of Decision Maker</a:t>
            </a:r>
          </a:p>
        </p:txBody>
      </p:sp>
      <p:graphicFrame>
        <p:nvGraphicFramePr>
          <p:cNvPr id="157829" name="Group 133"/>
          <p:cNvGraphicFramePr>
            <a:graphicFrameLocks noGrp="1"/>
          </p:cNvGraphicFramePr>
          <p:nvPr>
            <p:ph idx="1"/>
            <p:extLst>
              <p:ext uri="{D42A27DB-BD31-4B8C-83A1-F6EECF244321}">
                <p14:modId xmlns:p14="http://schemas.microsoft.com/office/powerpoint/2010/main" val="1473752287"/>
              </p:ext>
            </p:extLst>
          </p:nvPr>
        </p:nvGraphicFramePr>
        <p:xfrm>
          <a:off x="243840" y="1981200"/>
          <a:ext cx="8656320" cy="4106764"/>
        </p:xfrm>
        <a:graphic>
          <a:graphicData uri="http://schemas.openxmlformats.org/drawingml/2006/table">
            <a:tbl>
              <a:tblPr/>
              <a:tblGrid>
                <a:gridCol w="1447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752600">
                  <a:extLst>
                    <a:ext uri="{9D8B030D-6E8A-4147-A177-3AD203B41FA5}">
                      <a16:colId xmlns:a16="http://schemas.microsoft.com/office/drawing/2014/main" val="20005"/>
                    </a:ext>
                  </a:extLst>
                </a:gridCol>
                <a:gridCol w="1188720">
                  <a:extLst>
                    <a:ext uri="{9D8B030D-6E8A-4147-A177-3AD203B41FA5}">
                      <a16:colId xmlns:a16="http://schemas.microsoft.com/office/drawing/2014/main" val="20006"/>
                    </a:ext>
                  </a:extLst>
                </a:gridCol>
              </a:tblGrid>
              <a:tr h="92458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1" i="0" u="none" strike="noStrike" cap="none" normalizeH="0" baseline="0" dirty="0">
                          <a:ln>
                            <a:noFill/>
                          </a:ln>
                          <a:solidFill>
                            <a:schemeClr val="tx1"/>
                          </a:solidFill>
                          <a:effectLst>
                            <a:outerShdw blurRad="38100" dist="38100" dir="2700000" algn="tl">
                              <a:srgbClr val="000000"/>
                            </a:outerShdw>
                          </a:effectLst>
                          <a:latin typeface="Garamond" pitchFamily="18" charset="0"/>
                        </a:rPr>
                        <a:t>Role </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MD</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Nurse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Specialist </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Pharmacy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Risk </a:t>
                      </a:r>
                    </a:p>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Management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Finance</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7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Garamond" pitchFamily="18" charset="0"/>
                        </a:rPr>
                        <a:t>Initiator</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X</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27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Garamond" pitchFamily="18" charset="0"/>
                        </a:rPr>
                        <a:t>User</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X</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7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Garamond" pitchFamily="18" charset="0"/>
                        </a:rPr>
                        <a:t>Influencer</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X</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X</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X</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X</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27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Garamond" pitchFamily="18" charset="0"/>
                        </a:rPr>
                        <a:t>Buyer</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X</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88333">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Garamond" pitchFamily="18" charset="0"/>
                        </a:rPr>
                        <a:t>Gate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Garamond" pitchFamily="18" charset="0"/>
                        </a:rPr>
                        <a:t>Keeper</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rPr>
                        <a:t>X</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27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dirty="0">
                          <a:ln>
                            <a:noFill/>
                          </a:ln>
                          <a:solidFill>
                            <a:schemeClr val="tx1"/>
                          </a:solidFill>
                          <a:effectLst/>
                          <a:latin typeface="Garamond" pitchFamily="18" charset="0"/>
                        </a:rPr>
                        <a:t>Decider</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rPr>
                        <a:t>X</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a:ln>
                          <a:noFill/>
                        </a:ln>
                        <a:solidFill>
                          <a:schemeClr val="tx1"/>
                        </a:solidFill>
                        <a:effectLst>
                          <a:outerShdw blurRad="38100" dist="38100" dir="2700000" algn="tl">
                            <a:srgbClr val="000000"/>
                          </a:outerShdw>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Garamond" pitchFamily="18"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0485" name="Text Box 122"/>
          <p:cNvSpPr txBox="1">
            <a:spLocks noChangeArrowheads="1"/>
          </p:cNvSpPr>
          <p:nvPr/>
        </p:nvSpPr>
        <p:spPr bwMode="auto">
          <a:xfrm>
            <a:off x="0" y="990600"/>
            <a:ext cx="9144000" cy="523220"/>
          </a:xfrm>
          <a:prstGeom prst="rect">
            <a:avLst/>
          </a:prstGeom>
          <a:noFill/>
          <a:ln w="9525">
            <a:noFill/>
            <a:miter lim="800000"/>
            <a:headEnd/>
            <a:tailEnd/>
          </a:ln>
        </p:spPr>
        <p:txBody>
          <a:bodyPr>
            <a:spAutoFit/>
          </a:bodyPr>
          <a:lstStyle/>
          <a:p>
            <a:pPr algn="ctr">
              <a:spcBef>
                <a:spcPct val="50000"/>
              </a:spcBef>
            </a:pPr>
            <a:r>
              <a:rPr lang="en-US" altLang="en-US" sz="2800" dirty="0">
                <a:latin typeface="+mn-lt"/>
              </a:rPr>
              <a:t>Decision for Antibiotic to treat Ventilator Pneumonia</a:t>
            </a:r>
          </a:p>
        </p:txBody>
      </p:sp>
      <p:sp>
        <p:nvSpPr>
          <p:cNvPr id="60486" name="Slide Number Placeholder 1"/>
          <p:cNvSpPr>
            <a:spLocks noGrp="1"/>
          </p:cNvSpPr>
          <p:nvPr>
            <p:ph type="sldNum" sz="quarter" idx="11"/>
          </p:nvPr>
        </p:nvSpPr>
        <p:spPr>
          <a:noFill/>
          <a:ln>
            <a:miter lim="800000"/>
            <a:headEnd/>
            <a:tailEnd/>
          </a:ln>
        </p:spPr>
        <p:txBody>
          <a:bodyPr/>
          <a:lstStyle/>
          <a:p>
            <a:fld id="{5DDAE8F1-4EC3-4BA3-80A6-FA1386328D28}" type="slidenum">
              <a:rPr lang="en-US" altLang="en-US" smtClean="0">
                <a:latin typeface="Arial" pitchFamily="34" charset="0"/>
              </a:rPr>
              <a:pPr/>
              <a:t>56</a:t>
            </a:fld>
            <a:endParaRPr lang="en-US" altLang="en-US">
              <a:latin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rrowheads="1"/>
          </p:cNvSpPr>
          <p:nvPr>
            <p:ph type="title"/>
          </p:nvPr>
        </p:nvSpPr>
        <p:spPr/>
        <p:txBody>
          <a:bodyPr/>
          <a:lstStyle/>
          <a:p>
            <a:pPr eaLnBrk="1" hangingPunct="1">
              <a:defRPr/>
            </a:pPr>
            <a:r>
              <a:rPr lang="en-US" sz="4000" dirty="0"/>
              <a:t>Price Sensitivity and Provider Decision</a:t>
            </a:r>
          </a:p>
        </p:txBody>
      </p:sp>
      <p:sp>
        <p:nvSpPr>
          <p:cNvPr id="159747" name="Rectangle 3"/>
          <p:cNvSpPr>
            <a:spLocks noGrp="1" noChangeArrowheads="1"/>
          </p:cNvSpPr>
          <p:nvPr>
            <p:ph type="body" idx="1"/>
          </p:nvPr>
        </p:nvSpPr>
        <p:spPr>
          <a:xfrm>
            <a:off x="381000" y="1752600"/>
            <a:ext cx="8305800" cy="2819400"/>
          </a:xfrm>
        </p:spPr>
        <p:txBody>
          <a:bodyPr/>
          <a:lstStyle/>
          <a:p>
            <a:pPr eaLnBrk="1" hangingPunct="1">
              <a:lnSpc>
                <a:spcPct val="90000"/>
              </a:lnSpc>
              <a:defRPr/>
            </a:pPr>
            <a:r>
              <a:rPr lang="en-US" dirty="0"/>
              <a:t>For physicians and other providers, the decision to prescribe, use or administer a drug is affected by: </a:t>
            </a:r>
          </a:p>
          <a:p>
            <a:pPr lvl="1" eaLnBrk="1" hangingPunct="1">
              <a:lnSpc>
                <a:spcPct val="90000"/>
              </a:lnSpc>
              <a:defRPr/>
            </a:pPr>
            <a:r>
              <a:rPr lang="en-US" dirty="0">
                <a:effectLst>
                  <a:outerShdw blurRad="38100" dist="38100" dir="2700000" algn="tl">
                    <a:srgbClr val="000000">
                      <a:alpha val="43137"/>
                    </a:srgbClr>
                  </a:outerShdw>
                </a:effectLst>
              </a:rPr>
              <a:t>Price knowledge</a:t>
            </a:r>
          </a:p>
          <a:p>
            <a:pPr lvl="1" eaLnBrk="1" hangingPunct="1">
              <a:lnSpc>
                <a:spcPct val="90000"/>
              </a:lnSpc>
              <a:defRPr/>
            </a:pPr>
            <a:r>
              <a:rPr lang="en-US" dirty="0">
                <a:effectLst>
                  <a:outerShdw blurRad="38100" dist="38100" dir="2700000" algn="tl">
                    <a:srgbClr val="000000">
                      <a:alpha val="43137"/>
                    </a:srgbClr>
                  </a:outerShdw>
                </a:effectLst>
              </a:rPr>
              <a:t>Reimbursement Issues</a:t>
            </a:r>
          </a:p>
          <a:p>
            <a:pPr lvl="1" eaLnBrk="1" hangingPunct="1">
              <a:lnSpc>
                <a:spcPct val="90000"/>
              </a:lnSpc>
              <a:defRPr/>
            </a:pPr>
            <a:r>
              <a:rPr lang="en-US" dirty="0">
                <a:effectLst>
                  <a:outerShdw blurRad="38100" dist="38100" dir="2700000" algn="tl">
                    <a:srgbClr val="000000">
                      <a:alpha val="43137"/>
                    </a:srgbClr>
                  </a:outerShdw>
                </a:effectLst>
              </a:rPr>
              <a:t>Organizational Economics</a:t>
            </a:r>
          </a:p>
        </p:txBody>
      </p:sp>
      <p:pic>
        <p:nvPicPr>
          <p:cNvPr id="61444" name="Picture 4" descr="right_price"/>
          <p:cNvPicPr>
            <a:picLocks noChangeAspect="1" noChangeArrowheads="1"/>
          </p:cNvPicPr>
          <p:nvPr/>
        </p:nvPicPr>
        <p:blipFill>
          <a:blip r:embed="rId3" cstate="print"/>
          <a:srcRect/>
          <a:stretch>
            <a:fillRect/>
          </a:stretch>
        </p:blipFill>
        <p:spPr bwMode="auto">
          <a:xfrm>
            <a:off x="5715000" y="3238500"/>
            <a:ext cx="2378075" cy="2667000"/>
          </a:xfrm>
          <a:prstGeom prst="rect">
            <a:avLst/>
          </a:prstGeom>
          <a:noFill/>
          <a:ln w="76200">
            <a:solidFill>
              <a:schemeClr val="accent2"/>
            </a:solidFill>
            <a:miter lim="800000"/>
            <a:headEnd/>
            <a:tailEnd/>
          </a:ln>
        </p:spPr>
      </p:pic>
      <p:sp>
        <p:nvSpPr>
          <p:cNvPr id="61445" name="Slide Number Placeholder 1"/>
          <p:cNvSpPr>
            <a:spLocks noGrp="1"/>
          </p:cNvSpPr>
          <p:nvPr>
            <p:ph type="sldNum" sz="quarter" idx="11"/>
          </p:nvPr>
        </p:nvSpPr>
        <p:spPr>
          <a:noFill/>
          <a:ln>
            <a:miter lim="800000"/>
            <a:headEnd/>
            <a:tailEnd/>
          </a:ln>
        </p:spPr>
        <p:txBody>
          <a:bodyPr/>
          <a:lstStyle/>
          <a:p>
            <a:fld id="{3E35E7AE-B65B-4241-A8C2-91502120109E}" type="slidenum">
              <a:rPr lang="en-US" altLang="en-US" smtClean="0">
                <a:latin typeface="Arial" pitchFamily="34" charset="0"/>
              </a:rPr>
              <a:pPr/>
              <a:t>57</a:t>
            </a:fld>
            <a:endParaRPr lang="en-US" altLang="en-US">
              <a:latin typeface="Arial"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rrowheads="1"/>
          </p:cNvSpPr>
          <p:nvPr>
            <p:ph type="title"/>
          </p:nvPr>
        </p:nvSpPr>
        <p:spPr/>
        <p:txBody>
          <a:bodyPr/>
          <a:lstStyle/>
          <a:p>
            <a:pPr eaLnBrk="1" hangingPunct="1">
              <a:defRPr/>
            </a:pPr>
            <a:r>
              <a:rPr lang="en-US" sz="4000" dirty="0"/>
              <a:t>Price Knowledge</a:t>
            </a:r>
          </a:p>
        </p:txBody>
      </p:sp>
      <p:sp>
        <p:nvSpPr>
          <p:cNvPr id="159747" name="Rectangle 3"/>
          <p:cNvSpPr>
            <a:spLocks noGrp="1" noChangeArrowheads="1"/>
          </p:cNvSpPr>
          <p:nvPr>
            <p:ph type="body" idx="1"/>
          </p:nvPr>
        </p:nvSpPr>
        <p:spPr>
          <a:xfrm>
            <a:off x="419099" y="1352426"/>
            <a:ext cx="8305800" cy="5105400"/>
          </a:xfrm>
        </p:spPr>
        <p:txBody>
          <a:bodyPr/>
          <a:lstStyle/>
          <a:p>
            <a:pPr eaLnBrk="1" hangingPunct="1">
              <a:lnSpc>
                <a:spcPct val="90000"/>
              </a:lnSpc>
              <a:defRPr/>
            </a:pPr>
            <a:r>
              <a:rPr lang="en-US" dirty="0"/>
              <a:t>Physicians not sensitive to medication prices</a:t>
            </a:r>
          </a:p>
          <a:p>
            <a:pPr lvl="1" eaLnBrk="1" hangingPunct="1">
              <a:lnSpc>
                <a:spcPct val="90000"/>
              </a:lnSpc>
              <a:defRPr/>
            </a:pPr>
            <a:r>
              <a:rPr lang="en-US" dirty="0"/>
              <a:t>Growth of third-party payers has removed physicians from price awareness</a:t>
            </a:r>
          </a:p>
          <a:p>
            <a:pPr lvl="1" eaLnBrk="1" hangingPunct="1">
              <a:lnSpc>
                <a:spcPct val="90000"/>
              </a:lnSpc>
              <a:defRPr/>
            </a:pPr>
            <a:r>
              <a:rPr lang="en-US" dirty="0"/>
              <a:t>Exceptions are physician administered drugs</a:t>
            </a:r>
          </a:p>
          <a:p>
            <a:pPr lvl="1" eaLnBrk="1" hangingPunct="1">
              <a:lnSpc>
                <a:spcPct val="90000"/>
              </a:lnSpc>
              <a:defRPr/>
            </a:pPr>
            <a:r>
              <a:rPr lang="en-US" dirty="0"/>
              <a:t>Relationship between price awareness and use involves breakpoints related to intent to use as a way to control possible misuse</a:t>
            </a:r>
          </a:p>
        </p:txBody>
      </p:sp>
      <p:sp>
        <p:nvSpPr>
          <p:cNvPr id="61445" name="Slide Number Placeholder 1"/>
          <p:cNvSpPr>
            <a:spLocks noGrp="1"/>
          </p:cNvSpPr>
          <p:nvPr>
            <p:ph type="sldNum" sz="quarter" idx="11"/>
          </p:nvPr>
        </p:nvSpPr>
        <p:spPr>
          <a:noFill/>
          <a:ln>
            <a:miter lim="800000"/>
            <a:headEnd/>
            <a:tailEnd/>
          </a:ln>
        </p:spPr>
        <p:txBody>
          <a:bodyPr/>
          <a:lstStyle/>
          <a:p>
            <a:fld id="{3E35E7AE-B65B-4241-A8C2-91502120109E}" type="slidenum">
              <a:rPr lang="en-US" altLang="en-US" smtClean="0">
                <a:latin typeface="Arial" pitchFamily="34" charset="0"/>
              </a:rPr>
              <a:pPr/>
              <a:t>58</a:t>
            </a:fld>
            <a:endParaRPr lang="en-US" altLang="en-US">
              <a:latin typeface="Arial" pitchFamily="34" charset="0"/>
            </a:endParaRPr>
          </a:p>
        </p:txBody>
      </p:sp>
      <p:pic>
        <p:nvPicPr>
          <p:cNvPr id="2" name="Picture 1"/>
          <p:cNvPicPr>
            <a:picLocks noChangeAspect="1"/>
          </p:cNvPicPr>
          <p:nvPr/>
        </p:nvPicPr>
        <p:blipFill>
          <a:blip r:embed="rId3"/>
          <a:stretch>
            <a:fillRect/>
          </a:stretch>
        </p:blipFill>
        <p:spPr>
          <a:xfrm>
            <a:off x="3631405" y="4576639"/>
            <a:ext cx="1881187" cy="1881187"/>
          </a:xfrm>
          <a:prstGeom prst="rect">
            <a:avLst/>
          </a:prstGeom>
          <a:ln w="76200">
            <a:solidFill>
              <a:schemeClr val="accent2"/>
            </a:solidFill>
          </a:ln>
        </p:spPr>
      </p:pic>
    </p:spTree>
    <p:extLst>
      <p:ext uri="{BB962C8B-B14F-4D97-AF65-F5344CB8AC3E}">
        <p14:creationId xmlns:p14="http://schemas.microsoft.com/office/powerpoint/2010/main" val="17117727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rrowheads="1"/>
          </p:cNvSpPr>
          <p:nvPr>
            <p:ph type="title"/>
          </p:nvPr>
        </p:nvSpPr>
        <p:spPr>
          <a:xfrm>
            <a:off x="457200" y="0"/>
            <a:ext cx="8229600" cy="1295400"/>
          </a:xfrm>
        </p:spPr>
        <p:txBody>
          <a:bodyPr/>
          <a:lstStyle/>
          <a:p>
            <a:pPr eaLnBrk="1" hangingPunct="1">
              <a:defRPr/>
            </a:pPr>
            <a:r>
              <a:rPr lang="en-US" sz="4000" dirty="0"/>
              <a:t>Reimbursement Issues</a:t>
            </a:r>
          </a:p>
        </p:txBody>
      </p:sp>
      <p:sp>
        <p:nvSpPr>
          <p:cNvPr id="162819" name="Rectangle 3"/>
          <p:cNvSpPr>
            <a:spLocks noGrp="1" noChangeArrowheads="1"/>
          </p:cNvSpPr>
          <p:nvPr>
            <p:ph type="body" idx="1"/>
          </p:nvPr>
        </p:nvSpPr>
        <p:spPr>
          <a:xfrm>
            <a:off x="571500" y="1440131"/>
            <a:ext cx="8001000" cy="2593949"/>
          </a:xfrm>
        </p:spPr>
        <p:txBody>
          <a:bodyPr/>
          <a:lstStyle/>
          <a:p>
            <a:pPr eaLnBrk="1" hangingPunct="1">
              <a:lnSpc>
                <a:spcPct val="80000"/>
              </a:lnSpc>
              <a:defRPr/>
            </a:pPr>
            <a:r>
              <a:rPr lang="en-US" dirty="0"/>
              <a:t>Providers may be less likely to prescribe a medication if:</a:t>
            </a:r>
          </a:p>
        </p:txBody>
      </p:sp>
      <p:pic>
        <p:nvPicPr>
          <p:cNvPr id="62468" name="Picture 4" descr="imagesCA8D6L6E"/>
          <p:cNvPicPr>
            <a:picLocks noChangeAspect="1" noChangeArrowheads="1"/>
          </p:cNvPicPr>
          <p:nvPr/>
        </p:nvPicPr>
        <p:blipFill>
          <a:blip r:embed="rId3" cstate="print"/>
          <a:srcRect/>
          <a:stretch>
            <a:fillRect/>
          </a:stretch>
        </p:blipFill>
        <p:spPr bwMode="auto">
          <a:xfrm>
            <a:off x="6096000" y="2778590"/>
            <a:ext cx="2286000" cy="3200400"/>
          </a:xfrm>
          <a:prstGeom prst="rect">
            <a:avLst/>
          </a:prstGeom>
          <a:noFill/>
          <a:ln w="76200">
            <a:solidFill>
              <a:schemeClr val="accent2"/>
            </a:solidFill>
            <a:miter lim="800000"/>
            <a:headEnd/>
            <a:tailEnd/>
          </a:ln>
        </p:spPr>
      </p:pic>
      <p:sp>
        <p:nvSpPr>
          <p:cNvPr id="62469" name="Slide Number Placeholder 1"/>
          <p:cNvSpPr>
            <a:spLocks noGrp="1"/>
          </p:cNvSpPr>
          <p:nvPr>
            <p:ph type="sldNum" sz="quarter" idx="11"/>
          </p:nvPr>
        </p:nvSpPr>
        <p:spPr>
          <a:noFill/>
          <a:ln>
            <a:miter lim="800000"/>
            <a:headEnd/>
            <a:tailEnd/>
          </a:ln>
        </p:spPr>
        <p:txBody>
          <a:bodyPr/>
          <a:lstStyle/>
          <a:p>
            <a:fld id="{AD2A702A-9050-42E1-AD9A-87F5EA69E07C}" type="slidenum">
              <a:rPr lang="en-US" altLang="en-US" smtClean="0">
                <a:latin typeface="Arial" pitchFamily="34" charset="0"/>
              </a:rPr>
              <a:pPr/>
              <a:t>59</a:t>
            </a:fld>
            <a:endParaRPr lang="en-US" altLang="en-US">
              <a:latin typeface="Arial" pitchFamily="34" charset="0"/>
            </a:endParaRPr>
          </a:p>
        </p:txBody>
      </p:sp>
      <p:sp>
        <p:nvSpPr>
          <p:cNvPr id="2" name="Rectangle 1"/>
          <p:cNvSpPr/>
          <p:nvPr/>
        </p:nvSpPr>
        <p:spPr>
          <a:xfrm>
            <a:off x="571500" y="2304376"/>
            <a:ext cx="5067300" cy="2419124"/>
          </a:xfrm>
          <a:prstGeom prst="rect">
            <a:avLst/>
          </a:prstGeom>
        </p:spPr>
        <p:txBody>
          <a:bodyPr wrap="square">
            <a:spAutoFit/>
          </a:bodyPr>
          <a:lstStyle/>
          <a:p>
            <a:pPr marL="742950" lvl="1" indent="-285750" eaLnBrk="1" hangingPunct="1">
              <a:lnSpc>
                <a:spcPct val="80000"/>
              </a:lnSpc>
              <a:spcBef>
                <a:spcPct val="20000"/>
              </a:spcBef>
              <a:buClr>
                <a:schemeClr val="accent2"/>
              </a:buClr>
              <a:buSzPct val="70000"/>
              <a:buFont typeface="Wingdings" pitchFamily="2" charset="2"/>
              <a:buChar char="n"/>
              <a:defRPr/>
            </a:pPr>
            <a:r>
              <a:rPr lang="en-US" sz="2800" kern="0" dirty="0">
                <a:solidFill>
                  <a:srgbClr val="FFFFFF"/>
                </a:solidFill>
                <a:effectLst>
                  <a:outerShdw blurRad="38100" dist="38100" dir="2700000" algn="tl">
                    <a:srgbClr val="000000"/>
                  </a:outerShdw>
                </a:effectLst>
                <a:latin typeface="Garamond"/>
              </a:rPr>
              <a:t>It is not reimbursed directly</a:t>
            </a:r>
          </a:p>
          <a:p>
            <a:pPr marL="742950" lvl="1" indent="-285750" eaLnBrk="1" hangingPunct="1">
              <a:lnSpc>
                <a:spcPct val="80000"/>
              </a:lnSpc>
              <a:spcBef>
                <a:spcPct val="20000"/>
              </a:spcBef>
              <a:buClr>
                <a:schemeClr val="accent2"/>
              </a:buClr>
              <a:buSzPct val="70000"/>
              <a:buFont typeface="Wingdings" pitchFamily="2" charset="2"/>
              <a:buChar char="n"/>
              <a:defRPr/>
            </a:pPr>
            <a:r>
              <a:rPr lang="en-US" sz="2800" kern="0" dirty="0">
                <a:solidFill>
                  <a:srgbClr val="FFFFFF"/>
                </a:solidFill>
                <a:effectLst>
                  <a:outerShdw blurRad="38100" dist="38100" dir="2700000" algn="tl">
                    <a:srgbClr val="000000"/>
                  </a:outerShdw>
                </a:effectLst>
                <a:latin typeface="Garamond"/>
              </a:rPr>
              <a:t>Patient’s out of pocket cost too high</a:t>
            </a:r>
          </a:p>
          <a:p>
            <a:pPr marL="742950" lvl="1" indent="-285750" eaLnBrk="1" hangingPunct="1">
              <a:lnSpc>
                <a:spcPct val="80000"/>
              </a:lnSpc>
              <a:spcBef>
                <a:spcPct val="20000"/>
              </a:spcBef>
              <a:buClr>
                <a:schemeClr val="accent2"/>
              </a:buClr>
              <a:buSzPct val="70000"/>
              <a:buFont typeface="Wingdings" pitchFamily="2" charset="2"/>
              <a:buChar char="n"/>
              <a:defRPr/>
            </a:pPr>
            <a:r>
              <a:rPr lang="en-US" sz="2800" kern="0" dirty="0">
                <a:solidFill>
                  <a:srgbClr val="FFFFFF"/>
                </a:solidFill>
                <a:effectLst>
                  <a:outerShdw blurRad="38100" dist="38100" dir="2700000" algn="tl">
                    <a:srgbClr val="000000"/>
                  </a:outerShdw>
                </a:effectLst>
                <a:latin typeface="Garamond"/>
              </a:rPr>
              <a:t>It requires prior authorization </a:t>
            </a:r>
          </a:p>
          <a:p>
            <a:pPr marL="742950" lvl="1" indent="-285750" eaLnBrk="1" hangingPunct="1">
              <a:lnSpc>
                <a:spcPct val="80000"/>
              </a:lnSpc>
              <a:spcBef>
                <a:spcPct val="20000"/>
              </a:spcBef>
              <a:buClr>
                <a:schemeClr val="accent2"/>
              </a:buClr>
              <a:buSzPct val="70000"/>
              <a:buFont typeface="Wingdings" pitchFamily="2" charset="2"/>
              <a:buChar char="n"/>
              <a:defRPr/>
            </a:pPr>
            <a:r>
              <a:rPr lang="en-US" sz="2800" kern="0" dirty="0">
                <a:solidFill>
                  <a:srgbClr val="FFFFFF"/>
                </a:solidFill>
                <a:effectLst>
                  <a:outerShdw blurRad="38100" dist="38100" dir="2700000" algn="tl">
                    <a:srgbClr val="000000"/>
                  </a:outerShdw>
                </a:effectLst>
                <a:latin typeface="Garamond"/>
              </a:rPr>
              <a:t>Not covered by patient’s insurance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457200" y="96333"/>
            <a:ext cx="8229600" cy="1295400"/>
          </a:xfrm>
        </p:spPr>
        <p:txBody>
          <a:bodyPr/>
          <a:lstStyle/>
          <a:p>
            <a:pPr eaLnBrk="1" hangingPunct="1">
              <a:defRPr/>
            </a:pPr>
            <a:r>
              <a:rPr lang="en-US" sz="4000" dirty="0"/>
              <a:t>Common Pharmaceutical Pricing Key Terms and Concepts</a:t>
            </a:r>
          </a:p>
        </p:txBody>
      </p:sp>
      <p:sp>
        <p:nvSpPr>
          <p:cNvPr id="17411" name="Rectangle 3"/>
          <p:cNvSpPr>
            <a:spLocks noGrp="1" noChangeArrowheads="1"/>
          </p:cNvSpPr>
          <p:nvPr>
            <p:ph type="body" idx="1"/>
          </p:nvPr>
        </p:nvSpPr>
        <p:spPr>
          <a:xfrm>
            <a:off x="457200" y="1569106"/>
            <a:ext cx="8229600" cy="4471253"/>
          </a:xfrm>
        </p:spPr>
        <p:txBody>
          <a:bodyPr/>
          <a:lstStyle/>
          <a:p>
            <a:pPr eaLnBrk="1" hangingPunct="1">
              <a:lnSpc>
                <a:spcPct val="80000"/>
              </a:lnSpc>
              <a:defRPr/>
            </a:pPr>
            <a:r>
              <a:rPr lang="en-US" sz="2800" b="1" dirty="0"/>
              <a:t>Wholesale Acquisition Cost (WAC):</a:t>
            </a:r>
            <a:r>
              <a:rPr lang="en-US" sz="2800" dirty="0"/>
              <a:t> </a:t>
            </a:r>
            <a:r>
              <a:rPr lang="en-US" sz="2400" dirty="0"/>
              <a:t>The manufacturers’ published catalog (list) price for  sale of a drug (brand or generic) to wholesalers.</a:t>
            </a:r>
          </a:p>
          <a:p>
            <a:pPr eaLnBrk="1" hangingPunct="1">
              <a:lnSpc>
                <a:spcPct val="80000"/>
              </a:lnSpc>
              <a:defRPr/>
            </a:pPr>
            <a:r>
              <a:rPr lang="en-US" sz="2800" b="1" dirty="0"/>
              <a:t>Average Manufacturer Price (AMP): </a:t>
            </a:r>
            <a:r>
              <a:rPr lang="en-US" sz="2400" dirty="0"/>
              <a:t>The average price paid by wholesalers to manufacturers for drugs distributed through retail pharmacies or by retail pharmacies that buy directly from manufacturers. </a:t>
            </a:r>
          </a:p>
          <a:p>
            <a:pPr eaLnBrk="1" hangingPunct="1">
              <a:lnSpc>
                <a:spcPct val="80000"/>
              </a:lnSpc>
              <a:defRPr/>
            </a:pPr>
            <a:r>
              <a:rPr lang="en-US" sz="2800" b="1" dirty="0"/>
              <a:t>Average Wholesale Price (AWP): </a:t>
            </a:r>
            <a:r>
              <a:rPr lang="en-US" sz="2400" dirty="0"/>
              <a:t>A suggested list price for products purchased from wholesalers by pharmacies (both retail and non-retail). This list is publicly available in industry compendia</a:t>
            </a:r>
          </a:p>
          <a:p>
            <a:pPr eaLnBrk="1" hangingPunct="1">
              <a:lnSpc>
                <a:spcPct val="80000"/>
              </a:lnSpc>
              <a:defRPr/>
            </a:pPr>
            <a:r>
              <a:rPr lang="en-US" sz="2800" b="1" dirty="0"/>
              <a:t>Actual Acquisition Cost (AAC):</a:t>
            </a:r>
            <a:r>
              <a:rPr lang="en-US" sz="2800" dirty="0"/>
              <a:t> </a:t>
            </a:r>
            <a:r>
              <a:rPr lang="en-US" sz="2400" dirty="0"/>
              <a:t>The actual amount paid by a pharmacy to a supplier for a product.</a:t>
            </a:r>
          </a:p>
        </p:txBody>
      </p:sp>
      <p:sp>
        <p:nvSpPr>
          <p:cNvPr id="8196" name="Slide Number Placeholder 1"/>
          <p:cNvSpPr>
            <a:spLocks noGrp="1"/>
          </p:cNvSpPr>
          <p:nvPr>
            <p:ph type="sldNum" sz="quarter" idx="11"/>
          </p:nvPr>
        </p:nvSpPr>
        <p:spPr>
          <a:noFill/>
          <a:ln>
            <a:miter lim="800000"/>
            <a:headEnd/>
            <a:tailEnd/>
          </a:ln>
        </p:spPr>
        <p:txBody>
          <a:bodyPr/>
          <a:lstStyle/>
          <a:p>
            <a:fld id="{3FCE75F0-2B26-4DE2-91BD-E3DD2932DC93}" type="slidenum">
              <a:rPr lang="en-US" altLang="en-US" smtClean="0">
                <a:latin typeface="Arial" pitchFamily="34" charset="0"/>
              </a:rPr>
              <a:pPr/>
              <a:t>6</a:t>
            </a:fld>
            <a:endParaRPr lang="en-US" altLang="en-US" dirty="0">
              <a:latin typeface="Arial" pitchFamily="34" charset="0"/>
            </a:endParaRPr>
          </a:p>
        </p:txBody>
      </p:sp>
      <p:sp>
        <p:nvSpPr>
          <p:cNvPr id="8197" name="TextBox 1"/>
          <p:cNvSpPr txBox="1">
            <a:spLocks noChangeArrowheads="1"/>
          </p:cNvSpPr>
          <p:nvPr/>
        </p:nvSpPr>
        <p:spPr bwMode="auto">
          <a:xfrm>
            <a:off x="174585" y="6071027"/>
            <a:ext cx="8534400" cy="415498"/>
          </a:xfrm>
          <a:prstGeom prst="rect">
            <a:avLst/>
          </a:prstGeom>
          <a:noFill/>
          <a:ln w="9525">
            <a:noFill/>
            <a:miter lim="800000"/>
            <a:headEnd/>
            <a:tailEnd/>
          </a:ln>
        </p:spPr>
        <p:txBody>
          <a:bodyPr wrap="square">
            <a:spAutoFit/>
          </a:bodyPr>
          <a:lstStyle/>
          <a:p>
            <a:r>
              <a:rPr lang="en-US" altLang="en-US" sz="1050" dirty="0"/>
              <a:t>Chisholm, M., et al</a:t>
            </a:r>
            <a:r>
              <a:rPr lang="en-US" altLang="en-US" sz="1050" i="1" dirty="0"/>
              <a:t>. Pharmacy Management, Leadership, Marketing, and Finance</a:t>
            </a:r>
            <a:r>
              <a:rPr lang="en-US" altLang="en-US" sz="1050" dirty="0"/>
              <a:t>. 1</a:t>
            </a:r>
            <a:r>
              <a:rPr lang="en-US" altLang="en-US" sz="1050" baseline="30000" dirty="0"/>
              <a:t>st</a:t>
            </a:r>
            <a:r>
              <a:rPr lang="en-US" altLang="en-US" sz="1050" dirty="0"/>
              <a:t> ed. Jones and </a:t>
            </a:r>
            <a:r>
              <a:rPr lang="en-US" altLang="en-US" sz="1050" dirty="0" err="1"/>
              <a:t>Bartlet</a:t>
            </a:r>
            <a:r>
              <a:rPr lang="en-US" altLang="en-US" sz="1050" dirty="0"/>
              <a:t> Publishers. 2014. p 258-60.</a:t>
            </a:r>
          </a:p>
          <a:p>
            <a:r>
              <a:rPr lang="en-US" altLang="en-US" sz="1050" dirty="0"/>
              <a:t>OIG.HHS.GOV. </a:t>
            </a:r>
            <a:r>
              <a:rPr lang="en-US" sz="1050" dirty="0"/>
              <a:t>Average Sales Price: Manufacturers Reporting and CMS Oversight. 2014 Feb 27. &lt;http://oig.hhs.gov/oei/reports/oei-03-08-00480.pdf&gt;</a:t>
            </a:r>
            <a:endParaRPr lang="en-US" altLang="en-US" sz="105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rrowheads="1"/>
          </p:cNvSpPr>
          <p:nvPr>
            <p:ph type="title"/>
          </p:nvPr>
        </p:nvSpPr>
        <p:spPr>
          <a:xfrm>
            <a:off x="457200" y="0"/>
            <a:ext cx="8229600" cy="1295400"/>
          </a:xfrm>
        </p:spPr>
        <p:txBody>
          <a:bodyPr/>
          <a:lstStyle/>
          <a:p>
            <a:pPr eaLnBrk="1" hangingPunct="1">
              <a:defRPr/>
            </a:pPr>
            <a:r>
              <a:rPr lang="en-US" sz="4000" dirty="0"/>
              <a:t>Organizational Economics</a:t>
            </a:r>
          </a:p>
        </p:txBody>
      </p:sp>
      <p:sp>
        <p:nvSpPr>
          <p:cNvPr id="162819" name="Rectangle 3"/>
          <p:cNvSpPr>
            <a:spLocks noGrp="1" noChangeArrowheads="1"/>
          </p:cNvSpPr>
          <p:nvPr>
            <p:ph type="body" idx="1"/>
          </p:nvPr>
        </p:nvSpPr>
        <p:spPr>
          <a:xfrm>
            <a:off x="228600" y="1600200"/>
            <a:ext cx="8686800" cy="2667000"/>
          </a:xfrm>
        </p:spPr>
        <p:txBody>
          <a:bodyPr/>
          <a:lstStyle/>
          <a:p>
            <a:pPr eaLnBrk="1" hangingPunct="1">
              <a:lnSpc>
                <a:spcPct val="80000"/>
              </a:lnSpc>
              <a:defRPr/>
            </a:pPr>
            <a:r>
              <a:rPr lang="en-US" dirty="0"/>
              <a:t>Concerns in medical practice</a:t>
            </a:r>
          </a:p>
          <a:p>
            <a:pPr lvl="1" eaLnBrk="1" hangingPunct="1">
              <a:lnSpc>
                <a:spcPct val="80000"/>
              </a:lnSpc>
              <a:defRPr/>
            </a:pPr>
            <a:r>
              <a:rPr lang="en-US" dirty="0"/>
              <a:t>Changes in Medicare (2003) </a:t>
            </a:r>
          </a:p>
          <a:p>
            <a:pPr lvl="1" eaLnBrk="1" hangingPunct="1">
              <a:lnSpc>
                <a:spcPct val="80000"/>
              </a:lnSpc>
              <a:defRPr/>
            </a:pPr>
            <a:r>
              <a:rPr lang="en-US" dirty="0"/>
              <a:t>Changes in Deficit Reduction Act (2005) </a:t>
            </a:r>
          </a:p>
          <a:p>
            <a:pPr lvl="1" eaLnBrk="1" hangingPunct="1">
              <a:lnSpc>
                <a:spcPct val="80000"/>
              </a:lnSpc>
              <a:defRPr/>
            </a:pPr>
            <a:r>
              <a:rPr lang="en-US" dirty="0"/>
              <a:t>Reimbursement methods reduce payments to providers</a:t>
            </a:r>
          </a:p>
          <a:p>
            <a:pPr lvl="2" eaLnBrk="1" hangingPunct="1">
              <a:lnSpc>
                <a:spcPct val="80000"/>
              </a:lnSpc>
              <a:defRPr/>
            </a:pPr>
            <a:r>
              <a:rPr lang="en-US" dirty="0"/>
              <a:t>Physicians affect choice of therapy </a:t>
            </a:r>
          </a:p>
          <a:p>
            <a:pPr lvl="2" eaLnBrk="1" hangingPunct="1">
              <a:lnSpc>
                <a:spcPct val="80000"/>
              </a:lnSpc>
              <a:defRPr/>
            </a:pPr>
            <a:r>
              <a:rPr lang="en-US" dirty="0"/>
              <a:t>May see loss in patient payments</a:t>
            </a:r>
            <a:endParaRPr lang="en-US" b="1" dirty="0"/>
          </a:p>
        </p:txBody>
      </p:sp>
      <p:sp>
        <p:nvSpPr>
          <p:cNvPr id="62469" name="Slide Number Placeholder 1"/>
          <p:cNvSpPr>
            <a:spLocks noGrp="1"/>
          </p:cNvSpPr>
          <p:nvPr>
            <p:ph type="sldNum" sz="quarter" idx="11"/>
          </p:nvPr>
        </p:nvSpPr>
        <p:spPr>
          <a:noFill/>
          <a:ln>
            <a:miter lim="800000"/>
            <a:headEnd/>
            <a:tailEnd/>
          </a:ln>
        </p:spPr>
        <p:txBody>
          <a:bodyPr/>
          <a:lstStyle/>
          <a:p>
            <a:fld id="{AD2A702A-9050-42E1-AD9A-87F5EA69E07C}" type="slidenum">
              <a:rPr lang="en-US" altLang="en-US" smtClean="0">
                <a:latin typeface="Arial" pitchFamily="34" charset="0"/>
              </a:rPr>
              <a:pPr/>
              <a:t>60</a:t>
            </a:fld>
            <a:endParaRPr lang="en-US" altLang="en-US">
              <a:latin typeface="Arial" pitchFamily="34" charset="0"/>
            </a:endParaRPr>
          </a:p>
        </p:txBody>
      </p:sp>
      <p:pic>
        <p:nvPicPr>
          <p:cNvPr id="2" name="Picture 1"/>
          <p:cNvPicPr>
            <a:picLocks noChangeAspect="1"/>
          </p:cNvPicPr>
          <p:nvPr/>
        </p:nvPicPr>
        <p:blipFill>
          <a:blip r:embed="rId3"/>
          <a:stretch>
            <a:fillRect/>
          </a:stretch>
        </p:blipFill>
        <p:spPr>
          <a:xfrm>
            <a:off x="2790701" y="4419600"/>
            <a:ext cx="3562597" cy="1828800"/>
          </a:xfrm>
          <a:prstGeom prst="rect">
            <a:avLst/>
          </a:prstGeom>
          <a:ln w="76200">
            <a:solidFill>
              <a:schemeClr val="accent2"/>
            </a:solidFill>
          </a:ln>
        </p:spPr>
      </p:pic>
    </p:spTree>
    <p:extLst>
      <p:ext uri="{BB962C8B-B14F-4D97-AF65-F5344CB8AC3E}">
        <p14:creationId xmlns:p14="http://schemas.microsoft.com/office/powerpoint/2010/main" val="29977959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rrowheads="1"/>
          </p:cNvSpPr>
          <p:nvPr>
            <p:ph type="title"/>
          </p:nvPr>
        </p:nvSpPr>
        <p:spPr>
          <a:xfrm>
            <a:off x="457200" y="236538"/>
            <a:ext cx="8229600" cy="944562"/>
          </a:xfrm>
        </p:spPr>
        <p:txBody>
          <a:bodyPr/>
          <a:lstStyle/>
          <a:p>
            <a:pPr eaLnBrk="1" hangingPunct="1">
              <a:defRPr/>
            </a:pPr>
            <a:r>
              <a:rPr lang="en-US" sz="4000" dirty="0"/>
              <a:t>Reimbursements and Pricing</a:t>
            </a:r>
          </a:p>
        </p:txBody>
      </p:sp>
      <p:sp>
        <p:nvSpPr>
          <p:cNvPr id="161795" name="Rectangle 3"/>
          <p:cNvSpPr>
            <a:spLocks noGrp="1" noChangeArrowheads="1"/>
          </p:cNvSpPr>
          <p:nvPr>
            <p:ph type="body" idx="1"/>
          </p:nvPr>
        </p:nvSpPr>
        <p:spPr>
          <a:xfrm>
            <a:off x="457200" y="1047750"/>
            <a:ext cx="8249392" cy="5676900"/>
          </a:xfrm>
        </p:spPr>
        <p:txBody>
          <a:bodyPr/>
          <a:lstStyle/>
          <a:p>
            <a:pPr eaLnBrk="1" hangingPunct="1">
              <a:lnSpc>
                <a:spcPct val="90000"/>
              </a:lnSpc>
              <a:defRPr/>
            </a:pPr>
            <a:r>
              <a:rPr lang="en-US" sz="2800" dirty="0"/>
              <a:t>Prices are influenced by reimbursements</a:t>
            </a:r>
          </a:p>
          <a:p>
            <a:pPr eaLnBrk="1" hangingPunct="1">
              <a:lnSpc>
                <a:spcPct val="90000"/>
              </a:lnSpc>
              <a:defRPr/>
            </a:pPr>
            <a:r>
              <a:rPr lang="en-US" sz="2800" dirty="0"/>
              <a:t>Three types of payers:</a:t>
            </a:r>
          </a:p>
          <a:p>
            <a:pPr lvl="1" eaLnBrk="1" hangingPunct="1">
              <a:lnSpc>
                <a:spcPct val="90000"/>
              </a:lnSpc>
              <a:defRPr/>
            </a:pPr>
            <a:r>
              <a:rPr lang="en-US" sz="2400" b="1" dirty="0"/>
              <a:t>Public third-party payers </a:t>
            </a:r>
            <a:r>
              <a:rPr lang="en-US" sz="2400" dirty="0"/>
              <a:t>(federal and state agencies)</a:t>
            </a:r>
            <a:endParaRPr lang="en-US" sz="2400" b="1" dirty="0"/>
          </a:p>
          <a:p>
            <a:pPr lvl="2" eaLnBrk="1" hangingPunct="1">
              <a:lnSpc>
                <a:spcPct val="90000"/>
              </a:lnSpc>
              <a:defRPr/>
            </a:pPr>
            <a:r>
              <a:rPr lang="en-US" sz="2000" dirty="0"/>
              <a:t>Medicare/Medicaid</a:t>
            </a:r>
          </a:p>
          <a:p>
            <a:pPr lvl="2" eaLnBrk="1" hangingPunct="1">
              <a:lnSpc>
                <a:spcPct val="90000"/>
              </a:lnSpc>
              <a:defRPr/>
            </a:pPr>
            <a:r>
              <a:rPr lang="en-US" sz="2000" dirty="0"/>
              <a:t>Veterans Health</a:t>
            </a:r>
          </a:p>
          <a:p>
            <a:pPr lvl="2" eaLnBrk="1" hangingPunct="1">
              <a:lnSpc>
                <a:spcPct val="90000"/>
              </a:lnSpc>
              <a:defRPr/>
            </a:pPr>
            <a:r>
              <a:rPr lang="en-US" sz="2000" dirty="0"/>
              <a:t>SCHIPS</a:t>
            </a:r>
          </a:p>
          <a:p>
            <a:pPr lvl="2" eaLnBrk="1" hangingPunct="1">
              <a:lnSpc>
                <a:spcPct val="90000"/>
              </a:lnSpc>
              <a:defRPr/>
            </a:pPr>
            <a:r>
              <a:rPr lang="en-US" sz="2000" dirty="0"/>
              <a:t>Cover most services and forms of health care</a:t>
            </a:r>
            <a:endParaRPr lang="en-US" sz="2000" b="1" dirty="0"/>
          </a:p>
          <a:p>
            <a:pPr lvl="1" eaLnBrk="1" hangingPunct="1">
              <a:lnSpc>
                <a:spcPct val="90000"/>
              </a:lnSpc>
              <a:defRPr/>
            </a:pPr>
            <a:r>
              <a:rPr lang="en-US" sz="2400" b="1" dirty="0"/>
              <a:t>Private third-party payers</a:t>
            </a:r>
          </a:p>
          <a:p>
            <a:pPr lvl="2" eaLnBrk="1" hangingPunct="1">
              <a:lnSpc>
                <a:spcPct val="90000"/>
              </a:lnSpc>
              <a:defRPr/>
            </a:pPr>
            <a:r>
              <a:rPr lang="en-US" sz="2000" dirty="0"/>
              <a:t>Blue Cross and Blue Shield Association</a:t>
            </a:r>
          </a:p>
          <a:p>
            <a:pPr lvl="2" eaLnBrk="1" hangingPunct="1">
              <a:lnSpc>
                <a:spcPct val="90000"/>
              </a:lnSpc>
              <a:defRPr/>
            </a:pPr>
            <a:r>
              <a:rPr lang="en-US" sz="2000" dirty="0"/>
              <a:t>Aetna</a:t>
            </a:r>
          </a:p>
          <a:p>
            <a:pPr lvl="2" eaLnBrk="1" hangingPunct="1">
              <a:lnSpc>
                <a:spcPct val="90000"/>
              </a:lnSpc>
              <a:defRPr/>
            </a:pPr>
            <a:r>
              <a:rPr lang="en-US" sz="2000" dirty="0"/>
              <a:t>Humana, etc.</a:t>
            </a:r>
          </a:p>
          <a:p>
            <a:pPr lvl="2" eaLnBrk="1" hangingPunct="1">
              <a:lnSpc>
                <a:spcPct val="90000"/>
              </a:lnSpc>
              <a:defRPr/>
            </a:pPr>
            <a:r>
              <a:rPr lang="en-US" sz="2000" dirty="0"/>
              <a:t>Complex organizations that vary in structure and profit status</a:t>
            </a:r>
            <a:endParaRPr lang="en-US" sz="2000" b="1" dirty="0"/>
          </a:p>
          <a:p>
            <a:pPr lvl="1" eaLnBrk="1" hangingPunct="1">
              <a:lnSpc>
                <a:spcPct val="90000"/>
              </a:lnSpc>
              <a:defRPr/>
            </a:pPr>
            <a:r>
              <a:rPr lang="en-US" sz="2400" b="1" dirty="0"/>
              <a:t>Patients</a:t>
            </a:r>
            <a:endParaRPr lang="en-US" sz="2400" dirty="0"/>
          </a:p>
          <a:p>
            <a:pPr marL="342900" lvl="1" indent="-342900" eaLnBrk="1" hangingPunct="1">
              <a:lnSpc>
                <a:spcPct val="90000"/>
              </a:lnSpc>
              <a:buClr>
                <a:schemeClr val="hlink"/>
              </a:buClr>
              <a:defRPr/>
            </a:pPr>
            <a:r>
              <a:rPr lang="en-US" dirty="0"/>
              <a:t>Most reimbursement systems are a combination of at least two payers</a:t>
            </a:r>
          </a:p>
        </p:txBody>
      </p:sp>
      <p:sp>
        <p:nvSpPr>
          <p:cNvPr id="63492" name="Slide Number Placeholder 1"/>
          <p:cNvSpPr>
            <a:spLocks noGrp="1"/>
          </p:cNvSpPr>
          <p:nvPr>
            <p:ph type="sldNum" sz="quarter" idx="11"/>
          </p:nvPr>
        </p:nvSpPr>
        <p:spPr>
          <a:noFill/>
          <a:ln>
            <a:miter lim="800000"/>
            <a:headEnd/>
            <a:tailEnd/>
          </a:ln>
        </p:spPr>
        <p:txBody>
          <a:bodyPr/>
          <a:lstStyle/>
          <a:p>
            <a:fld id="{1CE92A96-7911-45A6-8DCA-D301E8975E36}" type="slidenum">
              <a:rPr lang="en-US" altLang="en-US" smtClean="0">
                <a:latin typeface="Arial" pitchFamily="34" charset="0"/>
              </a:rPr>
              <a:pPr/>
              <a:t>61</a:t>
            </a:fld>
            <a:endParaRPr lang="en-US" altLang="en-US" dirty="0">
              <a:latin typeface="Arial"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a:xfrm>
            <a:off x="457200" y="152400"/>
            <a:ext cx="8229600" cy="1143000"/>
          </a:xfrm>
        </p:spPr>
        <p:txBody>
          <a:bodyPr/>
          <a:lstStyle/>
          <a:p>
            <a:pPr eaLnBrk="1" hangingPunct="1">
              <a:defRPr/>
            </a:pPr>
            <a:r>
              <a:rPr lang="en-US" sz="4000" dirty="0"/>
              <a:t>Sites of Care and Reimbursement</a:t>
            </a:r>
          </a:p>
        </p:txBody>
      </p:sp>
      <p:sp>
        <p:nvSpPr>
          <p:cNvPr id="163843" name="Rectangle 3"/>
          <p:cNvSpPr>
            <a:spLocks noGrp="1" noChangeArrowheads="1"/>
          </p:cNvSpPr>
          <p:nvPr>
            <p:ph type="body" idx="1"/>
          </p:nvPr>
        </p:nvSpPr>
        <p:spPr>
          <a:xfrm>
            <a:off x="457200" y="1600201"/>
            <a:ext cx="8229600" cy="3733800"/>
          </a:xfrm>
        </p:spPr>
        <p:txBody>
          <a:bodyPr/>
          <a:lstStyle/>
          <a:p>
            <a:pPr eaLnBrk="1" hangingPunct="1">
              <a:defRPr/>
            </a:pPr>
            <a:r>
              <a:rPr lang="en-US" sz="2800" dirty="0"/>
              <a:t>Health care is provided in a wide variety of settings</a:t>
            </a:r>
          </a:p>
          <a:p>
            <a:pPr lvl="1" eaLnBrk="1" hangingPunct="1">
              <a:defRPr/>
            </a:pPr>
            <a:r>
              <a:rPr lang="en-US" sz="2400" dirty="0"/>
              <a:t>Public and private payers work differently</a:t>
            </a:r>
          </a:p>
          <a:p>
            <a:pPr lvl="1" eaLnBrk="1" hangingPunct="1">
              <a:defRPr/>
            </a:pPr>
            <a:r>
              <a:rPr lang="en-US" sz="2400" dirty="0"/>
              <a:t>Reimbursement for specific sites of services are the same</a:t>
            </a:r>
          </a:p>
          <a:p>
            <a:pPr eaLnBrk="1" hangingPunct="1">
              <a:defRPr/>
            </a:pPr>
            <a:r>
              <a:rPr lang="en-US" sz="2800" dirty="0"/>
              <a:t>Health care services and products reimbursed using one of three conventions: </a:t>
            </a:r>
          </a:p>
          <a:p>
            <a:pPr lvl="1" eaLnBrk="1" hangingPunct="1">
              <a:defRPr/>
            </a:pPr>
            <a:r>
              <a:rPr lang="en-US" sz="2400" dirty="0"/>
              <a:t>Fixed fee</a:t>
            </a:r>
          </a:p>
          <a:p>
            <a:pPr lvl="1" eaLnBrk="1" hangingPunct="1">
              <a:defRPr/>
            </a:pPr>
            <a:r>
              <a:rPr lang="en-US" sz="2400" dirty="0"/>
              <a:t>Cost-based</a:t>
            </a:r>
          </a:p>
          <a:p>
            <a:pPr lvl="1" eaLnBrk="1" hangingPunct="1">
              <a:defRPr/>
            </a:pPr>
            <a:r>
              <a:rPr lang="en-US" sz="2400" dirty="0"/>
              <a:t>Percentage of charges</a:t>
            </a:r>
          </a:p>
        </p:txBody>
      </p:sp>
      <p:sp>
        <p:nvSpPr>
          <p:cNvPr id="64516" name="Slide Number Placeholder 1"/>
          <p:cNvSpPr>
            <a:spLocks noGrp="1"/>
          </p:cNvSpPr>
          <p:nvPr>
            <p:ph type="sldNum" sz="quarter" idx="11"/>
          </p:nvPr>
        </p:nvSpPr>
        <p:spPr>
          <a:noFill/>
          <a:ln>
            <a:miter lim="800000"/>
            <a:headEnd/>
            <a:tailEnd/>
          </a:ln>
        </p:spPr>
        <p:txBody>
          <a:bodyPr/>
          <a:lstStyle/>
          <a:p>
            <a:fld id="{F7D34911-311D-40EB-9EA5-EC25A3D09AD3}" type="slidenum">
              <a:rPr lang="en-US" altLang="en-US" smtClean="0">
                <a:latin typeface="Arial" pitchFamily="34" charset="0"/>
              </a:rPr>
              <a:pPr/>
              <a:t>62</a:t>
            </a:fld>
            <a:endParaRPr lang="en-US" altLang="en-US">
              <a:latin typeface="Arial"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rrowheads="1"/>
          </p:cNvSpPr>
          <p:nvPr>
            <p:ph type="title"/>
          </p:nvPr>
        </p:nvSpPr>
        <p:spPr>
          <a:xfrm>
            <a:off x="457200" y="274638"/>
            <a:ext cx="8229600" cy="868362"/>
          </a:xfrm>
        </p:spPr>
        <p:txBody>
          <a:bodyPr/>
          <a:lstStyle/>
          <a:p>
            <a:pPr eaLnBrk="1" hangingPunct="1">
              <a:defRPr/>
            </a:pPr>
            <a:r>
              <a:rPr lang="en-US"/>
              <a:t>Sites of Care and Reimbursement</a:t>
            </a:r>
          </a:p>
        </p:txBody>
      </p:sp>
      <p:sp>
        <p:nvSpPr>
          <p:cNvPr id="164867" name="Rectangle 3"/>
          <p:cNvSpPr>
            <a:spLocks noGrp="1" noChangeArrowheads="1"/>
          </p:cNvSpPr>
          <p:nvPr>
            <p:ph type="body" idx="1"/>
          </p:nvPr>
        </p:nvSpPr>
        <p:spPr>
          <a:xfrm>
            <a:off x="457200" y="1295400"/>
            <a:ext cx="8229600" cy="3200400"/>
          </a:xfrm>
        </p:spPr>
        <p:txBody>
          <a:bodyPr/>
          <a:lstStyle/>
          <a:p>
            <a:pPr eaLnBrk="1" hangingPunct="1">
              <a:lnSpc>
                <a:spcPct val="90000"/>
              </a:lnSpc>
              <a:defRPr/>
            </a:pPr>
            <a:r>
              <a:rPr lang="en-US" sz="2800" dirty="0"/>
              <a:t>Hospital administered drugs</a:t>
            </a:r>
          </a:p>
          <a:p>
            <a:pPr lvl="1" eaLnBrk="1" hangingPunct="1">
              <a:lnSpc>
                <a:spcPct val="90000"/>
              </a:lnSpc>
              <a:defRPr/>
            </a:pPr>
            <a:r>
              <a:rPr lang="en-US" sz="2400" dirty="0"/>
              <a:t>Inpatient services reimbursed through fixed-fee systems</a:t>
            </a:r>
          </a:p>
          <a:p>
            <a:pPr lvl="1" eaLnBrk="1" hangingPunct="1">
              <a:lnSpc>
                <a:spcPct val="90000"/>
              </a:lnSpc>
              <a:defRPr/>
            </a:pPr>
            <a:r>
              <a:rPr lang="en-US" sz="2400" dirty="0"/>
              <a:t>Most payers reimburse according to diagnosis </a:t>
            </a:r>
          </a:p>
          <a:p>
            <a:pPr lvl="1" eaLnBrk="1" hangingPunct="1">
              <a:lnSpc>
                <a:spcPct val="90000"/>
              </a:lnSpc>
              <a:defRPr/>
            </a:pPr>
            <a:r>
              <a:rPr lang="en-US" sz="2400" dirty="0"/>
              <a:t>Paid pre-determined amount for treating the patient</a:t>
            </a:r>
          </a:p>
          <a:p>
            <a:pPr lvl="2" eaLnBrk="1" hangingPunct="1">
              <a:lnSpc>
                <a:spcPct val="90000"/>
              </a:lnSpc>
              <a:defRPr/>
            </a:pPr>
            <a:r>
              <a:rPr lang="en-US" sz="2000" dirty="0"/>
              <a:t>Including complications</a:t>
            </a:r>
          </a:p>
          <a:p>
            <a:pPr lvl="2" eaLnBrk="1" hangingPunct="1">
              <a:lnSpc>
                <a:spcPct val="90000"/>
              </a:lnSpc>
              <a:defRPr/>
            </a:pPr>
            <a:r>
              <a:rPr lang="en-US" sz="2000" dirty="0"/>
              <a:t>Regardless of the acuteness of condition </a:t>
            </a:r>
          </a:p>
          <a:p>
            <a:pPr lvl="2" eaLnBrk="1" hangingPunct="1">
              <a:lnSpc>
                <a:spcPct val="90000"/>
              </a:lnSpc>
              <a:defRPr/>
            </a:pPr>
            <a:r>
              <a:rPr lang="en-US" sz="2000" dirty="0"/>
              <a:t>Services must be delivered at or below cost to avoid financial loss</a:t>
            </a:r>
          </a:p>
          <a:p>
            <a:pPr lvl="2" eaLnBrk="1" hangingPunct="1">
              <a:lnSpc>
                <a:spcPct val="90000"/>
              </a:lnSpc>
              <a:defRPr/>
            </a:pPr>
            <a:r>
              <a:rPr lang="en-US" sz="2000" dirty="0"/>
              <a:t>Hospital must bear the cost overrun if services exceed reimbursement</a:t>
            </a:r>
          </a:p>
        </p:txBody>
      </p:sp>
      <p:sp>
        <p:nvSpPr>
          <p:cNvPr id="65540" name="Slide Number Placeholder 1"/>
          <p:cNvSpPr>
            <a:spLocks noGrp="1"/>
          </p:cNvSpPr>
          <p:nvPr>
            <p:ph type="sldNum" sz="quarter" idx="11"/>
          </p:nvPr>
        </p:nvSpPr>
        <p:spPr>
          <a:noFill/>
          <a:ln>
            <a:miter lim="800000"/>
            <a:headEnd/>
            <a:tailEnd/>
          </a:ln>
        </p:spPr>
        <p:txBody>
          <a:bodyPr/>
          <a:lstStyle/>
          <a:p>
            <a:fld id="{0CAE41A5-0DED-4323-9D6A-06C706D7C5C5}" type="slidenum">
              <a:rPr lang="en-US" altLang="en-US" smtClean="0">
                <a:latin typeface="Arial" pitchFamily="34" charset="0"/>
              </a:rPr>
              <a:pPr/>
              <a:t>63</a:t>
            </a:fld>
            <a:endParaRPr lang="en-US" altLang="en-US">
              <a:latin typeface="Arial" pitchFamily="34" charset="0"/>
            </a:endParaRPr>
          </a:p>
        </p:txBody>
      </p:sp>
      <p:pic>
        <p:nvPicPr>
          <p:cNvPr id="2" name="Picture 1"/>
          <p:cNvPicPr>
            <a:picLocks noChangeAspect="1"/>
          </p:cNvPicPr>
          <p:nvPr/>
        </p:nvPicPr>
        <p:blipFill>
          <a:blip r:embed="rId3"/>
          <a:stretch>
            <a:fillRect/>
          </a:stretch>
        </p:blipFill>
        <p:spPr>
          <a:xfrm>
            <a:off x="2968100" y="4495800"/>
            <a:ext cx="3207800" cy="1851561"/>
          </a:xfrm>
          <a:prstGeom prst="rect">
            <a:avLst/>
          </a:prstGeom>
          <a:ln w="76200">
            <a:solidFill>
              <a:schemeClr val="accent2"/>
            </a:solid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a:xfrm>
            <a:off x="457200" y="115569"/>
            <a:ext cx="8229600" cy="1143000"/>
          </a:xfrm>
        </p:spPr>
        <p:txBody>
          <a:bodyPr/>
          <a:lstStyle/>
          <a:p>
            <a:pPr eaLnBrk="1" hangingPunct="1">
              <a:defRPr/>
            </a:pPr>
            <a:r>
              <a:rPr lang="en-US" sz="4000" dirty="0"/>
              <a:t>Sites of Care and Reimbursement</a:t>
            </a:r>
          </a:p>
        </p:txBody>
      </p:sp>
      <p:sp>
        <p:nvSpPr>
          <p:cNvPr id="165891" name="Rectangle 3"/>
          <p:cNvSpPr>
            <a:spLocks noGrp="1" noChangeArrowheads="1"/>
          </p:cNvSpPr>
          <p:nvPr>
            <p:ph type="body" idx="1"/>
          </p:nvPr>
        </p:nvSpPr>
        <p:spPr>
          <a:xfrm>
            <a:off x="380999" y="1162685"/>
            <a:ext cx="8382000" cy="5181600"/>
          </a:xfrm>
        </p:spPr>
        <p:txBody>
          <a:bodyPr/>
          <a:lstStyle/>
          <a:p>
            <a:pPr eaLnBrk="1" hangingPunct="1">
              <a:lnSpc>
                <a:spcPct val="90000"/>
              </a:lnSpc>
              <a:defRPr/>
            </a:pPr>
            <a:r>
              <a:rPr lang="en-US" sz="2800" dirty="0"/>
              <a:t>Outpatient Hospitals and Ambulatory Surgery Centers </a:t>
            </a:r>
          </a:p>
          <a:p>
            <a:pPr eaLnBrk="1" hangingPunct="1">
              <a:lnSpc>
                <a:spcPct val="90000"/>
              </a:lnSpc>
              <a:defRPr/>
            </a:pPr>
            <a:r>
              <a:rPr lang="en-US" sz="2800" dirty="0"/>
              <a:t>Transition between traditional inpatient hospitals and physician offices</a:t>
            </a:r>
          </a:p>
          <a:p>
            <a:pPr eaLnBrk="1" hangingPunct="1">
              <a:lnSpc>
                <a:spcPct val="90000"/>
              </a:lnSpc>
              <a:defRPr/>
            </a:pPr>
            <a:r>
              <a:rPr lang="en-US" sz="2800" dirty="0"/>
              <a:t>Procedures reimbursed on a reasonable cost basis</a:t>
            </a:r>
          </a:p>
          <a:p>
            <a:pPr eaLnBrk="1" hangingPunct="1">
              <a:lnSpc>
                <a:spcPct val="90000"/>
              </a:lnSpc>
              <a:defRPr/>
            </a:pPr>
            <a:r>
              <a:rPr lang="en-US" sz="2800" dirty="0"/>
              <a:t>Covered procedures are listed under classification groups</a:t>
            </a:r>
          </a:p>
          <a:p>
            <a:pPr lvl="1" eaLnBrk="1" hangingPunct="1">
              <a:lnSpc>
                <a:spcPct val="90000"/>
              </a:lnSpc>
              <a:defRPr/>
            </a:pPr>
            <a:r>
              <a:rPr lang="en-US" sz="2400" dirty="0"/>
              <a:t>Assigned a predetermined payment rate</a:t>
            </a:r>
          </a:p>
          <a:p>
            <a:pPr lvl="1" eaLnBrk="1" hangingPunct="1">
              <a:lnSpc>
                <a:spcPct val="90000"/>
              </a:lnSpc>
              <a:defRPr/>
            </a:pPr>
            <a:r>
              <a:rPr lang="en-US" sz="2400" dirty="0"/>
              <a:t>Includes most supplies, drugs and biologicals</a:t>
            </a:r>
          </a:p>
          <a:p>
            <a:pPr marL="342900" lvl="1" indent="-342900" eaLnBrk="1" hangingPunct="1">
              <a:lnSpc>
                <a:spcPct val="90000"/>
              </a:lnSpc>
              <a:buClr>
                <a:schemeClr val="hlink"/>
              </a:buClr>
              <a:defRPr/>
            </a:pPr>
            <a:r>
              <a:rPr lang="en-US" dirty="0"/>
              <a:t>Less price sensitive than inpatient counterparts </a:t>
            </a:r>
          </a:p>
        </p:txBody>
      </p:sp>
      <p:pic>
        <p:nvPicPr>
          <p:cNvPr id="66564" name="Picture 4" descr="fordOR"/>
          <p:cNvPicPr>
            <a:picLocks noChangeAspect="1" noChangeArrowheads="1"/>
          </p:cNvPicPr>
          <p:nvPr/>
        </p:nvPicPr>
        <p:blipFill>
          <a:blip r:embed="rId3" cstate="print"/>
          <a:srcRect/>
          <a:stretch>
            <a:fillRect/>
          </a:stretch>
        </p:blipFill>
        <p:spPr bwMode="auto">
          <a:xfrm>
            <a:off x="2837876" y="4795992"/>
            <a:ext cx="3468245" cy="1738475"/>
          </a:xfrm>
          <a:prstGeom prst="rect">
            <a:avLst/>
          </a:prstGeom>
          <a:noFill/>
          <a:ln w="76200">
            <a:solidFill>
              <a:schemeClr val="accent2"/>
            </a:solidFill>
            <a:miter lim="800000"/>
            <a:headEnd/>
            <a:tailEnd/>
          </a:ln>
        </p:spPr>
      </p:pic>
      <p:sp>
        <p:nvSpPr>
          <p:cNvPr id="66565" name="Slide Number Placeholder 1"/>
          <p:cNvSpPr>
            <a:spLocks noGrp="1"/>
          </p:cNvSpPr>
          <p:nvPr>
            <p:ph type="sldNum" sz="quarter" idx="11"/>
          </p:nvPr>
        </p:nvSpPr>
        <p:spPr>
          <a:noFill/>
          <a:ln>
            <a:miter lim="800000"/>
            <a:headEnd/>
            <a:tailEnd/>
          </a:ln>
        </p:spPr>
        <p:txBody>
          <a:bodyPr/>
          <a:lstStyle/>
          <a:p>
            <a:fld id="{CBE81DDE-8E51-4F92-8A67-B197ECDEDBC1}" type="slidenum">
              <a:rPr lang="en-US" altLang="en-US" smtClean="0">
                <a:latin typeface="Arial" pitchFamily="34" charset="0"/>
              </a:rPr>
              <a:pPr/>
              <a:t>64</a:t>
            </a:fld>
            <a:endParaRPr lang="en-US" altLang="en-US">
              <a:latin typeface="Arial"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rrowheads="1"/>
          </p:cNvSpPr>
          <p:nvPr>
            <p:ph type="title"/>
          </p:nvPr>
        </p:nvSpPr>
        <p:spPr>
          <a:xfrm>
            <a:off x="457200" y="0"/>
            <a:ext cx="8229600" cy="1066800"/>
          </a:xfrm>
        </p:spPr>
        <p:txBody>
          <a:bodyPr/>
          <a:lstStyle/>
          <a:p>
            <a:pPr eaLnBrk="1" hangingPunct="1">
              <a:defRPr/>
            </a:pPr>
            <a:r>
              <a:rPr lang="en-US" sz="4000" dirty="0"/>
              <a:t>Sites of Care and Reimbursement</a:t>
            </a:r>
          </a:p>
        </p:txBody>
      </p:sp>
      <p:sp>
        <p:nvSpPr>
          <p:cNvPr id="166915" name="Rectangle 3"/>
          <p:cNvSpPr>
            <a:spLocks noGrp="1" noChangeArrowheads="1"/>
          </p:cNvSpPr>
          <p:nvPr>
            <p:ph type="body" idx="1"/>
          </p:nvPr>
        </p:nvSpPr>
        <p:spPr>
          <a:xfrm>
            <a:off x="228600" y="914400"/>
            <a:ext cx="8763000" cy="5810250"/>
          </a:xfrm>
        </p:spPr>
        <p:txBody>
          <a:bodyPr/>
          <a:lstStyle/>
          <a:p>
            <a:pPr eaLnBrk="1" hangingPunct="1">
              <a:lnSpc>
                <a:spcPct val="90000"/>
              </a:lnSpc>
              <a:defRPr/>
            </a:pPr>
            <a:r>
              <a:rPr lang="en-US" sz="2400" dirty="0"/>
              <a:t>Office administered medications</a:t>
            </a:r>
          </a:p>
          <a:p>
            <a:pPr eaLnBrk="1" hangingPunct="1">
              <a:lnSpc>
                <a:spcPct val="90000"/>
              </a:lnSpc>
              <a:defRPr/>
            </a:pPr>
            <a:r>
              <a:rPr lang="en-US" sz="2400" dirty="0"/>
              <a:t>Reimbursed under the Resource-Based Relative Value Scale (RBRVS)</a:t>
            </a:r>
          </a:p>
          <a:p>
            <a:pPr lvl="1" eaLnBrk="1" hangingPunct="1">
              <a:lnSpc>
                <a:spcPct val="90000"/>
              </a:lnSpc>
              <a:defRPr/>
            </a:pPr>
            <a:r>
              <a:rPr lang="en-US" sz="2000" dirty="0"/>
              <a:t>Assigns relative value units to procedures </a:t>
            </a:r>
          </a:p>
          <a:p>
            <a:pPr lvl="1" eaLnBrk="1" hangingPunct="1">
              <a:lnSpc>
                <a:spcPct val="90000"/>
              </a:lnSpc>
              <a:defRPr/>
            </a:pPr>
            <a:r>
              <a:rPr lang="en-US" sz="2000" dirty="0"/>
              <a:t>Based on professional expertise necessary</a:t>
            </a:r>
          </a:p>
          <a:p>
            <a:pPr lvl="1" eaLnBrk="1" hangingPunct="1">
              <a:lnSpc>
                <a:spcPct val="90000"/>
              </a:lnSpc>
              <a:defRPr/>
            </a:pPr>
            <a:r>
              <a:rPr lang="en-US" sz="2000" dirty="0"/>
              <a:t>Weighs cost of providing the service and the associated risk</a:t>
            </a:r>
          </a:p>
          <a:p>
            <a:pPr lvl="1" eaLnBrk="1" hangingPunct="1">
              <a:lnSpc>
                <a:spcPct val="90000"/>
              </a:lnSpc>
              <a:defRPr/>
            </a:pPr>
            <a:r>
              <a:rPr lang="en-US" sz="2000" dirty="0"/>
              <a:t>Pays also for drugs and supplies separately</a:t>
            </a:r>
          </a:p>
          <a:p>
            <a:pPr eaLnBrk="1" hangingPunct="1">
              <a:lnSpc>
                <a:spcPct val="90000"/>
              </a:lnSpc>
              <a:defRPr/>
            </a:pPr>
            <a:r>
              <a:rPr lang="en-US" sz="2400" dirty="0"/>
              <a:t>Single source drugs reimbursed the average sales price (ASP) plus 6%</a:t>
            </a:r>
          </a:p>
          <a:p>
            <a:pPr eaLnBrk="1" hangingPunct="1">
              <a:lnSpc>
                <a:spcPct val="90000"/>
              </a:lnSpc>
              <a:defRPr/>
            </a:pPr>
            <a:r>
              <a:rPr lang="en-US" sz="2400" dirty="0"/>
              <a:t>Multisource drugs reimbursed the ASP or by the federal maximum allowable cost (MAC) limit</a:t>
            </a:r>
          </a:p>
          <a:p>
            <a:pPr eaLnBrk="1" hangingPunct="1">
              <a:lnSpc>
                <a:spcPct val="90000"/>
              </a:lnSpc>
              <a:defRPr/>
            </a:pPr>
            <a:r>
              <a:rPr lang="en-US" sz="2400" dirty="0"/>
              <a:t>Historically this market is not price sensitive</a:t>
            </a:r>
          </a:p>
          <a:p>
            <a:pPr lvl="1" eaLnBrk="1" hangingPunct="1">
              <a:lnSpc>
                <a:spcPct val="90000"/>
              </a:lnSpc>
              <a:defRPr/>
            </a:pPr>
            <a:r>
              <a:rPr lang="en-US" sz="2000" dirty="0"/>
              <a:t>Sensitivity varies according to the category, cost and clinical value</a:t>
            </a:r>
          </a:p>
          <a:p>
            <a:pPr eaLnBrk="1" hangingPunct="1">
              <a:lnSpc>
                <a:spcPct val="90000"/>
              </a:lnSpc>
              <a:defRPr/>
            </a:pPr>
            <a:r>
              <a:rPr lang="en-US" sz="2400" dirty="0"/>
              <a:t>Most common types of office administered drugs</a:t>
            </a:r>
          </a:p>
          <a:p>
            <a:pPr lvl="1" eaLnBrk="1" hangingPunct="1">
              <a:lnSpc>
                <a:spcPct val="90000"/>
              </a:lnSpc>
              <a:defRPr/>
            </a:pPr>
            <a:r>
              <a:rPr lang="en-US" sz="2000" dirty="0"/>
              <a:t>Cancer</a:t>
            </a:r>
          </a:p>
          <a:p>
            <a:pPr lvl="1" eaLnBrk="1" hangingPunct="1">
              <a:lnSpc>
                <a:spcPct val="90000"/>
              </a:lnSpc>
              <a:defRPr/>
            </a:pPr>
            <a:r>
              <a:rPr lang="en-US" sz="2000" dirty="0"/>
              <a:t>Rheumatoid arthritis</a:t>
            </a:r>
          </a:p>
          <a:p>
            <a:pPr lvl="1" eaLnBrk="1" hangingPunct="1">
              <a:lnSpc>
                <a:spcPct val="90000"/>
              </a:lnSpc>
              <a:defRPr/>
            </a:pPr>
            <a:r>
              <a:rPr lang="en-US" sz="2000" dirty="0"/>
              <a:t>Multiple sclerosis</a:t>
            </a:r>
          </a:p>
          <a:p>
            <a:pPr lvl="1" eaLnBrk="1" hangingPunct="1">
              <a:lnSpc>
                <a:spcPct val="90000"/>
              </a:lnSpc>
              <a:defRPr/>
            </a:pPr>
            <a:r>
              <a:rPr lang="en-US" sz="2000" dirty="0"/>
              <a:t>Asthma</a:t>
            </a:r>
          </a:p>
        </p:txBody>
      </p:sp>
      <p:sp>
        <p:nvSpPr>
          <p:cNvPr id="67588" name="Slide Number Placeholder 1"/>
          <p:cNvSpPr>
            <a:spLocks noGrp="1"/>
          </p:cNvSpPr>
          <p:nvPr>
            <p:ph type="sldNum" sz="quarter" idx="11"/>
          </p:nvPr>
        </p:nvSpPr>
        <p:spPr>
          <a:noFill/>
          <a:ln>
            <a:miter lim="800000"/>
            <a:headEnd/>
            <a:tailEnd/>
          </a:ln>
        </p:spPr>
        <p:txBody>
          <a:bodyPr/>
          <a:lstStyle/>
          <a:p>
            <a:fld id="{D35D79D0-AAF2-4256-BB04-28C20A8CD3E5}" type="slidenum">
              <a:rPr lang="en-US" altLang="en-US" smtClean="0">
                <a:latin typeface="Arial" pitchFamily="34" charset="0"/>
              </a:rPr>
              <a:pPr/>
              <a:t>65</a:t>
            </a:fld>
            <a:endParaRPr lang="en-US" altLang="en-US">
              <a:latin typeface="Arial"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rrowheads="1"/>
          </p:cNvSpPr>
          <p:nvPr>
            <p:ph type="title"/>
          </p:nvPr>
        </p:nvSpPr>
        <p:spPr>
          <a:xfrm>
            <a:off x="457200" y="0"/>
            <a:ext cx="8229600" cy="1066800"/>
          </a:xfrm>
        </p:spPr>
        <p:txBody>
          <a:bodyPr/>
          <a:lstStyle/>
          <a:p>
            <a:pPr eaLnBrk="1" hangingPunct="1">
              <a:defRPr/>
            </a:pPr>
            <a:r>
              <a:rPr lang="en-US" sz="4000" dirty="0"/>
              <a:t>Sites of Care and Reimbursement</a:t>
            </a:r>
          </a:p>
        </p:txBody>
      </p:sp>
      <p:sp>
        <p:nvSpPr>
          <p:cNvPr id="167939" name="Rectangle 3"/>
          <p:cNvSpPr>
            <a:spLocks noGrp="1" noChangeArrowheads="1"/>
          </p:cNvSpPr>
          <p:nvPr>
            <p:ph type="body" idx="1"/>
          </p:nvPr>
        </p:nvSpPr>
        <p:spPr>
          <a:xfrm>
            <a:off x="304800" y="1224643"/>
            <a:ext cx="8534400" cy="4800600"/>
          </a:xfrm>
        </p:spPr>
        <p:txBody>
          <a:bodyPr/>
          <a:lstStyle/>
          <a:p>
            <a:pPr eaLnBrk="1" hangingPunct="1">
              <a:lnSpc>
                <a:spcPct val="80000"/>
              </a:lnSpc>
              <a:defRPr/>
            </a:pPr>
            <a:r>
              <a:rPr lang="en-US" sz="2800" dirty="0"/>
              <a:t>Outpatient Prescriptions</a:t>
            </a:r>
          </a:p>
          <a:p>
            <a:pPr eaLnBrk="1" hangingPunct="1">
              <a:lnSpc>
                <a:spcPct val="80000"/>
              </a:lnSpc>
              <a:defRPr/>
            </a:pPr>
            <a:r>
              <a:rPr lang="en-US" sz="2800" dirty="0"/>
              <a:t>Most common form of pharmaceutical administration</a:t>
            </a:r>
          </a:p>
          <a:p>
            <a:pPr eaLnBrk="1" hangingPunct="1">
              <a:lnSpc>
                <a:spcPct val="80000"/>
              </a:lnSpc>
              <a:defRPr/>
            </a:pPr>
            <a:r>
              <a:rPr lang="en-US" sz="2800" dirty="0"/>
              <a:t>Currently over 90% of prescriptions purchased in a retail setting are paid for by a third-party entity</a:t>
            </a:r>
            <a:r>
              <a:rPr lang="en-US" sz="2800" baseline="30000" dirty="0"/>
              <a:t>14</a:t>
            </a:r>
            <a:endParaRPr lang="en-US" sz="2800" dirty="0"/>
          </a:p>
          <a:p>
            <a:pPr eaLnBrk="1" hangingPunct="1">
              <a:lnSpc>
                <a:spcPct val="80000"/>
              </a:lnSpc>
              <a:defRPr/>
            </a:pPr>
            <a:r>
              <a:rPr lang="en-US" sz="2800" dirty="0"/>
              <a:t>Online adjudication </a:t>
            </a:r>
          </a:p>
          <a:p>
            <a:pPr lvl="1" eaLnBrk="1" hangingPunct="1">
              <a:lnSpc>
                <a:spcPct val="80000"/>
              </a:lnSpc>
              <a:defRPr/>
            </a:pPr>
            <a:r>
              <a:rPr lang="en-US" sz="2400" dirty="0"/>
              <a:t>Transaction between the pharmacy and the third-party</a:t>
            </a:r>
          </a:p>
          <a:p>
            <a:pPr lvl="1" eaLnBrk="1" hangingPunct="1">
              <a:lnSpc>
                <a:spcPct val="80000"/>
              </a:lnSpc>
              <a:defRPr/>
            </a:pPr>
            <a:r>
              <a:rPr lang="en-US" sz="2400" dirty="0"/>
              <a:t>Pharmacist knows immediately if product is covered by the plan </a:t>
            </a:r>
          </a:p>
          <a:p>
            <a:pPr lvl="1" eaLnBrk="1" hangingPunct="1">
              <a:lnSpc>
                <a:spcPct val="80000"/>
              </a:lnSpc>
              <a:defRPr/>
            </a:pPr>
            <a:r>
              <a:rPr lang="en-US" sz="2400" dirty="0"/>
              <a:t>Patient’s co-payment is disclosed</a:t>
            </a:r>
          </a:p>
          <a:p>
            <a:pPr eaLnBrk="1" hangingPunct="1">
              <a:lnSpc>
                <a:spcPct val="80000"/>
              </a:lnSpc>
              <a:defRPr/>
            </a:pPr>
            <a:r>
              <a:rPr lang="en-US" sz="2800" dirty="0"/>
              <a:t>Formularies arranged in tiers with different co-pay levels</a:t>
            </a:r>
          </a:p>
          <a:p>
            <a:pPr lvl="1" eaLnBrk="1" hangingPunct="1">
              <a:lnSpc>
                <a:spcPct val="80000"/>
              </a:lnSpc>
              <a:defRPr/>
            </a:pPr>
            <a:r>
              <a:rPr lang="en-US" sz="2400" dirty="0"/>
              <a:t>Generics have the lowest co-pay</a:t>
            </a:r>
          </a:p>
          <a:p>
            <a:pPr lvl="1" eaLnBrk="1" hangingPunct="1">
              <a:lnSpc>
                <a:spcPct val="80000"/>
              </a:lnSpc>
              <a:defRPr/>
            </a:pPr>
            <a:r>
              <a:rPr lang="en-US" sz="2400" dirty="0"/>
              <a:t>Preferred branded drugs have a medium co-payment</a:t>
            </a:r>
          </a:p>
          <a:p>
            <a:pPr lvl="1" eaLnBrk="1" hangingPunct="1">
              <a:lnSpc>
                <a:spcPct val="80000"/>
              </a:lnSpc>
              <a:defRPr/>
            </a:pPr>
            <a:r>
              <a:rPr lang="en-US" sz="2400" dirty="0"/>
              <a:t>Non-preferred brand drugs have the highest</a:t>
            </a:r>
          </a:p>
        </p:txBody>
      </p:sp>
      <p:sp>
        <p:nvSpPr>
          <p:cNvPr id="68613" name="Slide Number Placeholder 1"/>
          <p:cNvSpPr>
            <a:spLocks noGrp="1"/>
          </p:cNvSpPr>
          <p:nvPr>
            <p:ph type="sldNum" sz="quarter" idx="11"/>
          </p:nvPr>
        </p:nvSpPr>
        <p:spPr>
          <a:noFill/>
          <a:ln>
            <a:miter lim="800000"/>
            <a:headEnd/>
            <a:tailEnd/>
          </a:ln>
        </p:spPr>
        <p:txBody>
          <a:bodyPr/>
          <a:lstStyle/>
          <a:p>
            <a:fld id="{B90FA9C8-C4C6-4EF2-ACC3-3B4DD11C4ABE}" type="slidenum">
              <a:rPr lang="en-US" altLang="en-US" smtClean="0">
                <a:latin typeface="Arial" pitchFamily="34" charset="0"/>
              </a:rPr>
              <a:pPr/>
              <a:t>66</a:t>
            </a:fld>
            <a:endParaRPr lang="en-US" altLang="en-US" dirty="0">
              <a:latin typeface="Arial" pitchFamily="34" charset="0"/>
            </a:endParaRPr>
          </a:p>
        </p:txBody>
      </p:sp>
      <p:sp>
        <p:nvSpPr>
          <p:cNvPr id="2" name="TextBox 1"/>
          <p:cNvSpPr txBox="1"/>
          <p:nvPr/>
        </p:nvSpPr>
        <p:spPr>
          <a:xfrm>
            <a:off x="152400" y="6158008"/>
            <a:ext cx="8229600" cy="415498"/>
          </a:xfrm>
          <a:prstGeom prst="rect">
            <a:avLst/>
          </a:prstGeom>
          <a:noFill/>
        </p:spPr>
        <p:txBody>
          <a:bodyPr wrap="square" rtlCol="0">
            <a:spAutoFit/>
          </a:bodyPr>
          <a:lstStyle/>
          <a:p>
            <a:r>
              <a:rPr lang="en-US" sz="1050" dirty="0"/>
              <a:t>KFF. 2018. Number of Retail Prescription Drugs Filled at Pharmacies by Payer. State Health Facts. https://www.kff.org/health-costs/state-indicator/total-retail-rx-drugs/?currentTimeframe=0&amp;sortModel=%7B%22colId%22:%22Location%22,%22sort%22:%22asc%22%7D. Accessed Oct 1, 2019</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rrowheads="1"/>
          </p:cNvSpPr>
          <p:nvPr>
            <p:ph type="title"/>
          </p:nvPr>
        </p:nvSpPr>
        <p:spPr>
          <a:xfrm>
            <a:off x="457200" y="0"/>
            <a:ext cx="8229600" cy="1219200"/>
          </a:xfrm>
        </p:spPr>
        <p:txBody>
          <a:bodyPr/>
          <a:lstStyle/>
          <a:p>
            <a:pPr eaLnBrk="1" hangingPunct="1">
              <a:defRPr/>
            </a:pPr>
            <a:r>
              <a:rPr lang="en-US" sz="4000" dirty="0"/>
              <a:t>Sites of Care and Reimbursement</a:t>
            </a:r>
          </a:p>
        </p:txBody>
      </p:sp>
      <p:sp>
        <p:nvSpPr>
          <p:cNvPr id="168963" name="Rectangle 3"/>
          <p:cNvSpPr>
            <a:spLocks noGrp="1" noChangeArrowheads="1"/>
          </p:cNvSpPr>
          <p:nvPr>
            <p:ph type="body" idx="1"/>
          </p:nvPr>
        </p:nvSpPr>
        <p:spPr>
          <a:xfrm>
            <a:off x="381000" y="1219200"/>
            <a:ext cx="8458200" cy="4648200"/>
          </a:xfrm>
        </p:spPr>
        <p:txBody>
          <a:bodyPr/>
          <a:lstStyle/>
          <a:p>
            <a:pPr eaLnBrk="1" hangingPunct="1">
              <a:lnSpc>
                <a:spcPct val="90000"/>
              </a:lnSpc>
              <a:defRPr/>
            </a:pPr>
            <a:r>
              <a:rPr lang="en-US" sz="2400" dirty="0"/>
              <a:t>Branded products are assigned different tiers</a:t>
            </a:r>
          </a:p>
          <a:p>
            <a:pPr lvl="1" eaLnBrk="1" hangingPunct="1">
              <a:lnSpc>
                <a:spcPct val="90000"/>
              </a:lnSpc>
              <a:defRPr/>
            </a:pPr>
            <a:r>
              <a:rPr lang="en-US" sz="2000" dirty="0"/>
              <a:t>Generic availability</a:t>
            </a:r>
          </a:p>
          <a:p>
            <a:pPr lvl="1" eaLnBrk="1" hangingPunct="1">
              <a:lnSpc>
                <a:spcPct val="90000"/>
              </a:lnSpc>
              <a:defRPr/>
            </a:pPr>
            <a:r>
              <a:rPr lang="en-US" sz="2000" dirty="0"/>
              <a:t>Price concessions</a:t>
            </a:r>
          </a:p>
          <a:p>
            <a:pPr lvl="1" eaLnBrk="1" hangingPunct="1">
              <a:lnSpc>
                <a:spcPct val="90000"/>
              </a:lnSpc>
              <a:defRPr/>
            </a:pPr>
            <a:r>
              <a:rPr lang="en-US" sz="2000" dirty="0"/>
              <a:t>Clinical value</a:t>
            </a:r>
          </a:p>
          <a:p>
            <a:pPr eaLnBrk="1" hangingPunct="1">
              <a:lnSpc>
                <a:spcPct val="90000"/>
              </a:lnSpc>
              <a:defRPr/>
            </a:pPr>
            <a:r>
              <a:rPr lang="en-US" sz="2400" dirty="0"/>
              <a:t>Pharmacies are reimbursed through a two-part formula</a:t>
            </a:r>
          </a:p>
          <a:p>
            <a:pPr lvl="1" eaLnBrk="1" hangingPunct="1">
              <a:lnSpc>
                <a:spcPct val="90000"/>
              </a:lnSpc>
              <a:defRPr/>
            </a:pPr>
            <a:r>
              <a:rPr lang="en-US" sz="2000" dirty="0"/>
              <a:t>Part of the negotiated payment from the patient</a:t>
            </a:r>
          </a:p>
          <a:p>
            <a:pPr lvl="1" eaLnBrk="1" hangingPunct="1">
              <a:lnSpc>
                <a:spcPct val="90000"/>
              </a:lnSpc>
              <a:defRPr/>
            </a:pPr>
            <a:r>
              <a:rPr lang="en-US" sz="2000" dirty="0"/>
              <a:t>Remainder received in periodic batches from the payer</a:t>
            </a:r>
          </a:p>
          <a:p>
            <a:pPr eaLnBrk="1" hangingPunct="1">
              <a:lnSpc>
                <a:spcPct val="90000"/>
              </a:lnSpc>
              <a:defRPr/>
            </a:pPr>
            <a:r>
              <a:rPr lang="en-US" sz="2400" dirty="0"/>
              <a:t>Reimbursement may or may not drive behavior within a pharmacy</a:t>
            </a:r>
          </a:p>
          <a:p>
            <a:pPr eaLnBrk="1" hangingPunct="1">
              <a:lnSpc>
                <a:spcPct val="90000"/>
              </a:lnSpc>
              <a:defRPr/>
            </a:pPr>
            <a:r>
              <a:rPr lang="en-US" sz="2400" dirty="0"/>
              <a:t>Don’t proactively encourage the use of one product over another </a:t>
            </a:r>
          </a:p>
          <a:p>
            <a:pPr eaLnBrk="1" hangingPunct="1">
              <a:lnSpc>
                <a:spcPct val="90000"/>
              </a:lnSpc>
              <a:defRPr/>
            </a:pPr>
            <a:r>
              <a:rPr lang="en-US" sz="2400" dirty="0"/>
              <a:t>Pharmacy usually asks patient to gather drug information</a:t>
            </a:r>
          </a:p>
          <a:p>
            <a:pPr lvl="1" eaLnBrk="1" hangingPunct="1">
              <a:lnSpc>
                <a:spcPct val="90000"/>
              </a:lnSpc>
              <a:defRPr/>
            </a:pPr>
            <a:r>
              <a:rPr lang="en-US" sz="2000" dirty="0"/>
              <a:t>Call insurance company to find out which product is preferred </a:t>
            </a:r>
          </a:p>
          <a:p>
            <a:pPr lvl="1" eaLnBrk="1" hangingPunct="1">
              <a:lnSpc>
                <a:spcPct val="90000"/>
              </a:lnSpc>
              <a:defRPr/>
            </a:pPr>
            <a:r>
              <a:rPr lang="en-US" sz="2000" dirty="0"/>
              <a:t>Discuss alternatives with their primary physician</a:t>
            </a:r>
          </a:p>
        </p:txBody>
      </p:sp>
      <p:sp>
        <p:nvSpPr>
          <p:cNvPr id="69636" name="Slide Number Placeholder 1"/>
          <p:cNvSpPr>
            <a:spLocks noGrp="1"/>
          </p:cNvSpPr>
          <p:nvPr>
            <p:ph type="sldNum" sz="quarter" idx="11"/>
          </p:nvPr>
        </p:nvSpPr>
        <p:spPr>
          <a:noFill/>
          <a:ln>
            <a:miter lim="800000"/>
            <a:headEnd/>
            <a:tailEnd/>
          </a:ln>
        </p:spPr>
        <p:txBody>
          <a:bodyPr/>
          <a:lstStyle/>
          <a:p>
            <a:fld id="{9D2D492E-E037-4772-A5BE-E74B990E17A5}" type="slidenum">
              <a:rPr lang="en-US" altLang="en-US" smtClean="0">
                <a:latin typeface="Arial" pitchFamily="34" charset="0"/>
              </a:rPr>
              <a:pPr/>
              <a:t>67</a:t>
            </a:fld>
            <a:endParaRPr lang="en-US" altLang="en-US" dirty="0">
              <a:latin typeface="Arial"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rrowheads="1"/>
          </p:cNvSpPr>
          <p:nvPr>
            <p:ph type="title"/>
          </p:nvPr>
        </p:nvSpPr>
        <p:spPr/>
        <p:txBody>
          <a:bodyPr/>
          <a:lstStyle/>
          <a:p>
            <a:pPr eaLnBrk="1" hangingPunct="1">
              <a:defRPr/>
            </a:pPr>
            <a:r>
              <a:rPr lang="en-US" sz="4000" dirty="0"/>
              <a:t>Reimbursement Control Mechanisms</a:t>
            </a:r>
          </a:p>
        </p:txBody>
      </p:sp>
      <p:sp>
        <p:nvSpPr>
          <p:cNvPr id="169987" name="Rectangle 3"/>
          <p:cNvSpPr>
            <a:spLocks noGrp="1" noChangeArrowheads="1"/>
          </p:cNvSpPr>
          <p:nvPr>
            <p:ph type="body" idx="1"/>
          </p:nvPr>
        </p:nvSpPr>
        <p:spPr>
          <a:xfrm>
            <a:off x="342900" y="1798637"/>
            <a:ext cx="8458200" cy="4449763"/>
          </a:xfrm>
        </p:spPr>
        <p:txBody>
          <a:bodyPr/>
          <a:lstStyle/>
          <a:p>
            <a:pPr eaLnBrk="1" hangingPunct="1">
              <a:lnSpc>
                <a:spcPct val="80000"/>
              </a:lnSpc>
              <a:defRPr/>
            </a:pPr>
            <a:r>
              <a:rPr lang="en-US" dirty="0"/>
              <a:t>Controlled use of outpatient medications</a:t>
            </a:r>
          </a:p>
          <a:p>
            <a:pPr lvl="1" eaLnBrk="1" hangingPunct="1">
              <a:lnSpc>
                <a:spcPct val="80000"/>
              </a:lnSpc>
              <a:defRPr/>
            </a:pPr>
            <a:r>
              <a:rPr lang="en-US" dirty="0"/>
              <a:t>Huge percentage of institutions’ budget</a:t>
            </a:r>
          </a:p>
          <a:p>
            <a:pPr lvl="1" eaLnBrk="1" hangingPunct="1">
              <a:lnSpc>
                <a:spcPct val="80000"/>
              </a:lnSpc>
              <a:defRPr/>
            </a:pPr>
            <a:r>
              <a:rPr lang="en-US" dirty="0"/>
              <a:t>Tiered pharmacy benefit system</a:t>
            </a:r>
          </a:p>
          <a:p>
            <a:pPr lvl="2" eaLnBrk="1" hangingPunct="1">
              <a:lnSpc>
                <a:spcPct val="80000"/>
              </a:lnSpc>
              <a:defRPr/>
            </a:pPr>
            <a:r>
              <a:rPr lang="en-US" dirty="0"/>
              <a:t>Shift financial burden to the patient for certain drugs</a:t>
            </a:r>
          </a:p>
          <a:p>
            <a:pPr lvl="2" eaLnBrk="1" hangingPunct="1">
              <a:lnSpc>
                <a:spcPct val="80000"/>
              </a:lnSpc>
              <a:defRPr/>
            </a:pPr>
            <a:r>
              <a:rPr lang="en-US" dirty="0"/>
              <a:t>Discourage use of drugs in higher tiers</a:t>
            </a:r>
          </a:p>
          <a:p>
            <a:pPr lvl="1" eaLnBrk="1" hangingPunct="1">
              <a:lnSpc>
                <a:spcPct val="80000"/>
              </a:lnSpc>
              <a:defRPr/>
            </a:pPr>
            <a:r>
              <a:rPr lang="en-US" dirty="0"/>
              <a:t>Prior Authorization</a:t>
            </a:r>
          </a:p>
          <a:p>
            <a:pPr lvl="1" eaLnBrk="1" hangingPunct="1">
              <a:lnSpc>
                <a:spcPct val="80000"/>
              </a:lnSpc>
              <a:defRPr/>
            </a:pPr>
            <a:r>
              <a:rPr lang="en-US" dirty="0"/>
              <a:t>Step therapy</a:t>
            </a:r>
          </a:p>
          <a:p>
            <a:pPr lvl="2" eaLnBrk="1" hangingPunct="1">
              <a:lnSpc>
                <a:spcPct val="80000"/>
              </a:lnSpc>
              <a:buClr>
                <a:schemeClr val="tx1"/>
              </a:buClr>
              <a:defRPr/>
            </a:pPr>
            <a:r>
              <a:rPr lang="en-US" dirty="0"/>
              <a:t>No reimbursement for therapy until cheaper alternatives fail</a:t>
            </a:r>
          </a:p>
          <a:p>
            <a:pPr lvl="1" eaLnBrk="1" hangingPunct="1">
              <a:lnSpc>
                <a:spcPct val="80000"/>
              </a:lnSpc>
              <a:defRPr/>
            </a:pPr>
            <a:r>
              <a:rPr lang="en-US" dirty="0"/>
              <a:t>Quantity limits</a:t>
            </a:r>
          </a:p>
          <a:p>
            <a:pPr lvl="2" eaLnBrk="1" hangingPunct="1">
              <a:lnSpc>
                <a:spcPct val="80000"/>
              </a:lnSpc>
              <a:buClr>
                <a:schemeClr val="tx1"/>
              </a:buClr>
              <a:defRPr/>
            </a:pPr>
            <a:r>
              <a:rPr lang="en-US" dirty="0"/>
              <a:t>Limited amount of therapy received in a period of time</a:t>
            </a:r>
          </a:p>
        </p:txBody>
      </p:sp>
      <p:sp>
        <p:nvSpPr>
          <p:cNvPr id="70660" name="Slide Number Placeholder 1"/>
          <p:cNvSpPr>
            <a:spLocks noGrp="1"/>
          </p:cNvSpPr>
          <p:nvPr>
            <p:ph type="sldNum" sz="quarter" idx="11"/>
          </p:nvPr>
        </p:nvSpPr>
        <p:spPr>
          <a:noFill/>
          <a:ln>
            <a:miter lim="800000"/>
            <a:headEnd/>
            <a:tailEnd/>
          </a:ln>
        </p:spPr>
        <p:txBody>
          <a:bodyPr/>
          <a:lstStyle/>
          <a:p>
            <a:fld id="{E8EB23E5-4398-4397-B335-C056661C4B52}" type="slidenum">
              <a:rPr lang="en-US" altLang="en-US" smtClean="0">
                <a:latin typeface="Arial" pitchFamily="34" charset="0"/>
              </a:rPr>
              <a:pPr/>
              <a:t>68</a:t>
            </a:fld>
            <a:endParaRPr lang="en-US" altLang="en-US">
              <a:latin typeface="Arial"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rrowheads="1"/>
          </p:cNvSpPr>
          <p:nvPr>
            <p:ph type="title"/>
          </p:nvPr>
        </p:nvSpPr>
        <p:spPr/>
        <p:txBody>
          <a:bodyPr/>
          <a:lstStyle/>
          <a:p>
            <a:pPr eaLnBrk="1" hangingPunct="1">
              <a:defRPr/>
            </a:pPr>
            <a:r>
              <a:rPr lang="en-US"/>
              <a:t>In a Nutshell</a:t>
            </a:r>
          </a:p>
        </p:txBody>
      </p:sp>
      <p:sp>
        <p:nvSpPr>
          <p:cNvPr id="171011" name="Rectangle 3"/>
          <p:cNvSpPr>
            <a:spLocks noGrp="1" noChangeArrowheads="1"/>
          </p:cNvSpPr>
          <p:nvPr>
            <p:ph type="body" sz="half" idx="1"/>
          </p:nvPr>
        </p:nvSpPr>
        <p:spPr>
          <a:xfrm>
            <a:off x="381000" y="1972530"/>
            <a:ext cx="5410200" cy="3581400"/>
          </a:xfrm>
        </p:spPr>
        <p:txBody>
          <a:bodyPr/>
          <a:lstStyle/>
          <a:p>
            <a:pPr marL="0" indent="0" algn="ctr" eaLnBrk="1" hangingPunct="1">
              <a:buNone/>
              <a:defRPr/>
            </a:pPr>
            <a:r>
              <a:rPr lang="en-US" sz="3200" dirty="0"/>
              <a:t>Understanding the characteristics of the reimbursement environment  surrounding an individual product is essential in maximizing profitability and to gauge its market potential.</a:t>
            </a:r>
          </a:p>
        </p:txBody>
      </p:sp>
      <p:pic>
        <p:nvPicPr>
          <p:cNvPr id="71684" name="Picture 4" descr="the_world_in_a_nutshell"/>
          <p:cNvPicPr>
            <a:picLocks noChangeAspect="1" noChangeArrowheads="1"/>
          </p:cNvPicPr>
          <p:nvPr/>
        </p:nvPicPr>
        <p:blipFill>
          <a:blip r:embed="rId3" cstate="print"/>
          <a:srcRect/>
          <a:stretch>
            <a:fillRect/>
          </a:stretch>
        </p:blipFill>
        <p:spPr bwMode="auto">
          <a:xfrm>
            <a:off x="6044438" y="1937894"/>
            <a:ext cx="2647310" cy="3657600"/>
          </a:xfrm>
          <a:prstGeom prst="rect">
            <a:avLst/>
          </a:prstGeom>
          <a:noFill/>
          <a:ln w="76200">
            <a:solidFill>
              <a:schemeClr val="accent2"/>
            </a:solidFill>
            <a:miter lim="800000"/>
            <a:headEnd/>
            <a:tailEnd/>
          </a:ln>
        </p:spPr>
      </p:pic>
      <p:sp>
        <p:nvSpPr>
          <p:cNvPr id="71685" name="Slide Number Placeholder 1"/>
          <p:cNvSpPr>
            <a:spLocks noGrp="1"/>
          </p:cNvSpPr>
          <p:nvPr>
            <p:ph type="sldNum" sz="quarter" idx="11"/>
          </p:nvPr>
        </p:nvSpPr>
        <p:spPr>
          <a:noFill/>
          <a:ln>
            <a:miter lim="800000"/>
            <a:headEnd/>
            <a:tailEnd/>
          </a:ln>
        </p:spPr>
        <p:txBody>
          <a:bodyPr/>
          <a:lstStyle/>
          <a:p>
            <a:fld id="{4D6380F4-8D3E-4A99-B8A0-F0F79EC66611}" type="slidenum">
              <a:rPr lang="en-US" altLang="en-US" smtClean="0">
                <a:latin typeface="Arial" pitchFamily="34" charset="0"/>
              </a:rPr>
              <a:pPr/>
              <a:t>69</a:t>
            </a:fld>
            <a:endParaRPr lang="en-US" altLang="en-US">
              <a:latin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457200" y="0"/>
            <a:ext cx="8229600" cy="1143000"/>
          </a:xfrm>
        </p:spPr>
        <p:txBody>
          <a:bodyPr/>
          <a:lstStyle/>
          <a:p>
            <a:pPr eaLnBrk="1" hangingPunct="1">
              <a:defRPr/>
            </a:pPr>
            <a:r>
              <a:rPr lang="en-US" sz="4000" dirty="0"/>
              <a:t>Additional Key Terms</a:t>
            </a:r>
          </a:p>
        </p:txBody>
      </p:sp>
      <p:sp>
        <p:nvSpPr>
          <p:cNvPr id="18435" name="Rectangle 3"/>
          <p:cNvSpPr>
            <a:spLocks noGrp="1" noChangeArrowheads="1"/>
          </p:cNvSpPr>
          <p:nvPr>
            <p:ph type="body" idx="1"/>
          </p:nvPr>
        </p:nvSpPr>
        <p:spPr>
          <a:xfrm>
            <a:off x="457200" y="1371600"/>
            <a:ext cx="8229600" cy="3733800"/>
          </a:xfrm>
        </p:spPr>
        <p:txBody>
          <a:bodyPr/>
          <a:lstStyle/>
          <a:p>
            <a:pPr eaLnBrk="1" hangingPunct="1">
              <a:lnSpc>
                <a:spcPct val="80000"/>
              </a:lnSpc>
              <a:defRPr/>
            </a:pPr>
            <a:r>
              <a:rPr lang="en-US" sz="2800" b="1" dirty="0"/>
              <a:t>Estimated Acquisition Cost (EAC): </a:t>
            </a:r>
            <a:r>
              <a:rPr lang="en-US" sz="2400" dirty="0"/>
              <a:t>An estimate of the AAC that is commonly used to determine the reimbursement amount for product cost under prescription benefit plans.</a:t>
            </a:r>
          </a:p>
          <a:p>
            <a:pPr eaLnBrk="1" hangingPunct="1">
              <a:lnSpc>
                <a:spcPct val="90000"/>
              </a:lnSpc>
              <a:defRPr/>
            </a:pPr>
            <a:r>
              <a:rPr lang="en-US" sz="2800" b="1" dirty="0"/>
              <a:t>Maximum Allowable Cost (MAC): </a:t>
            </a:r>
            <a:r>
              <a:rPr lang="en-US" sz="2400" dirty="0"/>
              <a:t>A maximum amount per unit of medication that third party payers will pay pharmacies for multisource drugs.</a:t>
            </a:r>
          </a:p>
          <a:p>
            <a:pPr eaLnBrk="1" hangingPunct="1">
              <a:lnSpc>
                <a:spcPct val="90000"/>
              </a:lnSpc>
              <a:defRPr/>
            </a:pPr>
            <a:r>
              <a:rPr lang="en-US" sz="2800" b="1" dirty="0"/>
              <a:t>Average Sales Price (ASP): </a:t>
            </a:r>
            <a:r>
              <a:rPr lang="en-US" sz="2400" dirty="0"/>
              <a:t>The manufacturer’s sales of a drug to all purchasers in a calendar quarter divided by the total number of units of the drug sold by the manufacturer in that same quarter.</a:t>
            </a:r>
          </a:p>
        </p:txBody>
      </p:sp>
      <p:sp>
        <p:nvSpPr>
          <p:cNvPr id="9220" name="Slide Number Placeholder 1"/>
          <p:cNvSpPr>
            <a:spLocks noGrp="1"/>
          </p:cNvSpPr>
          <p:nvPr>
            <p:ph type="sldNum" sz="quarter" idx="11"/>
          </p:nvPr>
        </p:nvSpPr>
        <p:spPr>
          <a:noFill/>
          <a:ln>
            <a:miter lim="800000"/>
            <a:headEnd/>
            <a:tailEnd/>
          </a:ln>
        </p:spPr>
        <p:txBody>
          <a:bodyPr/>
          <a:lstStyle/>
          <a:p>
            <a:fld id="{DBDFF5EB-4E18-482B-A10A-E467CB5A5C40}" type="slidenum">
              <a:rPr lang="en-US" altLang="en-US" smtClean="0">
                <a:latin typeface="Arial" pitchFamily="34" charset="0"/>
              </a:rPr>
              <a:pPr/>
              <a:t>7</a:t>
            </a:fld>
            <a:endParaRPr lang="en-US" altLang="en-US">
              <a:latin typeface="Arial" pitchFamily="34" charset="0"/>
            </a:endParaRPr>
          </a:p>
        </p:txBody>
      </p:sp>
      <p:sp>
        <p:nvSpPr>
          <p:cNvPr id="9221" name="TextBox 1"/>
          <p:cNvSpPr txBox="1">
            <a:spLocks noChangeArrowheads="1"/>
          </p:cNvSpPr>
          <p:nvPr/>
        </p:nvSpPr>
        <p:spPr bwMode="auto">
          <a:xfrm>
            <a:off x="101252" y="6232609"/>
            <a:ext cx="8610600" cy="253916"/>
          </a:xfrm>
          <a:prstGeom prst="rect">
            <a:avLst/>
          </a:prstGeom>
          <a:noFill/>
          <a:ln w="9525">
            <a:noFill/>
            <a:miter lim="800000"/>
            <a:headEnd/>
            <a:tailEnd/>
          </a:ln>
        </p:spPr>
        <p:txBody>
          <a:bodyPr>
            <a:spAutoFit/>
          </a:bodyPr>
          <a:lstStyle/>
          <a:p>
            <a:r>
              <a:rPr lang="en-US" altLang="en-US" sz="1050" dirty="0"/>
              <a:t>Chisholm, M., et al</a:t>
            </a:r>
            <a:r>
              <a:rPr lang="en-US" altLang="en-US" sz="1050" i="1" dirty="0"/>
              <a:t>. Pharmacy Management, Leadership, Marketing, and Finance</a:t>
            </a:r>
            <a:r>
              <a:rPr lang="en-US" altLang="en-US" sz="1050" dirty="0"/>
              <a:t>. 1</a:t>
            </a:r>
            <a:r>
              <a:rPr lang="en-US" altLang="en-US" sz="1050" baseline="30000" dirty="0"/>
              <a:t>st</a:t>
            </a:r>
            <a:r>
              <a:rPr lang="en-US" altLang="en-US" sz="1050" dirty="0"/>
              <a:t> ed. Jones and </a:t>
            </a:r>
            <a:r>
              <a:rPr lang="en-US" altLang="en-US" sz="1050" dirty="0" err="1"/>
              <a:t>Bartlet</a:t>
            </a:r>
            <a:r>
              <a:rPr lang="en-US" altLang="en-US" sz="1050" dirty="0"/>
              <a:t> Publishers. 2014. p 258-60</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rrowheads="1"/>
          </p:cNvSpPr>
          <p:nvPr>
            <p:ph type="title"/>
          </p:nvPr>
        </p:nvSpPr>
        <p:spPr/>
        <p:txBody>
          <a:bodyPr/>
          <a:lstStyle/>
          <a:p>
            <a:pPr eaLnBrk="1" hangingPunct="1">
              <a:defRPr/>
            </a:pPr>
            <a:r>
              <a:rPr lang="en-US" sz="4000" dirty="0"/>
              <a:t>Pharmaceuticals as Competitors</a:t>
            </a:r>
          </a:p>
        </p:txBody>
      </p:sp>
      <p:sp>
        <p:nvSpPr>
          <p:cNvPr id="175107" name="Rectangle 3"/>
          <p:cNvSpPr>
            <a:spLocks noGrp="1" noChangeArrowheads="1"/>
          </p:cNvSpPr>
          <p:nvPr>
            <p:ph type="body" idx="1"/>
          </p:nvPr>
        </p:nvSpPr>
        <p:spPr>
          <a:xfrm>
            <a:off x="457200" y="1600200"/>
            <a:ext cx="8229600" cy="3962400"/>
          </a:xfrm>
        </p:spPr>
        <p:txBody>
          <a:bodyPr/>
          <a:lstStyle/>
          <a:p>
            <a:pPr eaLnBrk="1" hangingPunct="1">
              <a:lnSpc>
                <a:spcPct val="80000"/>
              </a:lnSpc>
              <a:defRPr/>
            </a:pPr>
            <a:r>
              <a:rPr lang="en-US" dirty="0"/>
              <a:t>Products that appear to be competitors may not truly compete </a:t>
            </a:r>
          </a:p>
          <a:p>
            <a:pPr lvl="1" eaLnBrk="1" hangingPunct="1">
              <a:lnSpc>
                <a:spcPct val="80000"/>
              </a:lnSpc>
              <a:defRPr/>
            </a:pPr>
            <a:r>
              <a:rPr lang="en-US" dirty="0"/>
              <a:t>Many markets - competitive products are obvious</a:t>
            </a:r>
          </a:p>
          <a:p>
            <a:pPr lvl="1" eaLnBrk="1" hangingPunct="1">
              <a:lnSpc>
                <a:spcPct val="80000"/>
              </a:lnSpc>
              <a:defRPr/>
            </a:pPr>
            <a:r>
              <a:rPr lang="en-US" dirty="0"/>
              <a:t>Pharmaceuticals selected based on the health of the patient</a:t>
            </a:r>
          </a:p>
          <a:p>
            <a:pPr eaLnBrk="1" hangingPunct="1">
              <a:lnSpc>
                <a:spcPct val="80000"/>
              </a:lnSpc>
              <a:defRPr/>
            </a:pPr>
            <a:r>
              <a:rPr lang="en-US" dirty="0"/>
              <a:t>Classified into three types</a:t>
            </a:r>
          </a:p>
          <a:p>
            <a:pPr lvl="1" eaLnBrk="1" hangingPunct="1">
              <a:lnSpc>
                <a:spcPct val="80000"/>
              </a:lnSpc>
              <a:defRPr/>
            </a:pPr>
            <a:r>
              <a:rPr lang="en-US" dirty="0"/>
              <a:t>Direct Competitor</a:t>
            </a:r>
          </a:p>
          <a:p>
            <a:pPr lvl="1" eaLnBrk="1" hangingPunct="1">
              <a:lnSpc>
                <a:spcPct val="80000"/>
              </a:lnSpc>
              <a:defRPr/>
            </a:pPr>
            <a:r>
              <a:rPr lang="en-US" dirty="0"/>
              <a:t>Indirect Competitor</a:t>
            </a:r>
          </a:p>
          <a:p>
            <a:pPr lvl="1" eaLnBrk="1" hangingPunct="1">
              <a:lnSpc>
                <a:spcPct val="80000"/>
              </a:lnSpc>
              <a:defRPr/>
            </a:pPr>
            <a:r>
              <a:rPr lang="en-US" dirty="0"/>
              <a:t>Complementary</a:t>
            </a:r>
          </a:p>
        </p:txBody>
      </p:sp>
      <p:sp>
        <p:nvSpPr>
          <p:cNvPr id="72708" name="Slide Number Placeholder 1"/>
          <p:cNvSpPr>
            <a:spLocks noGrp="1"/>
          </p:cNvSpPr>
          <p:nvPr>
            <p:ph type="sldNum" sz="quarter" idx="11"/>
          </p:nvPr>
        </p:nvSpPr>
        <p:spPr>
          <a:noFill/>
          <a:ln>
            <a:miter lim="800000"/>
            <a:headEnd/>
            <a:tailEnd/>
          </a:ln>
        </p:spPr>
        <p:txBody>
          <a:bodyPr/>
          <a:lstStyle/>
          <a:p>
            <a:fld id="{194ECC0D-3566-4FDD-ABAB-1E67484F57C9}" type="slidenum">
              <a:rPr lang="en-US" altLang="en-US" smtClean="0">
                <a:latin typeface="Arial" pitchFamily="34" charset="0"/>
              </a:rPr>
              <a:pPr/>
              <a:t>70</a:t>
            </a:fld>
            <a:endParaRPr lang="en-US" altLang="en-US">
              <a:latin typeface="Arial" pitchFamily="34" charset="0"/>
            </a:endParaRPr>
          </a:p>
        </p:txBody>
      </p:sp>
      <p:sp>
        <p:nvSpPr>
          <p:cNvPr id="2" name="TextBox 1"/>
          <p:cNvSpPr txBox="1"/>
          <p:nvPr/>
        </p:nvSpPr>
        <p:spPr>
          <a:xfrm>
            <a:off x="304800" y="6021287"/>
            <a:ext cx="4572000" cy="227113"/>
          </a:xfrm>
          <a:prstGeom prst="rect">
            <a:avLst/>
          </a:prstGeom>
          <a:noFill/>
        </p:spPr>
        <p:txBody>
          <a:bodyPr wrap="square" rtlCol="0">
            <a:spAutoFit/>
          </a:bodyPr>
          <a:lstStyle/>
          <a:p>
            <a:pPr marL="342900" lvl="0" indent="-342900" eaLnBrk="1" hangingPunct="1">
              <a:lnSpc>
                <a:spcPct val="80000"/>
              </a:lnSpc>
              <a:spcBef>
                <a:spcPct val="20000"/>
              </a:spcBef>
              <a:buClr>
                <a:srgbClr val="FFCC00"/>
              </a:buClr>
              <a:buSzPct val="70000"/>
              <a:defRPr/>
            </a:pPr>
            <a:r>
              <a:rPr lang="en-US" sz="1050" kern="0" dirty="0" err="1">
                <a:solidFill>
                  <a:srgbClr val="FFFFFF"/>
                </a:solidFill>
                <a:effectLst>
                  <a:outerShdw blurRad="38100" dist="38100" dir="2700000" algn="tl">
                    <a:srgbClr val="000000"/>
                  </a:outerShdw>
                </a:effectLst>
                <a:latin typeface="Garamond"/>
              </a:rPr>
              <a:t>Kolassa</a:t>
            </a:r>
            <a:r>
              <a:rPr lang="en-US" sz="1050" kern="0" dirty="0">
                <a:solidFill>
                  <a:srgbClr val="FFFFFF"/>
                </a:solidFill>
                <a:effectLst>
                  <a:outerShdw blurRad="38100" dist="38100" dir="2700000" algn="tl">
                    <a:srgbClr val="000000"/>
                  </a:outerShdw>
                </a:effectLst>
                <a:latin typeface="Garamond"/>
              </a:rPr>
              <a:t> E.M. The strategic pricing of pharmaceuticals. 2009; </a:t>
            </a:r>
            <a:r>
              <a:rPr lang="en-US" sz="1050" kern="0" dirty="0" err="1">
                <a:solidFill>
                  <a:srgbClr val="FFFFFF"/>
                </a:solidFill>
                <a:effectLst>
                  <a:outerShdw blurRad="38100" dist="38100" dir="2700000" algn="tl">
                    <a:srgbClr val="000000"/>
                  </a:outerShdw>
                </a:effectLst>
                <a:latin typeface="Garamond"/>
              </a:rPr>
              <a:t>Chp</a:t>
            </a:r>
            <a:r>
              <a:rPr lang="en-US" sz="1050" kern="0" dirty="0">
                <a:solidFill>
                  <a:srgbClr val="FFFFFF"/>
                </a:solidFill>
                <a:effectLst>
                  <a:outerShdw blurRad="38100" dist="38100" dir="2700000" algn="tl">
                    <a:srgbClr val="000000"/>
                  </a:outerShdw>
                </a:effectLst>
                <a:latin typeface="Garamond"/>
              </a:rPr>
              <a:t> 8 (127:146)</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rrowheads="1"/>
          </p:cNvSpPr>
          <p:nvPr>
            <p:ph type="title"/>
          </p:nvPr>
        </p:nvSpPr>
        <p:spPr>
          <a:xfrm>
            <a:off x="457200" y="0"/>
            <a:ext cx="8229600" cy="1143000"/>
          </a:xfrm>
        </p:spPr>
        <p:txBody>
          <a:bodyPr/>
          <a:lstStyle/>
          <a:p>
            <a:pPr eaLnBrk="1" hangingPunct="1">
              <a:defRPr/>
            </a:pPr>
            <a:r>
              <a:rPr lang="en-US" sz="4000" dirty="0"/>
              <a:t>Direct Competitor</a:t>
            </a:r>
          </a:p>
        </p:txBody>
      </p:sp>
      <p:sp>
        <p:nvSpPr>
          <p:cNvPr id="176131" name="Rectangle 3"/>
          <p:cNvSpPr>
            <a:spLocks noGrp="1" noChangeArrowheads="1"/>
          </p:cNvSpPr>
          <p:nvPr>
            <p:ph type="body" idx="1"/>
          </p:nvPr>
        </p:nvSpPr>
        <p:spPr>
          <a:xfrm>
            <a:off x="450273" y="1143000"/>
            <a:ext cx="6102927" cy="5715000"/>
          </a:xfrm>
        </p:spPr>
        <p:txBody>
          <a:bodyPr/>
          <a:lstStyle/>
          <a:p>
            <a:pPr eaLnBrk="1" hangingPunct="1">
              <a:defRPr/>
            </a:pPr>
            <a:r>
              <a:rPr lang="en-US" sz="2800" dirty="0"/>
              <a:t>Alternate product physician chooses</a:t>
            </a:r>
          </a:p>
          <a:p>
            <a:pPr eaLnBrk="1" hangingPunct="1">
              <a:defRPr/>
            </a:pPr>
            <a:r>
              <a:rPr lang="en-US" sz="2800" dirty="0"/>
              <a:t>Achieves the same result </a:t>
            </a:r>
          </a:p>
          <a:p>
            <a:pPr eaLnBrk="1" hangingPunct="1">
              <a:defRPr/>
            </a:pPr>
            <a:r>
              <a:rPr lang="en-US" sz="2800" dirty="0"/>
              <a:t>Has same biological mechanism</a:t>
            </a:r>
          </a:p>
          <a:p>
            <a:pPr eaLnBrk="1" hangingPunct="1">
              <a:defRPr/>
            </a:pPr>
            <a:r>
              <a:rPr lang="en-US" sz="2800" dirty="0"/>
              <a:t>Example:</a:t>
            </a:r>
          </a:p>
          <a:p>
            <a:pPr lvl="1" eaLnBrk="1" hangingPunct="1">
              <a:defRPr/>
            </a:pPr>
            <a:r>
              <a:rPr lang="en-US" sz="2400" dirty="0"/>
              <a:t>Products in same therapeutic class</a:t>
            </a:r>
          </a:p>
          <a:p>
            <a:pPr lvl="1" eaLnBrk="1" hangingPunct="1">
              <a:defRPr/>
            </a:pPr>
            <a:r>
              <a:rPr lang="en-US" sz="2400" dirty="0"/>
              <a:t>Inhaled corticosteroids for asthma treatment </a:t>
            </a:r>
          </a:p>
          <a:p>
            <a:pPr eaLnBrk="1" hangingPunct="1">
              <a:defRPr/>
            </a:pPr>
            <a:r>
              <a:rPr lang="en-US" sz="2800" dirty="0"/>
              <a:t>Marketing and price play important roles</a:t>
            </a:r>
          </a:p>
          <a:p>
            <a:pPr lvl="1" eaLnBrk="1" hangingPunct="1">
              <a:defRPr/>
            </a:pPr>
            <a:r>
              <a:rPr lang="en-US" sz="2400" dirty="0"/>
              <a:t>Keep products at the top of the value scale</a:t>
            </a:r>
          </a:p>
        </p:txBody>
      </p:sp>
      <p:pic>
        <p:nvPicPr>
          <p:cNvPr id="73732" name="Picture 4" descr="1SEO-Competitors-Analysis-and-Strategy-Suggestions"/>
          <p:cNvPicPr>
            <a:picLocks noChangeAspect="1" noChangeArrowheads="1"/>
          </p:cNvPicPr>
          <p:nvPr/>
        </p:nvPicPr>
        <p:blipFill>
          <a:blip r:embed="rId3" cstate="print"/>
          <a:srcRect/>
          <a:stretch>
            <a:fillRect/>
          </a:stretch>
        </p:blipFill>
        <p:spPr bwMode="auto">
          <a:xfrm>
            <a:off x="6248400" y="1828800"/>
            <a:ext cx="2267663" cy="2895600"/>
          </a:xfrm>
          <a:prstGeom prst="rect">
            <a:avLst/>
          </a:prstGeom>
          <a:noFill/>
          <a:ln w="76200">
            <a:solidFill>
              <a:schemeClr val="accent2"/>
            </a:solidFill>
            <a:miter lim="800000"/>
            <a:headEnd/>
            <a:tailEnd/>
          </a:ln>
        </p:spPr>
      </p:pic>
      <p:sp>
        <p:nvSpPr>
          <p:cNvPr id="73733" name="Slide Number Placeholder 1"/>
          <p:cNvSpPr>
            <a:spLocks noGrp="1"/>
          </p:cNvSpPr>
          <p:nvPr>
            <p:ph type="sldNum" sz="quarter" idx="11"/>
          </p:nvPr>
        </p:nvSpPr>
        <p:spPr>
          <a:noFill/>
          <a:ln>
            <a:miter lim="800000"/>
            <a:headEnd/>
            <a:tailEnd/>
          </a:ln>
        </p:spPr>
        <p:txBody>
          <a:bodyPr/>
          <a:lstStyle/>
          <a:p>
            <a:fld id="{C5BA330D-3173-4395-86AB-242D83EB2C92}" type="slidenum">
              <a:rPr lang="en-US" altLang="en-US" smtClean="0">
                <a:latin typeface="Arial" pitchFamily="34" charset="0"/>
              </a:rPr>
              <a:pPr/>
              <a:t>71</a:t>
            </a:fld>
            <a:endParaRPr lang="en-US" altLang="en-US">
              <a:latin typeface="Arial"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p:txBody>
          <a:bodyPr/>
          <a:lstStyle/>
          <a:p>
            <a:pPr eaLnBrk="1" hangingPunct="1">
              <a:defRPr/>
            </a:pPr>
            <a:r>
              <a:rPr lang="en-US" sz="4000" dirty="0"/>
              <a:t>Indirect Competitor</a:t>
            </a:r>
          </a:p>
        </p:txBody>
      </p:sp>
      <p:sp>
        <p:nvSpPr>
          <p:cNvPr id="177155" name="Rectangle 3"/>
          <p:cNvSpPr>
            <a:spLocks noGrp="1" noChangeArrowheads="1"/>
          </p:cNvSpPr>
          <p:nvPr>
            <p:ph type="body" idx="1"/>
          </p:nvPr>
        </p:nvSpPr>
        <p:spPr>
          <a:xfrm>
            <a:off x="457200" y="1600201"/>
            <a:ext cx="8229600" cy="3962400"/>
          </a:xfrm>
        </p:spPr>
        <p:txBody>
          <a:bodyPr/>
          <a:lstStyle/>
          <a:p>
            <a:pPr eaLnBrk="1" hangingPunct="1">
              <a:defRPr/>
            </a:pPr>
            <a:r>
              <a:rPr lang="en-US" sz="2800" dirty="0"/>
              <a:t>Alternative product a physician would chooses</a:t>
            </a:r>
          </a:p>
          <a:p>
            <a:pPr eaLnBrk="1" hangingPunct="1">
              <a:defRPr/>
            </a:pPr>
            <a:r>
              <a:rPr lang="en-US" sz="2800" dirty="0"/>
              <a:t>Achieves a similar result </a:t>
            </a:r>
          </a:p>
          <a:p>
            <a:pPr eaLnBrk="1" hangingPunct="1">
              <a:defRPr/>
            </a:pPr>
            <a:r>
              <a:rPr lang="en-US" sz="2800" dirty="0"/>
              <a:t>Has a different biological mechanism</a:t>
            </a:r>
          </a:p>
          <a:p>
            <a:pPr eaLnBrk="1" hangingPunct="1">
              <a:defRPr/>
            </a:pPr>
            <a:r>
              <a:rPr lang="en-US" sz="2800" dirty="0"/>
              <a:t>All members of drug class will compete collectively against another class</a:t>
            </a:r>
          </a:p>
          <a:p>
            <a:pPr eaLnBrk="1" hangingPunct="1">
              <a:defRPr/>
            </a:pPr>
            <a:r>
              <a:rPr lang="en-US" sz="2800" dirty="0"/>
              <a:t>Differences in marketing efforts</a:t>
            </a:r>
          </a:p>
          <a:p>
            <a:pPr lvl="1" eaLnBrk="1" hangingPunct="1">
              <a:defRPr/>
            </a:pPr>
            <a:r>
              <a:rPr lang="en-US" sz="2400" dirty="0"/>
              <a:t>Differentiating the mechanism of action </a:t>
            </a:r>
          </a:p>
          <a:p>
            <a:pPr lvl="1" eaLnBrk="1" hangingPunct="1">
              <a:defRPr/>
            </a:pPr>
            <a:r>
              <a:rPr lang="en-US" sz="2400" dirty="0"/>
              <a:t>Clinical differences are more important than price</a:t>
            </a:r>
          </a:p>
        </p:txBody>
      </p:sp>
      <p:sp>
        <p:nvSpPr>
          <p:cNvPr id="74756" name="Slide Number Placeholder 1"/>
          <p:cNvSpPr>
            <a:spLocks noGrp="1"/>
          </p:cNvSpPr>
          <p:nvPr>
            <p:ph type="sldNum" sz="quarter" idx="11"/>
          </p:nvPr>
        </p:nvSpPr>
        <p:spPr>
          <a:noFill/>
          <a:ln>
            <a:miter lim="800000"/>
            <a:headEnd/>
            <a:tailEnd/>
          </a:ln>
        </p:spPr>
        <p:txBody>
          <a:bodyPr/>
          <a:lstStyle/>
          <a:p>
            <a:fld id="{42386780-D45D-4182-A85E-EAA3CCB8CB03}" type="slidenum">
              <a:rPr lang="en-US" altLang="en-US" smtClean="0">
                <a:latin typeface="Arial" pitchFamily="34" charset="0"/>
              </a:rPr>
              <a:pPr/>
              <a:t>72</a:t>
            </a:fld>
            <a:endParaRPr lang="en-US" altLang="en-US">
              <a:latin typeface="Arial"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rrowheads="1"/>
          </p:cNvSpPr>
          <p:nvPr>
            <p:ph type="title"/>
          </p:nvPr>
        </p:nvSpPr>
        <p:spPr/>
        <p:txBody>
          <a:bodyPr/>
          <a:lstStyle/>
          <a:p>
            <a:pPr eaLnBrk="1" hangingPunct="1">
              <a:defRPr/>
            </a:pPr>
            <a:r>
              <a:rPr lang="en-US" sz="4000" dirty="0" err="1"/>
              <a:t>Complementor</a:t>
            </a:r>
            <a:endParaRPr lang="en-US" sz="4000" dirty="0"/>
          </a:p>
        </p:txBody>
      </p:sp>
      <p:sp>
        <p:nvSpPr>
          <p:cNvPr id="178179" name="Rectangle 3"/>
          <p:cNvSpPr>
            <a:spLocks noGrp="1" noChangeArrowheads="1"/>
          </p:cNvSpPr>
          <p:nvPr>
            <p:ph type="body" idx="1"/>
          </p:nvPr>
        </p:nvSpPr>
        <p:spPr/>
        <p:txBody>
          <a:bodyPr/>
          <a:lstStyle/>
          <a:p>
            <a:pPr eaLnBrk="1" hangingPunct="1">
              <a:lnSpc>
                <a:spcPct val="90000"/>
              </a:lnSpc>
              <a:defRPr/>
            </a:pPr>
            <a:r>
              <a:rPr lang="en-US" sz="2800" dirty="0"/>
              <a:t>Product improves outcome when used concomitantly with another product</a:t>
            </a:r>
          </a:p>
          <a:p>
            <a:pPr eaLnBrk="1" hangingPunct="1">
              <a:lnSpc>
                <a:spcPct val="90000"/>
              </a:lnSpc>
              <a:defRPr/>
            </a:pPr>
            <a:r>
              <a:rPr lang="en-US" sz="2800" dirty="0"/>
              <a:t>Belong to different therapeutic classes</a:t>
            </a:r>
          </a:p>
          <a:p>
            <a:pPr eaLnBrk="1" hangingPunct="1">
              <a:lnSpc>
                <a:spcPct val="90000"/>
              </a:lnSpc>
              <a:defRPr/>
            </a:pPr>
            <a:r>
              <a:rPr lang="en-US" sz="2800" dirty="0"/>
              <a:t>Benefit from both mechanisms of action</a:t>
            </a:r>
          </a:p>
          <a:p>
            <a:pPr eaLnBrk="1" hangingPunct="1">
              <a:lnSpc>
                <a:spcPct val="90000"/>
              </a:lnSpc>
              <a:defRPr/>
            </a:pPr>
            <a:r>
              <a:rPr lang="en-US" sz="2800" dirty="0"/>
              <a:t>Very little real competition</a:t>
            </a:r>
          </a:p>
          <a:p>
            <a:pPr lvl="1" eaLnBrk="1" hangingPunct="1">
              <a:lnSpc>
                <a:spcPct val="90000"/>
              </a:lnSpc>
              <a:defRPr/>
            </a:pPr>
            <a:r>
              <a:rPr lang="en-US" sz="2400" dirty="0"/>
              <a:t>Mechanisms of action differ</a:t>
            </a:r>
          </a:p>
          <a:p>
            <a:pPr lvl="1" eaLnBrk="1" hangingPunct="1">
              <a:lnSpc>
                <a:spcPct val="90000"/>
              </a:lnSpc>
              <a:defRPr/>
            </a:pPr>
            <a:r>
              <a:rPr lang="en-US" sz="2400" dirty="0"/>
              <a:t>Maybe no real competition</a:t>
            </a:r>
          </a:p>
          <a:p>
            <a:pPr eaLnBrk="1" hangingPunct="1">
              <a:lnSpc>
                <a:spcPct val="90000"/>
              </a:lnSpc>
              <a:defRPr/>
            </a:pPr>
            <a:r>
              <a:rPr lang="en-US" sz="2800" dirty="0"/>
              <a:t>Marketing not advised </a:t>
            </a:r>
          </a:p>
          <a:p>
            <a:pPr lvl="1" eaLnBrk="1" hangingPunct="1">
              <a:lnSpc>
                <a:spcPct val="90000"/>
              </a:lnSpc>
              <a:defRPr/>
            </a:pPr>
            <a:r>
              <a:rPr lang="en-US" sz="2400" dirty="0"/>
              <a:t>Decrease in patient benefit from therapy</a:t>
            </a:r>
          </a:p>
          <a:p>
            <a:pPr lvl="1" eaLnBrk="1" hangingPunct="1">
              <a:lnSpc>
                <a:spcPct val="90000"/>
              </a:lnSpc>
              <a:defRPr/>
            </a:pPr>
            <a:r>
              <a:rPr lang="en-US" sz="2400" dirty="0"/>
              <a:t>Prescribers would not agree</a:t>
            </a:r>
          </a:p>
        </p:txBody>
      </p:sp>
      <p:sp>
        <p:nvSpPr>
          <p:cNvPr id="75780" name="Slide Number Placeholder 1"/>
          <p:cNvSpPr>
            <a:spLocks noGrp="1"/>
          </p:cNvSpPr>
          <p:nvPr>
            <p:ph type="sldNum" sz="quarter" idx="11"/>
          </p:nvPr>
        </p:nvSpPr>
        <p:spPr>
          <a:noFill/>
          <a:ln>
            <a:miter lim="800000"/>
            <a:headEnd/>
            <a:tailEnd/>
          </a:ln>
        </p:spPr>
        <p:txBody>
          <a:bodyPr/>
          <a:lstStyle/>
          <a:p>
            <a:fld id="{B10518A1-C727-4529-AD18-FBA0EA7577CC}" type="slidenum">
              <a:rPr lang="en-US" altLang="en-US" smtClean="0">
                <a:latin typeface="Arial" pitchFamily="34" charset="0"/>
              </a:rPr>
              <a:pPr/>
              <a:t>73</a:t>
            </a:fld>
            <a:endParaRPr lang="en-US" altLang="en-US">
              <a:latin typeface="Arial"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rrowheads="1"/>
          </p:cNvSpPr>
          <p:nvPr>
            <p:ph type="title"/>
          </p:nvPr>
        </p:nvSpPr>
        <p:spPr/>
        <p:txBody>
          <a:bodyPr/>
          <a:lstStyle/>
          <a:p>
            <a:pPr eaLnBrk="1" hangingPunct="1">
              <a:defRPr/>
            </a:pPr>
            <a:r>
              <a:rPr lang="en-US" sz="4000" dirty="0"/>
              <a:t>Competition and Pricing</a:t>
            </a:r>
          </a:p>
        </p:txBody>
      </p:sp>
      <p:sp>
        <p:nvSpPr>
          <p:cNvPr id="173059" name="Rectangle 3"/>
          <p:cNvSpPr>
            <a:spLocks noGrp="1" noChangeArrowheads="1"/>
          </p:cNvSpPr>
          <p:nvPr>
            <p:ph type="body" idx="1"/>
          </p:nvPr>
        </p:nvSpPr>
        <p:spPr>
          <a:xfrm>
            <a:off x="457200" y="1600201"/>
            <a:ext cx="8229600" cy="3733800"/>
          </a:xfrm>
        </p:spPr>
        <p:txBody>
          <a:bodyPr/>
          <a:lstStyle/>
          <a:p>
            <a:pPr eaLnBrk="1" hangingPunct="1">
              <a:defRPr/>
            </a:pPr>
            <a:r>
              <a:rPr lang="en-US" dirty="0"/>
              <a:t>Assess competitors before pricing product</a:t>
            </a:r>
          </a:p>
          <a:p>
            <a:pPr eaLnBrk="1" hangingPunct="1">
              <a:defRPr/>
            </a:pPr>
            <a:r>
              <a:rPr lang="en-US" dirty="0"/>
              <a:t>Evaluate the competition’s category</a:t>
            </a:r>
          </a:p>
          <a:p>
            <a:pPr eaLnBrk="1" hangingPunct="1">
              <a:defRPr/>
            </a:pPr>
            <a:r>
              <a:rPr lang="en-US" dirty="0"/>
              <a:t>Competitors play two important roles in setting and managing the price of pharmaceuticals: </a:t>
            </a:r>
          </a:p>
          <a:p>
            <a:pPr lvl="1" eaLnBrk="1" hangingPunct="1">
              <a:buFont typeface="Wingdings" pitchFamily="2" charset="2"/>
              <a:buNone/>
              <a:defRPr/>
            </a:pPr>
            <a:r>
              <a:rPr lang="en-US" dirty="0"/>
              <a:t>  </a:t>
            </a:r>
            <a:r>
              <a:rPr lang="en-US" sz="2600" dirty="0"/>
              <a:t>1. Serve as a point of reference for evaluating price</a:t>
            </a:r>
          </a:p>
          <a:p>
            <a:pPr lvl="1" eaLnBrk="1" hangingPunct="1">
              <a:buFont typeface="Wingdings" pitchFamily="2" charset="2"/>
              <a:buNone/>
              <a:defRPr/>
            </a:pPr>
            <a:r>
              <a:rPr lang="en-US" sz="2600" dirty="0"/>
              <a:t>  2. Change a product’s value position through clinical utility</a:t>
            </a:r>
          </a:p>
        </p:txBody>
      </p:sp>
      <p:sp>
        <p:nvSpPr>
          <p:cNvPr id="76804" name="Slide Number Placeholder 1"/>
          <p:cNvSpPr>
            <a:spLocks noGrp="1"/>
          </p:cNvSpPr>
          <p:nvPr>
            <p:ph type="sldNum" sz="quarter" idx="11"/>
          </p:nvPr>
        </p:nvSpPr>
        <p:spPr>
          <a:noFill/>
          <a:ln>
            <a:miter lim="800000"/>
            <a:headEnd/>
            <a:tailEnd/>
          </a:ln>
        </p:spPr>
        <p:txBody>
          <a:bodyPr/>
          <a:lstStyle/>
          <a:p>
            <a:fld id="{4DDDEEE4-0F71-48C3-ADB7-A359429C9A46}" type="slidenum">
              <a:rPr lang="en-US" altLang="en-US" smtClean="0">
                <a:latin typeface="Arial" pitchFamily="34" charset="0"/>
              </a:rPr>
              <a:pPr/>
              <a:t>74</a:t>
            </a:fld>
            <a:endParaRPr lang="en-US" altLang="en-US">
              <a:latin typeface="Arial"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rrowheads="1"/>
          </p:cNvSpPr>
          <p:nvPr>
            <p:ph type="title"/>
          </p:nvPr>
        </p:nvSpPr>
        <p:spPr>
          <a:xfrm>
            <a:off x="457200" y="152400"/>
            <a:ext cx="8229600" cy="914400"/>
          </a:xfrm>
        </p:spPr>
        <p:txBody>
          <a:bodyPr/>
          <a:lstStyle/>
          <a:p>
            <a:pPr eaLnBrk="1" hangingPunct="1">
              <a:defRPr/>
            </a:pPr>
            <a:r>
              <a:rPr lang="en-US" sz="4000" dirty="0"/>
              <a:t>Competition and Pricing</a:t>
            </a:r>
          </a:p>
        </p:txBody>
      </p:sp>
      <p:sp>
        <p:nvSpPr>
          <p:cNvPr id="174083" name="Rectangle 3"/>
          <p:cNvSpPr>
            <a:spLocks noGrp="1" noChangeArrowheads="1"/>
          </p:cNvSpPr>
          <p:nvPr>
            <p:ph type="body" idx="1"/>
          </p:nvPr>
        </p:nvSpPr>
        <p:spPr>
          <a:xfrm>
            <a:off x="381000" y="1219200"/>
            <a:ext cx="8382000" cy="5029200"/>
          </a:xfrm>
        </p:spPr>
        <p:txBody>
          <a:bodyPr/>
          <a:lstStyle/>
          <a:p>
            <a:pPr eaLnBrk="1" hangingPunct="1">
              <a:lnSpc>
                <a:spcPct val="90000"/>
              </a:lnSpc>
              <a:defRPr/>
            </a:pPr>
            <a:r>
              <a:rPr lang="en-US" dirty="0"/>
              <a:t>Questions to consider when pricing a new product: </a:t>
            </a:r>
          </a:p>
          <a:p>
            <a:pPr lvl="1" eaLnBrk="1" hangingPunct="1">
              <a:lnSpc>
                <a:spcPct val="90000"/>
              </a:lnSpc>
              <a:defRPr/>
            </a:pPr>
            <a:r>
              <a:rPr lang="en-US" dirty="0"/>
              <a:t>What are the current competitive alternatives?</a:t>
            </a:r>
          </a:p>
          <a:p>
            <a:pPr lvl="1" eaLnBrk="1" hangingPunct="1">
              <a:lnSpc>
                <a:spcPct val="90000"/>
              </a:lnSpc>
              <a:defRPr/>
            </a:pPr>
            <a:r>
              <a:rPr lang="en-US" dirty="0"/>
              <a:t>Are competitors using flat pricing where all strengths are priced at the same level or are they using variable pricing for different strengths?</a:t>
            </a:r>
          </a:p>
          <a:p>
            <a:pPr lvl="1" eaLnBrk="1" hangingPunct="1">
              <a:lnSpc>
                <a:spcPct val="90000"/>
              </a:lnSpc>
              <a:defRPr/>
            </a:pPr>
            <a:r>
              <a:rPr lang="en-US" dirty="0"/>
              <a:t>How are competitors responding to the new product? Are they raising prices or offering discounts?</a:t>
            </a:r>
          </a:p>
          <a:p>
            <a:pPr lvl="1" eaLnBrk="1" hangingPunct="1">
              <a:lnSpc>
                <a:spcPct val="90000"/>
              </a:lnSpc>
              <a:defRPr/>
            </a:pPr>
            <a:r>
              <a:rPr lang="en-US" dirty="0"/>
              <a:t>Are any other new competitors anticipated?</a:t>
            </a:r>
          </a:p>
          <a:p>
            <a:pPr lvl="1" eaLnBrk="1" hangingPunct="1">
              <a:lnSpc>
                <a:spcPct val="90000"/>
              </a:lnSpc>
              <a:defRPr/>
            </a:pPr>
            <a:r>
              <a:rPr lang="en-US" dirty="0"/>
              <a:t>What steps might competitors take who feel threatened by the new product?</a:t>
            </a:r>
          </a:p>
        </p:txBody>
      </p:sp>
      <p:sp>
        <p:nvSpPr>
          <p:cNvPr id="77828" name="Slide Number Placeholder 1"/>
          <p:cNvSpPr>
            <a:spLocks noGrp="1"/>
          </p:cNvSpPr>
          <p:nvPr>
            <p:ph type="sldNum" sz="quarter" idx="11"/>
          </p:nvPr>
        </p:nvSpPr>
        <p:spPr>
          <a:noFill/>
          <a:ln>
            <a:miter lim="800000"/>
            <a:headEnd/>
            <a:tailEnd/>
          </a:ln>
        </p:spPr>
        <p:txBody>
          <a:bodyPr/>
          <a:lstStyle/>
          <a:p>
            <a:fld id="{C9F944E2-F8AB-4F4A-8BB9-D3BEBC4D8830}" type="slidenum">
              <a:rPr lang="en-US" altLang="en-US" smtClean="0">
                <a:latin typeface="Arial" pitchFamily="34" charset="0"/>
              </a:rPr>
              <a:pPr/>
              <a:t>75</a:t>
            </a:fld>
            <a:endParaRPr lang="en-US" altLang="en-US">
              <a:latin typeface="Arial"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rrowheads="1"/>
          </p:cNvSpPr>
          <p:nvPr>
            <p:ph type="title"/>
          </p:nvPr>
        </p:nvSpPr>
        <p:spPr>
          <a:xfrm>
            <a:off x="457200" y="0"/>
            <a:ext cx="8229600" cy="1143000"/>
          </a:xfrm>
        </p:spPr>
        <p:txBody>
          <a:bodyPr/>
          <a:lstStyle/>
          <a:p>
            <a:pPr eaLnBrk="1" hangingPunct="1">
              <a:defRPr/>
            </a:pPr>
            <a:r>
              <a:rPr lang="en-US"/>
              <a:t>Generic Markets and Pricing</a:t>
            </a:r>
          </a:p>
        </p:txBody>
      </p:sp>
      <p:sp>
        <p:nvSpPr>
          <p:cNvPr id="179203" name="Rectangle 3"/>
          <p:cNvSpPr>
            <a:spLocks noGrp="1" noChangeArrowheads="1"/>
          </p:cNvSpPr>
          <p:nvPr>
            <p:ph type="body" idx="1"/>
          </p:nvPr>
        </p:nvSpPr>
        <p:spPr>
          <a:xfrm>
            <a:off x="457200" y="1219200"/>
            <a:ext cx="8077200" cy="5181600"/>
          </a:xfrm>
        </p:spPr>
        <p:txBody>
          <a:bodyPr/>
          <a:lstStyle/>
          <a:p>
            <a:pPr eaLnBrk="1" hangingPunct="1">
              <a:lnSpc>
                <a:spcPct val="80000"/>
              </a:lnSpc>
              <a:defRPr/>
            </a:pPr>
            <a:r>
              <a:rPr lang="en-US" sz="2800" dirty="0"/>
              <a:t>Early 1980s all states passed generic substitution laws</a:t>
            </a:r>
          </a:p>
          <a:p>
            <a:pPr eaLnBrk="1" hangingPunct="1">
              <a:lnSpc>
                <a:spcPct val="80000"/>
              </a:lnSpc>
              <a:defRPr/>
            </a:pPr>
            <a:r>
              <a:rPr lang="en-US" sz="2800" dirty="0"/>
              <a:t>Generic substitution is required by law in 14 states</a:t>
            </a:r>
            <a:r>
              <a:rPr lang="en-US" sz="2800" baseline="30000" dirty="0"/>
              <a:t>9</a:t>
            </a:r>
            <a:endParaRPr lang="en-US" sz="2800" dirty="0"/>
          </a:p>
          <a:p>
            <a:pPr eaLnBrk="1" hangingPunct="1">
              <a:lnSpc>
                <a:spcPct val="80000"/>
              </a:lnSpc>
              <a:defRPr/>
            </a:pPr>
            <a:r>
              <a:rPr lang="en-US" sz="2800" dirty="0"/>
              <a:t>Most insurance will approve brand only if generic is not available</a:t>
            </a:r>
            <a:r>
              <a:rPr lang="en-US" sz="2800" baseline="30000" dirty="0"/>
              <a:t>5</a:t>
            </a:r>
          </a:p>
          <a:p>
            <a:pPr eaLnBrk="1" hangingPunct="1">
              <a:lnSpc>
                <a:spcPct val="80000"/>
              </a:lnSpc>
              <a:defRPr/>
            </a:pPr>
            <a:r>
              <a:rPr lang="en-US" sz="2800" dirty="0"/>
              <a:t>Financial incentives in place to promote generic substitution</a:t>
            </a:r>
          </a:p>
          <a:p>
            <a:pPr lvl="1" eaLnBrk="1" hangingPunct="1">
              <a:lnSpc>
                <a:spcPct val="80000"/>
              </a:lnSpc>
              <a:defRPr/>
            </a:pPr>
            <a:r>
              <a:rPr lang="en-US" sz="2400" dirty="0"/>
              <a:t>Pharmacists offered higher dispensing fees and bonuses</a:t>
            </a:r>
          </a:p>
          <a:p>
            <a:pPr lvl="1" eaLnBrk="1" hangingPunct="1">
              <a:lnSpc>
                <a:spcPct val="80000"/>
              </a:lnSpc>
              <a:defRPr/>
            </a:pPr>
            <a:r>
              <a:rPr lang="en-US" sz="2400" dirty="0"/>
              <a:t>Generic incentive program to consumers</a:t>
            </a:r>
          </a:p>
          <a:p>
            <a:pPr eaLnBrk="1" hangingPunct="1">
              <a:lnSpc>
                <a:spcPct val="80000"/>
              </a:lnSpc>
              <a:defRPr/>
            </a:pPr>
            <a:r>
              <a:rPr lang="en-US" sz="2800" dirty="0"/>
              <a:t>Generic substitution takes place automatically </a:t>
            </a:r>
          </a:p>
          <a:p>
            <a:pPr eaLnBrk="1" hangingPunct="1">
              <a:lnSpc>
                <a:spcPct val="80000"/>
              </a:lnSpc>
              <a:defRPr/>
            </a:pPr>
            <a:r>
              <a:rPr lang="en-US" sz="2800" dirty="0"/>
              <a:t>Introduction of generic drug should not affect pricing decisions</a:t>
            </a:r>
            <a:r>
              <a:rPr lang="en-US" sz="2800" baseline="30000" dirty="0"/>
              <a:t>6</a:t>
            </a:r>
            <a:endParaRPr lang="en-US" sz="2800" dirty="0"/>
          </a:p>
        </p:txBody>
      </p:sp>
      <p:sp>
        <p:nvSpPr>
          <p:cNvPr id="78853" name="Slide Number Placeholder 1"/>
          <p:cNvSpPr>
            <a:spLocks noGrp="1"/>
          </p:cNvSpPr>
          <p:nvPr>
            <p:ph type="sldNum" sz="quarter" idx="11"/>
          </p:nvPr>
        </p:nvSpPr>
        <p:spPr>
          <a:noFill/>
          <a:ln>
            <a:miter lim="800000"/>
            <a:headEnd/>
            <a:tailEnd/>
          </a:ln>
        </p:spPr>
        <p:txBody>
          <a:bodyPr/>
          <a:lstStyle/>
          <a:p>
            <a:fld id="{7B659AE9-0DEB-47FF-8271-C010E73B5153}" type="slidenum">
              <a:rPr lang="en-US" altLang="en-US" smtClean="0">
                <a:latin typeface="Arial" pitchFamily="34" charset="0"/>
              </a:rPr>
              <a:pPr/>
              <a:t>76</a:t>
            </a:fld>
            <a:endParaRPr lang="en-US" altLang="en-US">
              <a:latin typeface="Arial" pitchFamily="34" charset="0"/>
            </a:endParaRPr>
          </a:p>
        </p:txBody>
      </p:sp>
      <p:sp>
        <p:nvSpPr>
          <p:cNvPr id="78854" name="Footer Placeholder 1"/>
          <p:cNvSpPr>
            <a:spLocks noGrp="1"/>
          </p:cNvSpPr>
          <p:nvPr>
            <p:ph type="ftr" sz="quarter" idx="12"/>
          </p:nvPr>
        </p:nvSpPr>
        <p:spPr>
          <a:xfrm>
            <a:off x="152400" y="5943600"/>
            <a:ext cx="5638800" cy="457200"/>
          </a:xfrm>
          <a:noFill/>
          <a:ln>
            <a:miter lim="800000"/>
            <a:headEnd/>
            <a:tailEnd/>
          </a:ln>
        </p:spPr>
        <p:txBody>
          <a:bodyPr/>
          <a:lstStyle/>
          <a:p>
            <a:pPr algn="l"/>
            <a:r>
              <a:rPr lang="en-US" altLang="en-US" sz="1050" dirty="0">
                <a:latin typeface="+mn-lt"/>
              </a:rPr>
              <a:t>Matrix Healthcare Services. 2017, Feb 22. Mandatory Generic Chart. https://www.mymatrixx.com/wp-content/uploads/2017/04/Mandatory-Generic-Chart-as-of-March-2017.pdf. Accessed Sept 30, 2019</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rrowheads="1"/>
          </p:cNvSpPr>
          <p:nvPr>
            <p:ph type="title"/>
          </p:nvPr>
        </p:nvSpPr>
        <p:spPr/>
        <p:txBody>
          <a:bodyPr/>
          <a:lstStyle/>
          <a:p>
            <a:pPr eaLnBrk="1" hangingPunct="1">
              <a:defRPr/>
            </a:pPr>
            <a:r>
              <a:rPr lang="en-US" sz="4000" dirty="0"/>
              <a:t>Generic Pricing Behaviors</a:t>
            </a:r>
          </a:p>
        </p:txBody>
      </p:sp>
      <p:sp>
        <p:nvSpPr>
          <p:cNvPr id="180227" name="Rectangle 3"/>
          <p:cNvSpPr>
            <a:spLocks noGrp="1" noChangeArrowheads="1"/>
          </p:cNvSpPr>
          <p:nvPr>
            <p:ph type="body" idx="1"/>
          </p:nvPr>
        </p:nvSpPr>
        <p:spPr>
          <a:xfrm>
            <a:off x="457200" y="1371600"/>
            <a:ext cx="8229600" cy="4038600"/>
          </a:xfrm>
        </p:spPr>
        <p:txBody>
          <a:bodyPr/>
          <a:lstStyle/>
          <a:p>
            <a:pPr eaLnBrk="1" hangingPunct="1">
              <a:lnSpc>
                <a:spcPct val="90000"/>
              </a:lnSpc>
              <a:defRPr/>
            </a:pPr>
            <a:r>
              <a:rPr lang="en-US" sz="2800" dirty="0"/>
              <a:t>Once approved the first manufacturer sets the AWP for all other generics</a:t>
            </a:r>
          </a:p>
          <a:p>
            <a:pPr eaLnBrk="1" hangingPunct="1">
              <a:lnSpc>
                <a:spcPct val="90000"/>
              </a:lnSpc>
              <a:defRPr/>
            </a:pPr>
            <a:r>
              <a:rPr lang="en-US" sz="2800" dirty="0"/>
              <a:t>Actual price charged by generic manufacturers is usually much lower than AWP</a:t>
            </a:r>
          </a:p>
          <a:p>
            <a:pPr eaLnBrk="1" hangingPunct="1">
              <a:lnSpc>
                <a:spcPct val="90000"/>
              </a:lnSpc>
              <a:defRPr/>
            </a:pPr>
            <a:r>
              <a:rPr lang="en-US" sz="2800" dirty="0"/>
              <a:t>AWP for generics is typically 20% off brand price or less</a:t>
            </a:r>
            <a:r>
              <a:rPr lang="en-US" sz="2800" baseline="30000" dirty="0"/>
              <a:t>13</a:t>
            </a:r>
            <a:r>
              <a:rPr lang="en-US" sz="2800" dirty="0"/>
              <a:t> </a:t>
            </a:r>
          </a:p>
          <a:p>
            <a:pPr eaLnBrk="1" hangingPunct="1">
              <a:lnSpc>
                <a:spcPct val="90000"/>
              </a:lnSpc>
              <a:defRPr/>
            </a:pPr>
            <a:r>
              <a:rPr lang="en-US" sz="2800" dirty="0"/>
              <a:t>Principal price driver for generic markets </a:t>
            </a:r>
          </a:p>
          <a:p>
            <a:pPr lvl="1" eaLnBrk="1" hangingPunct="1">
              <a:lnSpc>
                <a:spcPct val="90000"/>
              </a:lnSpc>
              <a:defRPr/>
            </a:pPr>
            <a:r>
              <a:rPr lang="en-US" sz="2400" dirty="0"/>
              <a:t>Number of competing generics available </a:t>
            </a:r>
          </a:p>
          <a:p>
            <a:pPr lvl="1" eaLnBrk="1" hangingPunct="1">
              <a:lnSpc>
                <a:spcPct val="90000"/>
              </a:lnSpc>
              <a:defRPr/>
            </a:pPr>
            <a:r>
              <a:rPr lang="en-US" sz="2400" dirty="0"/>
              <a:t>Generic manufacturers must remain price competitive</a:t>
            </a:r>
          </a:p>
        </p:txBody>
      </p:sp>
      <p:sp>
        <p:nvSpPr>
          <p:cNvPr id="79876" name="Slide Number Placeholder 1"/>
          <p:cNvSpPr>
            <a:spLocks noGrp="1"/>
          </p:cNvSpPr>
          <p:nvPr>
            <p:ph type="sldNum" sz="quarter" idx="11"/>
          </p:nvPr>
        </p:nvSpPr>
        <p:spPr>
          <a:noFill/>
          <a:ln>
            <a:miter lim="800000"/>
            <a:headEnd/>
            <a:tailEnd/>
          </a:ln>
        </p:spPr>
        <p:txBody>
          <a:bodyPr/>
          <a:lstStyle/>
          <a:p>
            <a:fld id="{C043A033-CD36-48C5-A154-54F08439F6DC}" type="slidenum">
              <a:rPr lang="en-US" altLang="en-US" smtClean="0">
                <a:latin typeface="Arial" pitchFamily="34" charset="0"/>
              </a:rPr>
              <a:pPr/>
              <a:t>77</a:t>
            </a:fld>
            <a:endParaRPr lang="en-US" altLang="en-US">
              <a:latin typeface="Arial"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rrowheads="1"/>
          </p:cNvSpPr>
          <p:nvPr>
            <p:ph type="title"/>
          </p:nvPr>
        </p:nvSpPr>
        <p:spPr>
          <a:xfrm>
            <a:off x="457200" y="0"/>
            <a:ext cx="8229600" cy="1143000"/>
          </a:xfrm>
        </p:spPr>
        <p:txBody>
          <a:bodyPr/>
          <a:lstStyle/>
          <a:p>
            <a:pPr eaLnBrk="1" hangingPunct="1">
              <a:defRPr/>
            </a:pPr>
            <a:r>
              <a:rPr lang="en-US" sz="4000" dirty="0"/>
              <a:t>Generic Pricing Behaviors</a:t>
            </a:r>
          </a:p>
        </p:txBody>
      </p:sp>
      <p:sp>
        <p:nvSpPr>
          <p:cNvPr id="181251" name="Rectangle 3"/>
          <p:cNvSpPr>
            <a:spLocks noGrp="1" noChangeArrowheads="1"/>
          </p:cNvSpPr>
          <p:nvPr>
            <p:ph type="body" idx="1"/>
          </p:nvPr>
        </p:nvSpPr>
        <p:spPr>
          <a:xfrm>
            <a:off x="457200" y="990600"/>
            <a:ext cx="8229600" cy="3048000"/>
          </a:xfrm>
        </p:spPr>
        <p:txBody>
          <a:bodyPr/>
          <a:lstStyle/>
          <a:p>
            <a:pPr eaLnBrk="1" hangingPunct="1">
              <a:lnSpc>
                <a:spcPct val="90000"/>
              </a:lnSpc>
              <a:defRPr/>
            </a:pPr>
            <a:r>
              <a:rPr lang="en-US" sz="2800" dirty="0"/>
              <a:t>Exclusivity </a:t>
            </a:r>
          </a:p>
          <a:p>
            <a:pPr lvl="1" eaLnBrk="1" hangingPunct="1">
              <a:lnSpc>
                <a:spcPct val="90000"/>
              </a:lnSpc>
              <a:defRPr/>
            </a:pPr>
            <a:r>
              <a:rPr lang="en-US" sz="2400" dirty="0"/>
              <a:t>Manufacturer has patent rights</a:t>
            </a:r>
          </a:p>
          <a:p>
            <a:pPr lvl="1" eaLnBrk="1" hangingPunct="1">
              <a:lnSpc>
                <a:spcPct val="90000"/>
              </a:lnSpc>
              <a:defRPr/>
            </a:pPr>
            <a:r>
              <a:rPr lang="en-US" sz="2400" dirty="0"/>
              <a:t>180 days exclusivity for first generic of its class</a:t>
            </a:r>
          </a:p>
          <a:p>
            <a:pPr lvl="1" eaLnBrk="1" hangingPunct="1">
              <a:lnSpc>
                <a:spcPct val="90000"/>
              </a:lnSpc>
              <a:defRPr/>
            </a:pPr>
            <a:r>
              <a:rPr lang="en-US" sz="2400" dirty="0"/>
              <a:t>Price set within 25% of the brand</a:t>
            </a:r>
            <a:r>
              <a:rPr lang="en-US" sz="2400" baseline="30000" dirty="0"/>
              <a:t>13</a:t>
            </a:r>
          </a:p>
          <a:p>
            <a:pPr eaLnBrk="1" hangingPunct="1">
              <a:lnSpc>
                <a:spcPct val="90000"/>
              </a:lnSpc>
              <a:defRPr/>
            </a:pPr>
            <a:r>
              <a:rPr lang="en-US" sz="2800" dirty="0"/>
              <a:t>With a competitor pricing drops significantly</a:t>
            </a:r>
          </a:p>
          <a:p>
            <a:pPr eaLnBrk="1" hangingPunct="1">
              <a:lnSpc>
                <a:spcPct val="90000"/>
              </a:lnSpc>
              <a:defRPr/>
            </a:pPr>
            <a:r>
              <a:rPr lang="en-US" sz="2800" dirty="0"/>
              <a:t>Any further competitors will result in steady price decrease</a:t>
            </a:r>
          </a:p>
          <a:p>
            <a:pPr eaLnBrk="1" hangingPunct="1">
              <a:lnSpc>
                <a:spcPct val="90000"/>
              </a:lnSpc>
              <a:buFont typeface="Wingdings" pitchFamily="2" charset="2"/>
              <a:buNone/>
              <a:defRPr/>
            </a:pPr>
            <a:endParaRPr lang="en-US" sz="1400" dirty="0"/>
          </a:p>
        </p:txBody>
      </p:sp>
      <p:sp>
        <p:nvSpPr>
          <p:cNvPr id="80900" name="Slide Number Placeholder 1"/>
          <p:cNvSpPr>
            <a:spLocks noGrp="1"/>
          </p:cNvSpPr>
          <p:nvPr>
            <p:ph type="sldNum" sz="quarter" idx="11"/>
          </p:nvPr>
        </p:nvSpPr>
        <p:spPr>
          <a:noFill/>
          <a:ln>
            <a:miter lim="800000"/>
            <a:headEnd/>
            <a:tailEnd/>
          </a:ln>
        </p:spPr>
        <p:txBody>
          <a:bodyPr/>
          <a:lstStyle/>
          <a:p>
            <a:fld id="{CDAB7F14-3F4E-4DC6-BFDE-72EE561B9983}" type="slidenum">
              <a:rPr lang="en-US" altLang="en-US" smtClean="0">
                <a:latin typeface="Arial" pitchFamily="34" charset="0"/>
              </a:rPr>
              <a:pPr/>
              <a:t>78</a:t>
            </a:fld>
            <a:endParaRPr lang="en-US" altLang="en-US" dirty="0">
              <a:latin typeface="Arial" pitchFamily="34" charset="0"/>
            </a:endParaRPr>
          </a:p>
        </p:txBody>
      </p:sp>
      <p:pic>
        <p:nvPicPr>
          <p:cNvPr id="3" name="Picture 2"/>
          <p:cNvPicPr>
            <a:picLocks noChangeAspect="1"/>
          </p:cNvPicPr>
          <p:nvPr/>
        </p:nvPicPr>
        <p:blipFill>
          <a:blip r:embed="rId3"/>
          <a:stretch>
            <a:fillRect/>
          </a:stretch>
        </p:blipFill>
        <p:spPr>
          <a:xfrm>
            <a:off x="2247900" y="4116649"/>
            <a:ext cx="4648200" cy="2402533"/>
          </a:xfrm>
          <a:prstGeom prst="rect">
            <a:avLst/>
          </a:prstGeom>
          <a:ln w="76200">
            <a:solidFill>
              <a:schemeClr val="accent2"/>
            </a:solid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rrowheads="1"/>
          </p:cNvSpPr>
          <p:nvPr>
            <p:ph type="title"/>
          </p:nvPr>
        </p:nvSpPr>
        <p:spPr/>
        <p:txBody>
          <a:bodyPr/>
          <a:lstStyle/>
          <a:p>
            <a:pPr eaLnBrk="1" hangingPunct="1">
              <a:defRPr/>
            </a:pPr>
            <a:r>
              <a:rPr lang="en-US" sz="4000" dirty="0"/>
              <a:t>Generic Pricing Behaviors</a:t>
            </a:r>
          </a:p>
        </p:txBody>
      </p:sp>
      <p:sp>
        <p:nvSpPr>
          <p:cNvPr id="182275" name="Rectangle 3"/>
          <p:cNvSpPr>
            <a:spLocks noGrp="1" noChangeArrowheads="1"/>
          </p:cNvSpPr>
          <p:nvPr>
            <p:ph type="body" idx="1"/>
          </p:nvPr>
        </p:nvSpPr>
        <p:spPr>
          <a:xfrm>
            <a:off x="457200" y="1600200"/>
            <a:ext cx="8077200" cy="3810000"/>
          </a:xfrm>
        </p:spPr>
        <p:txBody>
          <a:bodyPr/>
          <a:lstStyle/>
          <a:p>
            <a:pPr eaLnBrk="1" hangingPunct="1">
              <a:lnSpc>
                <a:spcPct val="90000"/>
              </a:lnSpc>
              <a:defRPr/>
            </a:pPr>
            <a:r>
              <a:rPr lang="en-US" sz="2800" dirty="0"/>
              <a:t>Loss of patent leads to quick transfer of sales to generic</a:t>
            </a:r>
          </a:p>
          <a:p>
            <a:pPr lvl="1" eaLnBrk="1" hangingPunct="1">
              <a:lnSpc>
                <a:spcPct val="90000"/>
              </a:lnSpc>
              <a:defRPr/>
            </a:pPr>
            <a:r>
              <a:rPr lang="en-US" sz="2400" dirty="0"/>
              <a:t>Brands in the same class but different molecular make-ups remain relatively unaffected</a:t>
            </a:r>
          </a:p>
          <a:p>
            <a:pPr lvl="1" eaLnBrk="1" hangingPunct="1">
              <a:lnSpc>
                <a:spcPct val="90000"/>
              </a:lnSpc>
              <a:defRPr/>
            </a:pPr>
            <a:r>
              <a:rPr lang="en-US" sz="2400" dirty="0"/>
              <a:t>Generics generally only affect sales of the originator brand</a:t>
            </a:r>
          </a:p>
          <a:p>
            <a:pPr eaLnBrk="1" hangingPunct="1">
              <a:lnSpc>
                <a:spcPct val="90000"/>
              </a:lnSpc>
              <a:defRPr/>
            </a:pPr>
            <a:r>
              <a:rPr lang="en-US" sz="2800" dirty="0"/>
              <a:t>Generic rarely has affect on products with recognizable difference</a:t>
            </a:r>
          </a:p>
          <a:p>
            <a:pPr lvl="1" eaLnBrk="1" hangingPunct="1">
              <a:lnSpc>
                <a:spcPct val="90000"/>
              </a:lnSpc>
              <a:defRPr/>
            </a:pPr>
            <a:r>
              <a:rPr lang="en-US" sz="2400" dirty="0"/>
              <a:t>Little effect on ability to price product </a:t>
            </a:r>
          </a:p>
          <a:p>
            <a:pPr lvl="1" eaLnBrk="1" hangingPunct="1">
              <a:lnSpc>
                <a:spcPct val="90000"/>
              </a:lnSpc>
              <a:defRPr/>
            </a:pPr>
            <a:r>
              <a:rPr lang="en-US" sz="2400" dirty="0"/>
              <a:t>Differentiation is key</a:t>
            </a:r>
          </a:p>
        </p:txBody>
      </p:sp>
      <p:sp>
        <p:nvSpPr>
          <p:cNvPr id="81924" name="Slide Number Placeholder 1"/>
          <p:cNvSpPr>
            <a:spLocks noGrp="1"/>
          </p:cNvSpPr>
          <p:nvPr>
            <p:ph type="sldNum" sz="quarter" idx="11"/>
          </p:nvPr>
        </p:nvSpPr>
        <p:spPr>
          <a:noFill/>
          <a:ln>
            <a:miter lim="800000"/>
            <a:headEnd/>
            <a:tailEnd/>
          </a:ln>
        </p:spPr>
        <p:txBody>
          <a:bodyPr/>
          <a:lstStyle/>
          <a:p>
            <a:fld id="{697D5154-52ED-478F-9B63-2EC7BA0ACDB1}" type="slidenum">
              <a:rPr lang="en-US" altLang="en-US" smtClean="0">
                <a:latin typeface="Arial" pitchFamily="34" charset="0"/>
              </a:rPr>
              <a:pPr/>
              <a:t>79</a:t>
            </a:fld>
            <a:endParaRPr lang="en-US" altLang="en-US">
              <a:latin typeface="Arial" pitchFamily="34" charset="0"/>
            </a:endParaRPr>
          </a:p>
        </p:txBody>
      </p:sp>
      <p:sp>
        <p:nvSpPr>
          <p:cNvPr id="2" name="TextBox 1"/>
          <p:cNvSpPr txBox="1"/>
          <p:nvPr/>
        </p:nvSpPr>
        <p:spPr>
          <a:xfrm>
            <a:off x="152400" y="6128783"/>
            <a:ext cx="6019800" cy="239233"/>
          </a:xfrm>
          <a:prstGeom prst="rect">
            <a:avLst/>
          </a:prstGeom>
          <a:noFill/>
        </p:spPr>
        <p:txBody>
          <a:bodyPr wrap="square" rtlCol="0">
            <a:spAutoFit/>
          </a:bodyPr>
          <a:lstStyle/>
          <a:p>
            <a:pPr marL="342900" lvl="0" indent="-342900" eaLnBrk="1" hangingPunct="1">
              <a:lnSpc>
                <a:spcPct val="90000"/>
              </a:lnSpc>
              <a:spcBef>
                <a:spcPct val="20000"/>
              </a:spcBef>
              <a:buClr>
                <a:srgbClr val="FFCC00"/>
              </a:buClr>
              <a:buSzPct val="70000"/>
              <a:defRPr/>
            </a:pPr>
            <a:r>
              <a:rPr lang="en-US" sz="1050" kern="0" dirty="0" err="1">
                <a:solidFill>
                  <a:srgbClr val="FFFFFF"/>
                </a:solidFill>
                <a:effectLst>
                  <a:outerShdw blurRad="38100" dist="38100" dir="2700000" algn="tl">
                    <a:srgbClr val="000000"/>
                  </a:outerShdw>
                </a:effectLst>
                <a:latin typeface="Garamond"/>
              </a:rPr>
              <a:t>Kolassa</a:t>
            </a:r>
            <a:r>
              <a:rPr lang="en-US" sz="1050" kern="0" dirty="0">
                <a:solidFill>
                  <a:srgbClr val="FFFFFF"/>
                </a:solidFill>
                <a:effectLst>
                  <a:outerShdw blurRad="38100" dist="38100" dir="2700000" algn="tl">
                    <a:srgbClr val="000000"/>
                  </a:outerShdw>
                </a:effectLst>
                <a:latin typeface="Garamond"/>
              </a:rPr>
              <a:t> E.M. The strategic pricing of pharmaceuticals. 2009; </a:t>
            </a:r>
            <a:r>
              <a:rPr lang="en-US" sz="1050" kern="0" dirty="0" err="1">
                <a:solidFill>
                  <a:srgbClr val="FFFFFF"/>
                </a:solidFill>
                <a:effectLst>
                  <a:outerShdw blurRad="38100" dist="38100" dir="2700000" algn="tl">
                    <a:srgbClr val="000000"/>
                  </a:outerShdw>
                </a:effectLst>
                <a:latin typeface="Garamond"/>
              </a:rPr>
              <a:t>Chp</a:t>
            </a:r>
            <a:r>
              <a:rPr lang="en-US" sz="1050" kern="0" dirty="0">
                <a:solidFill>
                  <a:srgbClr val="FFFFFF"/>
                </a:solidFill>
                <a:effectLst>
                  <a:outerShdw blurRad="38100" dist="38100" dir="2700000" algn="tl">
                    <a:srgbClr val="000000"/>
                  </a:outerShdw>
                </a:effectLst>
                <a:latin typeface="Garamond"/>
              </a:rPr>
              <a:t> 14 (223:235)</a:t>
            </a:r>
          </a:p>
        </p:txBody>
      </p:sp>
      <p:pic>
        <p:nvPicPr>
          <p:cNvPr id="3" name="Picture 2"/>
          <p:cNvPicPr>
            <a:picLocks noChangeAspect="1"/>
          </p:cNvPicPr>
          <p:nvPr/>
        </p:nvPicPr>
        <p:blipFill>
          <a:blip r:embed="rId3"/>
          <a:stretch>
            <a:fillRect/>
          </a:stretch>
        </p:blipFill>
        <p:spPr>
          <a:xfrm>
            <a:off x="6172200" y="4265114"/>
            <a:ext cx="2060640" cy="2054963"/>
          </a:xfrm>
          <a:prstGeom prst="rect">
            <a:avLst/>
          </a:prstGeom>
          <a:ln w="76200">
            <a:solidFill>
              <a:schemeClr val="accent2"/>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xfrm>
            <a:off x="457200" y="0"/>
            <a:ext cx="8229600" cy="1417638"/>
          </a:xfrm>
        </p:spPr>
        <p:txBody>
          <a:bodyPr/>
          <a:lstStyle/>
          <a:p>
            <a:pPr eaLnBrk="1" hangingPunct="1">
              <a:defRPr/>
            </a:pPr>
            <a:r>
              <a:rPr lang="en-US" sz="4000" dirty="0"/>
              <a:t>Who Pays for Drugs?</a:t>
            </a:r>
          </a:p>
        </p:txBody>
      </p:sp>
      <p:sp>
        <p:nvSpPr>
          <p:cNvPr id="46083" name="Rectangle 3"/>
          <p:cNvSpPr>
            <a:spLocks noGrp="1" noChangeArrowheads="1"/>
          </p:cNvSpPr>
          <p:nvPr>
            <p:ph type="body" idx="1"/>
          </p:nvPr>
        </p:nvSpPr>
        <p:spPr>
          <a:xfrm>
            <a:off x="457200" y="1238250"/>
            <a:ext cx="6172200" cy="5486400"/>
          </a:xfrm>
        </p:spPr>
        <p:txBody>
          <a:bodyPr/>
          <a:lstStyle/>
          <a:p>
            <a:pPr eaLnBrk="1" hangingPunct="1">
              <a:defRPr/>
            </a:pPr>
            <a:r>
              <a:rPr lang="en-US" sz="2800" dirty="0"/>
              <a:t>In the U.S., the patient ultimately bears financial responsibility</a:t>
            </a:r>
          </a:p>
          <a:p>
            <a:pPr eaLnBrk="1" hangingPunct="1">
              <a:defRPr/>
            </a:pPr>
            <a:r>
              <a:rPr lang="en-US" sz="2800" dirty="0"/>
              <a:t>Almost always through a third-party insurance plan</a:t>
            </a:r>
          </a:p>
          <a:p>
            <a:pPr eaLnBrk="1" hangingPunct="1">
              <a:defRPr/>
            </a:pPr>
            <a:r>
              <a:rPr lang="en-US" sz="2800" dirty="0"/>
              <a:t>Most self-administered drugs are usually reimbursed through a pharmacy benefit plan either private, employer-based, or government sponsored</a:t>
            </a:r>
          </a:p>
          <a:p>
            <a:pPr eaLnBrk="1" hangingPunct="1">
              <a:defRPr/>
            </a:pPr>
            <a:r>
              <a:rPr lang="en-US" sz="2800" dirty="0"/>
              <a:t>Administered by a Pharmacy Benefits Manager (PBM), a Health Maintenance Organization (HMO) or a State Health program</a:t>
            </a:r>
          </a:p>
        </p:txBody>
      </p:sp>
      <p:pic>
        <p:nvPicPr>
          <p:cNvPr id="11268" name="Picture 4" descr="bcbs_logo_6vjj"/>
          <p:cNvPicPr>
            <a:picLocks noChangeAspect="1" noChangeArrowheads="1"/>
          </p:cNvPicPr>
          <p:nvPr/>
        </p:nvPicPr>
        <p:blipFill>
          <a:blip r:embed="rId3" cstate="print"/>
          <a:srcRect/>
          <a:stretch>
            <a:fillRect/>
          </a:stretch>
        </p:blipFill>
        <p:spPr bwMode="auto">
          <a:xfrm>
            <a:off x="6781800" y="3848100"/>
            <a:ext cx="1905000" cy="1828800"/>
          </a:xfrm>
          <a:prstGeom prst="rect">
            <a:avLst/>
          </a:prstGeom>
          <a:noFill/>
          <a:ln w="9525">
            <a:noFill/>
            <a:miter lim="800000"/>
            <a:headEnd/>
            <a:tailEnd/>
          </a:ln>
        </p:spPr>
      </p:pic>
      <p:pic>
        <p:nvPicPr>
          <p:cNvPr id="11269" name="Picture 5" descr="AEtna-logo-1C84E02EBB-seeklogo_com"/>
          <p:cNvPicPr>
            <a:picLocks noChangeAspect="1" noChangeArrowheads="1"/>
          </p:cNvPicPr>
          <p:nvPr/>
        </p:nvPicPr>
        <p:blipFill>
          <a:blip r:embed="rId4" cstate="print"/>
          <a:srcRect/>
          <a:stretch>
            <a:fillRect/>
          </a:stretch>
        </p:blipFill>
        <p:spPr bwMode="auto">
          <a:xfrm>
            <a:off x="6781800" y="1718469"/>
            <a:ext cx="1905000" cy="1828800"/>
          </a:xfrm>
          <a:prstGeom prst="rect">
            <a:avLst/>
          </a:prstGeom>
          <a:noFill/>
          <a:ln w="9525">
            <a:noFill/>
            <a:miter lim="800000"/>
            <a:headEnd/>
            <a:tailEnd/>
          </a:ln>
        </p:spPr>
      </p:pic>
      <p:sp>
        <p:nvSpPr>
          <p:cNvPr id="11270" name="Slide Number Placeholder 1"/>
          <p:cNvSpPr>
            <a:spLocks noGrp="1"/>
          </p:cNvSpPr>
          <p:nvPr>
            <p:ph type="sldNum" sz="quarter" idx="11"/>
          </p:nvPr>
        </p:nvSpPr>
        <p:spPr>
          <a:noFill/>
          <a:ln>
            <a:miter lim="800000"/>
            <a:headEnd/>
            <a:tailEnd/>
          </a:ln>
        </p:spPr>
        <p:txBody>
          <a:bodyPr/>
          <a:lstStyle/>
          <a:p>
            <a:fld id="{483CCBF3-E691-4D4F-9FCE-00C8DE127355}" type="slidenum">
              <a:rPr lang="en-US" altLang="en-US" smtClean="0">
                <a:latin typeface="Arial" pitchFamily="34" charset="0"/>
              </a:rPr>
              <a:pPr/>
              <a:t>8</a:t>
            </a:fld>
            <a:endParaRPr lang="en-US" altLang="en-US">
              <a:latin typeface="Arial"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rrowheads="1"/>
          </p:cNvSpPr>
          <p:nvPr>
            <p:ph type="title"/>
          </p:nvPr>
        </p:nvSpPr>
        <p:spPr/>
        <p:txBody>
          <a:bodyPr/>
          <a:lstStyle/>
          <a:p>
            <a:pPr eaLnBrk="1" hangingPunct="1">
              <a:defRPr/>
            </a:pPr>
            <a:r>
              <a:rPr lang="en-US" sz="4000" dirty="0"/>
              <a:t>Pharmaceutical Contracting Basics</a:t>
            </a:r>
          </a:p>
        </p:txBody>
      </p:sp>
      <p:sp>
        <p:nvSpPr>
          <p:cNvPr id="183299" name="Rectangle 3"/>
          <p:cNvSpPr>
            <a:spLocks noGrp="1" noChangeArrowheads="1"/>
          </p:cNvSpPr>
          <p:nvPr>
            <p:ph type="body" idx="1"/>
          </p:nvPr>
        </p:nvSpPr>
        <p:spPr/>
        <p:txBody>
          <a:bodyPr/>
          <a:lstStyle/>
          <a:p>
            <a:pPr eaLnBrk="1" hangingPunct="1">
              <a:defRPr/>
            </a:pPr>
            <a:r>
              <a:rPr lang="en-US" sz="2800" dirty="0"/>
              <a:t>Contract should support overall goals of company</a:t>
            </a:r>
          </a:p>
          <a:p>
            <a:pPr lvl="1" eaLnBrk="1" hangingPunct="1">
              <a:defRPr/>
            </a:pPr>
            <a:r>
              <a:rPr lang="en-US" sz="2400" dirty="0"/>
              <a:t>Assess lack of certainty </a:t>
            </a:r>
          </a:p>
          <a:p>
            <a:pPr lvl="1" eaLnBrk="1" hangingPunct="1">
              <a:defRPr/>
            </a:pPr>
            <a:r>
              <a:rPr lang="en-US" sz="2400" dirty="0"/>
              <a:t>Understand negative profit implications</a:t>
            </a:r>
          </a:p>
          <a:p>
            <a:pPr lvl="1" eaLnBrk="1" hangingPunct="1">
              <a:defRPr/>
            </a:pPr>
            <a:r>
              <a:rPr lang="en-US" sz="2400" dirty="0"/>
              <a:t>Estimate administrative expenses</a:t>
            </a:r>
          </a:p>
          <a:p>
            <a:pPr lvl="1" eaLnBrk="1" hangingPunct="1">
              <a:defRPr/>
            </a:pPr>
            <a:r>
              <a:rPr lang="en-US" sz="2400" dirty="0"/>
              <a:t>Goal is reward of positive financial returns </a:t>
            </a:r>
          </a:p>
          <a:p>
            <a:pPr lvl="1" eaLnBrk="1" hangingPunct="1">
              <a:defRPr/>
            </a:pPr>
            <a:r>
              <a:rPr lang="en-US" sz="2400" dirty="0"/>
              <a:t>Avoid losses that might occur if contract is not undertaken</a:t>
            </a:r>
          </a:p>
          <a:p>
            <a:pPr eaLnBrk="1" hangingPunct="1">
              <a:defRPr/>
            </a:pPr>
            <a:r>
              <a:rPr lang="en-US" sz="2800" dirty="0"/>
              <a:t>Recognize the opportunity value of a contract </a:t>
            </a:r>
          </a:p>
          <a:p>
            <a:pPr lvl="1" eaLnBrk="1" hangingPunct="1">
              <a:defRPr/>
            </a:pPr>
            <a:r>
              <a:rPr lang="en-US" sz="2400" dirty="0"/>
              <a:t>Reasonable or unreasonable</a:t>
            </a:r>
          </a:p>
          <a:p>
            <a:pPr lvl="1" eaLnBrk="1" hangingPunct="1">
              <a:defRPr/>
            </a:pPr>
            <a:r>
              <a:rPr lang="en-US" sz="2400" dirty="0"/>
              <a:t>Apply to various potential customers</a:t>
            </a:r>
          </a:p>
        </p:txBody>
      </p:sp>
      <p:sp>
        <p:nvSpPr>
          <p:cNvPr id="82948" name="Slide Number Placeholder 1"/>
          <p:cNvSpPr>
            <a:spLocks noGrp="1"/>
          </p:cNvSpPr>
          <p:nvPr>
            <p:ph type="sldNum" sz="quarter" idx="11"/>
          </p:nvPr>
        </p:nvSpPr>
        <p:spPr>
          <a:noFill/>
          <a:ln>
            <a:miter lim="800000"/>
            <a:headEnd/>
            <a:tailEnd/>
          </a:ln>
        </p:spPr>
        <p:txBody>
          <a:bodyPr/>
          <a:lstStyle/>
          <a:p>
            <a:fld id="{B36E18F1-B07B-45A4-AE60-21E3AA81483D}" type="slidenum">
              <a:rPr lang="en-US" altLang="en-US" smtClean="0">
                <a:latin typeface="Arial" pitchFamily="34" charset="0"/>
              </a:rPr>
              <a:pPr/>
              <a:t>80</a:t>
            </a:fld>
            <a:endParaRPr lang="en-US" altLang="en-US">
              <a:latin typeface="Arial"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rrowheads="1"/>
          </p:cNvSpPr>
          <p:nvPr>
            <p:ph type="title"/>
          </p:nvPr>
        </p:nvSpPr>
        <p:spPr/>
        <p:txBody>
          <a:bodyPr/>
          <a:lstStyle/>
          <a:p>
            <a:pPr eaLnBrk="1" hangingPunct="1">
              <a:defRPr/>
            </a:pPr>
            <a:r>
              <a:rPr lang="en-US" sz="4000"/>
              <a:t>Pharmaceutical Contracting Basics</a:t>
            </a:r>
          </a:p>
        </p:txBody>
      </p:sp>
      <p:sp>
        <p:nvSpPr>
          <p:cNvPr id="184323" name="Rectangle 3"/>
          <p:cNvSpPr>
            <a:spLocks noGrp="1" noChangeArrowheads="1"/>
          </p:cNvSpPr>
          <p:nvPr>
            <p:ph type="body" idx="1"/>
          </p:nvPr>
        </p:nvSpPr>
        <p:spPr>
          <a:xfrm>
            <a:off x="1085850" y="1590820"/>
            <a:ext cx="6972300" cy="3590780"/>
          </a:xfrm>
        </p:spPr>
        <p:txBody>
          <a:bodyPr/>
          <a:lstStyle/>
          <a:p>
            <a:pPr eaLnBrk="1" hangingPunct="1">
              <a:defRPr/>
            </a:pPr>
            <a:r>
              <a:rPr lang="en-US" dirty="0"/>
              <a:t>Major customers contracting to the U.S. pharmaceutical industry</a:t>
            </a:r>
            <a:endParaRPr lang="en-US" dirty="0">
              <a:solidFill>
                <a:srgbClr val="FFFF00"/>
              </a:solidFill>
            </a:endParaRPr>
          </a:p>
          <a:p>
            <a:pPr lvl="1" eaLnBrk="1" hangingPunct="1">
              <a:defRPr/>
            </a:pPr>
            <a:r>
              <a:rPr lang="en-US" dirty="0"/>
              <a:t>Hospitals/Integrated delivery networks</a:t>
            </a:r>
          </a:p>
          <a:p>
            <a:pPr lvl="1" eaLnBrk="1" hangingPunct="1">
              <a:defRPr/>
            </a:pPr>
            <a:r>
              <a:rPr lang="en-US" dirty="0"/>
              <a:t>Long term care/Home health care </a:t>
            </a:r>
          </a:p>
          <a:p>
            <a:pPr lvl="1" eaLnBrk="1" hangingPunct="1">
              <a:defRPr/>
            </a:pPr>
            <a:r>
              <a:rPr lang="en-US" dirty="0"/>
              <a:t>Group Purchasing Organizations (GPO)</a:t>
            </a:r>
          </a:p>
          <a:p>
            <a:pPr lvl="2" eaLnBrk="1" hangingPunct="1">
              <a:defRPr/>
            </a:pPr>
            <a:r>
              <a:rPr lang="en-US" dirty="0"/>
              <a:t>Bring together the purchasing power </a:t>
            </a:r>
          </a:p>
          <a:p>
            <a:pPr lvl="2" eaLnBrk="1" hangingPunct="1">
              <a:defRPr/>
            </a:pPr>
            <a:r>
              <a:rPr lang="en-US" dirty="0"/>
              <a:t>Negotiate better pricing for their members</a:t>
            </a:r>
          </a:p>
        </p:txBody>
      </p:sp>
      <p:sp>
        <p:nvSpPr>
          <p:cNvPr id="83972" name="Slide Number Placeholder 1"/>
          <p:cNvSpPr>
            <a:spLocks noGrp="1"/>
          </p:cNvSpPr>
          <p:nvPr>
            <p:ph type="sldNum" sz="quarter" idx="11"/>
          </p:nvPr>
        </p:nvSpPr>
        <p:spPr>
          <a:noFill/>
          <a:ln>
            <a:miter lim="800000"/>
            <a:headEnd/>
            <a:tailEnd/>
          </a:ln>
        </p:spPr>
        <p:txBody>
          <a:bodyPr/>
          <a:lstStyle/>
          <a:p>
            <a:fld id="{3EB5579B-6324-4FC5-A9F0-E6C6A85F4A34}" type="slidenum">
              <a:rPr lang="en-US" altLang="en-US" smtClean="0">
                <a:latin typeface="Arial" pitchFamily="34" charset="0"/>
              </a:rPr>
              <a:pPr/>
              <a:t>81</a:t>
            </a:fld>
            <a:endParaRPr lang="en-US" altLang="en-US">
              <a:latin typeface="Arial"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rrowheads="1"/>
          </p:cNvSpPr>
          <p:nvPr>
            <p:ph type="title"/>
          </p:nvPr>
        </p:nvSpPr>
        <p:spPr>
          <a:xfrm>
            <a:off x="457200" y="31668"/>
            <a:ext cx="8229600" cy="1143000"/>
          </a:xfrm>
        </p:spPr>
        <p:txBody>
          <a:bodyPr/>
          <a:lstStyle/>
          <a:p>
            <a:pPr eaLnBrk="1" hangingPunct="1">
              <a:defRPr/>
            </a:pPr>
            <a:r>
              <a:rPr lang="en-US" sz="4000" dirty="0"/>
              <a:t>Pharmaceutical Contracting Basics</a:t>
            </a:r>
          </a:p>
        </p:txBody>
      </p:sp>
      <p:sp>
        <p:nvSpPr>
          <p:cNvPr id="185347" name="Rectangle 3"/>
          <p:cNvSpPr>
            <a:spLocks noGrp="1" noChangeArrowheads="1"/>
          </p:cNvSpPr>
          <p:nvPr>
            <p:ph type="body" idx="1"/>
          </p:nvPr>
        </p:nvSpPr>
        <p:spPr>
          <a:xfrm>
            <a:off x="457200" y="1174668"/>
            <a:ext cx="8229600" cy="5124450"/>
          </a:xfrm>
        </p:spPr>
        <p:txBody>
          <a:bodyPr/>
          <a:lstStyle/>
          <a:p>
            <a:pPr eaLnBrk="1" hangingPunct="1">
              <a:lnSpc>
                <a:spcPct val="80000"/>
              </a:lnSpc>
              <a:defRPr/>
            </a:pPr>
            <a:r>
              <a:rPr lang="en-US" sz="2800" dirty="0"/>
              <a:t>Pharmacy Benefit Managers (PBM)</a:t>
            </a:r>
          </a:p>
          <a:p>
            <a:pPr lvl="1" eaLnBrk="1" hangingPunct="1">
              <a:lnSpc>
                <a:spcPct val="80000"/>
              </a:lnSpc>
              <a:defRPr/>
            </a:pPr>
            <a:r>
              <a:rPr lang="en-US" sz="2400" dirty="0"/>
              <a:t>Manage the pharmacy benefit for employers, health insurance plans, unions etc. </a:t>
            </a:r>
          </a:p>
          <a:p>
            <a:pPr lvl="1" eaLnBrk="1" hangingPunct="1">
              <a:lnSpc>
                <a:spcPct val="80000"/>
              </a:lnSpc>
              <a:defRPr/>
            </a:pPr>
            <a:r>
              <a:rPr lang="en-US" sz="2400" dirty="0"/>
              <a:t>Encourage the use of formularies</a:t>
            </a:r>
          </a:p>
          <a:p>
            <a:pPr lvl="1" eaLnBrk="1" hangingPunct="1">
              <a:lnSpc>
                <a:spcPct val="80000"/>
              </a:lnSpc>
              <a:defRPr/>
            </a:pPr>
            <a:r>
              <a:rPr lang="en-US" sz="2400" dirty="0"/>
              <a:t>Emphasize their size in contract negotiations</a:t>
            </a:r>
          </a:p>
          <a:p>
            <a:pPr eaLnBrk="1" hangingPunct="1">
              <a:lnSpc>
                <a:spcPct val="80000"/>
              </a:lnSpc>
              <a:defRPr/>
            </a:pPr>
            <a:r>
              <a:rPr lang="en-US" sz="2800" dirty="0"/>
              <a:t>Health Insurance Plans</a:t>
            </a:r>
          </a:p>
          <a:p>
            <a:pPr lvl="1" eaLnBrk="1" hangingPunct="1">
              <a:lnSpc>
                <a:spcPct val="80000"/>
              </a:lnSpc>
              <a:defRPr/>
            </a:pPr>
            <a:r>
              <a:rPr lang="en-US" sz="2400" dirty="0"/>
              <a:t>Manage both medical and pharmacy benefits for employers, unions, and other clients</a:t>
            </a:r>
          </a:p>
          <a:p>
            <a:pPr lvl="1" eaLnBrk="1" hangingPunct="1">
              <a:lnSpc>
                <a:spcPct val="80000"/>
              </a:lnSpc>
              <a:defRPr/>
            </a:pPr>
            <a:r>
              <a:rPr lang="en-US" sz="2400" dirty="0"/>
              <a:t>Reduce the impact of drug therapy on total budget</a:t>
            </a:r>
          </a:p>
          <a:p>
            <a:pPr eaLnBrk="1" hangingPunct="1">
              <a:lnSpc>
                <a:spcPct val="80000"/>
              </a:lnSpc>
              <a:defRPr/>
            </a:pPr>
            <a:r>
              <a:rPr lang="en-US" sz="2800" dirty="0"/>
              <a:t>Medicare Preferred Drug Plans</a:t>
            </a:r>
          </a:p>
          <a:p>
            <a:pPr lvl="1" eaLnBrk="1" hangingPunct="1">
              <a:lnSpc>
                <a:spcPct val="80000"/>
              </a:lnSpc>
              <a:defRPr/>
            </a:pPr>
            <a:r>
              <a:rPr lang="en-US" sz="2400" dirty="0"/>
              <a:t>Implemented in 2006 </a:t>
            </a:r>
          </a:p>
          <a:p>
            <a:pPr lvl="1" eaLnBrk="1" hangingPunct="1">
              <a:lnSpc>
                <a:spcPct val="80000"/>
              </a:lnSpc>
              <a:defRPr/>
            </a:pPr>
            <a:r>
              <a:rPr lang="en-US" sz="2400" dirty="0"/>
              <a:t>Offered by most major HMOs and PBMs</a:t>
            </a:r>
          </a:p>
          <a:p>
            <a:pPr lvl="1" eaLnBrk="1" hangingPunct="1">
              <a:lnSpc>
                <a:spcPct val="80000"/>
              </a:lnSpc>
              <a:defRPr/>
            </a:pPr>
            <a:r>
              <a:rPr lang="en-US" sz="2400" dirty="0"/>
              <a:t>Encourage coverage through formularies</a:t>
            </a:r>
          </a:p>
          <a:p>
            <a:pPr lvl="1" eaLnBrk="1" hangingPunct="1">
              <a:lnSpc>
                <a:spcPct val="80000"/>
              </a:lnSpc>
              <a:defRPr/>
            </a:pPr>
            <a:r>
              <a:rPr lang="en-US" sz="2400" dirty="0"/>
              <a:t>Reduce costs by negotiating rebates from marketers</a:t>
            </a:r>
          </a:p>
        </p:txBody>
      </p:sp>
      <p:sp>
        <p:nvSpPr>
          <p:cNvPr id="84996" name="Slide Number Placeholder 1"/>
          <p:cNvSpPr>
            <a:spLocks noGrp="1"/>
          </p:cNvSpPr>
          <p:nvPr>
            <p:ph type="sldNum" sz="quarter" idx="11"/>
          </p:nvPr>
        </p:nvSpPr>
        <p:spPr>
          <a:noFill/>
          <a:ln>
            <a:miter lim="800000"/>
            <a:headEnd/>
            <a:tailEnd/>
          </a:ln>
        </p:spPr>
        <p:txBody>
          <a:bodyPr/>
          <a:lstStyle/>
          <a:p>
            <a:fld id="{8C894094-B5E0-4AE9-B8C3-CB8856A68AF9}" type="slidenum">
              <a:rPr lang="en-US" altLang="en-US" smtClean="0">
                <a:latin typeface="Arial" pitchFamily="34" charset="0"/>
              </a:rPr>
              <a:pPr/>
              <a:t>82</a:t>
            </a:fld>
            <a:endParaRPr lang="en-US" altLang="en-US" dirty="0">
              <a:latin typeface="Arial"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rrowheads="1"/>
          </p:cNvSpPr>
          <p:nvPr>
            <p:ph type="title"/>
          </p:nvPr>
        </p:nvSpPr>
        <p:spPr/>
        <p:txBody>
          <a:bodyPr/>
          <a:lstStyle/>
          <a:p>
            <a:pPr eaLnBrk="1" hangingPunct="1">
              <a:defRPr/>
            </a:pPr>
            <a:r>
              <a:rPr lang="en-US" sz="4000"/>
              <a:t>Pharmaceutical Contracting Basics</a:t>
            </a:r>
          </a:p>
        </p:txBody>
      </p:sp>
      <p:sp>
        <p:nvSpPr>
          <p:cNvPr id="186371" name="Rectangle 3"/>
          <p:cNvSpPr>
            <a:spLocks noGrp="1" noChangeArrowheads="1"/>
          </p:cNvSpPr>
          <p:nvPr>
            <p:ph type="body" idx="1"/>
          </p:nvPr>
        </p:nvSpPr>
        <p:spPr>
          <a:xfrm>
            <a:off x="457200" y="1600201"/>
            <a:ext cx="8229600" cy="4267200"/>
          </a:xfrm>
        </p:spPr>
        <p:txBody>
          <a:bodyPr/>
          <a:lstStyle/>
          <a:p>
            <a:pPr eaLnBrk="1" hangingPunct="1">
              <a:lnSpc>
                <a:spcPct val="80000"/>
              </a:lnSpc>
              <a:defRPr/>
            </a:pPr>
            <a:r>
              <a:rPr lang="en-US" sz="2800" dirty="0"/>
              <a:t>Clinics/Physician Offices </a:t>
            </a:r>
          </a:p>
          <a:p>
            <a:pPr lvl="1" eaLnBrk="1" hangingPunct="1">
              <a:lnSpc>
                <a:spcPct val="80000"/>
              </a:lnSpc>
              <a:defRPr/>
            </a:pPr>
            <a:r>
              <a:rPr lang="en-US" sz="2400" dirty="0"/>
              <a:t>Certain therapies (oncology) require drugs administered in an outpatient facility</a:t>
            </a:r>
          </a:p>
          <a:p>
            <a:pPr lvl="1" eaLnBrk="1" hangingPunct="1">
              <a:lnSpc>
                <a:spcPct val="80000"/>
              </a:lnSpc>
              <a:defRPr/>
            </a:pPr>
            <a:r>
              <a:rPr lang="en-US" sz="2400" dirty="0"/>
              <a:t>Purchase drugs for their own inventory</a:t>
            </a:r>
          </a:p>
          <a:p>
            <a:pPr lvl="1" eaLnBrk="1" hangingPunct="1">
              <a:lnSpc>
                <a:spcPct val="80000"/>
              </a:lnSpc>
              <a:defRPr/>
            </a:pPr>
            <a:r>
              <a:rPr lang="en-US" sz="2400" dirty="0"/>
              <a:t>Marketing contracts provide incentives</a:t>
            </a:r>
          </a:p>
          <a:p>
            <a:pPr eaLnBrk="1" hangingPunct="1">
              <a:lnSpc>
                <a:spcPct val="80000"/>
              </a:lnSpc>
              <a:defRPr/>
            </a:pPr>
            <a:r>
              <a:rPr lang="en-US" sz="2800" dirty="0"/>
              <a:t>Wholesale/Retail</a:t>
            </a:r>
          </a:p>
          <a:p>
            <a:pPr lvl="1" eaLnBrk="1" hangingPunct="1">
              <a:lnSpc>
                <a:spcPct val="80000"/>
              </a:lnSpc>
              <a:defRPr/>
            </a:pPr>
            <a:r>
              <a:rPr lang="en-US" sz="2400" dirty="0"/>
              <a:t>Main customer in U.S. </a:t>
            </a:r>
          </a:p>
          <a:p>
            <a:pPr lvl="1" eaLnBrk="1" hangingPunct="1">
              <a:lnSpc>
                <a:spcPct val="80000"/>
              </a:lnSpc>
              <a:defRPr/>
            </a:pPr>
            <a:r>
              <a:rPr lang="en-US" sz="2400" dirty="0"/>
              <a:t>Significant control over dispensed products </a:t>
            </a:r>
          </a:p>
          <a:p>
            <a:pPr lvl="1" eaLnBrk="1" hangingPunct="1">
              <a:lnSpc>
                <a:spcPct val="80000"/>
              </a:lnSpc>
              <a:defRPr/>
            </a:pPr>
            <a:r>
              <a:rPr lang="en-US" sz="2400" dirty="0"/>
              <a:t>Decide what drugs to stock. </a:t>
            </a:r>
          </a:p>
          <a:p>
            <a:pPr lvl="1" eaLnBrk="1" hangingPunct="1">
              <a:lnSpc>
                <a:spcPct val="80000"/>
              </a:lnSpc>
              <a:defRPr/>
            </a:pPr>
            <a:r>
              <a:rPr lang="en-US" sz="2400" dirty="0"/>
              <a:t>Key role in initial distribution of new products </a:t>
            </a:r>
          </a:p>
          <a:p>
            <a:pPr lvl="1" eaLnBrk="1" hangingPunct="1">
              <a:lnSpc>
                <a:spcPct val="80000"/>
              </a:lnSpc>
              <a:defRPr/>
            </a:pPr>
            <a:r>
              <a:rPr lang="en-US" sz="2400" dirty="0"/>
              <a:t>Marketers usually seek contracts with these entities</a:t>
            </a:r>
          </a:p>
        </p:txBody>
      </p:sp>
      <p:sp>
        <p:nvSpPr>
          <p:cNvPr id="86020" name="Slide Number Placeholder 1"/>
          <p:cNvSpPr>
            <a:spLocks noGrp="1"/>
          </p:cNvSpPr>
          <p:nvPr>
            <p:ph type="sldNum" sz="quarter" idx="11"/>
          </p:nvPr>
        </p:nvSpPr>
        <p:spPr>
          <a:noFill/>
          <a:ln>
            <a:miter lim="800000"/>
            <a:headEnd/>
            <a:tailEnd/>
          </a:ln>
        </p:spPr>
        <p:txBody>
          <a:bodyPr/>
          <a:lstStyle/>
          <a:p>
            <a:fld id="{D1C9D3B4-9FC0-41C2-94E2-935CCAA478DC}" type="slidenum">
              <a:rPr lang="en-US" altLang="en-US" smtClean="0">
                <a:latin typeface="Arial" pitchFamily="34" charset="0"/>
              </a:rPr>
              <a:pPr/>
              <a:t>83</a:t>
            </a:fld>
            <a:endParaRPr lang="en-US" altLang="en-US">
              <a:latin typeface="Arial"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rrowheads="1"/>
          </p:cNvSpPr>
          <p:nvPr>
            <p:ph type="title"/>
          </p:nvPr>
        </p:nvSpPr>
        <p:spPr/>
        <p:txBody>
          <a:bodyPr/>
          <a:lstStyle/>
          <a:p>
            <a:pPr eaLnBrk="1" hangingPunct="1">
              <a:defRPr/>
            </a:pPr>
            <a:r>
              <a:rPr lang="en-US" sz="4000" dirty="0"/>
              <a:t>Historical Reasons for Contract</a:t>
            </a:r>
          </a:p>
        </p:txBody>
      </p:sp>
      <p:sp>
        <p:nvSpPr>
          <p:cNvPr id="187395" name="Rectangle 3"/>
          <p:cNvSpPr>
            <a:spLocks noGrp="1" noChangeArrowheads="1"/>
          </p:cNvSpPr>
          <p:nvPr>
            <p:ph type="body" idx="1"/>
          </p:nvPr>
        </p:nvSpPr>
        <p:spPr>
          <a:xfrm>
            <a:off x="457200" y="1394619"/>
            <a:ext cx="8229600" cy="2438400"/>
          </a:xfrm>
        </p:spPr>
        <p:txBody>
          <a:bodyPr/>
          <a:lstStyle/>
          <a:p>
            <a:pPr eaLnBrk="1" hangingPunct="1">
              <a:defRPr/>
            </a:pPr>
            <a:r>
              <a:rPr lang="en-US" dirty="0"/>
              <a:t>Self-defense against government regulations</a:t>
            </a:r>
          </a:p>
          <a:p>
            <a:pPr eaLnBrk="1" hangingPunct="1">
              <a:defRPr/>
            </a:pPr>
            <a:r>
              <a:rPr lang="en-US" dirty="0"/>
              <a:t>Historical inertia</a:t>
            </a:r>
          </a:p>
          <a:p>
            <a:pPr eaLnBrk="1" hangingPunct="1">
              <a:defRPr/>
            </a:pPr>
            <a:r>
              <a:rPr lang="en-US" dirty="0"/>
              <a:t>Competitive pressure</a:t>
            </a:r>
          </a:p>
          <a:p>
            <a:pPr eaLnBrk="1" hangingPunct="1">
              <a:defRPr/>
            </a:pPr>
            <a:r>
              <a:rPr lang="en-US" dirty="0"/>
              <a:t>Salesmanship </a:t>
            </a:r>
          </a:p>
        </p:txBody>
      </p:sp>
      <p:sp>
        <p:nvSpPr>
          <p:cNvPr id="87044" name="Slide Number Placeholder 1"/>
          <p:cNvSpPr>
            <a:spLocks noGrp="1"/>
          </p:cNvSpPr>
          <p:nvPr>
            <p:ph type="sldNum" sz="quarter" idx="11"/>
          </p:nvPr>
        </p:nvSpPr>
        <p:spPr>
          <a:noFill/>
          <a:ln>
            <a:miter lim="800000"/>
            <a:headEnd/>
            <a:tailEnd/>
          </a:ln>
        </p:spPr>
        <p:txBody>
          <a:bodyPr/>
          <a:lstStyle/>
          <a:p>
            <a:fld id="{79CC7CC4-7D9A-4A07-8AB8-0910B5DDC8D0}" type="slidenum">
              <a:rPr lang="en-US" altLang="en-US" smtClean="0">
                <a:latin typeface="Arial" pitchFamily="34" charset="0"/>
              </a:rPr>
              <a:pPr/>
              <a:t>84</a:t>
            </a:fld>
            <a:endParaRPr lang="en-US" altLang="en-US">
              <a:latin typeface="Arial" pitchFamily="34" charset="0"/>
            </a:endParaRPr>
          </a:p>
        </p:txBody>
      </p:sp>
      <p:pic>
        <p:nvPicPr>
          <p:cNvPr id="2" name="Picture 1"/>
          <p:cNvPicPr>
            <a:picLocks noChangeAspect="1"/>
          </p:cNvPicPr>
          <p:nvPr/>
        </p:nvPicPr>
        <p:blipFill>
          <a:blip r:embed="rId3"/>
          <a:stretch>
            <a:fillRect/>
          </a:stretch>
        </p:blipFill>
        <p:spPr>
          <a:xfrm>
            <a:off x="2819400" y="4028705"/>
            <a:ext cx="3505200" cy="2309446"/>
          </a:xfrm>
          <a:prstGeom prst="rect">
            <a:avLst/>
          </a:prstGeom>
          <a:ln w="76200">
            <a:solidFill>
              <a:schemeClr val="accent2"/>
            </a:solid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rrowheads="1"/>
          </p:cNvSpPr>
          <p:nvPr>
            <p:ph type="title"/>
          </p:nvPr>
        </p:nvSpPr>
        <p:spPr/>
        <p:txBody>
          <a:bodyPr/>
          <a:lstStyle/>
          <a:p>
            <a:pPr eaLnBrk="1" hangingPunct="1">
              <a:defRPr/>
            </a:pPr>
            <a:r>
              <a:rPr lang="en-US" sz="4000" dirty="0"/>
              <a:t>Before Entering into a Contract…</a:t>
            </a:r>
          </a:p>
        </p:txBody>
      </p:sp>
      <p:sp>
        <p:nvSpPr>
          <p:cNvPr id="188419" name="Rectangle 3"/>
          <p:cNvSpPr>
            <a:spLocks noGrp="1" noChangeArrowheads="1"/>
          </p:cNvSpPr>
          <p:nvPr>
            <p:ph type="body" idx="1"/>
          </p:nvPr>
        </p:nvSpPr>
        <p:spPr>
          <a:xfrm>
            <a:off x="457200" y="1600200"/>
            <a:ext cx="8229600" cy="4800600"/>
          </a:xfrm>
        </p:spPr>
        <p:txBody>
          <a:bodyPr/>
          <a:lstStyle/>
          <a:p>
            <a:pPr eaLnBrk="1" hangingPunct="1">
              <a:defRPr/>
            </a:pPr>
            <a:r>
              <a:rPr lang="en-US" dirty="0"/>
              <a:t>Any marketer considering contracting should: </a:t>
            </a:r>
          </a:p>
          <a:p>
            <a:pPr lvl="1" eaLnBrk="1" hangingPunct="1">
              <a:defRPr/>
            </a:pPr>
            <a:r>
              <a:rPr lang="en-US" dirty="0"/>
              <a:t>Examine net revenue implications before offering a deal</a:t>
            </a:r>
          </a:p>
          <a:p>
            <a:pPr lvl="1" eaLnBrk="1" hangingPunct="1">
              <a:defRPr/>
            </a:pPr>
            <a:r>
              <a:rPr lang="en-US" dirty="0"/>
              <a:t>Rigorously manage the terms of contract</a:t>
            </a:r>
          </a:p>
          <a:p>
            <a:pPr lvl="1" eaLnBrk="1" hangingPunct="1">
              <a:defRPr/>
            </a:pPr>
            <a:r>
              <a:rPr lang="en-US" dirty="0"/>
              <a:t>Consider net revenue </a:t>
            </a:r>
          </a:p>
          <a:p>
            <a:pPr lvl="2" eaLnBrk="1" hangingPunct="1">
              <a:defRPr/>
            </a:pPr>
            <a:r>
              <a:rPr lang="en-US" dirty="0"/>
              <a:t>The context of the product life cycle</a:t>
            </a:r>
          </a:p>
          <a:p>
            <a:pPr lvl="2" eaLnBrk="1" hangingPunct="1">
              <a:defRPr/>
            </a:pPr>
            <a:r>
              <a:rPr lang="en-US" dirty="0"/>
              <a:t>About to lose patent vs newly launched</a:t>
            </a:r>
          </a:p>
          <a:p>
            <a:pPr lvl="1" eaLnBrk="1" hangingPunct="1">
              <a:defRPr/>
            </a:pPr>
            <a:r>
              <a:rPr lang="en-US" dirty="0"/>
              <a:t>Understand customer’s goal and motivation towards contracting</a:t>
            </a:r>
          </a:p>
        </p:txBody>
      </p:sp>
      <p:sp>
        <p:nvSpPr>
          <p:cNvPr id="88068" name="Slide Number Placeholder 1"/>
          <p:cNvSpPr>
            <a:spLocks noGrp="1"/>
          </p:cNvSpPr>
          <p:nvPr>
            <p:ph type="sldNum" sz="quarter" idx="11"/>
          </p:nvPr>
        </p:nvSpPr>
        <p:spPr>
          <a:noFill/>
          <a:ln>
            <a:miter lim="800000"/>
            <a:headEnd/>
            <a:tailEnd/>
          </a:ln>
        </p:spPr>
        <p:txBody>
          <a:bodyPr/>
          <a:lstStyle/>
          <a:p>
            <a:fld id="{02451BCF-E841-45D0-BB7A-0111B18898DE}" type="slidenum">
              <a:rPr lang="en-US" altLang="en-US" smtClean="0">
                <a:latin typeface="Arial" pitchFamily="34" charset="0"/>
              </a:rPr>
              <a:pPr/>
              <a:t>85</a:t>
            </a:fld>
            <a:endParaRPr lang="en-US" altLang="en-US">
              <a:latin typeface="Arial"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rrowheads="1"/>
          </p:cNvSpPr>
          <p:nvPr>
            <p:ph type="title"/>
          </p:nvPr>
        </p:nvSpPr>
        <p:spPr/>
        <p:txBody>
          <a:bodyPr/>
          <a:lstStyle/>
          <a:p>
            <a:pPr eaLnBrk="1" hangingPunct="1">
              <a:defRPr/>
            </a:pPr>
            <a:r>
              <a:rPr lang="en-US" sz="4000" dirty="0"/>
              <a:t>Contract Structure</a:t>
            </a:r>
          </a:p>
        </p:txBody>
      </p:sp>
      <p:sp>
        <p:nvSpPr>
          <p:cNvPr id="189443" name="Rectangle 3"/>
          <p:cNvSpPr>
            <a:spLocks noGrp="1" noChangeArrowheads="1"/>
          </p:cNvSpPr>
          <p:nvPr>
            <p:ph type="body" idx="1"/>
          </p:nvPr>
        </p:nvSpPr>
        <p:spPr>
          <a:xfrm>
            <a:off x="228600" y="1641782"/>
            <a:ext cx="8686800" cy="2971800"/>
          </a:xfrm>
        </p:spPr>
        <p:txBody>
          <a:bodyPr/>
          <a:lstStyle/>
          <a:p>
            <a:pPr marL="342900" lvl="1" indent="-342900" eaLnBrk="1" hangingPunct="1">
              <a:lnSpc>
                <a:spcPct val="80000"/>
              </a:lnSpc>
              <a:buClr>
                <a:schemeClr val="hlink"/>
              </a:buClr>
              <a:defRPr/>
            </a:pPr>
            <a:r>
              <a:rPr lang="en-US" sz="3200" dirty="0"/>
              <a:t>Basic difference between contracts - price incentive</a:t>
            </a:r>
          </a:p>
          <a:p>
            <a:pPr lvl="1" eaLnBrk="1" hangingPunct="1">
              <a:lnSpc>
                <a:spcPct val="80000"/>
              </a:lnSpc>
              <a:defRPr/>
            </a:pPr>
            <a:r>
              <a:rPr lang="en-US" dirty="0"/>
              <a:t>Typically discounts or rebates</a:t>
            </a:r>
          </a:p>
          <a:p>
            <a:pPr lvl="1" eaLnBrk="1" hangingPunct="1">
              <a:lnSpc>
                <a:spcPct val="80000"/>
              </a:lnSpc>
              <a:defRPr/>
            </a:pPr>
            <a:r>
              <a:rPr lang="en-US" dirty="0"/>
              <a:t>Discounts preferred by most customers </a:t>
            </a:r>
          </a:p>
          <a:p>
            <a:pPr lvl="2" eaLnBrk="1" hangingPunct="1">
              <a:lnSpc>
                <a:spcPct val="80000"/>
              </a:lnSpc>
              <a:defRPr/>
            </a:pPr>
            <a:r>
              <a:rPr lang="en-US" dirty="0"/>
              <a:t>Need less working capital to obtain the merchandise</a:t>
            </a:r>
          </a:p>
          <a:p>
            <a:pPr lvl="1" eaLnBrk="1" hangingPunct="1">
              <a:lnSpc>
                <a:spcPct val="80000"/>
              </a:lnSpc>
              <a:defRPr/>
            </a:pPr>
            <a:r>
              <a:rPr lang="en-US" dirty="0"/>
              <a:t>Rebates are preferred by institutions (PBM, HMO) </a:t>
            </a:r>
          </a:p>
          <a:p>
            <a:pPr lvl="2" eaLnBrk="1" hangingPunct="1">
              <a:lnSpc>
                <a:spcPct val="80000"/>
              </a:lnSpc>
              <a:defRPr/>
            </a:pPr>
            <a:r>
              <a:rPr lang="en-US" dirty="0"/>
              <a:t>Never take possession of the actual product </a:t>
            </a:r>
          </a:p>
          <a:p>
            <a:pPr lvl="2" eaLnBrk="1" hangingPunct="1">
              <a:lnSpc>
                <a:spcPct val="80000"/>
              </a:lnSpc>
              <a:defRPr/>
            </a:pPr>
            <a:r>
              <a:rPr lang="en-US" dirty="0"/>
              <a:t>Obtain a percentage of the rebate</a:t>
            </a:r>
            <a:endParaRPr lang="en-US" sz="600" dirty="0"/>
          </a:p>
        </p:txBody>
      </p:sp>
      <p:sp>
        <p:nvSpPr>
          <p:cNvPr id="89092" name="Slide Number Placeholder 1"/>
          <p:cNvSpPr>
            <a:spLocks noGrp="1"/>
          </p:cNvSpPr>
          <p:nvPr>
            <p:ph type="sldNum" sz="quarter" idx="11"/>
          </p:nvPr>
        </p:nvSpPr>
        <p:spPr>
          <a:noFill/>
          <a:ln>
            <a:miter lim="800000"/>
            <a:headEnd/>
            <a:tailEnd/>
          </a:ln>
        </p:spPr>
        <p:txBody>
          <a:bodyPr/>
          <a:lstStyle/>
          <a:p>
            <a:fld id="{639B0508-1B9C-463C-AF87-295973B36086}" type="slidenum">
              <a:rPr lang="en-US" altLang="en-US" smtClean="0">
                <a:latin typeface="Arial" pitchFamily="34" charset="0"/>
              </a:rPr>
              <a:pPr/>
              <a:t>86</a:t>
            </a:fld>
            <a:endParaRPr lang="en-US" altLang="en-US">
              <a:latin typeface="Arial" pitchFamily="34" charset="0"/>
            </a:endParaRPr>
          </a:p>
        </p:txBody>
      </p:sp>
      <p:sp>
        <p:nvSpPr>
          <p:cNvPr id="2" name="TextBox 1"/>
          <p:cNvSpPr txBox="1"/>
          <p:nvPr/>
        </p:nvSpPr>
        <p:spPr>
          <a:xfrm>
            <a:off x="228600" y="6021287"/>
            <a:ext cx="6477000" cy="227113"/>
          </a:xfrm>
          <a:prstGeom prst="rect">
            <a:avLst/>
          </a:prstGeom>
          <a:noFill/>
        </p:spPr>
        <p:txBody>
          <a:bodyPr wrap="square" rtlCol="0">
            <a:spAutoFit/>
          </a:bodyPr>
          <a:lstStyle/>
          <a:p>
            <a:pPr marL="342900" lvl="0" indent="-342900" eaLnBrk="1" hangingPunct="1">
              <a:lnSpc>
                <a:spcPct val="80000"/>
              </a:lnSpc>
              <a:spcBef>
                <a:spcPct val="20000"/>
              </a:spcBef>
              <a:buClr>
                <a:srgbClr val="FFCC00"/>
              </a:buClr>
              <a:buSzPct val="70000"/>
              <a:defRPr/>
            </a:pPr>
            <a:r>
              <a:rPr lang="en-US" sz="1050" kern="0" dirty="0" err="1">
                <a:solidFill>
                  <a:srgbClr val="FFFFFF"/>
                </a:solidFill>
                <a:effectLst>
                  <a:outerShdw blurRad="38100" dist="38100" dir="2700000" algn="tl">
                    <a:srgbClr val="000000"/>
                  </a:outerShdw>
                </a:effectLst>
                <a:latin typeface="Garamond"/>
              </a:rPr>
              <a:t>Kolassa</a:t>
            </a:r>
            <a:r>
              <a:rPr lang="en-US" sz="1050" kern="0" dirty="0">
                <a:solidFill>
                  <a:srgbClr val="FFFFFF"/>
                </a:solidFill>
                <a:effectLst>
                  <a:outerShdw blurRad="38100" dist="38100" dir="2700000" algn="tl">
                    <a:srgbClr val="000000"/>
                  </a:outerShdw>
                </a:effectLst>
                <a:latin typeface="Garamond"/>
              </a:rPr>
              <a:t>  E.M. The strategic pricing of pharmaceuticals. 2009; </a:t>
            </a:r>
            <a:r>
              <a:rPr lang="en-US" sz="1050" kern="0" dirty="0" err="1">
                <a:solidFill>
                  <a:srgbClr val="FFFFFF"/>
                </a:solidFill>
                <a:effectLst>
                  <a:outerShdw blurRad="38100" dist="38100" dir="2700000" algn="tl">
                    <a:srgbClr val="000000"/>
                  </a:outerShdw>
                </a:effectLst>
                <a:latin typeface="Garamond"/>
              </a:rPr>
              <a:t>Chp</a:t>
            </a:r>
            <a:r>
              <a:rPr lang="en-US" sz="1050" kern="0" dirty="0">
                <a:solidFill>
                  <a:srgbClr val="FFFFFF"/>
                </a:solidFill>
                <a:effectLst>
                  <a:outerShdw blurRad="38100" dist="38100" dir="2700000" algn="tl">
                    <a:srgbClr val="000000"/>
                  </a:outerShdw>
                </a:effectLst>
                <a:latin typeface="Garamond"/>
              </a:rPr>
              <a:t> 15 (239:253)</a:t>
            </a:r>
          </a:p>
        </p:txBody>
      </p:sp>
      <p:pic>
        <p:nvPicPr>
          <p:cNvPr id="3" name="Picture 2"/>
          <p:cNvPicPr>
            <a:picLocks noChangeAspect="1"/>
          </p:cNvPicPr>
          <p:nvPr/>
        </p:nvPicPr>
        <p:blipFill>
          <a:blip r:embed="rId3"/>
          <a:stretch>
            <a:fillRect/>
          </a:stretch>
        </p:blipFill>
        <p:spPr>
          <a:xfrm>
            <a:off x="5662612" y="4613582"/>
            <a:ext cx="2085975" cy="1875034"/>
          </a:xfrm>
          <a:prstGeom prst="rect">
            <a:avLst/>
          </a:prstGeom>
          <a:ln w="76200">
            <a:solidFill>
              <a:schemeClr val="accent2"/>
            </a:solid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rrowheads="1"/>
          </p:cNvSpPr>
          <p:nvPr>
            <p:ph type="title"/>
          </p:nvPr>
        </p:nvSpPr>
        <p:spPr/>
        <p:txBody>
          <a:bodyPr/>
          <a:lstStyle/>
          <a:p>
            <a:pPr eaLnBrk="1" hangingPunct="1">
              <a:defRPr/>
            </a:pPr>
            <a:r>
              <a:rPr lang="en-US" sz="4000" dirty="0"/>
              <a:t>Frequent Contracting Terms</a:t>
            </a:r>
          </a:p>
        </p:txBody>
      </p:sp>
      <p:sp>
        <p:nvSpPr>
          <p:cNvPr id="190467" name="Rectangle 3"/>
          <p:cNvSpPr>
            <a:spLocks noGrp="1" noChangeArrowheads="1"/>
          </p:cNvSpPr>
          <p:nvPr>
            <p:ph type="body" idx="1"/>
          </p:nvPr>
        </p:nvSpPr>
        <p:spPr>
          <a:xfrm>
            <a:off x="457200" y="1524000"/>
            <a:ext cx="8229600" cy="4114800"/>
          </a:xfrm>
        </p:spPr>
        <p:txBody>
          <a:bodyPr/>
          <a:lstStyle/>
          <a:p>
            <a:pPr marL="285750" lvl="1" eaLnBrk="1" hangingPunct="1">
              <a:lnSpc>
                <a:spcPct val="90000"/>
              </a:lnSpc>
              <a:buClr>
                <a:srgbClr val="FFC000"/>
              </a:buClr>
              <a:defRPr/>
            </a:pPr>
            <a:r>
              <a:rPr lang="en-US" dirty="0"/>
              <a:t>Performance rebate</a:t>
            </a:r>
          </a:p>
          <a:p>
            <a:pPr marL="685800" lvl="2" eaLnBrk="1" hangingPunct="1">
              <a:lnSpc>
                <a:spcPct val="90000"/>
              </a:lnSpc>
              <a:buClr>
                <a:schemeClr val="accent2"/>
              </a:buClr>
              <a:defRPr/>
            </a:pPr>
            <a:r>
              <a:rPr lang="en-US" dirty="0"/>
              <a:t>Tied to a specified performance goal</a:t>
            </a:r>
          </a:p>
          <a:p>
            <a:pPr marL="685800" lvl="2" eaLnBrk="1" hangingPunct="1">
              <a:lnSpc>
                <a:spcPct val="90000"/>
              </a:lnSpc>
              <a:buClr>
                <a:schemeClr val="accent2"/>
              </a:buClr>
              <a:defRPr/>
            </a:pPr>
            <a:r>
              <a:rPr lang="en-US" dirty="0"/>
              <a:t>Additional rebates given for reaching target goal</a:t>
            </a:r>
          </a:p>
          <a:p>
            <a:pPr marL="285750" lvl="1" eaLnBrk="1" hangingPunct="1">
              <a:lnSpc>
                <a:spcPct val="90000"/>
              </a:lnSpc>
              <a:buClr>
                <a:srgbClr val="FFC000"/>
              </a:buClr>
              <a:defRPr/>
            </a:pPr>
            <a:r>
              <a:rPr lang="en-US" dirty="0"/>
              <a:t>Administrative/Service fee</a:t>
            </a:r>
          </a:p>
          <a:p>
            <a:pPr marL="685800" lvl="2" eaLnBrk="1" hangingPunct="1">
              <a:lnSpc>
                <a:spcPct val="90000"/>
              </a:lnSpc>
              <a:buClr>
                <a:schemeClr val="accent2"/>
              </a:buClr>
              <a:defRPr/>
            </a:pPr>
            <a:r>
              <a:rPr lang="en-US" dirty="0"/>
              <a:t>Marketers pay customers (PBM, HMO, GPO) fees if they undertake specific actions </a:t>
            </a:r>
          </a:p>
          <a:p>
            <a:pPr marL="685800" lvl="2" eaLnBrk="1" hangingPunct="1">
              <a:lnSpc>
                <a:spcPct val="90000"/>
              </a:lnSpc>
              <a:buClr>
                <a:schemeClr val="accent2"/>
              </a:buClr>
              <a:defRPr/>
            </a:pPr>
            <a:r>
              <a:rPr lang="en-US" dirty="0"/>
              <a:t>Fixed amounts or percentage of contracted sales</a:t>
            </a:r>
          </a:p>
          <a:p>
            <a:pPr marL="285750" lvl="1" eaLnBrk="1" hangingPunct="1">
              <a:lnSpc>
                <a:spcPct val="90000"/>
              </a:lnSpc>
              <a:buClr>
                <a:srgbClr val="FFC000"/>
              </a:buClr>
              <a:defRPr/>
            </a:pPr>
            <a:r>
              <a:rPr lang="en-US" dirty="0"/>
              <a:t>Most favored nations</a:t>
            </a:r>
          </a:p>
          <a:p>
            <a:pPr marL="685800" lvl="2" eaLnBrk="1" hangingPunct="1">
              <a:lnSpc>
                <a:spcPct val="90000"/>
              </a:lnSpc>
              <a:buClr>
                <a:schemeClr val="accent2"/>
              </a:buClr>
              <a:defRPr/>
            </a:pPr>
            <a:r>
              <a:rPr lang="en-US" dirty="0"/>
              <a:t>More favorable price offered to competition is extended to the “favored customer”</a:t>
            </a:r>
            <a:endParaRPr lang="en-US" sz="1400" dirty="0"/>
          </a:p>
        </p:txBody>
      </p:sp>
      <p:sp>
        <p:nvSpPr>
          <p:cNvPr id="90116" name="Slide Number Placeholder 1"/>
          <p:cNvSpPr>
            <a:spLocks noGrp="1"/>
          </p:cNvSpPr>
          <p:nvPr>
            <p:ph type="sldNum" sz="quarter" idx="11"/>
          </p:nvPr>
        </p:nvSpPr>
        <p:spPr>
          <a:noFill/>
          <a:ln>
            <a:miter lim="800000"/>
            <a:headEnd/>
            <a:tailEnd/>
          </a:ln>
        </p:spPr>
        <p:txBody>
          <a:bodyPr/>
          <a:lstStyle/>
          <a:p>
            <a:fld id="{71B793AB-A591-4712-B42D-F812A61C7BAF}" type="slidenum">
              <a:rPr lang="en-US" altLang="en-US" smtClean="0">
                <a:latin typeface="Arial" pitchFamily="34" charset="0"/>
              </a:rPr>
              <a:pPr/>
              <a:t>87</a:t>
            </a:fld>
            <a:endParaRPr lang="en-US" altLang="en-US" dirty="0">
              <a:latin typeface="Arial" pitchFamily="34" charset="0"/>
            </a:endParaRPr>
          </a:p>
        </p:txBody>
      </p:sp>
      <p:sp>
        <p:nvSpPr>
          <p:cNvPr id="2" name="TextBox 1"/>
          <p:cNvSpPr txBox="1"/>
          <p:nvPr/>
        </p:nvSpPr>
        <p:spPr>
          <a:xfrm>
            <a:off x="228600" y="6096000"/>
            <a:ext cx="5410200" cy="239233"/>
          </a:xfrm>
          <a:prstGeom prst="rect">
            <a:avLst/>
          </a:prstGeom>
          <a:noFill/>
        </p:spPr>
        <p:txBody>
          <a:bodyPr wrap="square" rtlCol="0">
            <a:spAutoFit/>
          </a:bodyPr>
          <a:lstStyle/>
          <a:p>
            <a:pPr marL="342900" lvl="0" indent="-342900" eaLnBrk="1" hangingPunct="1">
              <a:lnSpc>
                <a:spcPct val="90000"/>
              </a:lnSpc>
              <a:spcBef>
                <a:spcPct val="20000"/>
              </a:spcBef>
              <a:buClr>
                <a:srgbClr val="FFCC00"/>
              </a:buClr>
              <a:buSzPct val="70000"/>
              <a:defRPr/>
            </a:pPr>
            <a:r>
              <a:rPr lang="en-US" sz="1050" kern="0" dirty="0" err="1">
                <a:solidFill>
                  <a:srgbClr val="FFFFFF"/>
                </a:solidFill>
                <a:effectLst>
                  <a:outerShdw blurRad="38100" dist="38100" dir="2700000" algn="tl">
                    <a:srgbClr val="000000"/>
                  </a:outerShdw>
                </a:effectLst>
                <a:latin typeface="Garamond"/>
              </a:rPr>
              <a:t>Kolassa</a:t>
            </a:r>
            <a:r>
              <a:rPr lang="en-US" sz="1050" kern="0" dirty="0">
                <a:solidFill>
                  <a:srgbClr val="FFFFFF"/>
                </a:solidFill>
                <a:effectLst>
                  <a:outerShdw blurRad="38100" dist="38100" dir="2700000" algn="tl">
                    <a:srgbClr val="000000"/>
                  </a:outerShdw>
                </a:effectLst>
                <a:latin typeface="Garamond"/>
              </a:rPr>
              <a:t> E.M. The strategic pricing of pharmaceuticals. 2009; </a:t>
            </a:r>
            <a:r>
              <a:rPr lang="en-US" sz="1050" kern="0" dirty="0" err="1">
                <a:solidFill>
                  <a:srgbClr val="FFFFFF"/>
                </a:solidFill>
                <a:effectLst>
                  <a:outerShdw blurRad="38100" dist="38100" dir="2700000" algn="tl">
                    <a:srgbClr val="000000"/>
                  </a:outerShdw>
                </a:effectLst>
                <a:latin typeface="Garamond"/>
              </a:rPr>
              <a:t>Chp</a:t>
            </a:r>
            <a:r>
              <a:rPr lang="en-US" sz="1050" kern="0" dirty="0">
                <a:solidFill>
                  <a:srgbClr val="FFFFFF"/>
                </a:solidFill>
                <a:effectLst>
                  <a:outerShdw blurRad="38100" dist="38100" dir="2700000" algn="tl">
                    <a:srgbClr val="000000"/>
                  </a:outerShdw>
                </a:effectLst>
                <a:latin typeface="Garamond"/>
              </a:rPr>
              <a:t> 15 (239:253)</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rrowheads="1"/>
          </p:cNvSpPr>
          <p:nvPr>
            <p:ph type="title"/>
          </p:nvPr>
        </p:nvSpPr>
        <p:spPr/>
        <p:txBody>
          <a:bodyPr/>
          <a:lstStyle/>
          <a:p>
            <a:pPr eaLnBrk="1" hangingPunct="1">
              <a:defRPr/>
            </a:pPr>
            <a:r>
              <a:rPr lang="en-US" sz="4000" dirty="0"/>
              <a:t>International Pricing</a:t>
            </a:r>
          </a:p>
        </p:txBody>
      </p:sp>
      <p:sp>
        <p:nvSpPr>
          <p:cNvPr id="191491" name="Rectangle 3"/>
          <p:cNvSpPr>
            <a:spLocks noGrp="1" noChangeArrowheads="1"/>
          </p:cNvSpPr>
          <p:nvPr>
            <p:ph type="body" idx="1"/>
          </p:nvPr>
        </p:nvSpPr>
        <p:spPr>
          <a:xfrm>
            <a:off x="457200" y="1600200"/>
            <a:ext cx="8229600" cy="4267200"/>
          </a:xfrm>
        </p:spPr>
        <p:txBody>
          <a:bodyPr/>
          <a:lstStyle/>
          <a:p>
            <a:pPr eaLnBrk="1" hangingPunct="1">
              <a:lnSpc>
                <a:spcPct val="90000"/>
              </a:lnSpc>
              <a:defRPr/>
            </a:pPr>
            <a:r>
              <a:rPr lang="en-US" sz="2800" dirty="0"/>
              <a:t>Competition in the payer environment is almost non- existent outside U.S. </a:t>
            </a:r>
          </a:p>
          <a:p>
            <a:pPr lvl="1" eaLnBrk="1" hangingPunct="1">
              <a:lnSpc>
                <a:spcPct val="90000"/>
              </a:lnSpc>
              <a:defRPr/>
            </a:pPr>
            <a:r>
              <a:rPr lang="en-US" sz="2400" dirty="0"/>
              <a:t>Usually only a few </a:t>
            </a:r>
            <a:r>
              <a:rPr lang="en-US" sz="2400" dirty="0" err="1"/>
              <a:t>monopsonistic</a:t>
            </a:r>
            <a:r>
              <a:rPr lang="en-US" sz="2400" dirty="0"/>
              <a:t> payers</a:t>
            </a:r>
          </a:p>
          <a:p>
            <a:pPr lvl="1" eaLnBrk="1" hangingPunct="1">
              <a:lnSpc>
                <a:spcPct val="90000"/>
              </a:lnSpc>
              <a:defRPr/>
            </a:pPr>
            <a:r>
              <a:rPr lang="en-US" sz="2400" dirty="0"/>
              <a:t>No opportunity for an alternative third-party payer</a:t>
            </a:r>
          </a:p>
          <a:p>
            <a:pPr eaLnBrk="1" hangingPunct="1">
              <a:lnSpc>
                <a:spcPct val="90000"/>
              </a:lnSpc>
              <a:defRPr/>
            </a:pPr>
            <a:r>
              <a:rPr lang="en-US" sz="2800" dirty="0"/>
              <a:t>Payer monopsony </a:t>
            </a:r>
          </a:p>
          <a:p>
            <a:pPr lvl="1" eaLnBrk="1" hangingPunct="1">
              <a:lnSpc>
                <a:spcPct val="90000"/>
              </a:lnSpc>
              <a:defRPr/>
            </a:pPr>
            <a:r>
              <a:rPr lang="en-US" sz="2400" dirty="0"/>
              <a:t>Only one national formulary</a:t>
            </a:r>
          </a:p>
          <a:p>
            <a:pPr lvl="1" eaLnBrk="1" hangingPunct="1">
              <a:lnSpc>
                <a:spcPct val="90000"/>
              </a:lnSpc>
              <a:defRPr/>
            </a:pPr>
            <a:r>
              <a:rPr lang="en-US" sz="2400" dirty="0"/>
              <a:t>One national authority setting or negotiating prices</a:t>
            </a:r>
          </a:p>
          <a:p>
            <a:pPr lvl="1" eaLnBrk="1" hangingPunct="1">
              <a:lnSpc>
                <a:spcPct val="90000"/>
              </a:lnSpc>
              <a:defRPr/>
            </a:pPr>
            <a:r>
              <a:rPr lang="en-US" sz="2400" dirty="0"/>
              <a:t>Very little room for negotiation</a:t>
            </a:r>
          </a:p>
          <a:p>
            <a:pPr eaLnBrk="1" hangingPunct="1">
              <a:lnSpc>
                <a:spcPct val="90000"/>
              </a:lnSpc>
              <a:defRPr/>
            </a:pPr>
            <a:r>
              <a:rPr lang="en-US" sz="2800" dirty="0"/>
              <a:t>Most nations believe that national payer </a:t>
            </a:r>
            <a:r>
              <a:rPr lang="en-US" sz="2800" dirty="0" err="1"/>
              <a:t>monopsonies</a:t>
            </a:r>
            <a:r>
              <a:rPr lang="en-US" sz="2800" dirty="0"/>
              <a:t> are advantageous</a:t>
            </a:r>
            <a:endParaRPr lang="en-US" sz="2800" dirty="0">
              <a:solidFill>
                <a:srgbClr val="FFFF00"/>
              </a:solidFill>
            </a:endParaRPr>
          </a:p>
        </p:txBody>
      </p:sp>
      <p:sp>
        <p:nvSpPr>
          <p:cNvPr id="91140" name="Slide Number Placeholder 1"/>
          <p:cNvSpPr>
            <a:spLocks noGrp="1"/>
          </p:cNvSpPr>
          <p:nvPr>
            <p:ph type="sldNum" sz="quarter" idx="11"/>
          </p:nvPr>
        </p:nvSpPr>
        <p:spPr>
          <a:noFill/>
          <a:ln>
            <a:miter lim="800000"/>
            <a:headEnd/>
            <a:tailEnd/>
          </a:ln>
        </p:spPr>
        <p:txBody>
          <a:bodyPr/>
          <a:lstStyle/>
          <a:p>
            <a:fld id="{CCFFDC68-6F15-4D05-BF9D-4F95EEFBEE8C}" type="slidenum">
              <a:rPr lang="en-US" altLang="en-US" smtClean="0">
                <a:latin typeface="Arial" pitchFamily="34" charset="0"/>
              </a:rPr>
              <a:pPr/>
              <a:t>88</a:t>
            </a:fld>
            <a:endParaRPr lang="en-US" altLang="en-US">
              <a:latin typeface="Arial" pitchFamily="34" charset="0"/>
            </a:endParaRPr>
          </a:p>
        </p:txBody>
      </p:sp>
      <p:sp>
        <p:nvSpPr>
          <p:cNvPr id="2" name="TextBox 1"/>
          <p:cNvSpPr txBox="1"/>
          <p:nvPr/>
        </p:nvSpPr>
        <p:spPr>
          <a:xfrm>
            <a:off x="457200" y="6248400"/>
            <a:ext cx="5334000" cy="239233"/>
          </a:xfrm>
          <a:prstGeom prst="rect">
            <a:avLst/>
          </a:prstGeom>
          <a:noFill/>
        </p:spPr>
        <p:txBody>
          <a:bodyPr wrap="square" rtlCol="0">
            <a:spAutoFit/>
          </a:bodyPr>
          <a:lstStyle/>
          <a:p>
            <a:pPr marL="342900" lvl="0" indent="-342900" eaLnBrk="1" hangingPunct="1">
              <a:lnSpc>
                <a:spcPct val="90000"/>
              </a:lnSpc>
              <a:spcBef>
                <a:spcPct val="20000"/>
              </a:spcBef>
              <a:buClr>
                <a:srgbClr val="FFCC00"/>
              </a:buClr>
              <a:buSzPct val="70000"/>
              <a:defRPr/>
            </a:pPr>
            <a:r>
              <a:rPr lang="en-US" sz="1050" kern="0" dirty="0" err="1">
                <a:solidFill>
                  <a:srgbClr val="FFFFFF"/>
                </a:solidFill>
                <a:effectLst>
                  <a:outerShdw blurRad="38100" dist="38100" dir="2700000" algn="tl">
                    <a:srgbClr val="000000"/>
                  </a:outerShdw>
                </a:effectLst>
                <a:latin typeface="Garamond"/>
              </a:rPr>
              <a:t>Kolassa</a:t>
            </a:r>
            <a:r>
              <a:rPr lang="en-US" sz="1050" kern="0" dirty="0">
                <a:solidFill>
                  <a:srgbClr val="FFFFFF"/>
                </a:solidFill>
                <a:effectLst>
                  <a:outerShdw blurRad="38100" dist="38100" dir="2700000" algn="tl">
                    <a:srgbClr val="000000"/>
                  </a:outerShdw>
                </a:effectLst>
                <a:latin typeface="Garamond"/>
              </a:rPr>
              <a:t> E.M. The strategic pricing of pharmaceuticals. 2009; </a:t>
            </a:r>
            <a:r>
              <a:rPr lang="en-US" sz="1050" kern="0" dirty="0" err="1">
                <a:solidFill>
                  <a:srgbClr val="FFFFFF"/>
                </a:solidFill>
                <a:effectLst>
                  <a:outerShdw blurRad="38100" dist="38100" dir="2700000" algn="tl">
                    <a:srgbClr val="000000"/>
                  </a:outerShdw>
                </a:effectLst>
                <a:latin typeface="Garamond"/>
              </a:rPr>
              <a:t>Chp</a:t>
            </a:r>
            <a:r>
              <a:rPr lang="en-US" sz="1050" kern="0" dirty="0">
                <a:solidFill>
                  <a:srgbClr val="FFFFFF"/>
                </a:solidFill>
                <a:effectLst>
                  <a:outerShdw blurRad="38100" dist="38100" dir="2700000" algn="tl">
                    <a:srgbClr val="000000"/>
                  </a:outerShdw>
                </a:effectLst>
                <a:latin typeface="Garamond"/>
              </a:rPr>
              <a:t> 16 (255:280)</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rrowheads="1"/>
          </p:cNvSpPr>
          <p:nvPr>
            <p:ph type="title"/>
          </p:nvPr>
        </p:nvSpPr>
        <p:spPr/>
        <p:txBody>
          <a:bodyPr/>
          <a:lstStyle/>
          <a:p>
            <a:pPr eaLnBrk="1" hangingPunct="1">
              <a:defRPr/>
            </a:pPr>
            <a:r>
              <a:rPr lang="en-US" sz="4000" dirty="0"/>
              <a:t>International Pricing</a:t>
            </a:r>
          </a:p>
        </p:txBody>
      </p:sp>
      <p:sp>
        <p:nvSpPr>
          <p:cNvPr id="192515" name="Rectangle 3"/>
          <p:cNvSpPr>
            <a:spLocks noGrp="1" noChangeArrowheads="1"/>
          </p:cNvSpPr>
          <p:nvPr>
            <p:ph type="body" idx="1"/>
          </p:nvPr>
        </p:nvSpPr>
        <p:spPr>
          <a:xfrm>
            <a:off x="457200" y="1600201"/>
            <a:ext cx="8229600" cy="4191000"/>
          </a:xfrm>
        </p:spPr>
        <p:txBody>
          <a:bodyPr/>
          <a:lstStyle/>
          <a:p>
            <a:pPr eaLnBrk="1" hangingPunct="1">
              <a:lnSpc>
                <a:spcPct val="90000"/>
              </a:lnSpc>
              <a:defRPr/>
            </a:pPr>
            <a:r>
              <a:rPr lang="en-US" sz="2800" dirty="0"/>
              <a:t>Pharmaceutical companies cannot set prices for new products</a:t>
            </a:r>
          </a:p>
          <a:p>
            <a:pPr eaLnBrk="1" hangingPunct="1">
              <a:lnSpc>
                <a:spcPct val="90000"/>
              </a:lnSpc>
              <a:defRPr/>
            </a:pPr>
            <a:r>
              <a:rPr lang="en-US" sz="2800" dirty="0"/>
              <a:t>Pricing and reimbursement controlled by government </a:t>
            </a:r>
          </a:p>
          <a:p>
            <a:pPr eaLnBrk="1" hangingPunct="1">
              <a:lnSpc>
                <a:spcPct val="90000"/>
              </a:lnSpc>
              <a:defRPr/>
            </a:pPr>
            <a:r>
              <a:rPr lang="en-US" sz="2800" dirty="0"/>
              <a:t>Most have national drug formularies</a:t>
            </a:r>
          </a:p>
          <a:p>
            <a:pPr lvl="1" eaLnBrk="1" hangingPunct="1">
              <a:lnSpc>
                <a:spcPct val="90000"/>
              </a:lnSpc>
              <a:defRPr/>
            </a:pPr>
            <a:r>
              <a:rPr lang="en-US" sz="2400" dirty="0"/>
              <a:t>Price is approved by a national institution</a:t>
            </a:r>
          </a:p>
          <a:p>
            <a:pPr lvl="1" eaLnBrk="1" hangingPunct="1">
              <a:lnSpc>
                <a:spcPct val="90000"/>
              </a:lnSpc>
              <a:defRPr/>
            </a:pPr>
            <a:r>
              <a:rPr lang="en-US" sz="2400" dirty="0"/>
              <a:t>New product is then listed </a:t>
            </a:r>
          </a:p>
          <a:p>
            <a:pPr lvl="1" eaLnBrk="1" hangingPunct="1">
              <a:lnSpc>
                <a:spcPct val="90000"/>
              </a:lnSpc>
              <a:defRPr/>
            </a:pPr>
            <a:r>
              <a:rPr lang="en-US" sz="2400" dirty="0"/>
              <a:t>National committees often negotiate reimbursements and price</a:t>
            </a:r>
          </a:p>
          <a:p>
            <a:pPr lvl="1" eaLnBrk="1" hangingPunct="1">
              <a:lnSpc>
                <a:spcPct val="90000"/>
              </a:lnSpc>
              <a:defRPr/>
            </a:pPr>
            <a:r>
              <a:rPr lang="en-US" sz="2400" dirty="0"/>
              <a:t>Formularies constantly revised and drugs or entire class taken off</a:t>
            </a:r>
          </a:p>
        </p:txBody>
      </p:sp>
      <p:sp>
        <p:nvSpPr>
          <p:cNvPr id="92164" name="Slide Number Placeholder 1"/>
          <p:cNvSpPr>
            <a:spLocks noGrp="1"/>
          </p:cNvSpPr>
          <p:nvPr>
            <p:ph type="sldNum" sz="quarter" idx="11"/>
          </p:nvPr>
        </p:nvSpPr>
        <p:spPr>
          <a:noFill/>
          <a:ln>
            <a:miter lim="800000"/>
            <a:headEnd/>
            <a:tailEnd/>
          </a:ln>
        </p:spPr>
        <p:txBody>
          <a:bodyPr/>
          <a:lstStyle/>
          <a:p>
            <a:fld id="{B3C8788B-29EF-4952-A581-1F8949C35FD8}" type="slidenum">
              <a:rPr lang="en-US" altLang="en-US" smtClean="0">
                <a:latin typeface="Arial" pitchFamily="34" charset="0"/>
              </a:rPr>
              <a:pPr/>
              <a:t>89</a:t>
            </a:fld>
            <a:endParaRPr lang="en-US" altLang="en-US">
              <a:latin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457200" y="0"/>
            <a:ext cx="8229600" cy="1219200"/>
          </a:xfrm>
        </p:spPr>
        <p:txBody>
          <a:bodyPr/>
          <a:lstStyle/>
          <a:p>
            <a:pPr eaLnBrk="1" hangingPunct="1">
              <a:defRPr/>
            </a:pPr>
            <a:r>
              <a:rPr lang="en-US" sz="4000" dirty="0"/>
              <a:t>Basic Pricing Principles</a:t>
            </a:r>
          </a:p>
        </p:txBody>
      </p:sp>
      <p:sp>
        <p:nvSpPr>
          <p:cNvPr id="80899" name="Rectangle 3"/>
          <p:cNvSpPr>
            <a:spLocks noGrp="1" noChangeArrowheads="1"/>
          </p:cNvSpPr>
          <p:nvPr>
            <p:ph type="body" sz="half" idx="1"/>
          </p:nvPr>
        </p:nvSpPr>
        <p:spPr>
          <a:xfrm>
            <a:off x="227162" y="2082942"/>
            <a:ext cx="4803626" cy="3733800"/>
          </a:xfrm>
        </p:spPr>
        <p:txBody>
          <a:bodyPr/>
          <a:lstStyle/>
          <a:p>
            <a:pPr eaLnBrk="1" hangingPunct="1">
              <a:lnSpc>
                <a:spcPct val="90000"/>
              </a:lnSpc>
              <a:buFont typeface="Wingdings" pitchFamily="2" charset="2"/>
              <a:buNone/>
              <a:defRPr/>
            </a:pPr>
            <a:r>
              <a:rPr lang="en-US" sz="2600" dirty="0"/>
              <a:t>When setting a price, the fundamental question is, will the product’s price be set at: </a:t>
            </a:r>
          </a:p>
          <a:p>
            <a:pPr eaLnBrk="1" hangingPunct="1">
              <a:lnSpc>
                <a:spcPct val="90000"/>
              </a:lnSpc>
              <a:buFont typeface="Wingdings" pitchFamily="2" charset="2"/>
              <a:buNone/>
              <a:defRPr/>
            </a:pPr>
            <a:r>
              <a:rPr lang="en-US" sz="2600" dirty="0"/>
              <a:t>  </a:t>
            </a:r>
            <a:r>
              <a:rPr lang="en-US" sz="2400" dirty="0"/>
              <a:t>a) A discount</a:t>
            </a:r>
          </a:p>
          <a:p>
            <a:pPr eaLnBrk="1" hangingPunct="1">
              <a:lnSpc>
                <a:spcPct val="90000"/>
              </a:lnSpc>
              <a:buFont typeface="Wingdings" pitchFamily="2" charset="2"/>
              <a:buNone/>
              <a:defRPr/>
            </a:pPr>
            <a:r>
              <a:rPr lang="en-US" sz="2400" dirty="0"/>
              <a:t>  b) Parity with current treatments</a:t>
            </a:r>
          </a:p>
          <a:p>
            <a:pPr eaLnBrk="1" hangingPunct="1">
              <a:lnSpc>
                <a:spcPct val="90000"/>
              </a:lnSpc>
              <a:buFont typeface="Wingdings" pitchFamily="2" charset="2"/>
              <a:buNone/>
              <a:defRPr/>
            </a:pPr>
            <a:r>
              <a:rPr lang="en-US" sz="2400" dirty="0"/>
              <a:t>  c) Premium over current therapies</a:t>
            </a:r>
          </a:p>
          <a:p>
            <a:pPr eaLnBrk="1" hangingPunct="1">
              <a:lnSpc>
                <a:spcPct val="90000"/>
              </a:lnSpc>
              <a:buFont typeface="Wingdings" pitchFamily="2" charset="2"/>
              <a:buNone/>
              <a:defRPr/>
            </a:pPr>
            <a:endParaRPr lang="en-US" sz="2400" dirty="0"/>
          </a:p>
          <a:p>
            <a:pPr eaLnBrk="1" hangingPunct="1">
              <a:lnSpc>
                <a:spcPct val="90000"/>
              </a:lnSpc>
              <a:buFont typeface="Wingdings" pitchFamily="2" charset="2"/>
              <a:buNone/>
              <a:defRPr/>
            </a:pPr>
            <a:r>
              <a:rPr lang="en-US" sz="2600" dirty="0"/>
              <a:t>Addressing this question is</a:t>
            </a:r>
          </a:p>
          <a:p>
            <a:pPr eaLnBrk="1" hangingPunct="1">
              <a:lnSpc>
                <a:spcPct val="90000"/>
              </a:lnSpc>
              <a:buFont typeface="Wingdings" pitchFamily="2" charset="2"/>
              <a:buNone/>
              <a:defRPr/>
            </a:pPr>
            <a:r>
              <a:rPr lang="en-US" sz="2600" dirty="0"/>
              <a:t>key to profitable pricing.</a:t>
            </a:r>
          </a:p>
        </p:txBody>
      </p:sp>
      <p:sp>
        <p:nvSpPr>
          <p:cNvPr id="80900" name="Rectangle 4"/>
          <p:cNvSpPr>
            <a:spLocks noGrp="1" noChangeArrowheads="1"/>
          </p:cNvSpPr>
          <p:nvPr>
            <p:ph type="body" sz="half" idx="2"/>
          </p:nvPr>
        </p:nvSpPr>
        <p:spPr>
          <a:xfrm>
            <a:off x="5289296" y="1563829"/>
            <a:ext cx="3600659" cy="519113"/>
          </a:xfrm>
        </p:spPr>
        <p:txBody>
          <a:bodyPr/>
          <a:lstStyle/>
          <a:p>
            <a:pPr algn="ctr" eaLnBrk="1" hangingPunct="1">
              <a:buFont typeface="Wingdings" pitchFamily="2" charset="2"/>
              <a:buNone/>
              <a:defRPr/>
            </a:pPr>
            <a:r>
              <a:rPr lang="en-US" b="1" dirty="0"/>
              <a:t>Value-based pricing</a:t>
            </a:r>
          </a:p>
        </p:txBody>
      </p:sp>
      <p:grpSp>
        <p:nvGrpSpPr>
          <p:cNvPr id="2" name="Group 1"/>
          <p:cNvGrpSpPr/>
          <p:nvPr/>
        </p:nvGrpSpPr>
        <p:grpSpPr>
          <a:xfrm>
            <a:off x="4724400" y="2164556"/>
            <a:ext cx="4270226" cy="4176713"/>
            <a:chOff x="4492774" y="2209800"/>
            <a:chExt cx="4270226" cy="4176713"/>
          </a:xfrm>
        </p:grpSpPr>
        <p:sp>
          <p:nvSpPr>
            <p:cNvPr id="12293" name="Line 5"/>
            <p:cNvSpPr>
              <a:spLocks noChangeShapeType="1"/>
            </p:cNvSpPr>
            <p:nvPr/>
          </p:nvSpPr>
          <p:spPr bwMode="auto">
            <a:xfrm>
              <a:off x="4876800" y="2209800"/>
              <a:ext cx="0" cy="3810000"/>
            </a:xfrm>
            <a:prstGeom prst="line">
              <a:avLst/>
            </a:prstGeom>
            <a:noFill/>
            <a:ln w="38100">
              <a:solidFill>
                <a:schemeClr val="bg2"/>
              </a:solidFill>
              <a:round/>
              <a:headEnd/>
              <a:tailEnd/>
            </a:ln>
          </p:spPr>
          <p:txBody>
            <a:bodyPr/>
            <a:lstStyle/>
            <a:p>
              <a:endParaRPr lang="en-US"/>
            </a:p>
          </p:txBody>
        </p:sp>
        <p:sp>
          <p:nvSpPr>
            <p:cNvPr id="12294" name="Line 6"/>
            <p:cNvSpPr>
              <a:spLocks noChangeShapeType="1"/>
            </p:cNvSpPr>
            <p:nvPr/>
          </p:nvSpPr>
          <p:spPr bwMode="auto">
            <a:xfrm>
              <a:off x="4876800" y="6019800"/>
              <a:ext cx="3657600" cy="0"/>
            </a:xfrm>
            <a:prstGeom prst="line">
              <a:avLst/>
            </a:prstGeom>
            <a:noFill/>
            <a:ln w="38100">
              <a:solidFill>
                <a:schemeClr val="bg2"/>
              </a:solidFill>
              <a:round/>
              <a:headEnd/>
              <a:tailEnd/>
            </a:ln>
          </p:spPr>
          <p:txBody>
            <a:bodyPr/>
            <a:lstStyle/>
            <a:p>
              <a:endParaRPr lang="en-US"/>
            </a:p>
          </p:txBody>
        </p:sp>
        <p:sp>
          <p:nvSpPr>
            <p:cNvPr id="12295" name="Line 7"/>
            <p:cNvSpPr>
              <a:spLocks noChangeShapeType="1"/>
            </p:cNvSpPr>
            <p:nvPr/>
          </p:nvSpPr>
          <p:spPr bwMode="auto">
            <a:xfrm flipV="1">
              <a:off x="4876800" y="2743200"/>
              <a:ext cx="3276600" cy="3276600"/>
            </a:xfrm>
            <a:prstGeom prst="line">
              <a:avLst/>
            </a:prstGeom>
            <a:noFill/>
            <a:ln w="38100">
              <a:solidFill>
                <a:srgbClr val="FF0000"/>
              </a:solidFill>
              <a:round/>
              <a:headEnd/>
              <a:tailEnd/>
            </a:ln>
          </p:spPr>
          <p:txBody>
            <a:bodyPr/>
            <a:lstStyle/>
            <a:p>
              <a:endParaRPr lang="en-US"/>
            </a:p>
          </p:txBody>
        </p:sp>
        <p:sp>
          <p:nvSpPr>
            <p:cNvPr id="12296" name="Line 8"/>
            <p:cNvSpPr>
              <a:spLocks noChangeShapeType="1"/>
            </p:cNvSpPr>
            <p:nvPr/>
          </p:nvSpPr>
          <p:spPr bwMode="auto">
            <a:xfrm flipH="1" flipV="1">
              <a:off x="7467600" y="3429000"/>
              <a:ext cx="381000" cy="533400"/>
            </a:xfrm>
            <a:prstGeom prst="line">
              <a:avLst/>
            </a:prstGeom>
            <a:noFill/>
            <a:ln w="9525">
              <a:solidFill>
                <a:schemeClr val="tx1"/>
              </a:solidFill>
              <a:round/>
              <a:headEnd/>
              <a:tailEnd type="triangle" w="med" len="med"/>
            </a:ln>
          </p:spPr>
          <p:txBody>
            <a:bodyPr/>
            <a:lstStyle/>
            <a:p>
              <a:endParaRPr lang="en-US"/>
            </a:p>
          </p:txBody>
        </p:sp>
        <p:sp>
          <p:nvSpPr>
            <p:cNvPr id="12297" name="Text Box 9"/>
            <p:cNvSpPr txBox="1">
              <a:spLocks noChangeArrowheads="1"/>
            </p:cNvSpPr>
            <p:nvPr/>
          </p:nvSpPr>
          <p:spPr bwMode="auto">
            <a:xfrm>
              <a:off x="7848600" y="3886200"/>
              <a:ext cx="914400" cy="366713"/>
            </a:xfrm>
            <a:prstGeom prst="rect">
              <a:avLst/>
            </a:prstGeom>
            <a:noFill/>
            <a:ln w="9525">
              <a:noFill/>
              <a:miter lim="800000"/>
              <a:headEnd/>
              <a:tailEnd/>
            </a:ln>
          </p:spPr>
          <p:txBody>
            <a:bodyPr>
              <a:spAutoFit/>
            </a:bodyPr>
            <a:lstStyle/>
            <a:p>
              <a:pPr eaLnBrk="1" hangingPunct="1">
                <a:spcBef>
                  <a:spcPct val="50000"/>
                </a:spcBef>
              </a:pPr>
              <a:r>
                <a:rPr lang="en-US" altLang="en-US" b="1">
                  <a:latin typeface="Arial" pitchFamily="34" charset="0"/>
                </a:rPr>
                <a:t>Parity</a:t>
              </a:r>
            </a:p>
          </p:txBody>
        </p:sp>
        <p:sp>
          <p:nvSpPr>
            <p:cNvPr id="12298" name="Text Box 10"/>
            <p:cNvSpPr txBox="1">
              <a:spLocks noChangeArrowheads="1"/>
            </p:cNvSpPr>
            <p:nvPr/>
          </p:nvSpPr>
          <p:spPr bwMode="auto">
            <a:xfrm>
              <a:off x="6477000" y="5029200"/>
              <a:ext cx="1600200" cy="366713"/>
            </a:xfrm>
            <a:prstGeom prst="rect">
              <a:avLst/>
            </a:prstGeom>
            <a:noFill/>
            <a:ln w="9525">
              <a:noFill/>
              <a:miter lim="800000"/>
              <a:headEnd/>
              <a:tailEnd/>
            </a:ln>
          </p:spPr>
          <p:txBody>
            <a:bodyPr>
              <a:spAutoFit/>
            </a:bodyPr>
            <a:lstStyle/>
            <a:p>
              <a:pPr eaLnBrk="1" hangingPunct="1">
                <a:spcBef>
                  <a:spcPct val="50000"/>
                </a:spcBef>
              </a:pPr>
              <a:r>
                <a:rPr lang="en-US" altLang="en-US" b="1">
                  <a:latin typeface="Arial" pitchFamily="34" charset="0"/>
                </a:rPr>
                <a:t>Discount </a:t>
              </a:r>
            </a:p>
          </p:txBody>
        </p:sp>
        <p:sp>
          <p:nvSpPr>
            <p:cNvPr id="12299" name="Text Box 12"/>
            <p:cNvSpPr txBox="1">
              <a:spLocks noChangeArrowheads="1"/>
            </p:cNvSpPr>
            <p:nvPr/>
          </p:nvSpPr>
          <p:spPr bwMode="auto">
            <a:xfrm>
              <a:off x="5638800" y="2819400"/>
              <a:ext cx="1752600" cy="366713"/>
            </a:xfrm>
            <a:prstGeom prst="rect">
              <a:avLst/>
            </a:prstGeom>
            <a:noFill/>
            <a:ln w="9525">
              <a:noFill/>
              <a:miter lim="800000"/>
              <a:headEnd/>
              <a:tailEnd/>
            </a:ln>
          </p:spPr>
          <p:txBody>
            <a:bodyPr>
              <a:spAutoFit/>
            </a:bodyPr>
            <a:lstStyle/>
            <a:p>
              <a:pPr eaLnBrk="1" hangingPunct="1">
                <a:spcBef>
                  <a:spcPct val="50000"/>
                </a:spcBef>
              </a:pPr>
              <a:r>
                <a:rPr lang="en-US" altLang="en-US" b="1">
                  <a:latin typeface="Arial" pitchFamily="34" charset="0"/>
                </a:rPr>
                <a:t>Premium</a:t>
              </a:r>
            </a:p>
          </p:txBody>
        </p:sp>
        <p:sp>
          <p:nvSpPr>
            <p:cNvPr id="12300" name="Text Box 13"/>
            <p:cNvSpPr txBox="1">
              <a:spLocks noChangeArrowheads="1"/>
            </p:cNvSpPr>
            <p:nvPr/>
          </p:nvSpPr>
          <p:spPr bwMode="auto">
            <a:xfrm rot="10800000">
              <a:off x="4492774" y="3352800"/>
              <a:ext cx="461665" cy="1524000"/>
            </a:xfrm>
            <a:prstGeom prst="rect">
              <a:avLst/>
            </a:prstGeom>
            <a:noFill/>
            <a:ln w="9525">
              <a:noFill/>
              <a:miter lim="800000"/>
              <a:headEnd/>
              <a:tailEnd/>
            </a:ln>
          </p:spPr>
          <p:txBody>
            <a:bodyPr vert="eaVert">
              <a:spAutoFit/>
            </a:bodyPr>
            <a:lstStyle/>
            <a:p>
              <a:pPr algn="ctr" eaLnBrk="1" hangingPunct="1">
                <a:spcBef>
                  <a:spcPct val="50000"/>
                </a:spcBef>
              </a:pPr>
              <a:r>
                <a:rPr lang="en-US" altLang="en-US" b="1" dirty="0">
                  <a:solidFill>
                    <a:schemeClr val="bg2"/>
                  </a:solidFill>
                  <a:latin typeface="Arial Narrow" pitchFamily="34" charset="0"/>
                </a:rPr>
                <a:t>Price</a:t>
              </a:r>
              <a:r>
                <a:rPr lang="en-US" altLang="en-US" b="1" dirty="0">
                  <a:latin typeface="Arial Narrow" pitchFamily="34" charset="0"/>
                </a:rPr>
                <a:t> </a:t>
              </a:r>
            </a:p>
          </p:txBody>
        </p:sp>
        <p:sp>
          <p:nvSpPr>
            <p:cNvPr id="12301" name="Text Box 14"/>
            <p:cNvSpPr txBox="1">
              <a:spLocks noChangeArrowheads="1"/>
            </p:cNvSpPr>
            <p:nvPr/>
          </p:nvSpPr>
          <p:spPr bwMode="auto">
            <a:xfrm>
              <a:off x="6096000" y="6019800"/>
              <a:ext cx="1524000" cy="366713"/>
            </a:xfrm>
            <a:prstGeom prst="rect">
              <a:avLst/>
            </a:prstGeom>
            <a:noFill/>
            <a:ln w="9525">
              <a:noFill/>
              <a:miter lim="800000"/>
              <a:headEnd/>
              <a:tailEnd/>
            </a:ln>
          </p:spPr>
          <p:txBody>
            <a:bodyPr>
              <a:spAutoFit/>
            </a:bodyPr>
            <a:lstStyle/>
            <a:p>
              <a:pPr algn="ctr" eaLnBrk="1" hangingPunct="1">
                <a:spcBef>
                  <a:spcPct val="50000"/>
                </a:spcBef>
              </a:pPr>
              <a:r>
                <a:rPr lang="en-US" altLang="en-US" b="1" dirty="0">
                  <a:solidFill>
                    <a:schemeClr val="bg2"/>
                  </a:solidFill>
                  <a:latin typeface="Arial Narrow" pitchFamily="34" charset="0"/>
                </a:rPr>
                <a:t>Value</a:t>
              </a:r>
              <a:r>
                <a:rPr lang="en-US" altLang="en-US" b="1" dirty="0">
                  <a:latin typeface="Arial Narrow" pitchFamily="34" charset="0"/>
                </a:rPr>
                <a:t> </a:t>
              </a:r>
            </a:p>
          </p:txBody>
        </p:sp>
      </p:grpSp>
      <p:sp>
        <p:nvSpPr>
          <p:cNvPr id="12302" name="Slide Number Placeholder 1"/>
          <p:cNvSpPr>
            <a:spLocks noGrp="1"/>
          </p:cNvSpPr>
          <p:nvPr>
            <p:ph type="sldNum" sz="quarter" idx="11"/>
          </p:nvPr>
        </p:nvSpPr>
        <p:spPr>
          <a:noFill/>
          <a:ln>
            <a:miter lim="800000"/>
            <a:headEnd/>
            <a:tailEnd/>
          </a:ln>
        </p:spPr>
        <p:txBody>
          <a:bodyPr/>
          <a:lstStyle/>
          <a:p>
            <a:fld id="{21C1B6C5-4CA4-4414-ACE8-FB0D3921A9F4}" type="slidenum">
              <a:rPr lang="en-US" altLang="en-US" smtClean="0">
                <a:latin typeface="Arial" pitchFamily="34" charset="0"/>
              </a:rPr>
              <a:pPr/>
              <a:t>9</a:t>
            </a:fld>
            <a:endParaRPr lang="en-US" altLang="en-US" dirty="0">
              <a:latin typeface="Arial"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rrowheads="1"/>
          </p:cNvSpPr>
          <p:nvPr>
            <p:ph type="title"/>
          </p:nvPr>
        </p:nvSpPr>
        <p:spPr/>
        <p:txBody>
          <a:bodyPr/>
          <a:lstStyle/>
          <a:p>
            <a:pPr eaLnBrk="1" hangingPunct="1">
              <a:defRPr/>
            </a:pPr>
            <a:r>
              <a:rPr lang="en-US" sz="4000" dirty="0"/>
              <a:t>International Pricing</a:t>
            </a:r>
          </a:p>
        </p:txBody>
      </p:sp>
      <p:sp>
        <p:nvSpPr>
          <p:cNvPr id="194563" name="Rectangle 3"/>
          <p:cNvSpPr>
            <a:spLocks noGrp="1" noChangeArrowheads="1"/>
          </p:cNvSpPr>
          <p:nvPr>
            <p:ph type="body" idx="1"/>
          </p:nvPr>
        </p:nvSpPr>
        <p:spPr>
          <a:xfrm>
            <a:off x="457200" y="1295400"/>
            <a:ext cx="8229600" cy="5429250"/>
          </a:xfrm>
        </p:spPr>
        <p:txBody>
          <a:bodyPr/>
          <a:lstStyle/>
          <a:p>
            <a:pPr eaLnBrk="1" hangingPunct="1">
              <a:lnSpc>
                <a:spcPct val="90000"/>
              </a:lnSpc>
              <a:defRPr/>
            </a:pPr>
            <a:r>
              <a:rPr lang="en-US" sz="2800" dirty="0"/>
              <a:t>Factors to determine reimbursement</a:t>
            </a:r>
          </a:p>
          <a:p>
            <a:pPr lvl="1" eaLnBrk="1" hangingPunct="1">
              <a:lnSpc>
                <a:spcPct val="90000"/>
              </a:lnSpc>
              <a:defRPr/>
            </a:pPr>
            <a:r>
              <a:rPr lang="en-US" sz="2400" dirty="0"/>
              <a:t>Value of drug</a:t>
            </a:r>
          </a:p>
          <a:p>
            <a:pPr lvl="1" eaLnBrk="1" hangingPunct="1">
              <a:lnSpc>
                <a:spcPct val="90000"/>
              </a:lnSpc>
              <a:defRPr/>
            </a:pPr>
            <a:r>
              <a:rPr lang="en-US" sz="2400" dirty="0"/>
              <a:t>Budgetary considerations</a:t>
            </a:r>
          </a:p>
          <a:p>
            <a:pPr lvl="1" eaLnBrk="1" hangingPunct="1">
              <a:lnSpc>
                <a:spcPct val="90000"/>
              </a:lnSpc>
              <a:defRPr/>
            </a:pPr>
            <a:r>
              <a:rPr lang="en-US" sz="2400" dirty="0"/>
              <a:t>Manufacturer’s contribution to national economy (jobs, exports, R&amp;D expenditures)</a:t>
            </a:r>
          </a:p>
          <a:p>
            <a:pPr lvl="1" eaLnBrk="1" hangingPunct="1">
              <a:lnSpc>
                <a:spcPct val="90000"/>
              </a:lnSpc>
              <a:defRPr/>
            </a:pPr>
            <a:r>
              <a:rPr lang="en-US" sz="2400" dirty="0"/>
              <a:t>Historical relationships</a:t>
            </a:r>
          </a:p>
          <a:p>
            <a:pPr eaLnBrk="1" hangingPunct="1">
              <a:lnSpc>
                <a:spcPct val="90000"/>
              </a:lnSpc>
              <a:defRPr/>
            </a:pPr>
            <a:r>
              <a:rPr lang="en-US" sz="2800" dirty="0"/>
              <a:t>Reimbursement status of the whole brand is reviewed</a:t>
            </a:r>
          </a:p>
          <a:p>
            <a:pPr lvl="1" eaLnBrk="1" hangingPunct="1">
              <a:lnSpc>
                <a:spcPct val="90000"/>
              </a:lnSpc>
              <a:defRPr/>
            </a:pPr>
            <a:r>
              <a:rPr lang="en-US" sz="2400" dirty="0"/>
              <a:t>Each approval for a new drug or indication </a:t>
            </a:r>
          </a:p>
          <a:p>
            <a:pPr lvl="1" eaLnBrk="1" hangingPunct="1">
              <a:lnSpc>
                <a:spcPct val="90000"/>
              </a:lnSpc>
              <a:defRPr/>
            </a:pPr>
            <a:r>
              <a:rPr lang="en-US" sz="2400" dirty="0"/>
              <a:t>Review more likely brings price cut than increase</a:t>
            </a:r>
          </a:p>
          <a:p>
            <a:pPr lvl="1" eaLnBrk="1" hangingPunct="1">
              <a:lnSpc>
                <a:spcPct val="90000"/>
              </a:lnSpc>
              <a:defRPr/>
            </a:pPr>
            <a:r>
              <a:rPr lang="en-US" sz="2400" dirty="0"/>
              <a:t>Continuously reassessed in product’s lifetime</a:t>
            </a:r>
          </a:p>
          <a:p>
            <a:pPr eaLnBrk="1" hangingPunct="1">
              <a:lnSpc>
                <a:spcPct val="90000"/>
              </a:lnSpc>
              <a:defRPr/>
            </a:pPr>
            <a:r>
              <a:rPr lang="en-US" sz="2800" dirty="0"/>
              <a:t>International marketing of a pharmaceutical </a:t>
            </a:r>
          </a:p>
          <a:p>
            <a:pPr lvl="1" eaLnBrk="1" hangingPunct="1">
              <a:lnSpc>
                <a:spcPct val="90000"/>
              </a:lnSpc>
              <a:defRPr/>
            </a:pPr>
            <a:r>
              <a:rPr lang="en-US" sz="2400" dirty="0"/>
              <a:t>Effective price management is an ongoing process</a:t>
            </a:r>
          </a:p>
          <a:p>
            <a:pPr lvl="1" eaLnBrk="1" hangingPunct="1">
              <a:lnSpc>
                <a:spcPct val="90000"/>
              </a:lnSpc>
              <a:defRPr/>
            </a:pPr>
            <a:r>
              <a:rPr lang="en-US" sz="2400" dirty="0"/>
              <a:t>Continues throughout the product’s commercial lifetime</a:t>
            </a:r>
          </a:p>
        </p:txBody>
      </p:sp>
      <p:sp>
        <p:nvSpPr>
          <p:cNvPr id="93188" name="Slide Number Placeholder 1"/>
          <p:cNvSpPr>
            <a:spLocks noGrp="1"/>
          </p:cNvSpPr>
          <p:nvPr>
            <p:ph type="sldNum" sz="quarter" idx="11"/>
          </p:nvPr>
        </p:nvSpPr>
        <p:spPr>
          <a:noFill/>
          <a:ln>
            <a:miter lim="800000"/>
            <a:headEnd/>
            <a:tailEnd/>
          </a:ln>
        </p:spPr>
        <p:txBody>
          <a:bodyPr/>
          <a:lstStyle/>
          <a:p>
            <a:fld id="{8704C7F1-35AC-40EE-9A6E-8ABC4A7A0DA6}" type="slidenum">
              <a:rPr lang="en-US" altLang="en-US" smtClean="0">
                <a:latin typeface="Arial" pitchFamily="34" charset="0"/>
              </a:rPr>
              <a:pPr/>
              <a:t>90</a:t>
            </a:fld>
            <a:endParaRPr lang="en-US" altLang="en-US" dirty="0">
              <a:latin typeface="Arial"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rrowheads="1"/>
          </p:cNvSpPr>
          <p:nvPr>
            <p:ph type="title"/>
          </p:nvPr>
        </p:nvSpPr>
        <p:spPr/>
        <p:txBody>
          <a:bodyPr/>
          <a:lstStyle/>
          <a:p>
            <a:pPr eaLnBrk="1" hangingPunct="1">
              <a:defRPr/>
            </a:pPr>
            <a:r>
              <a:rPr lang="en-US" sz="4000" dirty="0"/>
              <a:t>New International Tendencies</a:t>
            </a:r>
          </a:p>
        </p:txBody>
      </p:sp>
      <p:sp>
        <p:nvSpPr>
          <p:cNvPr id="193539" name="Rectangle 3"/>
          <p:cNvSpPr>
            <a:spLocks noGrp="1" noChangeArrowheads="1"/>
          </p:cNvSpPr>
          <p:nvPr>
            <p:ph type="body" idx="1"/>
          </p:nvPr>
        </p:nvSpPr>
        <p:spPr>
          <a:xfrm>
            <a:off x="457200" y="1600201"/>
            <a:ext cx="8229600" cy="3886200"/>
          </a:xfrm>
        </p:spPr>
        <p:txBody>
          <a:bodyPr/>
          <a:lstStyle/>
          <a:p>
            <a:pPr eaLnBrk="1" hangingPunct="1">
              <a:lnSpc>
                <a:spcPct val="90000"/>
              </a:lnSpc>
              <a:defRPr/>
            </a:pPr>
            <a:r>
              <a:rPr lang="en-US" sz="2800" dirty="0"/>
              <a:t>Risk-sharing agreement</a:t>
            </a:r>
          </a:p>
          <a:p>
            <a:pPr lvl="1" eaLnBrk="1" hangingPunct="1">
              <a:lnSpc>
                <a:spcPct val="90000"/>
              </a:lnSpc>
              <a:defRPr/>
            </a:pPr>
            <a:r>
              <a:rPr lang="en-US" sz="2400" dirty="0"/>
              <a:t>Recent development in European pricing</a:t>
            </a:r>
            <a:r>
              <a:rPr lang="en-US" sz="2400" baseline="30000" dirty="0"/>
              <a:t>7</a:t>
            </a:r>
          </a:p>
          <a:p>
            <a:pPr lvl="1" eaLnBrk="1" hangingPunct="1">
              <a:lnSpc>
                <a:spcPct val="90000"/>
              </a:lnSpc>
              <a:defRPr/>
            </a:pPr>
            <a:r>
              <a:rPr lang="en-US" sz="2400" dirty="0"/>
              <a:t>Price of a product is set only temporarily</a:t>
            </a:r>
          </a:p>
          <a:p>
            <a:pPr lvl="1" eaLnBrk="1" hangingPunct="1">
              <a:lnSpc>
                <a:spcPct val="90000"/>
              </a:lnSpc>
              <a:defRPr/>
            </a:pPr>
            <a:r>
              <a:rPr lang="en-US" sz="2400" dirty="0"/>
              <a:t>Subject to review after more data becomes available</a:t>
            </a:r>
          </a:p>
          <a:p>
            <a:pPr lvl="1" eaLnBrk="1" hangingPunct="1">
              <a:lnSpc>
                <a:spcPct val="90000"/>
              </a:lnSpc>
              <a:defRPr/>
            </a:pPr>
            <a:r>
              <a:rPr lang="en-US" sz="2400" dirty="0"/>
              <a:t>Data obtained form real-world observational studies</a:t>
            </a:r>
          </a:p>
          <a:p>
            <a:pPr lvl="1" eaLnBrk="1" hangingPunct="1">
              <a:lnSpc>
                <a:spcPct val="90000"/>
              </a:lnSpc>
              <a:defRPr/>
            </a:pPr>
            <a:r>
              <a:rPr lang="en-US" sz="2400" dirty="0"/>
              <a:t>Future prices fluctuate depending on studies’ results </a:t>
            </a:r>
          </a:p>
          <a:p>
            <a:pPr eaLnBrk="1" hangingPunct="1">
              <a:lnSpc>
                <a:spcPct val="90000"/>
              </a:lnSpc>
              <a:defRPr/>
            </a:pPr>
            <a:r>
              <a:rPr lang="en-US" sz="2800" dirty="0"/>
              <a:t>Huge financial risks to manufacturers</a:t>
            </a:r>
          </a:p>
          <a:p>
            <a:pPr lvl="1" eaLnBrk="1" hangingPunct="1">
              <a:lnSpc>
                <a:spcPct val="90000"/>
              </a:lnSpc>
              <a:defRPr/>
            </a:pPr>
            <a:r>
              <a:rPr lang="en-US" sz="2400" dirty="0"/>
              <a:t>May end up paying back excess profits generated before new outcomes data becomes available</a:t>
            </a:r>
          </a:p>
        </p:txBody>
      </p:sp>
      <p:sp>
        <p:nvSpPr>
          <p:cNvPr id="95236" name="Slide Number Placeholder 1"/>
          <p:cNvSpPr>
            <a:spLocks noGrp="1"/>
          </p:cNvSpPr>
          <p:nvPr>
            <p:ph type="sldNum" sz="quarter" idx="11"/>
          </p:nvPr>
        </p:nvSpPr>
        <p:spPr>
          <a:noFill/>
          <a:ln>
            <a:miter lim="800000"/>
            <a:headEnd/>
            <a:tailEnd/>
          </a:ln>
        </p:spPr>
        <p:txBody>
          <a:bodyPr/>
          <a:lstStyle/>
          <a:p>
            <a:fld id="{656BC4C8-085E-45C6-B400-487C0EC319DC}" type="slidenum">
              <a:rPr lang="en-US" altLang="en-US" smtClean="0">
                <a:latin typeface="Arial" pitchFamily="34" charset="0"/>
              </a:rPr>
              <a:pPr/>
              <a:t>91</a:t>
            </a:fld>
            <a:endParaRPr lang="en-US" altLang="en-US">
              <a:latin typeface="Arial"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rrowheads="1"/>
          </p:cNvSpPr>
          <p:nvPr>
            <p:ph type="title"/>
          </p:nvPr>
        </p:nvSpPr>
        <p:spPr/>
        <p:txBody>
          <a:bodyPr/>
          <a:lstStyle/>
          <a:p>
            <a:pPr eaLnBrk="1" hangingPunct="1">
              <a:defRPr/>
            </a:pPr>
            <a:r>
              <a:rPr lang="en-US" sz="4000" dirty="0"/>
              <a:t>Future of Pharmaceutical Pricing</a:t>
            </a:r>
          </a:p>
        </p:txBody>
      </p:sp>
      <p:sp>
        <p:nvSpPr>
          <p:cNvPr id="196611" name="Rectangle 3"/>
          <p:cNvSpPr>
            <a:spLocks noGrp="1" noChangeArrowheads="1"/>
          </p:cNvSpPr>
          <p:nvPr>
            <p:ph type="body" idx="1"/>
          </p:nvPr>
        </p:nvSpPr>
        <p:spPr>
          <a:xfrm>
            <a:off x="457200" y="1828800"/>
            <a:ext cx="8229600" cy="4114800"/>
          </a:xfrm>
        </p:spPr>
        <p:txBody>
          <a:bodyPr/>
          <a:lstStyle/>
          <a:p>
            <a:pPr eaLnBrk="1" hangingPunct="1">
              <a:lnSpc>
                <a:spcPct val="80000"/>
              </a:lnSpc>
              <a:defRPr/>
            </a:pPr>
            <a:r>
              <a:rPr lang="en-US" sz="2800" dirty="0"/>
              <a:t>Introduction of managed care in the U.S. has increased the use of pharmaceuticals</a:t>
            </a:r>
            <a:r>
              <a:rPr lang="en-US" sz="2800" baseline="30000" dirty="0"/>
              <a:t>8</a:t>
            </a:r>
          </a:p>
          <a:p>
            <a:pPr eaLnBrk="1" hangingPunct="1">
              <a:lnSpc>
                <a:spcPct val="80000"/>
              </a:lnSpc>
              <a:defRPr/>
            </a:pPr>
            <a:r>
              <a:rPr lang="en-US" sz="2800" dirty="0"/>
              <a:t>Newer pharmaceutical pricing news:</a:t>
            </a:r>
          </a:p>
          <a:p>
            <a:pPr lvl="1" eaLnBrk="1" hangingPunct="1">
              <a:lnSpc>
                <a:spcPct val="80000"/>
              </a:lnSpc>
              <a:buClr>
                <a:srgbClr val="DECE88"/>
              </a:buClr>
              <a:defRPr/>
            </a:pPr>
            <a:r>
              <a:rPr lang="en-US" sz="2400" dirty="0"/>
              <a:t>Pharmaceutical industry trying to rely on innovation</a:t>
            </a:r>
          </a:p>
          <a:p>
            <a:pPr lvl="1" eaLnBrk="1" hangingPunct="1">
              <a:lnSpc>
                <a:spcPct val="80000"/>
              </a:lnSpc>
              <a:buClr>
                <a:srgbClr val="DECE88"/>
              </a:buClr>
              <a:defRPr/>
            </a:pPr>
            <a:r>
              <a:rPr lang="en-US" sz="2400" dirty="0"/>
              <a:t>Consumers poised to disrupt healthcare</a:t>
            </a:r>
          </a:p>
          <a:p>
            <a:pPr lvl="1" eaLnBrk="1" hangingPunct="1">
              <a:lnSpc>
                <a:spcPct val="80000"/>
              </a:lnSpc>
              <a:buClr>
                <a:srgbClr val="DECE88"/>
              </a:buClr>
              <a:defRPr/>
            </a:pPr>
            <a:r>
              <a:rPr lang="en-US" sz="2400" dirty="0"/>
              <a:t>Patient cost-sharing may control mechanisms for high-cost products</a:t>
            </a:r>
          </a:p>
        </p:txBody>
      </p:sp>
      <p:sp>
        <p:nvSpPr>
          <p:cNvPr id="96260" name="Slide Number Placeholder 1"/>
          <p:cNvSpPr>
            <a:spLocks noGrp="1"/>
          </p:cNvSpPr>
          <p:nvPr>
            <p:ph type="sldNum" sz="quarter" idx="11"/>
          </p:nvPr>
        </p:nvSpPr>
        <p:spPr>
          <a:noFill/>
          <a:ln>
            <a:miter lim="800000"/>
            <a:headEnd/>
            <a:tailEnd/>
          </a:ln>
        </p:spPr>
        <p:txBody>
          <a:bodyPr/>
          <a:lstStyle/>
          <a:p>
            <a:fld id="{D21D8F74-EB28-44C5-88A6-7D8D038A2F73}" type="slidenum">
              <a:rPr lang="en-US" altLang="en-US" smtClean="0">
                <a:latin typeface="Arial" pitchFamily="34" charset="0"/>
              </a:rPr>
              <a:pPr/>
              <a:t>92</a:t>
            </a:fld>
            <a:endParaRPr lang="en-US" altLang="en-US">
              <a:latin typeface="Arial" pitchFamily="34" charset="0"/>
            </a:endParaRPr>
          </a:p>
        </p:txBody>
      </p:sp>
      <p:sp>
        <p:nvSpPr>
          <p:cNvPr id="2" name="TextBox 1"/>
          <p:cNvSpPr txBox="1"/>
          <p:nvPr/>
        </p:nvSpPr>
        <p:spPr>
          <a:xfrm>
            <a:off x="304800" y="5735851"/>
            <a:ext cx="8610600" cy="738664"/>
          </a:xfrm>
          <a:prstGeom prst="rect">
            <a:avLst/>
          </a:prstGeom>
          <a:noFill/>
        </p:spPr>
        <p:txBody>
          <a:bodyPr wrap="square" rtlCol="0">
            <a:spAutoFit/>
          </a:bodyPr>
          <a:lstStyle/>
          <a:p>
            <a:r>
              <a:rPr lang="en-US" sz="1050" dirty="0"/>
              <a:t>J.P. Morgan. 2019, Jan 4. What's the Future of Drug Pricing? https://www.jpmorgan.com/global/research/future-of-healthcare. Accessed Sept 30, 2019</a:t>
            </a:r>
          </a:p>
          <a:p>
            <a:endParaRPr lang="en-US" sz="1050" dirty="0"/>
          </a:p>
          <a:p>
            <a:r>
              <a:rPr lang="en-US" sz="1050" dirty="0"/>
              <a:t>Davis, E. 2019, Jul 27. An Overview of Health Insurance Cost-Sharing. </a:t>
            </a:r>
            <a:r>
              <a:rPr lang="en-US" sz="1050" i="1" dirty="0"/>
              <a:t>Very Well Health. </a:t>
            </a:r>
            <a:r>
              <a:rPr lang="en-US" sz="1050" dirty="0"/>
              <a:t>https://www.verywellhealth.com/what-is-cost-sharing-1738709. Accessed Sept 30, 2019</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rrowheads="1"/>
          </p:cNvSpPr>
          <p:nvPr>
            <p:ph type="title"/>
          </p:nvPr>
        </p:nvSpPr>
        <p:spPr/>
        <p:txBody>
          <a:bodyPr/>
          <a:lstStyle/>
          <a:p>
            <a:pPr eaLnBrk="1" hangingPunct="1">
              <a:defRPr/>
            </a:pPr>
            <a:r>
              <a:rPr lang="en-US" sz="4000" dirty="0"/>
              <a:t>Future of Pharmaceutical Pricing</a:t>
            </a:r>
          </a:p>
        </p:txBody>
      </p:sp>
      <p:sp>
        <p:nvSpPr>
          <p:cNvPr id="197635" name="Rectangle 3"/>
          <p:cNvSpPr>
            <a:spLocks noGrp="1" noChangeArrowheads="1"/>
          </p:cNvSpPr>
          <p:nvPr>
            <p:ph type="body" idx="1"/>
          </p:nvPr>
        </p:nvSpPr>
        <p:spPr>
          <a:xfrm>
            <a:off x="381000" y="1600201"/>
            <a:ext cx="8382000" cy="2209800"/>
          </a:xfrm>
        </p:spPr>
        <p:txBody>
          <a:bodyPr/>
          <a:lstStyle/>
          <a:p>
            <a:pPr eaLnBrk="1" hangingPunct="1">
              <a:defRPr/>
            </a:pPr>
            <a:r>
              <a:rPr lang="en-US" dirty="0"/>
              <a:t>Pharmaceutical companies must pay more attention to price management to stay in business</a:t>
            </a:r>
          </a:p>
          <a:p>
            <a:pPr eaLnBrk="1" hangingPunct="1">
              <a:defRPr/>
            </a:pPr>
            <a:r>
              <a:rPr lang="en-US" dirty="0"/>
              <a:t>PROFIT = </a:t>
            </a:r>
            <a:r>
              <a:rPr lang="en-US" b="1" dirty="0"/>
              <a:t>PRICE</a:t>
            </a:r>
            <a:r>
              <a:rPr lang="en-US" dirty="0"/>
              <a:t> - COST * VOLUME</a:t>
            </a:r>
          </a:p>
        </p:txBody>
      </p:sp>
      <p:sp>
        <p:nvSpPr>
          <p:cNvPr id="97284" name="Slide Number Placeholder 1"/>
          <p:cNvSpPr>
            <a:spLocks noGrp="1"/>
          </p:cNvSpPr>
          <p:nvPr>
            <p:ph type="sldNum" sz="quarter" idx="11"/>
          </p:nvPr>
        </p:nvSpPr>
        <p:spPr>
          <a:noFill/>
          <a:ln>
            <a:miter lim="800000"/>
            <a:headEnd/>
            <a:tailEnd/>
          </a:ln>
        </p:spPr>
        <p:txBody>
          <a:bodyPr/>
          <a:lstStyle/>
          <a:p>
            <a:fld id="{892C63FB-721D-4A92-80CF-D660971EC02E}" type="slidenum">
              <a:rPr lang="en-US" altLang="en-US" smtClean="0">
                <a:latin typeface="Arial" pitchFamily="34" charset="0"/>
              </a:rPr>
              <a:pPr/>
              <a:t>93</a:t>
            </a:fld>
            <a:endParaRPr lang="en-US" altLang="en-US">
              <a:latin typeface="Arial" pitchFamily="34" charset="0"/>
            </a:endParaRPr>
          </a:p>
        </p:txBody>
      </p:sp>
      <p:sp>
        <p:nvSpPr>
          <p:cNvPr id="2" name="TextBox 1"/>
          <p:cNvSpPr txBox="1"/>
          <p:nvPr/>
        </p:nvSpPr>
        <p:spPr>
          <a:xfrm>
            <a:off x="1943100" y="3657600"/>
            <a:ext cx="5257800" cy="2308324"/>
          </a:xfrm>
          <a:prstGeom prst="rect">
            <a:avLst/>
          </a:prstGeom>
          <a:noFill/>
          <a:ln w="76200">
            <a:solidFill>
              <a:schemeClr val="accent2"/>
            </a:solidFill>
          </a:ln>
        </p:spPr>
        <p:txBody>
          <a:bodyPr wrap="square" rtlCol="0">
            <a:spAutoFit/>
          </a:bodyPr>
          <a:lstStyle/>
          <a:p>
            <a:pPr algn="ctr" eaLnBrk="1" hangingPunct="1">
              <a:defRPr/>
            </a:pPr>
            <a:r>
              <a:rPr lang="en-US" sz="3600" dirty="0"/>
              <a:t>The industry’s future will be the result of pricing actions or inactions taken by individual companies…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pPr eaLnBrk="1" hangingPunct="1">
              <a:defRPr/>
            </a:pPr>
            <a:r>
              <a:rPr lang="en-US"/>
              <a:t>References</a:t>
            </a:r>
          </a:p>
        </p:txBody>
      </p:sp>
      <p:sp>
        <p:nvSpPr>
          <p:cNvPr id="29699" name="Rectangle 3"/>
          <p:cNvSpPr>
            <a:spLocks noGrp="1" noChangeArrowheads="1"/>
          </p:cNvSpPr>
          <p:nvPr>
            <p:ph type="body" idx="1"/>
          </p:nvPr>
        </p:nvSpPr>
        <p:spPr>
          <a:xfrm>
            <a:off x="571500" y="1570037"/>
            <a:ext cx="8001000" cy="4525963"/>
          </a:xfrm>
        </p:spPr>
        <p:txBody>
          <a:bodyPr/>
          <a:lstStyle/>
          <a:p>
            <a:pPr eaLnBrk="1" hangingPunct="1">
              <a:lnSpc>
                <a:spcPct val="80000"/>
              </a:lnSpc>
              <a:defRPr/>
            </a:pPr>
            <a:r>
              <a:rPr lang="en-US" sz="2400" dirty="0"/>
              <a:t>Google Images </a:t>
            </a:r>
          </a:p>
          <a:p>
            <a:pPr lvl="1" eaLnBrk="1" hangingPunct="1">
              <a:lnSpc>
                <a:spcPct val="80000"/>
              </a:lnSpc>
              <a:defRPr/>
            </a:pPr>
            <a:r>
              <a:rPr lang="en-US" sz="2000" dirty="0"/>
              <a:t>http://mrstrategicsolutions.com/MRSS_medicaldevices.html</a:t>
            </a:r>
          </a:p>
          <a:p>
            <a:pPr lvl="1" eaLnBrk="1" hangingPunct="1">
              <a:lnSpc>
                <a:spcPct val="80000"/>
              </a:lnSpc>
              <a:defRPr/>
            </a:pPr>
            <a:r>
              <a:rPr lang="en-US" sz="2000" dirty="0"/>
              <a:t>http://www.mediabistro.com/ebooknewser/what-is-the-right-ebook-price_b1385</a:t>
            </a:r>
          </a:p>
          <a:p>
            <a:pPr lvl="1" eaLnBrk="1" hangingPunct="1">
              <a:lnSpc>
                <a:spcPct val="80000"/>
              </a:lnSpc>
              <a:defRPr/>
            </a:pPr>
            <a:r>
              <a:rPr lang="en-US" sz="2000" dirty="0"/>
              <a:t>http://www.hcwreview.com/blue-cross-and-blue-shield-association-supports-patient-safety-awareness-week/</a:t>
            </a:r>
          </a:p>
          <a:p>
            <a:pPr lvl="1" eaLnBrk="1" hangingPunct="1">
              <a:lnSpc>
                <a:spcPct val="80000"/>
              </a:lnSpc>
              <a:defRPr/>
            </a:pPr>
            <a:r>
              <a:rPr lang="en-US" sz="2000" dirty="0"/>
              <a:t>http://www.seeklogo.com/tag.html?q=AEtna</a:t>
            </a:r>
          </a:p>
          <a:p>
            <a:pPr lvl="1" eaLnBrk="1" hangingPunct="1">
              <a:lnSpc>
                <a:spcPct val="80000"/>
              </a:lnSpc>
              <a:defRPr/>
            </a:pPr>
            <a:r>
              <a:rPr lang="en-US" sz="2000" dirty="0"/>
              <a:t>http://woodlandhillspharmacy.com/pediatric_compounding.html</a:t>
            </a:r>
          </a:p>
          <a:p>
            <a:pPr lvl="1" eaLnBrk="1" hangingPunct="1">
              <a:lnSpc>
                <a:spcPct val="80000"/>
              </a:lnSpc>
              <a:defRPr/>
            </a:pPr>
            <a:r>
              <a:rPr lang="en-US" sz="2000" dirty="0"/>
              <a:t>http://threewisedames.com/tag/communications/</a:t>
            </a:r>
          </a:p>
          <a:p>
            <a:pPr lvl="1" eaLnBrk="1" hangingPunct="1">
              <a:lnSpc>
                <a:spcPct val="80000"/>
              </a:lnSpc>
              <a:defRPr/>
            </a:pPr>
            <a:r>
              <a:rPr lang="en-US" sz="2000" dirty="0"/>
              <a:t>http://mlmbigbrother.com/world-ventures-scam/question-mark-man</a:t>
            </a:r>
          </a:p>
          <a:p>
            <a:pPr lvl="1" eaLnBrk="1" hangingPunct="1">
              <a:lnSpc>
                <a:spcPct val="80000"/>
              </a:lnSpc>
              <a:defRPr/>
            </a:pPr>
            <a:r>
              <a:rPr lang="en-US" sz="2000" dirty="0"/>
              <a:t>http://patneville.com/blog/westchester-real-estate-befuddled-by-assessed-value-appraised-value-fair-market-value/</a:t>
            </a:r>
          </a:p>
          <a:p>
            <a:pPr lvl="1" eaLnBrk="1" hangingPunct="1">
              <a:lnSpc>
                <a:spcPct val="80000"/>
              </a:lnSpc>
              <a:defRPr/>
            </a:pPr>
            <a:r>
              <a:rPr lang="en-US" sz="2000" dirty="0"/>
              <a:t>http://www.thedrugcompany.com/blood_thinner/coumadin/5/</a:t>
            </a:r>
          </a:p>
          <a:p>
            <a:pPr lvl="1" eaLnBrk="1" hangingPunct="1">
              <a:lnSpc>
                <a:spcPct val="80000"/>
              </a:lnSpc>
              <a:defRPr/>
            </a:pPr>
            <a:r>
              <a:rPr lang="en-US" sz="2000" dirty="0"/>
              <a:t>http://breshears.net/?p=81</a:t>
            </a:r>
          </a:p>
          <a:p>
            <a:pPr eaLnBrk="1" hangingPunct="1">
              <a:lnSpc>
                <a:spcPct val="80000"/>
              </a:lnSpc>
              <a:buFont typeface="Wingdings" pitchFamily="2" charset="2"/>
              <a:buNone/>
              <a:defRPr/>
            </a:pPr>
            <a:endParaRPr lang="en-US" sz="2000" dirty="0"/>
          </a:p>
          <a:p>
            <a:pPr eaLnBrk="1" hangingPunct="1">
              <a:lnSpc>
                <a:spcPct val="80000"/>
              </a:lnSpc>
              <a:defRPr/>
            </a:pPr>
            <a:endParaRPr lang="en-US" sz="2000" dirty="0"/>
          </a:p>
        </p:txBody>
      </p:sp>
      <p:sp>
        <p:nvSpPr>
          <p:cNvPr id="98308" name="Slide Number Placeholder 1"/>
          <p:cNvSpPr>
            <a:spLocks noGrp="1"/>
          </p:cNvSpPr>
          <p:nvPr>
            <p:ph type="sldNum" sz="quarter" idx="11"/>
          </p:nvPr>
        </p:nvSpPr>
        <p:spPr>
          <a:noFill/>
          <a:ln>
            <a:miter lim="800000"/>
            <a:headEnd/>
            <a:tailEnd/>
          </a:ln>
        </p:spPr>
        <p:txBody>
          <a:bodyPr/>
          <a:lstStyle/>
          <a:p>
            <a:fld id="{973D3A3E-13FD-46E7-B001-6E4EE70CD2AD}" type="slidenum">
              <a:rPr lang="en-US" altLang="en-US" smtClean="0">
                <a:latin typeface="Arial" pitchFamily="34" charset="0"/>
              </a:rPr>
              <a:pPr/>
              <a:t>94</a:t>
            </a:fld>
            <a:endParaRPr lang="en-US" altLang="en-US">
              <a:latin typeface="Arial"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457200" y="0"/>
            <a:ext cx="8229600" cy="914400"/>
          </a:xfrm>
        </p:spPr>
        <p:txBody>
          <a:bodyPr/>
          <a:lstStyle/>
          <a:p>
            <a:pPr eaLnBrk="1" hangingPunct="1">
              <a:defRPr/>
            </a:pPr>
            <a:r>
              <a:rPr lang="en-US" dirty="0"/>
              <a:t>References</a:t>
            </a:r>
          </a:p>
        </p:txBody>
      </p:sp>
      <p:sp>
        <p:nvSpPr>
          <p:cNvPr id="33795" name="Rectangle 3"/>
          <p:cNvSpPr>
            <a:spLocks noGrp="1" noChangeArrowheads="1"/>
          </p:cNvSpPr>
          <p:nvPr>
            <p:ph type="body" idx="1"/>
          </p:nvPr>
        </p:nvSpPr>
        <p:spPr>
          <a:xfrm>
            <a:off x="228600" y="838200"/>
            <a:ext cx="8686800" cy="5654233"/>
          </a:xfrm>
        </p:spPr>
        <p:txBody>
          <a:bodyPr/>
          <a:lstStyle/>
          <a:p>
            <a:pPr eaLnBrk="1" hangingPunct="1">
              <a:buFont typeface="+mj-lt"/>
              <a:buAutoNum type="arabicPeriod"/>
              <a:defRPr/>
            </a:pPr>
            <a:r>
              <a:rPr lang="en-US" sz="1250" dirty="0" err="1"/>
              <a:t>Kolassa</a:t>
            </a:r>
            <a:r>
              <a:rPr lang="en-US" sz="1250" dirty="0"/>
              <a:t> E.M. The strategic pricing of pharmaceuticals. 2009; </a:t>
            </a:r>
            <a:r>
              <a:rPr lang="en-US" sz="1250" dirty="0" err="1"/>
              <a:t>Chp</a:t>
            </a:r>
            <a:r>
              <a:rPr lang="en-US" sz="1250" dirty="0"/>
              <a:t> 1(2:8), 2(11-15), 4(49:54), 5(73-76), 8(127:146), 14(223:235), 16(255:280), and 17(281:286).</a:t>
            </a:r>
          </a:p>
          <a:p>
            <a:pPr eaLnBrk="1" hangingPunct="1">
              <a:buFont typeface="+mj-lt"/>
              <a:buAutoNum type="arabicPeriod"/>
              <a:defRPr/>
            </a:pPr>
            <a:r>
              <a:rPr lang="en-US" sz="1250" dirty="0"/>
              <a:t>Tran A, Cheng-Lai A. </a:t>
            </a:r>
            <a:r>
              <a:rPr lang="en-US" sz="1250" dirty="0" err="1"/>
              <a:t>Dabigatran</a:t>
            </a:r>
            <a:r>
              <a:rPr lang="en-US" sz="1250" dirty="0"/>
              <a:t> </a:t>
            </a:r>
            <a:r>
              <a:rPr lang="en-US" sz="1250" dirty="0" err="1"/>
              <a:t>etexilate</a:t>
            </a:r>
            <a:r>
              <a:rPr lang="en-US" sz="1250" dirty="0"/>
              <a:t>: the first oral anticoagulant available in the United States since warfarin. </a:t>
            </a:r>
            <a:r>
              <a:rPr lang="en-US" sz="1250" i="1" dirty="0"/>
              <a:t>Cardiology In Review</a:t>
            </a:r>
            <a:r>
              <a:rPr lang="en-US" sz="1250" dirty="0"/>
              <a:t> [serial online]. May 2011;19(3):154-161. Available from: MEDLINE, Ipswich, MA. Accessed Sept 27, 2019.</a:t>
            </a:r>
          </a:p>
          <a:p>
            <a:pPr eaLnBrk="1" hangingPunct="1">
              <a:buFont typeface="+mj-lt"/>
              <a:buAutoNum type="arabicPeriod"/>
              <a:defRPr/>
            </a:pPr>
            <a:r>
              <a:rPr lang="en-US" sz="1250" dirty="0"/>
              <a:t>Clinical Pharmacology accessed through NSU website on Sept 27, 2019.</a:t>
            </a:r>
          </a:p>
          <a:p>
            <a:pPr eaLnBrk="1" hangingPunct="1">
              <a:buFont typeface="+mj-lt"/>
              <a:buAutoNum type="arabicPeriod"/>
              <a:defRPr/>
            </a:pPr>
            <a:r>
              <a:rPr lang="en-US" sz="1250" dirty="0"/>
              <a:t>Nagle TT, Holden </a:t>
            </a:r>
            <a:r>
              <a:rPr lang="en-US" sz="1250" dirty="0" err="1"/>
              <a:t>RK.The</a:t>
            </a:r>
            <a:r>
              <a:rPr lang="en-US" sz="1250" dirty="0"/>
              <a:t> strategy and tactics of pricing: A guide to profitable decision making.3</a:t>
            </a:r>
            <a:r>
              <a:rPr lang="en-US" sz="1250" baseline="30000" dirty="0"/>
              <a:t>rd</a:t>
            </a:r>
            <a:r>
              <a:rPr lang="en-US" sz="1250" dirty="0"/>
              <a:t> ed. New York: Prentice Hall:2002.</a:t>
            </a:r>
          </a:p>
          <a:p>
            <a:pPr eaLnBrk="1" hangingPunct="1">
              <a:buFont typeface="+mj-lt"/>
              <a:buAutoNum type="arabicPeriod"/>
              <a:defRPr/>
            </a:pPr>
            <a:r>
              <a:rPr lang="en-US" altLang="en-US" sz="1250" dirty="0"/>
              <a:t>Matrix Healthcare Services. 2017, Feb 22. Mandatory Generic Chart. https://www.mymatrixx.com/wp-content/uploads/2017/04/Mandatory-Generic-Chart-as-of-March-2017.pdf. Accessed Sept 30, 2019.</a:t>
            </a:r>
          </a:p>
          <a:p>
            <a:pPr eaLnBrk="1" hangingPunct="1">
              <a:buFont typeface="+mj-lt"/>
              <a:buAutoNum type="arabicPeriod"/>
              <a:defRPr/>
            </a:pPr>
            <a:r>
              <a:rPr lang="en-US" sz="1250" dirty="0"/>
              <a:t>Kanavos P, Costa-Font J, Seeley E. Competition in off-patent drug markets: Issues, regulation and evidence. </a:t>
            </a:r>
            <a:r>
              <a:rPr lang="en-US" sz="1250" i="1" dirty="0"/>
              <a:t>Economic Policy</a:t>
            </a:r>
            <a:r>
              <a:rPr lang="en-US" sz="1250" dirty="0"/>
              <a:t> [serial online]. July 2008;23(55):499-544. Available from: Business Source Premier, Ipswich, MA. Accessed Sept 29, 2019.</a:t>
            </a:r>
          </a:p>
          <a:p>
            <a:pPr eaLnBrk="1" hangingPunct="1">
              <a:buFont typeface="+mj-lt"/>
              <a:buAutoNum type="arabicPeriod"/>
              <a:defRPr/>
            </a:pPr>
            <a:r>
              <a:rPr lang="en-US" sz="1250" dirty="0"/>
              <a:t>Cook J, Vernon J, Manning R. Pharmaceutical Risk-Sharing Agreements. </a:t>
            </a:r>
            <a:r>
              <a:rPr lang="en-US" sz="1250" i="1" dirty="0" err="1"/>
              <a:t>PharmacoEconomics</a:t>
            </a:r>
            <a:r>
              <a:rPr lang="en-US" sz="1250" dirty="0"/>
              <a:t> [serial online]. May 2008;26(7):551-556. Available from: Business Source Premier, Ipswich, MA. Accessed Sept 27, 2019.</a:t>
            </a:r>
          </a:p>
          <a:p>
            <a:pPr eaLnBrk="1" hangingPunct="1">
              <a:buFont typeface="+mj-lt"/>
              <a:buAutoNum type="arabicPeriod"/>
              <a:defRPr/>
            </a:pPr>
            <a:r>
              <a:rPr lang="en-US" sz="1250" dirty="0"/>
              <a:t>Lyles A, Palumbo F. The effect of managed care on prescription drug costs and benefits. </a:t>
            </a:r>
            <a:r>
              <a:rPr lang="en-US" sz="1250" i="1" dirty="0" err="1"/>
              <a:t>PharmacoEconomics</a:t>
            </a:r>
            <a:r>
              <a:rPr lang="en-US" sz="1250" dirty="0"/>
              <a:t> [serial online]. February 1999;15(2):129-140. Available from: MEDLINE, Ipswich, MA. Accessed Sept 30, 2019.</a:t>
            </a:r>
          </a:p>
          <a:p>
            <a:pPr>
              <a:buFont typeface="+mj-lt"/>
              <a:buAutoNum type="arabicPeriod"/>
              <a:defRPr/>
            </a:pPr>
            <a:r>
              <a:rPr lang="en-US" sz="1250" dirty="0"/>
              <a:t>"Expanding the Use of Generic Drugs." </a:t>
            </a:r>
            <a:r>
              <a:rPr lang="en-US" sz="1250" i="1" dirty="0"/>
              <a:t>ASPE Issue Brief</a:t>
            </a:r>
            <a:r>
              <a:rPr lang="en-US" sz="1250" dirty="0"/>
              <a:t>. U.S. Department of Health and Human Services, </a:t>
            </a:r>
            <a:r>
              <a:rPr lang="en-US" sz="1250" dirty="0" err="1"/>
              <a:t>n.d.</a:t>
            </a:r>
            <a:r>
              <a:rPr lang="en-US" sz="1250" dirty="0"/>
              <a:t> &lt;http://aspe.hhs.gov/sp/reports/2010/genericdrugs/ib.shtml#apa&gt;. Accessed Sept 30, 2019.</a:t>
            </a:r>
          </a:p>
          <a:p>
            <a:pPr>
              <a:buFont typeface="+mj-lt"/>
              <a:buAutoNum type="arabicPeriod"/>
              <a:defRPr/>
            </a:pPr>
            <a:r>
              <a:rPr lang="en-US" sz="1250" dirty="0"/>
              <a:t>National Center for Health Statistics. Health, United States, 2012: With Special Feature on Emergency Care. Hyattsville, MD. 2013</a:t>
            </a:r>
          </a:p>
          <a:p>
            <a:pPr>
              <a:buFont typeface="+mj-lt"/>
              <a:buAutoNum type="arabicPeriod"/>
              <a:defRPr/>
            </a:pPr>
            <a:r>
              <a:rPr lang="en-US" sz="1250" dirty="0"/>
              <a:t>Shepherd, M et al</a:t>
            </a:r>
            <a:r>
              <a:rPr lang="en-US" sz="1250" i="1" dirty="0"/>
              <a:t>. Pharmacy Management, Leadership, Marketing, and Finance</a:t>
            </a:r>
            <a:r>
              <a:rPr lang="en-US" sz="1250" dirty="0"/>
              <a:t>. 1</a:t>
            </a:r>
            <a:r>
              <a:rPr lang="en-US" sz="1250" baseline="30000" dirty="0"/>
              <a:t>st</a:t>
            </a:r>
            <a:r>
              <a:rPr lang="en-US" sz="1250" dirty="0"/>
              <a:t> ed. Jones and </a:t>
            </a:r>
            <a:r>
              <a:rPr lang="en-US" sz="1250" dirty="0" err="1"/>
              <a:t>Bartlet</a:t>
            </a:r>
            <a:r>
              <a:rPr lang="en-US" sz="1250" dirty="0"/>
              <a:t> Publishers. 2011. p 169-70</a:t>
            </a:r>
          </a:p>
          <a:p>
            <a:pPr>
              <a:buFont typeface="+mj-lt"/>
              <a:buAutoNum type="arabicPeriod"/>
              <a:defRPr/>
            </a:pPr>
            <a:r>
              <a:rPr lang="en-US" altLang="en-US" sz="1250" dirty="0"/>
              <a:t>OIG.HHS.GOV. </a:t>
            </a:r>
            <a:r>
              <a:rPr lang="en-US" sz="1250" dirty="0"/>
              <a:t>Average Sales Price: Manufacturers Reporting and CMS Oversight.                  http://oig.hhs.gov/oei/reports/oei-03-08-00480.pdf. Accessed Sept 30, 2019.</a:t>
            </a:r>
          </a:p>
          <a:p>
            <a:pPr>
              <a:buFont typeface="+mj-lt"/>
              <a:buAutoNum type="arabicPeriod"/>
              <a:defRPr/>
            </a:pPr>
            <a:r>
              <a:rPr lang="en-US" sz="1250" dirty="0"/>
              <a:t>U.S. Food and Administration. Generic Competition and Drug Prices. 2017 Nov 20. https://www.fda.gov/about-fda/center-drug-evaluation-and-research-cder/generic-competition-and-drug-prices. Accessed Sept 30, 2019.</a:t>
            </a:r>
          </a:p>
          <a:p>
            <a:pPr>
              <a:buFont typeface="+mj-lt"/>
              <a:buAutoNum type="arabicPeriod"/>
              <a:defRPr/>
            </a:pPr>
            <a:r>
              <a:rPr lang="en-US" sz="1250" dirty="0">
                <a:effectLst>
                  <a:outerShdw blurRad="38100" dist="38100" dir="2700000" algn="tl">
                    <a:srgbClr val="000000">
                      <a:alpha val="43137"/>
                    </a:srgbClr>
                  </a:outerShdw>
                </a:effectLst>
              </a:rPr>
              <a:t>KFF. 2018. Number of Retail Prescription Drugs Filled at Pharmacies by Payer. State Health Facts. https://www.kff.org/health-costs/state-indicator/total-retail-rx-drugs/?currentTimeframe=0&amp;sortModel=%7B%22colId%22:%22Location%22,%22sort%22:%22asc%22%7D. Accessed Oct 1, 2019</a:t>
            </a:r>
          </a:p>
        </p:txBody>
      </p:sp>
      <p:sp>
        <p:nvSpPr>
          <p:cNvPr id="99332" name="Slide Number Placeholder 1"/>
          <p:cNvSpPr>
            <a:spLocks noGrp="1"/>
          </p:cNvSpPr>
          <p:nvPr>
            <p:ph type="sldNum" sz="quarter" idx="11"/>
          </p:nvPr>
        </p:nvSpPr>
        <p:spPr>
          <a:noFill/>
          <a:ln>
            <a:miter lim="800000"/>
            <a:headEnd/>
            <a:tailEnd/>
          </a:ln>
        </p:spPr>
        <p:txBody>
          <a:bodyPr/>
          <a:lstStyle/>
          <a:p>
            <a:fld id="{82DC6B3D-0EFF-47B2-A369-19494C074BE8}" type="slidenum">
              <a:rPr lang="en-US" altLang="en-US" smtClean="0">
                <a:latin typeface="Arial" pitchFamily="34" charset="0"/>
              </a:rPr>
              <a:pPr/>
              <a:t>95</a:t>
            </a:fld>
            <a:endParaRPr lang="en-US" altLang="en-US" dirty="0">
              <a:latin typeface="Arial" pitchFamily="3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rrowheads="1"/>
          </p:cNvSpPr>
          <p:nvPr>
            <p:ph type="title"/>
          </p:nvPr>
        </p:nvSpPr>
        <p:spPr/>
        <p:txBody>
          <a:bodyPr/>
          <a:lstStyle/>
          <a:p>
            <a:pPr eaLnBrk="1" hangingPunct="1">
              <a:defRPr/>
            </a:pPr>
            <a:r>
              <a:rPr lang="en-US"/>
              <a:t>Pricing Pharmaceuticals</a:t>
            </a:r>
          </a:p>
        </p:txBody>
      </p:sp>
      <p:pic>
        <p:nvPicPr>
          <p:cNvPr id="100355" name="Picture 5" descr="Question-Mark-Man"/>
          <p:cNvPicPr>
            <a:picLocks noChangeAspect="1" noChangeArrowheads="1"/>
          </p:cNvPicPr>
          <p:nvPr/>
        </p:nvPicPr>
        <p:blipFill>
          <a:blip r:embed="rId3" cstate="print"/>
          <a:srcRect/>
          <a:stretch>
            <a:fillRect/>
          </a:stretch>
        </p:blipFill>
        <p:spPr bwMode="auto">
          <a:xfrm>
            <a:off x="2438400" y="1600200"/>
            <a:ext cx="4495800" cy="4495800"/>
          </a:xfrm>
          <a:prstGeom prst="rect">
            <a:avLst/>
          </a:prstGeom>
          <a:noFill/>
          <a:ln w="9525">
            <a:noFill/>
            <a:miter lim="800000"/>
            <a:headEnd/>
            <a:tailEnd/>
          </a:ln>
        </p:spPr>
      </p:pic>
      <p:sp>
        <p:nvSpPr>
          <p:cNvPr id="100356" name="Slide Number Placeholder 1"/>
          <p:cNvSpPr>
            <a:spLocks noGrp="1"/>
          </p:cNvSpPr>
          <p:nvPr>
            <p:ph type="sldNum" sz="quarter" idx="11"/>
          </p:nvPr>
        </p:nvSpPr>
        <p:spPr>
          <a:noFill/>
          <a:ln>
            <a:miter lim="800000"/>
            <a:headEnd/>
            <a:tailEnd/>
          </a:ln>
        </p:spPr>
        <p:txBody>
          <a:bodyPr/>
          <a:lstStyle/>
          <a:p>
            <a:fld id="{02ABDEE7-BB2E-4E6C-997C-6A312F383DB9}" type="slidenum">
              <a:rPr lang="en-US" altLang="en-US" smtClean="0">
                <a:latin typeface="Arial" pitchFamily="34" charset="0"/>
              </a:rPr>
              <a:pPr/>
              <a:t>96</a:t>
            </a:fld>
            <a:endParaRPr lang="en-US" altLang="en-US">
              <a:latin typeface="Arial" pitchFamily="34" charset="0"/>
            </a:endParaRPr>
          </a:p>
        </p:txBody>
      </p:sp>
    </p:spTree>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11056</Words>
  <Application>Microsoft Office PowerPoint</Application>
  <PresentationFormat>On-screen Show (4:3)</PresentationFormat>
  <Paragraphs>1179</Paragraphs>
  <Slides>96</Slides>
  <Notes>95</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Stream</vt:lpstr>
      <vt:lpstr>Pricing Pharmaceuticals</vt:lpstr>
      <vt:lpstr>                   Objectives</vt:lpstr>
      <vt:lpstr>Exclusivity of Pharmaceutical Product Flow</vt:lpstr>
      <vt:lpstr>Pharmaceutical  Channels of Distribution </vt:lpstr>
      <vt:lpstr>Schematics of Purchase and Reimbursement</vt:lpstr>
      <vt:lpstr>Common Pharmaceutical Pricing Key Terms and Concepts</vt:lpstr>
      <vt:lpstr>Additional Key Terms</vt:lpstr>
      <vt:lpstr>Who Pays for Drugs?</vt:lpstr>
      <vt:lpstr>Basic Pricing Principles</vt:lpstr>
      <vt:lpstr>Basic Pricing Principles</vt:lpstr>
      <vt:lpstr>Basic Pricing Principles</vt:lpstr>
      <vt:lpstr>Why is Pharmaceutical Pricing Different?</vt:lpstr>
      <vt:lpstr>More Evidence on the Difference...</vt:lpstr>
      <vt:lpstr>What Distinguishes Pharmaceutical Markets From Other Markets?</vt:lpstr>
      <vt:lpstr>Derived Demand</vt:lpstr>
      <vt:lpstr>Negative Goods</vt:lpstr>
      <vt:lpstr>Experience Goods</vt:lpstr>
      <vt:lpstr>Pricing Factors</vt:lpstr>
      <vt:lpstr>Pricing Factors</vt:lpstr>
      <vt:lpstr>Understanding Value Based Pricing</vt:lpstr>
      <vt:lpstr>Value Based Pricing</vt:lpstr>
      <vt:lpstr>Pharmaceutical Value</vt:lpstr>
      <vt:lpstr>Delay or Non-receipt of Needed Medical Care or Prescription Drugs</vt:lpstr>
      <vt:lpstr>Overpricing Myth </vt:lpstr>
      <vt:lpstr>Customers and the Perception of Value</vt:lpstr>
      <vt:lpstr>Physicians and the Perception of Value</vt:lpstr>
      <vt:lpstr>Physicians and the Perception of Value</vt:lpstr>
      <vt:lpstr>Physicians and the Perception of Value</vt:lpstr>
      <vt:lpstr>Coumadin® vs. Pradaxa®</vt:lpstr>
      <vt:lpstr>Payers and the Perception of Value</vt:lpstr>
      <vt:lpstr>Customers and the Perception of Value</vt:lpstr>
      <vt:lpstr>Relationship of Value and Price from a Societal Perspective</vt:lpstr>
      <vt:lpstr>Suppliers and the Perception of Value </vt:lpstr>
      <vt:lpstr>Value Categories for Pharmaceuticals</vt:lpstr>
      <vt:lpstr>Value Categories for Pharmaceuticals</vt:lpstr>
      <vt:lpstr>Suppliers and the Perception of Value </vt:lpstr>
      <vt:lpstr>PDE-5 Inhibitors</vt:lpstr>
      <vt:lpstr>   Other Factors Controlling Value</vt:lpstr>
      <vt:lpstr>Negative Value - Effort</vt:lpstr>
      <vt:lpstr>Negative Value - Uncertainty</vt:lpstr>
      <vt:lpstr>Negative Value - Risk</vt:lpstr>
      <vt:lpstr>Positive Value – Unmet Needs</vt:lpstr>
      <vt:lpstr>Positive Value - Criticality</vt:lpstr>
      <vt:lpstr>Positive Value - Benefit</vt:lpstr>
      <vt:lpstr>Price in Medical Decision Making </vt:lpstr>
      <vt:lpstr>The Economics of Health Care Decision Making</vt:lpstr>
      <vt:lpstr>Price Sensitivity Determinants </vt:lpstr>
      <vt:lpstr>Price Sensitivity Determinants</vt:lpstr>
      <vt:lpstr>Price Sensitivity Determinants</vt:lpstr>
      <vt:lpstr>Price Sensitivity Determinants</vt:lpstr>
      <vt:lpstr>Price Sensitivity Determinants</vt:lpstr>
      <vt:lpstr>Price Sensitivity Determinants</vt:lpstr>
      <vt:lpstr>Price Sensitivity Determinants</vt:lpstr>
      <vt:lpstr>Price Sensitivity Determinants</vt:lpstr>
      <vt:lpstr>Decision Makers</vt:lpstr>
      <vt:lpstr>Role of Decision Maker</vt:lpstr>
      <vt:lpstr>Price Sensitivity and Provider Decision</vt:lpstr>
      <vt:lpstr>Price Knowledge</vt:lpstr>
      <vt:lpstr>Reimbursement Issues</vt:lpstr>
      <vt:lpstr>Organizational Economics</vt:lpstr>
      <vt:lpstr>Reimbursements and Pricing</vt:lpstr>
      <vt:lpstr>Sites of Care and Reimbursement</vt:lpstr>
      <vt:lpstr>Sites of Care and Reimbursement</vt:lpstr>
      <vt:lpstr>Sites of Care and Reimbursement</vt:lpstr>
      <vt:lpstr>Sites of Care and Reimbursement</vt:lpstr>
      <vt:lpstr>Sites of Care and Reimbursement</vt:lpstr>
      <vt:lpstr>Sites of Care and Reimbursement</vt:lpstr>
      <vt:lpstr>Reimbursement Control Mechanisms</vt:lpstr>
      <vt:lpstr>In a Nutshell</vt:lpstr>
      <vt:lpstr>Pharmaceuticals as Competitors</vt:lpstr>
      <vt:lpstr>Direct Competitor</vt:lpstr>
      <vt:lpstr>Indirect Competitor</vt:lpstr>
      <vt:lpstr>Complementor</vt:lpstr>
      <vt:lpstr>Competition and Pricing</vt:lpstr>
      <vt:lpstr>Competition and Pricing</vt:lpstr>
      <vt:lpstr>Generic Markets and Pricing</vt:lpstr>
      <vt:lpstr>Generic Pricing Behaviors</vt:lpstr>
      <vt:lpstr>Generic Pricing Behaviors</vt:lpstr>
      <vt:lpstr>Generic Pricing Behaviors</vt:lpstr>
      <vt:lpstr>Pharmaceutical Contracting Basics</vt:lpstr>
      <vt:lpstr>Pharmaceutical Contracting Basics</vt:lpstr>
      <vt:lpstr>Pharmaceutical Contracting Basics</vt:lpstr>
      <vt:lpstr>Pharmaceutical Contracting Basics</vt:lpstr>
      <vt:lpstr>Historical Reasons for Contract</vt:lpstr>
      <vt:lpstr>Before Entering into a Contract…</vt:lpstr>
      <vt:lpstr>Contract Structure</vt:lpstr>
      <vt:lpstr>Frequent Contracting Terms</vt:lpstr>
      <vt:lpstr>International Pricing</vt:lpstr>
      <vt:lpstr>International Pricing</vt:lpstr>
      <vt:lpstr>International Pricing</vt:lpstr>
      <vt:lpstr>New International Tendencies</vt:lpstr>
      <vt:lpstr>Future of Pharmaceutical Pricing</vt:lpstr>
      <vt:lpstr>Future of Pharmaceutical Pricing</vt:lpstr>
      <vt:lpstr>References</vt:lpstr>
      <vt:lpstr>References</vt:lpstr>
      <vt:lpstr>Pricing Pharmaceuticals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Pricing Pharmaceuticals</dc:title>
  <dc:creator>Reem Warrayat</dc:creator>
  <cp:lastModifiedBy>Isabela Ramirez</cp:lastModifiedBy>
  <cp:revision>6</cp:revision>
  <dcterms:created xsi:type="dcterms:W3CDTF">2020-06-30T16:18:14Z</dcterms:created>
  <dcterms:modified xsi:type="dcterms:W3CDTF">2020-10-20T19:54:47Z</dcterms:modified>
</cp:coreProperties>
</file>