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70" r:id="rId4"/>
    <p:sldId id="258" r:id="rId5"/>
    <p:sldId id="285" r:id="rId6"/>
    <p:sldId id="284" r:id="rId7"/>
    <p:sldId id="259" r:id="rId8"/>
    <p:sldId id="292" r:id="rId9"/>
    <p:sldId id="286" r:id="rId10"/>
    <p:sldId id="287" r:id="rId11"/>
    <p:sldId id="288" r:id="rId12"/>
    <p:sldId id="289" r:id="rId13"/>
    <p:sldId id="260" r:id="rId14"/>
    <p:sldId id="261" r:id="rId15"/>
    <p:sldId id="262" r:id="rId16"/>
    <p:sldId id="263" r:id="rId17"/>
    <p:sldId id="264" r:id="rId18"/>
    <p:sldId id="265" r:id="rId19"/>
    <p:sldId id="271" r:id="rId20"/>
    <p:sldId id="269" r:id="rId21"/>
    <p:sldId id="272" r:id="rId22"/>
    <p:sldId id="274" r:id="rId23"/>
    <p:sldId id="290" r:id="rId24"/>
    <p:sldId id="291" r:id="rId25"/>
    <p:sldId id="275" r:id="rId26"/>
    <p:sldId id="276" r:id="rId27"/>
    <p:sldId id="277" r:id="rId28"/>
    <p:sldId id="278" r:id="rId29"/>
    <p:sldId id="281" r:id="rId30"/>
    <p:sldId id="279" r:id="rId31"/>
    <p:sldId id="280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C68D21D-F49E-9C4F-884C-76ED93BDF381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14F1C51-A415-EC41-AC35-1A0AA6F4B1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ETHICS IN CRIMINAL JUSTICE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Morality, Ethics, and Human Behavior</a:t>
            </a:r>
          </a:p>
          <a:p>
            <a:r>
              <a:rPr lang="en-US" dirty="0"/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4101840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Servants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Someone who serves the public and is paid by the public</a:t>
            </a:r>
          </a:p>
        </p:txBody>
      </p:sp>
    </p:spTree>
    <p:extLst>
      <p:ext uri="{BB962C8B-B14F-4D97-AF65-F5344CB8AC3E}">
        <p14:creationId xmlns:p14="http://schemas.microsoft.com/office/powerpoint/2010/main" val="240106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Why is a good ethical foundation especially important for public servants? What makes them so different from private employees?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73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/>
              <a:t>What if you were given a promotion where you worked? How do you think this new authority might change you? Change how you interact with others at work?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885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Legislators</a:t>
            </a:r>
            <a:br>
              <a:rPr lang="en-US" dirty="0"/>
            </a:br>
            <a:r>
              <a:rPr lang="en-US" sz="3100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Public believes legislator’s discretion is unethically influenced by lobbyists rather than public good. </a:t>
            </a:r>
          </a:p>
          <a:p>
            <a:r>
              <a:rPr lang="en-US" dirty="0"/>
              <a:t>Ex: Jack Abramoff</a:t>
            </a:r>
          </a:p>
        </p:txBody>
      </p:sp>
    </p:spTree>
    <p:extLst>
      <p:ext uri="{BB962C8B-B14F-4D97-AF65-F5344CB8AC3E}">
        <p14:creationId xmlns:p14="http://schemas.microsoft.com/office/powerpoint/2010/main" val="2363195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Police Officers</a:t>
            </a:r>
            <a:br>
              <a:rPr lang="en-US" dirty="0"/>
            </a:br>
            <a:r>
              <a:rPr lang="en-US" sz="3100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Enforce laws made by legislators.</a:t>
            </a:r>
          </a:p>
          <a:p>
            <a:r>
              <a:rPr lang="en-US" dirty="0"/>
              <a:t>Power to deprive people of their liberty.</a:t>
            </a:r>
          </a:p>
          <a:p>
            <a:r>
              <a:rPr lang="en-US" dirty="0"/>
              <a:t>Power to decide that lethal force is warranted.</a:t>
            </a:r>
          </a:p>
        </p:txBody>
      </p:sp>
    </p:spTree>
    <p:extLst>
      <p:ext uri="{BB962C8B-B14F-4D97-AF65-F5344CB8AC3E}">
        <p14:creationId xmlns:p14="http://schemas.microsoft.com/office/powerpoint/2010/main" val="1988001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Prosecutors</a:t>
            </a:r>
            <a:br>
              <a:rPr lang="en-US" dirty="0"/>
            </a:br>
            <a:r>
              <a:rPr lang="en-US" sz="3600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Prosecutors face the least public scrutiny. </a:t>
            </a:r>
          </a:p>
          <a:p>
            <a:r>
              <a:rPr lang="en-US" dirty="0"/>
              <a:t>They have a great deal of discretion:</a:t>
            </a:r>
          </a:p>
          <a:p>
            <a:pPr lvl="1"/>
            <a:r>
              <a:rPr lang="en-US" dirty="0"/>
              <a:t>Whom to prosecute</a:t>
            </a:r>
          </a:p>
          <a:p>
            <a:pPr lvl="1"/>
            <a:r>
              <a:rPr lang="en-US" dirty="0"/>
              <a:t>How to prosecute </a:t>
            </a:r>
          </a:p>
          <a:p>
            <a:pPr lvl="1"/>
            <a:r>
              <a:rPr lang="en-US" dirty="0"/>
              <a:t>Which charges to pursue/drop</a:t>
            </a:r>
          </a:p>
          <a:p>
            <a:pPr lvl="1"/>
            <a:r>
              <a:rPr lang="en-US" dirty="0"/>
              <a:t>Which cases go to grand jury</a:t>
            </a:r>
          </a:p>
          <a:p>
            <a:pPr lvl="1"/>
            <a:r>
              <a:rPr lang="en-US" dirty="0"/>
              <a:t>Whether to pursue the death penalty in homicide cases</a:t>
            </a:r>
          </a:p>
        </p:txBody>
      </p:sp>
    </p:spTree>
    <p:extLst>
      <p:ext uri="{BB962C8B-B14F-4D97-AF65-F5344CB8AC3E}">
        <p14:creationId xmlns:p14="http://schemas.microsoft.com/office/powerpoint/2010/main" val="1816091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Defense Attorneys</a:t>
            </a:r>
            <a:br>
              <a:rPr lang="en-US" dirty="0"/>
            </a:br>
            <a:r>
              <a:rPr lang="en-US" sz="3400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similar ethical duties to prosecutors</a:t>
            </a:r>
          </a:p>
          <a:p>
            <a:r>
              <a:rPr lang="en-US" dirty="0"/>
              <a:t>Unique duties:</a:t>
            </a:r>
          </a:p>
          <a:p>
            <a:pPr lvl="1"/>
            <a:r>
              <a:rPr lang="en-US" dirty="0"/>
              <a:t>Encourage plea deal</a:t>
            </a:r>
          </a:p>
          <a:p>
            <a:pPr lvl="1"/>
            <a:r>
              <a:rPr lang="en-US" dirty="0"/>
              <a:t>What evidence to utilize</a:t>
            </a:r>
          </a:p>
          <a:p>
            <a:pPr lvl="1"/>
            <a:r>
              <a:rPr lang="en-US" dirty="0"/>
              <a:t>How to try the case</a:t>
            </a:r>
          </a:p>
          <a:p>
            <a:pPr lvl="1"/>
            <a:r>
              <a:rPr lang="en-US" dirty="0"/>
              <a:t>Whether to encourage an appeal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914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Judges</a:t>
            </a:r>
            <a:br>
              <a:rPr lang="en-US" dirty="0"/>
            </a:br>
            <a:r>
              <a:rPr lang="en-US" sz="3400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Judges possess incredible power.</a:t>
            </a:r>
          </a:p>
          <a:p>
            <a:r>
              <a:rPr lang="en-US" dirty="0"/>
              <a:t>Accept or deny plea bargains</a:t>
            </a:r>
          </a:p>
          <a:p>
            <a:r>
              <a:rPr lang="en-US" dirty="0"/>
              <a:t>Rules of evidence</a:t>
            </a:r>
          </a:p>
          <a:p>
            <a:r>
              <a:rPr lang="en-US" dirty="0"/>
              <a:t>Sentencing</a:t>
            </a:r>
          </a:p>
        </p:txBody>
      </p:sp>
    </p:spTree>
    <p:extLst>
      <p:ext uri="{BB962C8B-B14F-4D97-AF65-F5344CB8AC3E}">
        <p14:creationId xmlns:p14="http://schemas.microsoft.com/office/powerpoint/2010/main" val="1767632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Correctional Officers</a:t>
            </a:r>
            <a:br>
              <a:rPr lang="en-US" dirty="0"/>
            </a:br>
            <a:r>
              <a:rPr lang="en-US" sz="3600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à"/>
            </a:pPr>
            <a:r>
              <a:rPr lang="en-US" dirty="0">
                <a:sym typeface="Wingdings"/>
              </a:rPr>
              <a:t>Includes p</a:t>
            </a:r>
            <a:r>
              <a:rPr lang="en-US" dirty="0"/>
              <a:t>robation officers and prison officials</a:t>
            </a:r>
          </a:p>
          <a:p>
            <a:pPr>
              <a:buFont typeface="Arial"/>
              <a:buChar char="•"/>
            </a:pPr>
            <a:r>
              <a:rPr lang="en-US" u="sng" dirty="0"/>
              <a:t>Probation officers</a:t>
            </a:r>
            <a:r>
              <a:rPr lang="en-US" dirty="0"/>
              <a:t>: Make recommendations in reports that affect whether an individual goes to prison. </a:t>
            </a:r>
          </a:p>
          <a:p>
            <a:pPr>
              <a:buFont typeface="Arial"/>
              <a:buChar char="•"/>
            </a:pPr>
            <a:r>
              <a:rPr lang="en-US" u="sng" dirty="0"/>
              <a:t>Prison officials</a:t>
            </a:r>
            <a:r>
              <a:rPr lang="en-US" dirty="0"/>
              <a:t>: Make decisions that affect the individual’s liberty. They decide to award or take away good time. </a:t>
            </a:r>
          </a:p>
        </p:txBody>
      </p:sp>
    </p:spTree>
    <p:extLst>
      <p:ext uri="{BB962C8B-B14F-4D97-AF65-F5344CB8AC3E}">
        <p14:creationId xmlns:p14="http://schemas.microsoft.com/office/powerpoint/2010/main" val="2062043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Why is the study of ethics important for criminal justice professionals?</a:t>
            </a:r>
          </a:p>
        </p:txBody>
      </p:sp>
    </p:spTree>
    <p:extLst>
      <p:ext uri="{BB962C8B-B14F-4D97-AF65-F5344CB8AC3E}">
        <p14:creationId xmlns:p14="http://schemas.microsoft.com/office/powerpoint/2010/main" val="38264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To look at ethical decision making </a:t>
            </a:r>
          </a:p>
          <a:p>
            <a:pPr marL="0" indent="0" algn="ctr">
              <a:buNone/>
            </a:pPr>
            <a:r>
              <a:rPr lang="en-US" sz="3600" dirty="0"/>
              <a:t>by criminal justice professionals.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47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/>
              <a:t>“Part of what is needed [for public servants] is a public sense of wisdom and good character: balanced perception and integrity. Integrity means wholeness in public and private life consisting of habits of justice, temperance, courage, compassion, honesty, and disdain for self pity.” </a:t>
            </a:r>
          </a:p>
          <a:p>
            <a:pPr marL="0" indent="0">
              <a:buNone/>
            </a:pPr>
            <a:r>
              <a:rPr lang="en-US" dirty="0"/>
              <a:t>Is this asking too much of our public servants?</a:t>
            </a:r>
          </a:p>
        </p:txBody>
      </p:sp>
    </p:spTree>
    <p:extLst>
      <p:ext uri="{BB962C8B-B14F-4D97-AF65-F5344CB8AC3E}">
        <p14:creationId xmlns:p14="http://schemas.microsoft.com/office/powerpoint/2010/main" val="1814008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Morals and Ethics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/>
              <a:t>Morals</a:t>
            </a:r>
            <a:r>
              <a:rPr lang="en-US" sz="2800" dirty="0"/>
              <a:t>:</a:t>
            </a:r>
          </a:p>
          <a:p>
            <a:r>
              <a:rPr lang="en-US" sz="2800" dirty="0"/>
              <a:t>Principles of right and wrong.</a:t>
            </a:r>
          </a:p>
          <a:p>
            <a:pPr marL="0" indent="0">
              <a:buNone/>
            </a:pPr>
            <a:r>
              <a:rPr lang="en-US" sz="2800" dirty="0">
                <a:sym typeface="Wingdings"/>
              </a:rPr>
              <a:t> Conduct as an individual in other spheres of life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/>
              <a:t>Ethics</a:t>
            </a:r>
            <a:r>
              <a:rPr lang="en-US" sz="2800" dirty="0"/>
              <a:t>:</a:t>
            </a:r>
          </a:p>
          <a:p>
            <a:r>
              <a:rPr lang="en-US" sz="2800" dirty="0"/>
              <a:t>The discipline of determining good and evil and defining moral duties.</a:t>
            </a:r>
          </a:p>
          <a:p>
            <a:pPr marL="0" indent="0">
              <a:buNone/>
            </a:pPr>
            <a:r>
              <a:rPr lang="en-US" sz="2800" dirty="0">
                <a:sym typeface="Wingdings"/>
              </a:rPr>
              <a:t> Conduct in your profession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6154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Duties: </a:t>
            </a:r>
            <a:r>
              <a:rPr lang="en-US" sz="3200" dirty="0"/>
              <a:t>Actions that an individual must perform to be considered moral. </a:t>
            </a:r>
          </a:p>
          <a:p>
            <a:pPr lvl="1"/>
            <a:r>
              <a:rPr lang="en-US" sz="3200" dirty="0"/>
              <a:t>Ex: To obey the law</a:t>
            </a:r>
          </a:p>
        </p:txBody>
      </p:sp>
    </p:spTree>
    <p:extLst>
      <p:ext uri="{BB962C8B-B14F-4D97-AF65-F5344CB8AC3E}">
        <p14:creationId xmlns:p14="http://schemas.microsoft.com/office/powerpoint/2010/main" val="2014392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err="1"/>
              <a:t>Supererogatories</a:t>
            </a:r>
            <a:r>
              <a:rPr lang="en-US" sz="3200" dirty="0"/>
              <a:t>: Actions that are commendable but are not required in order to be considered moral.</a:t>
            </a:r>
          </a:p>
          <a:p>
            <a:pPr lvl="1"/>
            <a:r>
              <a:rPr lang="en-US" sz="3200" dirty="0"/>
              <a:t>Example: Good Samaritan saving a drowning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95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Imperfect duties</a:t>
            </a:r>
            <a:r>
              <a:rPr lang="en-US" sz="2800" dirty="0"/>
              <a:t>: General duties one should uphold but no specific application as to when or how. </a:t>
            </a:r>
          </a:p>
          <a:p>
            <a:pPr lvl="1"/>
            <a:r>
              <a:rPr lang="en-US" sz="2800" dirty="0"/>
              <a:t>Example: Generosity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Elements of desirability, worth, or importance. </a:t>
            </a:r>
          </a:p>
          <a:p>
            <a:r>
              <a:rPr lang="en-US" sz="2800" dirty="0"/>
              <a:t>Values become clear when there is a choice to be made. </a:t>
            </a:r>
          </a:p>
          <a:p>
            <a:r>
              <a:rPr lang="en-US" sz="2800" dirty="0"/>
              <a:t>Behavior is consistent with values. </a:t>
            </a:r>
          </a:p>
        </p:txBody>
      </p:sp>
    </p:spTree>
    <p:extLst>
      <p:ext uri="{BB962C8B-B14F-4D97-AF65-F5344CB8AC3E}">
        <p14:creationId xmlns:p14="http://schemas.microsoft.com/office/powerpoint/2010/main" val="2904813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Values Exercise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56517" y="619194"/>
            <a:ext cx="7747114" cy="832503"/>
          </a:xfrm>
        </p:spPr>
        <p:txBody>
          <a:bodyPr/>
          <a:lstStyle/>
          <a:p>
            <a:r>
              <a:rPr lang="en-US" sz="2400" dirty="0"/>
              <a:t>Arrange these values in order of priority in your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Achievement</a:t>
            </a:r>
          </a:p>
          <a:p>
            <a:r>
              <a:rPr lang="en-US" dirty="0"/>
              <a:t>Emotional well-being</a:t>
            </a:r>
          </a:p>
          <a:p>
            <a:r>
              <a:rPr lang="en-US" dirty="0"/>
              <a:t>Knowledge</a:t>
            </a:r>
          </a:p>
          <a:p>
            <a:r>
              <a:rPr lang="en-US" dirty="0"/>
              <a:t>Physical appearance</a:t>
            </a:r>
          </a:p>
          <a:p>
            <a:r>
              <a:rPr lang="en-US" dirty="0"/>
              <a:t>Religious faith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Justice</a:t>
            </a:r>
          </a:p>
          <a:p>
            <a:r>
              <a:rPr lang="en-US" dirty="0"/>
              <a:t>Recognition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8683" y="1167756"/>
            <a:ext cx="3566160" cy="832503"/>
          </a:xfrm>
        </p:spPr>
        <p:txBody>
          <a:bodyPr/>
          <a:lstStyle/>
          <a:p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Pleasure</a:t>
            </a:r>
          </a:p>
          <a:p>
            <a:r>
              <a:rPr lang="en-US" dirty="0"/>
              <a:t>Skill</a:t>
            </a:r>
          </a:p>
          <a:p>
            <a:r>
              <a:rPr lang="en-US" dirty="0"/>
              <a:t>Heath</a:t>
            </a:r>
          </a:p>
          <a:p>
            <a:r>
              <a:rPr lang="en-US" dirty="0"/>
              <a:t>Love</a:t>
            </a:r>
          </a:p>
          <a:p>
            <a:r>
              <a:rPr lang="en-US" dirty="0"/>
              <a:t>Power</a:t>
            </a:r>
          </a:p>
          <a:p>
            <a:r>
              <a:rPr lang="en-US" dirty="0"/>
              <a:t>Wealth</a:t>
            </a:r>
          </a:p>
          <a:p>
            <a:r>
              <a:rPr lang="en-US" dirty="0"/>
              <a:t>Honesty</a:t>
            </a:r>
          </a:p>
          <a:p>
            <a:r>
              <a:rPr lang="en-US" dirty="0"/>
              <a:t>Loyalty</a:t>
            </a:r>
          </a:p>
        </p:txBody>
      </p:sp>
    </p:spTree>
    <p:extLst>
      <p:ext uri="{BB962C8B-B14F-4D97-AF65-F5344CB8AC3E}">
        <p14:creationId xmlns:p14="http://schemas.microsoft.com/office/powerpoint/2010/main" val="3489764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Values imply a choice or a judgment.</a:t>
            </a:r>
          </a:p>
          <a:p>
            <a:pPr>
              <a:buFont typeface="Wingdings" charset="2"/>
              <a:buChar char="Ø"/>
            </a:pPr>
            <a:r>
              <a:rPr lang="en-US" dirty="0"/>
              <a:t>If you were confronted with an opportunity to cheat on an exam, your values of success and honesty would be directly at odds. </a:t>
            </a:r>
          </a:p>
        </p:txBody>
      </p:sp>
    </p:spTree>
    <p:extLst>
      <p:ext uri="{BB962C8B-B14F-4D97-AF65-F5344CB8AC3E}">
        <p14:creationId xmlns:p14="http://schemas.microsoft.com/office/powerpoint/2010/main" val="24680685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make moral or ethical judgments all the time. </a:t>
            </a:r>
          </a:p>
          <a:p>
            <a:r>
              <a:rPr lang="en-US" dirty="0"/>
              <a:t>We make choices knowing we can be judged as right or wrong. </a:t>
            </a:r>
          </a:p>
        </p:txBody>
      </p:sp>
    </p:spTree>
    <p:extLst>
      <p:ext uri="{BB962C8B-B14F-4D97-AF65-F5344CB8AC3E}">
        <p14:creationId xmlns:p14="http://schemas.microsoft.com/office/powerpoint/2010/main" val="2948025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Acts that can be judged as ethical or unethical, moral or immoral involve 4 elements:</a:t>
            </a:r>
          </a:p>
          <a:p>
            <a:pPr marL="457200" indent="-457200" algn="ctr">
              <a:buAutoNum type="arabicParenBoth"/>
            </a:pPr>
            <a:r>
              <a:rPr lang="en-US" b="1" dirty="0"/>
              <a:t>Acts that are (2) human </a:t>
            </a:r>
          </a:p>
          <a:p>
            <a:pPr marL="0" indent="0" algn="ctr">
              <a:buNone/>
            </a:pPr>
            <a:r>
              <a:rPr lang="en-US" b="1" dirty="0"/>
              <a:t>and (3) of free will (4) that affect others</a:t>
            </a:r>
          </a:p>
        </p:txBody>
      </p:sp>
    </p:spTree>
    <p:extLst>
      <p:ext uri="{BB962C8B-B14F-4D97-AF65-F5344CB8AC3E}">
        <p14:creationId xmlns:p14="http://schemas.microsoft.com/office/powerpoint/2010/main" val="198656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the study of ethics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critical thinking and analytical skills to understand aspects of criminal justice system.</a:t>
            </a:r>
          </a:p>
          <a:p>
            <a:r>
              <a:rPr lang="en-US" dirty="0"/>
              <a:t>Ability to recognize quickly the ethical consequences of various actions and the moral principles involved. </a:t>
            </a:r>
          </a:p>
          <a:p>
            <a:r>
              <a:rPr lang="en-US" dirty="0"/>
              <a:t>Ethical considerations are imperative to decisions involving discretion, force, and due process. </a:t>
            </a:r>
          </a:p>
          <a:p>
            <a:r>
              <a:rPr lang="en-US" b="1" dirty="0"/>
              <a:t>Wholesight</a:t>
            </a:r>
            <a:r>
              <a:rPr lang="en-US" dirty="0"/>
              <a:t>: Exploring issues with your heart as well as your mind.</a:t>
            </a:r>
          </a:p>
        </p:txBody>
      </p:sp>
    </p:spTree>
    <p:extLst>
      <p:ext uri="{BB962C8B-B14F-4D97-AF65-F5344CB8AC3E}">
        <p14:creationId xmlns:p14="http://schemas.microsoft.com/office/powerpoint/2010/main" val="1525410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b="1" dirty="0"/>
              <a:t>Act:</a:t>
            </a:r>
          </a:p>
          <a:p>
            <a:pPr marL="0" indent="0">
              <a:buNone/>
            </a:pPr>
            <a:r>
              <a:rPr lang="en-US" dirty="0"/>
              <a:t>Some act must have been performed. </a:t>
            </a:r>
          </a:p>
          <a:p>
            <a:pPr marL="0" indent="0">
              <a:buNone/>
            </a:pPr>
            <a:r>
              <a:rPr lang="en-US" dirty="0"/>
              <a:t>Not necessarily concerned about how people feel or what they think about the particular action. </a:t>
            </a:r>
          </a:p>
        </p:txBody>
      </p:sp>
    </p:spTree>
    <p:extLst>
      <p:ext uri="{BB962C8B-B14F-4D97-AF65-F5344CB8AC3E}">
        <p14:creationId xmlns:p14="http://schemas.microsoft.com/office/powerpoint/2010/main" val="41691418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Only human acts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Judgments are directed specifically to human behavior.</a:t>
            </a:r>
          </a:p>
          <a:p>
            <a:pPr marL="0" indent="0">
              <a:buNone/>
            </a:pPr>
            <a:r>
              <a:rPr lang="en-US" dirty="0"/>
              <a:t>No judgments to animals or natural disasters such as drought, famine or floods.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38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 Free will:</a:t>
            </a:r>
          </a:p>
          <a:p>
            <a:pPr marL="0" indent="0">
              <a:buNone/>
            </a:pPr>
            <a:r>
              <a:rPr lang="en-US" dirty="0"/>
              <a:t>A person cannot be assigned moral culpability if they are not aware of the world around them to be able to decide rationally what is good or bad.</a:t>
            </a:r>
          </a:p>
          <a:p>
            <a:r>
              <a:rPr lang="en-US" dirty="0"/>
              <a:t>Young and insane are exempt from responsibility.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73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Affects others:</a:t>
            </a:r>
          </a:p>
          <a:p>
            <a:pPr marL="0" indent="0">
              <a:buNone/>
            </a:pPr>
            <a:r>
              <a:rPr lang="en-US" dirty="0"/>
              <a:t>Only discuss moral or immoral behavior in cases where the behavior significantly affects others. </a:t>
            </a:r>
          </a:p>
          <a:p>
            <a:r>
              <a:rPr lang="en-US" dirty="0"/>
              <a:t>Self-</a:t>
            </a:r>
            <a:r>
              <a:rPr lang="en-US"/>
              <a:t>destructive behavior </a:t>
            </a:r>
            <a:r>
              <a:rPr lang="en-US" dirty="0"/>
              <a:t>harms those who love us and who would be hurt by such actions. </a:t>
            </a:r>
          </a:p>
        </p:txBody>
      </p:sp>
    </p:spTree>
    <p:extLst>
      <p:ext uri="{BB962C8B-B14F-4D97-AF65-F5344CB8AC3E}">
        <p14:creationId xmlns:p14="http://schemas.microsoft.com/office/powerpoint/2010/main" val="161503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Ethical issues v. Ethical dilemmas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Dilemmas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5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/>
              <a:t>Broad social questions concerning the government’s social control mechanisms and the </a:t>
            </a:r>
            <a:r>
              <a:rPr lang="en-US" sz="2800" u="sng" dirty="0"/>
              <a:t>impact on those governed</a:t>
            </a:r>
            <a:r>
              <a:rPr lang="en-US" sz="2800" dirty="0"/>
              <a:t>. </a:t>
            </a:r>
          </a:p>
          <a:p>
            <a:r>
              <a:rPr lang="en-US" dirty="0"/>
              <a:t>Ex: what laws to pass</a:t>
            </a:r>
          </a:p>
          <a:p>
            <a:r>
              <a:rPr lang="en-US" dirty="0"/>
              <a:t>Ex: What sentences to attach to certain crimes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6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Situations in which </a:t>
            </a:r>
            <a:r>
              <a:rPr lang="en-US" b="1" dirty="0"/>
              <a:t>one person </a:t>
            </a:r>
            <a:r>
              <a:rPr lang="en-US" dirty="0"/>
              <a:t>must make a decision about what to do. Either the </a:t>
            </a:r>
            <a:r>
              <a:rPr lang="en-US" u="sng" dirty="0"/>
              <a:t>choice is unclear or the right choice will be difficult</a:t>
            </a:r>
            <a:r>
              <a:rPr lang="en-US" dirty="0"/>
              <a:t> because of the costs involved. </a:t>
            </a:r>
          </a:p>
          <a:p>
            <a:r>
              <a:rPr lang="en-US" dirty="0"/>
              <a:t>Ex: Power as governor to make a change, but strong opposition against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97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Professionals in the Criminal Justice system experience varying degrees of </a:t>
            </a:r>
            <a:r>
              <a:rPr lang="en-US" sz="3200" b="1" dirty="0"/>
              <a:t>discretion</a:t>
            </a:r>
            <a:r>
              <a:rPr lang="en-US" sz="3200" dirty="0"/>
              <a:t>, authority, and power. </a:t>
            </a:r>
          </a:p>
        </p:txBody>
      </p:sp>
    </p:spTree>
    <p:extLst>
      <p:ext uri="{BB962C8B-B14F-4D97-AF65-F5344CB8AC3E}">
        <p14:creationId xmlns:p14="http://schemas.microsoft.com/office/powerpoint/2010/main" val="76353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Professionals in the Criminal Justice system experience varying degrees of </a:t>
            </a:r>
            <a:r>
              <a:rPr lang="en-US" b="1" dirty="0"/>
              <a:t>discretion</a:t>
            </a:r>
            <a:r>
              <a:rPr lang="en-US" dirty="0"/>
              <a:t>, authority, and power. </a:t>
            </a:r>
          </a:p>
          <a:p>
            <a:r>
              <a:rPr lang="en-US" sz="2800" b="1" dirty="0"/>
              <a:t>Discretion</a:t>
            </a:r>
            <a:r>
              <a:rPr lang="en-US" sz="2800" dirty="0"/>
              <a:t>: The authority to make a decision between two or more choices. </a:t>
            </a:r>
          </a:p>
        </p:txBody>
      </p:sp>
    </p:spTree>
    <p:extLst>
      <p:ext uri="{BB962C8B-B14F-4D97-AF65-F5344CB8AC3E}">
        <p14:creationId xmlns:p14="http://schemas.microsoft.com/office/powerpoint/2010/main" val="267643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Servants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What is a public servant?</a:t>
            </a:r>
          </a:p>
        </p:txBody>
      </p:sp>
    </p:spTree>
    <p:extLst>
      <p:ext uri="{BB962C8B-B14F-4D97-AF65-F5344CB8AC3E}">
        <p14:creationId xmlns:p14="http://schemas.microsoft.com/office/powerpoint/2010/main" val="3513523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463</TotalTime>
  <Words>989</Words>
  <Application>Microsoft Office PowerPoint</Application>
  <PresentationFormat>On-screen Show (4:3)</PresentationFormat>
  <Paragraphs>135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Brush Script MT</vt:lpstr>
      <vt:lpstr>Calisto MT</vt:lpstr>
      <vt:lpstr>Wingdings</vt:lpstr>
      <vt:lpstr>Capital</vt:lpstr>
      <vt:lpstr>ETHICS IN CRIMINAL JUSTICE</vt:lpstr>
      <vt:lpstr>Purpose of this class</vt:lpstr>
      <vt:lpstr>Why is the study of ethics important?</vt:lpstr>
      <vt:lpstr>Ethical issues v. Ethical dilemmas</vt:lpstr>
      <vt:lpstr>Ethical Issue</vt:lpstr>
      <vt:lpstr>Ethical Dilemma</vt:lpstr>
      <vt:lpstr>Discretion</vt:lpstr>
      <vt:lpstr>Discretion</vt:lpstr>
      <vt:lpstr>Public Servants</vt:lpstr>
      <vt:lpstr>Public Servants</vt:lpstr>
      <vt:lpstr>Class Discussion</vt:lpstr>
      <vt:lpstr>Class Discussion</vt:lpstr>
      <vt:lpstr>Legislators Discretion</vt:lpstr>
      <vt:lpstr>Police Officers Discretion</vt:lpstr>
      <vt:lpstr>Prosecutors Discretion</vt:lpstr>
      <vt:lpstr>Defense Attorneys Discretion</vt:lpstr>
      <vt:lpstr>Judges Discretion</vt:lpstr>
      <vt:lpstr>Correctional Officers Discretion</vt:lpstr>
      <vt:lpstr>Question</vt:lpstr>
      <vt:lpstr>Question</vt:lpstr>
      <vt:lpstr>Morals and Ethics</vt:lpstr>
      <vt:lpstr>Duties</vt:lpstr>
      <vt:lpstr>Duties</vt:lpstr>
      <vt:lpstr>Duties</vt:lpstr>
      <vt:lpstr>Values</vt:lpstr>
      <vt:lpstr>Values Exercise </vt:lpstr>
      <vt:lpstr>Values</vt:lpstr>
      <vt:lpstr>Making Moral Judgments</vt:lpstr>
      <vt:lpstr>Making Moral Judgments</vt:lpstr>
      <vt:lpstr>Making Moral Judgments</vt:lpstr>
      <vt:lpstr>Making Moral Judgments</vt:lpstr>
      <vt:lpstr>Making Moral Judgments</vt:lpstr>
      <vt:lpstr>Making Moral Judgments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Mangassarian</dc:creator>
  <cp:lastModifiedBy>isaac willkomm</cp:lastModifiedBy>
  <cp:revision>48</cp:revision>
  <dcterms:created xsi:type="dcterms:W3CDTF">2017-08-31T03:02:02Z</dcterms:created>
  <dcterms:modified xsi:type="dcterms:W3CDTF">2020-11-02T08:01:50Z</dcterms:modified>
</cp:coreProperties>
</file>