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97" r:id="rId2"/>
    <p:sldId id="288" r:id="rId3"/>
    <p:sldId id="284" r:id="rId4"/>
    <p:sldId id="285" r:id="rId5"/>
    <p:sldId id="286" r:id="rId6"/>
    <p:sldId id="287" r:id="rId7"/>
    <p:sldId id="301" r:id="rId8"/>
    <p:sldId id="291" r:id="rId9"/>
    <p:sldId id="290" r:id="rId10"/>
    <p:sldId id="292" r:id="rId11"/>
    <p:sldId id="293" r:id="rId12"/>
    <p:sldId id="302" r:id="rId13"/>
    <p:sldId id="294" r:id="rId14"/>
    <p:sldId id="303" r:id="rId15"/>
    <p:sldId id="295" r:id="rId16"/>
    <p:sldId id="304" r:id="rId17"/>
    <p:sldId id="296" r:id="rId18"/>
    <p:sldId id="305" r:id="rId19"/>
    <p:sldId id="299" r:id="rId20"/>
    <p:sldId id="309" r:id="rId21"/>
    <p:sldId id="306" r:id="rId22"/>
    <p:sldId id="300" r:id="rId23"/>
    <p:sldId id="256" r:id="rId24"/>
    <p:sldId id="257" r:id="rId25"/>
    <p:sldId id="258" r:id="rId26"/>
    <p:sldId id="259" r:id="rId27"/>
    <p:sldId id="262" r:id="rId28"/>
    <p:sldId id="263" r:id="rId29"/>
    <p:sldId id="264" r:id="rId30"/>
    <p:sldId id="265" r:id="rId31"/>
    <p:sldId id="310" r:id="rId32"/>
    <p:sldId id="266" r:id="rId33"/>
    <p:sldId id="267" r:id="rId34"/>
    <p:sldId id="311" r:id="rId35"/>
    <p:sldId id="268" r:id="rId36"/>
    <p:sldId id="312" r:id="rId37"/>
    <p:sldId id="272" r:id="rId38"/>
    <p:sldId id="324" r:id="rId39"/>
    <p:sldId id="325" r:id="rId40"/>
    <p:sldId id="314" r:id="rId41"/>
    <p:sldId id="274" r:id="rId42"/>
    <p:sldId id="315" r:id="rId43"/>
    <p:sldId id="326" r:id="rId44"/>
    <p:sldId id="275" r:id="rId45"/>
    <p:sldId id="316" r:id="rId46"/>
    <p:sldId id="282" r:id="rId47"/>
    <p:sldId id="276" r:id="rId48"/>
    <p:sldId id="277" r:id="rId49"/>
    <p:sldId id="278" r:id="rId50"/>
    <p:sldId id="279" r:id="rId51"/>
    <p:sldId id="280" r:id="rId52"/>
    <p:sldId id="322" r:id="rId53"/>
    <p:sldId id="317" r:id="rId54"/>
    <p:sldId id="318" r:id="rId55"/>
    <p:sldId id="321" r:id="rId56"/>
    <p:sldId id="320" r:id="rId57"/>
    <p:sldId id="327" r:id="rId58"/>
    <p:sldId id="281" r:id="rId59"/>
    <p:sldId id="323" r:id="rId6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7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7461B5-F821-0B40-A990-265CFA7C4038}" type="doc">
      <dgm:prSet loTypeId="urn:microsoft.com/office/officeart/2005/8/layout/char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EBE786-EA67-3646-8738-E8AA6C2B125D}">
      <dgm:prSet/>
      <dgm:spPr/>
      <dgm:t>
        <a:bodyPr/>
        <a:lstStyle/>
        <a:p>
          <a:pPr rtl="0"/>
          <a:r>
            <a:rPr lang="en-US"/>
            <a:t>Parents</a:t>
          </a:r>
        </a:p>
      </dgm:t>
    </dgm:pt>
    <dgm:pt modelId="{18A1EDCB-0EDB-DD46-AAC9-BB8EFEC5E87A}" type="parTrans" cxnId="{9D96AE1D-C5DA-D541-AF95-A678C6025BBD}">
      <dgm:prSet/>
      <dgm:spPr/>
      <dgm:t>
        <a:bodyPr/>
        <a:lstStyle/>
        <a:p>
          <a:endParaRPr lang="en-US"/>
        </a:p>
      </dgm:t>
    </dgm:pt>
    <dgm:pt modelId="{993B9755-21FF-1142-92B5-D24696A46117}" type="sibTrans" cxnId="{9D96AE1D-C5DA-D541-AF95-A678C6025BBD}">
      <dgm:prSet/>
      <dgm:spPr/>
      <dgm:t>
        <a:bodyPr/>
        <a:lstStyle/>
        <a:p>
          <a:endParaRPr lang="en-US"/>
        </a:p>
      </dgm:t>
    </dgm:pt>
    <dgm:pt modelId="{09EB2CEE-A044-8F41-A77D-CE74EDCCACC8}">
      <dgm:prSet/>
      <dgm:spPr/>
      <dgm:t>
        <a:bodyPr/>
        <a:lstStyle/>
        <a:p>
          <a:pPr rtl="0"/>
          <a:r>
            <a:rPr lang="en-US"/>
            <a:t>Religion</a:t>
          </a:r>
        </a:p>
      </dgm:t>
    </dgm:pt>
    <dgm:pt modelId="{0736F3C3-0DB8-974B-AAF4-BC1C9C84756D}" type="parTrans" cxnId="{A9840909-5891-8744-A00A-4610CA8E196D}">
      <dgm:prSet/>
      <dgm:spPr/>
      <dgm:t>
        <a:bodyPr/>
        <a:lstStyle/>
        <a:p>
          <a:endParaRPr lang="en-US"/>
        </a:p>
      </dgm:t>
    </dgm:pt>
    <dgm:pt modelId="{39DBB3C9-5EB4-F84F-9B2D-662C3256CC34}" type="sibTrans" cxnId="{A9840909-5891-8744-A00A-4610CA8E196D}">
      <dgm:prSet/>
      <dgm:spPr/>
      <dgm:t>
        <a:bodyPr/>
        <a:lstStyle/>
        <a:p>
          <a:endParaRPr lang="en-US"/>
        </a:p>
      </dgm:t>
    </dgm:pt>
    <dgm:pt modelId="{D0F4704A-2643-BE43-907B-63632F37D832}">
      <dgm:prSet/>
      <dgm:spPr/>
      <dgm:t>
        <a:bodyPr/>
        <a:lstStyle/>
        <a:p>
          <a:pPr rtl="0"/>
          <a:r>
            <a:rPr lang="en-US" dirty="0"/>
            <a:t>Society</a:t>
          </a:r>
        </a:p>
      </dgm:t>
    </dgm:pt>
    <dgm:pt modelId="{B333AA51-D709-B244-8704-307E3DE86B60}" type="parTrans" cxnId="{997F1562-44AA-8F4A-BD70-80E3F1D1CF46}">
      <dgm:prSet/>
      <dgm:spPr/>
      <dgm:t>
        <a:bodyPr/>
        <a:lstStyle/>
        <a:p>
          <a:endParaRPr lang="en-US"/>
        </a:p>
      </dgm:t>
    </dgm:pt>
    <dgm:pt modelId="{B7A88692-FFE5-A843-9B2B-90644F9A7527}" type="sibTrans" cxnId="{997F1562-44AA-8F4A-BD70-80E3F1D1CF46}">
      <dgm:prSet/>
      <dgm:spPr/>
      <dgm:t>
        <a:bodyPr/>
        <a:lstStyle/>
        <a:p>
          <a:endParaRPr lang="en-US"/>
        </a:p>
      </dgm:t>
    </dgm:pt>
    <dgm:pt modelId="{D482AE2A-FD36-2D46-BED7-AFA14AB058C6}">
      <dgm:prSet/>
      <dgm:spPr/>
      <dgm:t>
        <a:bodyPr/>
        <a:lstStyle/>
        <a:p>
          <a:r>
            <a:rPr lang="en-US" dirty="0"/>
            <a:t>Social Circle</a:t>
          </a:r>
        </a:p>
      </dgm:t>
    </dgm:pt>
    <dgm:pt modelId="{9FAF7779-12E9-C04E-A92D-86868BEB6788}" type="parTrans" cxnId="{9CCBA820-D261-E143-BE26-79701F218C17}">
      <dgm:prSet/>
      <dgm:spPr/>
    </dgm:pt>
    <dgm:pt modelId="{FC57D7F4-3055-964F-9292-F86B3C5801C9}" type="sibTrans" cxnId="{9CCBA820-D261-E143-BE26-79701F218C17}">
      <dgm:prSet/>
      <dgm:spPr/>
    </dgm:pt>
    <dgm:pt modelId="{B3A76F3C-40F4-4E46-898F-D4C1BF0626D8}">
      <dgm:prSet/>
      <dgm:spPr/>
      <dgm:t>
        <a:bodyPr/>
        <a:lstStyle/>
        <a:p>
          <a:r>
            <a:rPr lang="en-US" dirty="0"/>
            <a:t>Significant other</a:t>
          </a:r>
        </a:p>
      </dgm:t>
    </dgm:pt>
    <dgm:pt modelId="{2B81BD98-463F-1E4A-AD32-ED51FC420B2F}" type="parTrans" cxnId="{216F906B-1276-C643-B5DA-7EE9E0454A45}">
      <dgm:prSet/>
      <dgm:spPr/>
    </dgm:pt>
    <dgm:pt modelId="{BF2CE866-CBDE-0A44-8105-F81F5826576F}" type="sibTrans" cxnId="{216F906B-1276-C643-B5DA-7EE9E0454A45}">
      <dgm:prSet/>
      <dgm:spPr/>
    </dgm:pt>
    <dgm:pt modelId="{341A8FDE-73B2-244D-9AC3-D3725098EA1E}" type="pres">
      <dgm:prSet presAssocID="{C37461B5-F821-0B40-A990-265CFA7C4038}" presName="compositeShape" presStyleCnt="0">
        <dgm:presLayoutVars>
          <dgm:chMax val="7"/>
          <dgm:dir/>
          <dgm:resizeHandles val="exact"/>
        </dgm:presLayoutVars>
      </dgm:prSet>
      <dgm:spPr/>
    </dgm:pt>
    <dgm:pt modelId="{5E7CA770-1248-1448-9F0C-24C6E75C4D61}" type="pres">
      <dgm:prSet presAssocID="{C37461B5-F821-0B40-A990-265CFA7C4038}" presName="wedge1" presStyleLbl="node1" presStyleIdx="0" presStyleCnt="5"/>
      <dgm:spPr/>
    </dgm:pt>
    <dgm:pt modelId="{86C04D04-33C2-C64F-8C2D-E7C49AFC9C23}" type="pres">
      <dgm:prSet presAssocID="{C37461B5-F821-0B40-A990-265CFA7C4038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5031C473-AE15-1248-B6D3-EFB09D6762CF}" type="pres">
      <dgm:prSet presAssocID="{C37461B5-F821-0B40-A990-265CFA7C4038}" presName="wedge2" presStyleLbl="node1" presStyleIdx="1" presStyleCnt="5"/>
      <dgm:spPr/>
    </dgm:pt>
    <dgm:pt modelId="{FDD87CCA-492A-3E4F-AA3C-AF8FF5C9B6EF}" type="pres">
      <dgm:prSet presAssocID="{C37461B5-F821-0B40-A990-265CFA7C4038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279E37B1-3C87-0F43-9086-6C2E1B117E1F}" type="pres">
      <dgm:prSet presAssocID="{C37461B5-F821-0B40-A990-265CFA7C4038}" presName="wedge3" presStyleLbl="node1" presStyleIdx="2" presStyleCnt="5"/>
      <dgm:spPr/>
    </dgm:pt>
    <dgm:pt modelId="{690D6188-F1C1-A742-87AA-5461C9DB5483}" type="pres">
      <dgm:prSet presAssocID="{C37461B5-F821-0B40-A990-265CFA7C4038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7286D439-F7E2-2A49-AB5A-0B56330FA282}" type="pres">
      <dgm:prSet presAssocID="{C37461B5-F821-0B40-A990-265CFA7C4038}" presName="wedge4" presStyleLbl="node1" presStyleIdx="3" presStyleCnt="5"/>
      <dgm:spPr/>
    </dgm:pt>
    <dgm:pt modelId="{213767A0-7535-584C-AB01-22C67F74510E}" type="pres">
      <dgm:prSet presAssocID="{C37461B5-F821-0B40-A990-265CFA7C4038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EE4C5273-BE77-3E4F-8F17-568D5D1B841E}" type="pres">
      <dgm:prSet presAssocID="{C37461B5-F821-0B40-A990-265CFA7C4038}" presName="wedge5" presStyleLbl="node1" presStyleIdx="4" presStyleCnt="5"/>
      <dgm:spPr/>
    </dgm:pt>
    <dgm:pt modelId="{D8545AEB-EF50-D44A-87F9-9D9FD158F82D}" type="pres">
      <dgm:prSet presAssocID="{C37461B5-F821-0B40-A990-265CFA7C4038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A9840909-5891-8744-A00A-4610CA8E196D}" srcId="{C37461B5-F821-0B40-A990-265CFA7C4038}" destId="{09EB2CEE-A044-8F41-A77D-CE74EDCCACC8}" srcOrd="1" destOrd="0" parTransId="{0736F3C3-0DB8-974B-AAF4-BC1C9C84756D}" sibTransId="{39DBB3C9-5EB4-F84F-9B2D-662C3256CC34}"/>
    <dgm:cxn modelId="{9D96AE1D-C5DA-D541-AF95-A678C6025BBD}" srcId="{C37461B5-F821-0B40-A990-265CFA7C4038}" destId="{C6EBE786-EA67-3646-8738-E8AA6C2B125D}" srcOrd="0" destOrd="0" parTransId="{18A1EDCB-0EDB-DD46-AAC9-BB8EFEC5E87A}" sibTransId="{993B9755-21FF-1142-92B5-D24696A46117}"/>
    <dgm:cxn modelId="{7FC02420-9A0F-1D48-99C2-995C4F1D3EB8}" type="presOf" srcId="{09EB2CEE-A044-8F41-A77D-CE74EDCCACC8}" destId="{5031C473-AE15-1248-B6D3-EFB09D6762CF}" srcOrd="0" destOrd="0" presId="urn:microsoft.com/office/officeart/2005/8/layout/chart3"/>
    <dgm:cxn modelId="{9CCBA820-D261-E143-BE26-79701F218C17}" srcId="{C37461B5-F821-0B40-A990-265CFA7C4038}" destId="{D482AE2A-FD36-2D46-BED7-AFA14AB058C6}" srcOrd="3" destOrd="0" parTransId="{9FAF7779-12E9-C04E-A92D-86868BEB6788}" sibTransId="{FC57D7F4-3055-964F-9292-F86B3C5801C9}"/>
    <dgm:cxn modelId="{342E0121-D959-6C40-BA8E-D6A6B08783FA}" type="presOf" srcId="{B3A76F3C-40F4-4E46-898F-D4C1BF0626D8}" destId="{D8545AEB-EF50-D44A-87F9-9D9FD158F82D}" srcOrd="1" destOrd="0" presId="urn:microsoft.com/office/officeart/2005/8/layout/chart3"/>
    <dgm:cxn modelId="{F55BB026-3B8D-E744-99E8-C82B0D2B9BEF}" type="presOf" srcId="{C37461B5-F821-0B40-A990-265CFA7C4038}" destId="{341A8FDE-73B2-244D-9AC3-D3725098EA1E}" srcOrd="0" destOrd="0" presId="urn:microsoft.com/office/officeart/2005/8/layout/chart3"/>
    <dgm:cxn modelId="{A25A7128-E829-9841-AC3F-9E827A90829A}" type="presOf" srcId="{C6EBE786-EA67-3646-8738-E8AA6C2B125D}" destId="{5E7CA770-1248-1448-9F0C-24C6E75C4D61}" srcOrd="0" destOrd="0" presId="urn:microsoft.com/office/officeart/2005/8/layout/chart3"/>
    <dgm:cxn modelId="{997F1562-44AA-8F4A-BD70-80E3F1D1CF46}" srcId="{C37461B5-F821-0B40-A990-265CFA7C4038}" destId="{D0F4704A-2643-BE43-907B-63632F37D832}" srcOrd="2" destOrd="0" parTransId="{B333AA51-D709-B244-8704-307E3DE86B60}" sibTransId="{B7A88692-FFE5-A843-9B2B-90644F9A7527}"/>
    <dgm:cxn modelId="{216F906B-1276-C643-B5DA-7EE9E0454A45}" srcId="{C37461B5-F821-0B40-A990-265CFA7C4038}" destId="{B3A76F3C-40F4-4E46-898F-D4C1BF0626D8}" srcOrd="4" destOrd="0" parTransId="{2B81BD98-463F-1E4A-AD32-ED51FC420B2F}" sibTransId="{BF2CE866-CBDE-0A44-8105-F81F5826576F}"/>
    <dgm:cxn modelId="{EB5E8954-EC50-EF43-B90D-21ED1D156A4E}" type="presOf" srcId="{B3A76F3C-40F4-4E46-898F-D4C1BF0626D8}" destId="{EE4C5273-BE77-3E4F-8F17-568D5D1B841E}" srcOrd="0" destOrd="0" presId="urn:microsoft.com/office/officeart/2005/8/layout/chart3"/>
    <dgm:cxn modelId="{8054D979-5B64-7346-9742-9062E0B9C78B}" type="presOf" srcId="{D482AE2A-FD36-2D46-BED7-AFA14AB058C6}" destId="{213767A0-7535-584C-AB01-22C67F74510E}" srcOrd="1" destOrd="0" presId="urn:microsoft.com/office/officeart/2005/8/layout/chart3"/>
    <dgm:cxn modelId="{EF1DA85A-2D02-9341-9AEF-BE99AF23DF6B}" type="presOf" srcId="{D0F4704A-2643-BE43-907B-63632F37D832}" destId="{279E37B1-3C87-0F43-9086-6C2E1B117E1F}" srcOrd="0" destOrd="0" presId="urn:microsoft.com/office/officeart/2005/8/layout/chart3"/>
    <dgm:cxn modelId="{D8CFC6C7-88B5-8247-A78C-81A066ED73B6}" type="presOf" srcId="{C6EBE786-EA67-3646-8738-E8AA6C2B125D}" destId="{86C04D04-33C2-C64F-8C2D-E7C49AFC9C23}" srcOrd="1" destOrd="0" presId="urn:microsoft.com/office/officeart/2005/8/layout/chart3"/>
    <dgm:cxn modelId="{1C8CC8CE-C7ED-4440-A8E2-363FD65E4BC6}" type="presOf" srcId="{D482AE2A-FD36-2D46-BED7-AFA14AB058C6}" destId="{7286D439-F7E2-2A49-AB5A-0B56330FA282}" srcOrd="0" destOrd="0" presId="urn:microsoft.com/office/officeart/2005/8/layout/chart3"/>
    <dgm:cxn modelId="{D77371D3-EFF5-EE41-B5FD-B66DB4C245BD}" type="presOf" srcId="{D0F4704A-2643-BE43-907B-63632F37D832}" destId="{690D6188-F1C1-A742-87AA-5461C9DB5483}" srcOrd="1" destOrd="0" presId="urn:microsoft.com/office/officeart/2005/8/layout/chart3"/>
    <dgm:cxn modelId="{9326E7FF-21B8-8B4A-AA6F-C330D7B944B6}" type="presOf" srcId="{09EB2CEE-A044-8F41-A77D-CE74EDCCACC8}" destId="{FDD87CCA-492A-3E4F-AA3C-AF8FF5C9B6EF}" srcOrd="1" destOrd="0" presId="urn:microsoft.com/office/officeart/2005/8/layout/chart3"/>
    <dgm:cxn modelId="{BAE6CD12-3820-684F-9FA8-343FA6CCB09D}" type="presParOf" srcId="{341A8FDE-73B2-244D-9AC3-D3725098EA1E}" destId="{5E7CA770-1248-1448-9F0C-24C6E75C4D61}" srcOrd="0" destOrd="0" presId="urn:microsoft.com/office/officeart/2005/8/layout/chart3"/>
    <dgm:cxn modelId="{47BD5F85-212A-E447-BF04-E7B3980686C6}" type="presParOf" srcId="{341A8FDE-73B2-244D-9AC3-D3725098EA1E}" destId="{86C04D04-33C2-C64F-8C2D-E7C49AFC9C23}" srcOrd="1" destOrd="0" presId="urn:microsoft.com/office/officeart/2005/8/layout/chart3"/>
    <dgm:cxn modelId="{DD4B71E7-8006-B342-A2D4-3A72061FF26E}" type="presParOf" srcId="{341A8FDE-73B2-244D-9AC3-D3725098EA1E}" destId="{5031C473-AE15-1248-B6D3-EFB09D6762CF}" srcOrd="2" destOrd="0" presId="urn:microsoft.com/office/officeart/2005/8/layout/chart3"/>
    <dgm:cxn modelId="{A510C752-D477-CB4B-A3D8-034A7B3B983D}" type="presParOf" srcId="{341A8FDE-73B2-244D-9AC3-D3725098EA1E}" destId="{FDD87CCA-492A-3E4F-AA3C-AF8FF5C9B6EF}" srcOrd="3" destOrd="0" presId="urn:microsoft.com/office/officeart/2005/8/layout/chart3"/>
    <dgm:cxn modelId="{63474763-BFA8-D745-861D-86B803A9F50E}" type="presParOf" srcId="{341A8FDE-73B2-244D-9AC3-D3725098EA1E}" destId="{279E37B1-3C87-0F43-9086-6C2E1B117E1F}" srcOrd="4" destOrd="0" presId="urn:microsoft.com/office/officeart/2005/8/layout/chart3"/>
    <dgm:cxn modelId="{D52651EA-7C0F-D047-918B-B1E3DBB1A562}" type="presParOf" srcId="{341A8FDE-73B2-244D-9AC3-D3725098EA1E}" destId="{690D6188-F1C1-A742-87AA-5461C9DB5483}" srcOrd="5" destOrd="0" presId="urn:microsoft.com/office/officeart/2005/8/layout/chart3"/>
    <dgm:cxn modelId="{3D4DEED6-A454-154D-B3AC-ADD479D425B4}" type="presParOf" srcId="{341A8FDE-73B2-244D-9AC3-D3725098EA1E}" destId="{7286D439-F7E2-2A49-AB5A-0B56330FA282}" srcOrd="6" destOrd="0" presId="urn:microsoft.com/office/officeart/2005/8/layout/chart3"/>
    <dgm:cxn modelId="{7A6A4B48-5E05-9348-8F14-D1184E19BE22}" type="presParOf" srcId="{341A8FDE-73B2-244D-9AC3-D3725098EA1E}" destId="{213767A0-7535-584C-AB01-22C67F74510E}" srcOrd="7" destOrd="0" presId="urn:microsoft.com/office/officeart/2005/8/layout/chart3"/>
    <dgm:cxn modelId="{69773D50-0150-5740-8C1D-FBC3A7B7044C}" type="presParOf" srcId="{341A8FDE-73B2-244D-9AC3-D3725098EA1E}" destId="{EE4C5273-BE77-3E4F-8F17-568D5D1B841E}" srcOrd="8" destOrd="0" presId="urn:microsoft.com/office/officeart/2005/8/layout/chart3"/>
    <dgm:cxn modelId="{AC41D529-649F-414D-923D-4FC9DF04F608}" type="presParOf" srcId="{341A8FDE-73B2-244D-9AC3-D3725098EA1E}" destId="{D8545AEB-EF50-D44A-87F9-9D9FD158F82D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650F45-8B2C-074A-8BCC-77E312367C84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</dgm:pt>
    <dgm:pt modelId="{5937B26E-B859-064F-A5F9-23C3EE322954}">
      <dgm:prSet phldrT="[Text]"/>
      <dgm:spPr/>
      <dgm:t>
        <a:bodyPr/>
        <a:lstStyle/>
        <a:p>
          <a:r>
            <a:rPr lang="en-US" dirty="0"/>
            <a:t>Moral Judgments</a:t>
          </a:r>
        </a:p>
      </dgm:t>
    </dgm:pt>
    <dgm:pt modelId="{DA731219-253F-DA4C-BF0C-53DBA2ED396B}" type="parTrans" cxnId="{90CD5507-9AC2-3846-BC67-2CE0FE85B55B}">
      <dgm:prSet/>
      <dgm:spPr/>
      <dgm:t>
        <a:bodyPr/>
        <a:lstStyle/>
        <a:p>
          <a:endParaRPr lang="en-US"/>
        </a:p>
      </dgm:t>
    </dgm:pt>
    <dgm:pt modelId="{89CAECC7-8093-404C-A4E6-49E0C6F03923}" type="sibTrans" cxnId="{90CD5507-9AC2-3846-BC67-2CE0FE85B55B}">
      <dgm:prSet/>
      <dgm:spPr/>
      <dgm:t>
        <a:bodyPr/>
        <a:lstStyle/>
        <a:p>
          <a:endParaRPr lang="en-US"/>
        </a:p>
      </dgm:t>
    </dgm:pt>
    <dgm:pt modelId="{3E27EDDC-9A1C-F843-B5F0-ADFA44C2810E}">
      <dgm:prSet phldrT="[Text]"/>
      <dgm:spPr/>
      <dgm:t>
        <a:bodyPr/>
        <a:lstStyle/>
        <a:p>
          <a:r>
            <a:rPr lang="en-US" dirty="0"/>
            <a:t>Moral Rules</a:t>
          </a:r>
        </a:p>
      </dgm:t>
    </dgm:pt>
    <dgm:pt modelId="{639F6B03-DA3F-074B-8972-A6F710385E13}" type="parTrans" cxnId="{0801485B-40F5-D549-97A8-3A8C185C37C7}">
      <dgm:prSet/>
      <dgm:spPr/>
      <dgm:t>
        <a:bodyPr/>
        <a:lstStyle/>
        <a:p>
          <a:endParaRPr lang="en-US"/>
        </a:p>
      </dgm:t>
    </dgm:pt>
    <dgm:pt modelId="{8DC17169-4390-534E-8F75-A4FB7FBEC035}" type="sibTrans" cxnId="{0801485B-40F5-D549-97A8-3A8C185C37C7}">
      <dgm:prSet/>
      <dgm:spPr/>
      <dgm:t>
        <a:bodyPr/>
        <a:lstStyle/>
        <a:p>
          <a:endParaRPr lang="en-US"/>
        </a:p>
      </dgm:t>
    </dgm:pt>
    <dgm:pt modelId="{7802027D-33A1-7942-865A-7EA4E121CFA6}">
      <dgm:prSet phldrT="[Text]"/>
      <dgm:spPr/>
      <dgm:t>
        <a:bodyPr/>
        <a:lstStyle/>
        <a:p>
          <a:r>
            <a:rPr lang="en-US" dirty="0"/>
            <a:t>Ethical System</a:t>
          </a:r>
        </a:p>
      </dgm:t>
    </dgm:pt>
    <dgm:pt modelId="{A257AEE0-279D-BC4B-B39E-CC4245013E1E}" type="parTrans" cxnId="{DA056C12-BAD9-C142-9D14-752DB2514C98}">
      <dgm:prSet/>
      <dgm:spPr/>
      <dgm:t>
        <a:bodyPr/>
        <a:lstStyle/>
        <a:p>
          <a:endParaRPr lang="en-US"/>
        </a:p>
      </dgm:t>
    </dgm:pt>
    <dgm:pt modelId="{94F499FE-B94A-1D4B-B5FB-410B67F967C4}" type="sibTrans" cxnId="{DA056C12-BAD9-C142-9D14-752DB2514C98}">
      <dgm:prSet/>
      <dgm:spPr/>
      <dgm:t>
        <a:bodyPr/>
        <a:lstStyle/>
        <a:p>
          <a:endParaRPr lang="en-US"/>
        </a:p>
      </dgm:t>
    </dgm:pt>
    <dgm:pt modelId="{77D259DC-D30B-CA45-95D3-E1492D01F53E}" type="pres">
      <dgm:prSet presAssocID="{3D650F45-8B2C-074A-8BCC-77E312367C84}" presName="Name0" presStyleCnt="0">
        <dgm:presLayoutVars>
          <dgm:dir/>
          <dgm:animLvl val="lvl"/>
          <dgm:resizeHandles val="exact"/>
        </dgm:presLayoutVars>
      </dgm:prSet>
      <dgm:spPr/>
    </dgm:pt>
    <dgm:pt modelId="{1118B8D7-1669-6745-B17E-3A74F13F796F}" type="pres">
      <dgm:prSet presAssocID="{5937B26E-B859-064F-A5F9-23C3EE322954}" presName="Name8" presStyleCnt="0"/>
      <dgm:spPr/>
    </dgm:pt>
    <dgm:pt modelId="{4B0D18CE-BD0E-5349-BBF9-26F004C20F55}" type="pres">
      <dgm:prSet presAssocID="{5937B26E-B859-064F-A5F9-23C3EE322954}" presName="level" presStyleLbl="node1" presStyleIdx="0" presStyleCnt="3">
        <dgm:presLayoutVars>
          <dgm:chMax val="1"/>
          <dgm:bulletEnabled val="1"/>
        </dgm:presLayoutVars>
      </dgm:prSet>
      <dgm:spPr/>
    </dgm:pt>
    <dgm:pt modelId="{84D8BB9E-7A84-7D4F-A26F-93BF1C30088E}" type="pres">
      <dgm:prSet presAssocID="{5937B26E-B859-064F-A5F9-23C3EE32295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2ADE678-17E2-DF4C-8055-EB39F5A97C7A}" type="pres">
      <dgm:prSet presAssocID="{3E27EDDC-9A1C-F843-B5F0-ADFA44C2810E}" presName="Name8" presStyleCnt="0"/>
      <dgm:spPr/>
    </dgm:pt>
    <dgm:pt modelId="{AC0FF226-0304-EF43-AF8B-68B0A1466693}" type="pres">
      <dgm:prSet presAssocID="{3E27EDDC-9A1C-F843-B5F0-ADFA44C2810E}" presName="level" presStyleLbl="node1" presStyleIdx="1" presStyleCnt="3">
        <dgm:presLayoutVars>
          <dgm:chMax val="1"/>
          <dgm:bulletEnabled val="1"/>
        </dgm:presLayoutVars>
      </dgm:prSet>
      <dgm:spPr/>
    </dgm:pt>
    <dgm:pt modelId="{60271A98-AEF0-6E44-9426-FC61746E91A8}" type="pres">
      <dgm:prSet presAssocID="{3E27EDDC-9A1C-F843-B5F0-ADFA44C2810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E12DB89-62FC-A748-8A86-25338478D11B}" type="pres">
      <dgm:prSet presAssocID="{7802027D-33A1-7942-865A-7EA4E121CFA6}" presName="Name8" presStyleCnt="0"/>
      <dgm:spPr/>
    </dgm:pt>
    <dgm:pt modelId="{3D873BE2-3EFD-A542-9477-5A353E62E103}" type="pres">
      <dgm:prSet presAssocID="{7802027D-33A1-7942-865A-7EA4E121CFA6}" presName="level" presStyleLbl="node1" presStyleIdx="2" presStyleCnt="3">
        <dgm:presLayoutVars>
          <dgm:chMax val="1"/>
          <dgm:bulletEnabled val="1"/>
        </dgm:presLayoutVars>
      </dgm:prSet>
      <dgm:spPr/>
    </dgm:pt>
    <dgm:pt modelId="{F48B8CE1-AC9B-BD4D-A4E3-EDE4FA45AF47}" type="pres">
      <dgm:prSet presAssocID="{7802027D-33A1-7942-865A-7EA4E121CFA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0CD5507-9AC2-3846-BC67-2CE0FE85B55B}" srcId="{3D650F45-8B2C-074A-8BCC-77E312367C84}" destId="{5937B26E-B859-064F-A5F9-23C3EE322954}" srcOrd="0" destOrd="0" parTransId="{DA731219-253F-DA4C-BF0C-53DBA2ED396B}" sibTransId="{89CAECC7-8093-404C-A4E6-49E0C6F03923}"/>
    <dgm:cxn modelId="{DA056C12-BAD9-C142-9D14-752DB2514C98}" srcId="{3D650F45-8B2C-074A-8BCC-77E312367C84}" destId="{7802027D-33A1-7942-865A-7EA4E121CFA6}" srcOrd="2" destOrd="0" parTransId="{A257AEE0-279D-BC4B-B39E-CC4245013E1E}" sibTransId="{94F499FE-B94A-1D4B-B5FB-410B67F967C4}"/>
    <dgm:cxn modelId="{F6163635-F40B-5940-8771-B52681E2212F}" type="presOf" srcId="{3D650F45-8B2C-074A-8BCC-77E312367C84}" destId="{77D259DC-D30B-CA45-95D3-E1492D01F53E}" srcOrd="0" destOrd="0" presId="urn:microsoft.com/office/officeart/2005/8/layout/pyramid1"/>
    <dgm:cxn modelId="{0801485B-40F5-D549-97A8-3A8C185C37C7}" srcId="{3D650F45-8B2C-074A-8BCC-77E312367C84}" destId="{3E27EDDC-9A1C-F843-B5F0-ADFA44C2810E}" srcOrd="1" destOrd="0" parTransId="{639F6B03-DA3F-074B-8972-A6F710385E13}" sibTransId="{8DC17169-4390-534E-8F75-A4FB7FBEC035}"/>
    <dgm:cxn modelId="{0C9BD84A-321F-B943-B577-5376B3083544}" type="presOf" srcId="{7802027D-33A1-7942-865A-7EA4E121CFA6}" destId="{3D873BE2-3EFD-A542-9477-5A353E62E103}" srcOrd="0" destOrd="0" presId="urn:microsoft.com/office/officeart/2005/8/layout/pyramid1"/>
    <dgm:cxn modelId="{B1EDBA71-8684-AA4B-943C-C0418DCC116F}" type="presOf" srcId="{7802027D-33A1-7942-865A-7EA4E121CFA6}" destId="{F48B8CE1-AC9B-BD4D-A4E3-EDE4FA45AF47}" srcOrd="1" destOrd="0" presId="urn:microsoft.com/office/officeart/2005/8/layout/pyramid1"/>
    <dgm:cxn modelId="{6E493986-95EB-A44B-9886-B76AD6034216}" type="presOf" srcId="{5937B26E-B859-064F-A5F9-23C3EE322954}" destId="{84D8BB9E-7A84-7D4F-A26F-93BF1C30088E}" srcOrd="1" destOrd="0" presId="urn:microsoft.com/office/officeart/2005/8/layout/pyramid1"/>
    <dgm:cxn modelId="{37ACC7A4-62C0-9B4F-AB3E-EE26E4B6973B}" type="presOf" srcId="{3E27EDDC-9A1C-F843-B5F0-ADFA44C2810E}" destId="{AC0FF226-0304-EF43-AF8B-68B0A1466693}" srcOrd="0" destOrd="0" presId="urn:microsoft.com/office/officeart/2005/8/layout/pyramid1"/>
    <dgm:cxn modelId="{22ED9CB9-59E0-8443-82EF-AB09236EE413}" type="presOf" srcId="{5937B26E-B859-064F-A5F9-23C3EE322954}" destId="{4B0D18CE-BD0E-5349-BBF9-26F004C20F55}" srcOrd="0" destOrd="0" presId="urn:microsoft.com/office/officeart/2005/8/layout/pyramid1"/>
    <dgm:cxn modelId="{1CDB73F4-1109-B547-8163-47D001E4FB9F}" type="presOf" srcId="{3E27EDDC-9A1C-F843-B5F0-ADFA44C2810E}" destId="{60271A98-AEF0-6E44-9426-FC61746E91A8}" srcOrd="1" destOrd="0" presId="urn:microsoft.com/office/officeart/2005/8/layout/pyramid1"/>
    <dgm:cxn modelId="{EE1FBC1A-136E-194D-BEB2-85562BDBCE49}" type="presParOf" srcId="{77D259DC-D30B-CA45-95D3-E1492D01F53E}" destId="{1118B8D7-1669-6745-B17E-3A74F13F796F}" srcOrd="0" destOrd="0" presId="urn:microsoft.com/office/officeart/2005/8/layout/pyramid1"/>
    <dgm:cxn modelId="{8A8B014D-E028-0048-934C-F84B190EC9F7}" type="presParOf" srcId="{1118B8D7-1669-6745-B17E-3A74F13F796F}" destId="{4B0D18CE-BD0E-5349-BBF9-26F004C20F55}" srcOrd="0" destOrd="0" presId="urn:microsoft.com/office/officeart/2005/8/layout/pyramid1"/>
    <dgm:cxn modelId="{05C49F36-91FB-1E4F-A29C-5957A0D4C560}" type="presParOf" srcId="{1118B8D7-1669-6745-B17E-3A74F13F796F}" destId="{84D8BB9E-7A84-7D4F-A26F-93BF1C30088E}" srcOrd="1" destOrd="0" presId="urn:microsoft.com/office/officeart/2005/8/layout/pyramid1"/>
    <dgm:cxn modelId="{98AE5495-A04D-5547-826A-4B994ACCE1FF}" type="presParOf" srcId="{77D259DC-D30B-CA45-95D3-E1492D01F53E}" destId="{42ADE678-17E2-DF4C-8055-EB39F5A97C7A}" srcOrd="1" destOrd="0" presId="urn:microsoft.com/office/officeart/2005/8/layout/pyramid1"/>
    <dgm:cxn modelId="{321C946C-6406-A448-8CB5-74D83F07D7EC}" type="presParOf" srcId="{42ADE678-17E2-DF4C-8055-EB39F5A97C7A}" destId="{AC0FF226-0304-EF43-AF8B-68B0A1466693}" srcOrd="0" destOrd="0" presId="urn:microsoft.com/office/officeart/2005/8/layout/pyramid1"/>
    <dgm:cxn modelId="{C9E74AEF-82E1-324E-890E-FD460095C4CD}" type="presParOf" srcId="{42ADE678-17E2-DF4C-8055-EB39F5A97C7A}" destId="{60271A98-AEF0-6E44-9426-FC61746E91A8}" srcOrd="1" destOrd="0" presId="urn:microsoft.com/office/officeart/2005/8/layout/pyramid1"/>
    <dgm:cxn modelId="{66A1764E-08CF-A942-A4CA-6D1C0AB799B3}" type="presParOf" srcId="{77D259DC-D30B-CA45-95D3-E1492D01F53E}" destId="{BE12DB89-62FC-A748-8A86-25338478D11B}" srcOrd="2" destOrd="0" presId="urn:microsoft.com/office/officeart/2005/8/layout/pyramid1"/>
    <dgm:cxn modelId="{58F11559-210F-7B48-B413-5F61E7D0525B}" type="presParOf" srcId="{BE12DB89-62FC-A748-8A86-25338478D11B}" destId="{3D873BE2-3EFD-A542-9477-5A353E62E103}" srcOrd="0" destOrd="0" presId="urn:microsoft.com/office/officeart/2005/8/layout/pyramid1"/>
    <dgm:cxn modelId="{7E90D566-51D4-2346-933A-DA641BD44E8C}" type="presParOf" srcId="{BE12DB89-62FC-A748-8A86-25338478D11B}" destId="{F48B8CE1-AC9B-BD4D-A4E3-EDE4FA45AF4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CA770-1248-1448-9F0C-24C6E75C4D61}">
      <dsp:nvSpPr>
        <dsp:cNvPr id="0" name=""/>
        <dsp:cNvSpPr/>
      </dsp:nvSpPr>
      <dsp:spPr>
        <a:xfrm>
          <a:off x="1864316" y="286835"/>
          <a:ext cx="4032504" cy="4032504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Parents</a:t>
          </a:r>
        </a:p>
      </dsp:txBody>
      <dsp:txXfrm>
        <a:off x="3931455" y="889311"/>
        <a:ext cx="1368171" cy="936117"/>
      </dsp:txXfrm>
    </dsp:sp>
    <dsp:sp modelId="{5031C473-AE15-1248-B6D3-EFB09D6762CF}">
      <dsp:nvSpPr>
        <dsp:cNvPr id="0" name=""/>
        <dsp:cNvSpPr/>
      </dsp:nvSpPr>
      <dsp:spPr>
        <a:xfrm>
          <a:off x="1723179" y="481260"/>
          <a:ext cx="4032504" cy="4032504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Religion</a:t>
          </a:r>
        </a:p>
      </dsp:txBody>
      <dsp:txXfrm>
        <a:off x="4358708" y="2305488"/>
        <a:ext cx="1200150" cy="1012926"/>
      </dsp:txXfrm>
    </dsp:sp>
    <dsp:sp modelId="{279E37B1-3C87-0F43-9086-6C2E1B117E1F}">
      <dsp:nvSpPr>
        <dsp:cNvPr id="0" name=""/>
        <dsp:cNvSpPr/>
      </dsp:nvSpPr>
      <dsp:spPr>
        <a:xfrm>
          <a:off x="1723179" y="481260"/>
          <a:ext cx="4032504" cy="4032504"/>
        </a:xfrm>
        <a:prstGeom prst="pie">
          <a:avLst>
            <a:gd name="adj1" fmla="val 3240000"/>
            <a:gd name="adj2" fmla="val 756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Society</a:t>
          </a:r>
        </a:p>
      </dsp:txBody>
      <dsp:txXfrm>
        <a:off x="3019341" y="3505638"/>
        <a:ext cx="1440180" cy="864108"/>
      </dsp:txXfrm>
    </dsp:sp>
    <dsp:sp modelId="{7286D439-F7E2-2A49-AB5A-0B56330FA282}">
      <dsp:nvSpPr>
        <dsp:cNvPr id="0" name=""/>
        <dsp:cNvSpPr/>
      </dsp:nvSpPr>
      <dsp:spPr>
        <a:xfrm>
          <a:off x="1723179" y="481260"/>
          <a:ext cx="4032504" cy="4032504"/>
        </a:xfrm>
        <a:prstGeom prst="pie">
          <a:avLst>
            <a:gd name="adj1" fmla="val 7560000"/>
            <a:gd name="adj2" fmla="val 1188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Social Circle</a:t>
          </a:r>
        </a:p>
      </dsp:txBody>
      <dsp:txXfrm>
        <a:off x="1915203" y="2305488"/>
        <a:ext cx="1200150" cy="1012926"/>
      </dsp:txXfrm>
    </dsp:sp>
    <dsp:sp modelId="{EE4C5273-BE77-3E4F-8F17-568D5D1B841E}">
      <dsp:nvSpPr>
        <dsp:cNvPr id="0" name=""/>
        <dsp:cNvSpPr/>
      </dsp:nvSpPr>
      <dsp:spPr>
        <a:xfrm>
          <a:off x="1723179" y="481260"/>
          <a:ext cx="4032504" cy="4032504"/>
        </a:xfrm>
        <a:prstGeom prst="pie">
          <a:avLst>
            <a:gd name="adj1" fmla="val 1188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Significant other</a:t>
          </a:r>
        </a:p>
      </dsp:txBody>
      <dsp:txXfrm>
        <a:off x="2311252" y="1095736"/>
        <a:ext cx="1368171" cy="936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D18CE-BD0E-5349-BBF9-26F004C20F55}">
      <dsp:nvSpPr>
        <dsp:cNvPr id="0" name=""/>
        <dsp:cNvSpPr/>
      </dsp:nvSpPr>
      <dsp:spPr>
        <a:xfrm>
          <a:off x="2540000" y="0"/>
          <a:ext cx="2539999" cy="1600199"/>
        </a:xfrm>
        <a:prstGeom prst="trapezoid">
          <a:avLst>
            <a:gd name="adj" fmla="val 793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Moral Judgments</a:t>
          </a:r>
        </a:p>
      </dsp:txBody>
      <dsp:txXfrm>
        <a:off x="2540000" y="0"/>
        <a:ext cx="2539999" cy="1600199"/>
      </dsp:txXfrm>
    </dsp:sp>
    <dsp:sp modelId="{AC0FF226-0304-EF43-AF8B-68B0A1466693}">
      <dsp:nvSpPr>
        <dsp:cNvPr id="0" name=""/>
        <dsp:cNvSpPr/>
      </dsp:nvSpPr>
      <dsp:spPr>
        <a:xfrm>
          <a:off x="1270000" y="1600200"/>
          <a:ext cx="5079999" cy="1600199"/>
        </a:xfrm>
        <a:prstGeom prst="trapezoid">
          <a:avLst>
            <a:gd name="adj" fmla="val 793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Moral Rules</a:t>
          </a:r>
        </a:p>
      </dsp:txBody>
      <dsp:txXfrm>
        <a:off x="2158999" y="1600200"/>
        <a:ext cx="3302000" cy="1600199"/>
      </dsp:txXfrm>
    </dsp:sp>
    <dsp:sp modelId="{3D873BE2-3EFD-A542-9477-5A353E62E103}">
      <dsp:nvSpPr>
        <dsp:cNvPr id="0" name=""/>
        <dsp:cNvSpPr/>
      </dsp:nvSpPr>
      <dsp:spPr>
        <a:xfrm>
          <a:off x="0" y="3200400"/>
          <a:ext cx="7620000" cy="1600199"/>
        </a:xfrm>
        <a:prstGeom prst="trapezoid">
          <a:avLst>
            <a:gd name="adj" fmla="val 7936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Ethical System</a:t>
          </a:r>
        </a:p>
      </dsp:txBody>
      <dsp:txXfrm>
        <a:off x="1333499" y="3200400"/>
        <a:ext cx="4953000" cy="1600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11/1/2020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9J8GaeDqVc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3600" dirty="0"/>
          </a:p>
          <a:p>
            <a:pPr marL="114300" indent="0" algn="ctr">
              <a:buNone/>
            </a:pPr>
            <a:r>
              <a:rPr lang="en-US" sz="3600" dirty="0"/>
              <a:t>Chapter 1 Review</a:t>
            </a:r>
          </a:p>
        </p:txBody>
      </p:sp>
    </p:spTree>
    <p:extLst>
      <p:ext uri="{BB962C8B-B14F-4D97-AF65-F5344CB8AC3E}">
        <p14:creationId xmlns:p14="http://schemas.microsoft.com/office/powerpoint/2010/main" val="401385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Acts that can be judged as ethical or unethical, moral or immoral involve 4 elements: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200" b="1" dirty="0"/>
              <a:t>(1) Acts that are (2) human </a:t>
            </a:r>
          </a:p>
          <a:p>
            <a:pPr marL="0" indent="0" algn="ctr">
              <a:buNone/>
            </a:pPr>
            <a:r>
              <a:rPr lang="en-US" sz="3200" b="1" dirty="0"/>
              <a:t>and (3) of free will (4) that affect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1. </a:t>
            </a:r>
            <a:r>
              <a:rPr lang="en-US" sz="2800" b="1" u="sng" dirty="0"/>
              <a:t>Act</a:t>
            </a:r>
            <a:r>
              <a:rPr lang="en-US" sz="2800" b="1" dirty="0"/>
              <a:t>: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Some act must have been performed. 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255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1. </a:t>
            </a:r>
            <a:r>
              <a:rPr lang="en-US" sz="2800" b="1" u="sng" dirty="0"/>
              <a:t>Act</a:t>
            </a:r>
            <a:r>
              <a:rPr lang="en-US" sz="2800" b="1" dirty="0"/>
              <a:t>:</a:t>
            </a:r>
          </a:p>
          <a:p>
            <a:pPr marL="0" indent="0" algn="ctr">
              <a:buNone/>
            </a:pPr>
            <a:r>
              <a:rPr lang="en-US" sz="3600" dirty="0"/>
              <a:t>Some act must have been performed. 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2400" dirty="0"/>
              <a:t>Not necessarily concerned about how people feel or what they think about the particular action.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37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u="sng" dirty="0"/>
              <a:t>Only human acts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Judgments are directed specifically to human behavior.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97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</a:t>
            </a:r>
            <a:r>
              <a:rPr lang="en-US" b="1" u="sng" dirty="0"/>
              <a:t>Only human acts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Judgments are directed specifically to human behavior.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No judgments to animals or natural disasters such as drought, famine or floods.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07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u="sng" dirty="0"/>
              <a:t>Free will:</a:t>
            </a:r>
          </a:p>
          <a:p>
            <a:pPr marL="0" indent="0" algn="ctr">
              <a:buNone/>
            </a:pPr>
            <a:r>
              <a:rPr lang="en-US" sz="3200" dirty="0"/>
              <a:t>A person cannot be assigned moral culpability (responsibility) if they are not aware of the world around them to be able to decide rationally what is good or bad.</a:t>
            </a:r>
          </a:p>
          <a:p>
            <a:pPr marL="0" indent="0" algn="ctr">
              <a:buNone/>
            </a:pP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42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3. Free will:</a:t>
            </a:r>
          </a:p>
          <a:p>
            <a:pPr marL="0" indent="0" algn="ctr">
              <a:buNone/>
            </a:pPr>
            <a:r>
              <a:rPr lang="en-US" sz="2800" dirty="0"/>
              <a:t>A person cannot be assigned moral culpability (responsibility) if they are not aware of the world around them to be able to decide rationally what is good or bad.</a:t>
            </a:r>
          </a:p>
          <a:p>
            <a:pPr marL="0" indent="0" algn="ctr">
              <a:buNone/>
            </a:pPr>
            <a:endParaRPr lang="en-US" sz="3200" dirty="0"/>
          </a:p>
          <a:p>
            <a:pPr marL="114300" indent="0" algn="ctr">
              <a:buNone/>
            </a:pPr>
            <a:r>
              <a:rPr lang="en-US" sz="2400" dirty="0"/>
              <a:t>Young and insane are exempt from responsibility.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27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4. </a:t>
            </a:r>
            <a:r>
              <a:rPr lang="en-US" b="1" u="sng" dirty="0"/>
              <a:t>Affects others</a:t>
            </a:r>
            <a:r>
              <a:rPr lang="en-US" b="1" dirty="0"/>
              <a:t>: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Only discuss moral or immoral behavior in cases where the behavior significantly affects others. </a:t>
            </a:r>
          </a:p>
          <a:p>
            <a:pPr marL="0" indent="0" algn="ctr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96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4. </a:t>
            </a:r>
            <a:r>
              <a:rPr lang="en-US" b="1" u="sng" dirty="0"/>
              <a:t>Affects others</a:t>
            </a:r>
            <a:r>
              <a:rPr lang="en-US" b="1" dirty="0"/>
              <a:t>: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2800" dirty="0"/>
              <a:t>Only discuss moral or immoral behavior in cases where the behavior significantly affects others. </a:t>
            </a:r>
          </a:p>
          <a:p>
            <a:pPr marL="0" indent="0" algn="ctr">
              <a:buNone/>
            </a:pPr>
            <a:endParaRPr lang="en-US" sz="3200" dirty="0"/>
          </a:p>
          <a:p>
            <a:pPr marL="114300" indent="0" algn="ctr">
              <a:buNone/>
            </a:pPr>
            <a:r>
              <a:rPr lang="en-US" sz="2400" dirty="0"/>
              <a:t>Self-destructive behavior harms those who love us and who would be hurt by such actions.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91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 of Ch.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1" u="sng" dirty="0"/>
              <a:t>Issue</a:t>
            </a:r>
            <a:r>
              <a:rPr lang="en-US" sz="3200" dirty="0"/>
              <a:t>: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3200" b="1" u="sng" dirty="0"/>
              <a:t>Dilemma</a:t>
            </a:r>
            <a:r>
              <a:rPr lang="en-US" sz="3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4950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Morals and Ethics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2943578" cy="45719"/>
          </a:xfrm>
        </p:spPr>
        <p:txBody>
          <a:bodyPr/>
          <a:lstStyle/>
          <a:p>
            <a:r>
              <a:rPr lang="en-US" dirty="0"/>
              <a:t>Right and wrong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Morals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sz="3600" dirty="0">
                <a:sym typeface="Wingdings"/>
              </a:rPr>
              <a:t>Conduct as an individual in other spheres of life</a:t>
            </a:r>
            <a:endParaRPr lang="en-US" sz="36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45719"/>
          </a:xfrm>
        </p:spPr>
        <p:txBody>
          <a:bodyPr/>
          <a:lstStyle/>
          <a:p>
            <a:r>
              <a:rPr lang="en-US" dirty="0"/>
              <a:t>Good and evil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Ethics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3600" dirty="0">
                <a:sym typeface="Wingdings"/>
              </a:rPr>
              <a:t>Conduct in your profession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456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 of Ch.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u="sng" dirty="0"/>
              <a:t>Issue</a:t>
            </a:r>
            <a:r>
              <a:rPr lang="en-US" sz="3600" dirty="0"/>
              <a:t>: Broad social questions, often concerning the government’s control mechanisms and the impact on people governed. </a:t>
            </a:r>
          </a:p>
          <a:p>
            <a:pPr marL="114300" indent="0">
              <a:buNone/>
            </a:pPr>
            <a:endParaRPr lang="en-US" sz="3600" dirty="0"/>
          </a:p>
          <a:p>
            <a:pPr marL="114300" indent="0">
              <a:buNone/>
            </a:pPr>
            <a:r>
              <a:rPr lang="en-US" sz="3600" b="1" u="sng" dirty="0"/>
              <a:t>Dilemma</a:t>
            </a:r>
            <a:r>
              <a:rPr lang="en-US" sz="3600" dirty="0"/>
              <a:t>: Situations in which 1 person must make a decision about what to do.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86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 of Ch.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4400" dirty="0"/>
          </a:p>
          <a:p>
            <a:pPr marL="114300" indent="0" algn="ctr">
              <a:buNone/>
            </a:pPr>
            <a:r>
              <a:rPr lang="en-US" sz="4400" dirty="0"/>
              <a:t>What did we learn about discretion and authority?</a:t>
            </a:r>
          </a:p>
        </p:txBody>
      </p:sp>
    </p:spTree>
    <p:extLst>
      <p:ext uri="{BB962C8B-B14F-4D97-AF65-F5344CB8AC3E}">
        <p14:creationId xmlns:p14="http://schemas.microsoft.com/office/powerpoint/2010/main" val="1700202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48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245" y="1073678"/>
            <a:ext cx="7543800" cy="2593975"/>
          </a:xfrm>
        </p:spPr>
        <p:txBody>
          <a:bodyPr/>
          <a:lstStyle/>
          <a:p>
            <a:pPr algn="ctr"/>
            <a:r>
              <a:rPr lang="en-US" dirty="0"/>
              <a:t>Determining Moral Behavior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Chapter 2</a:t>
            </a:r>
          </a:p>
        </p:txBody>
      </p:sp>
    </p:spTree>
    <p:extLst>
      <p:ext uri="{BB962C8B-B14F-4D97-AF65-F5344CB8AC3E}">
        <p14:creationId xmlns:p14="http://schemas.microsoft.com/office/powerpoint/2010/main" val="550322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5533"/>
            <a:ext cx="7620000" cy="1143000"/>
          </a:xfrm>
        </p:spPr>
        <p:txBody>
          <a:bodyPr/>
          <a:lstStyle/>
          <a:p>
            <a:pPr algn="ctr"/>
            <a:r>
              <a:rPr lang="en-US" sz="4000" dirty="0"/>
              <a:t>What shapes your view </a:t>
            </a:r>
            <a:br>
              <a:rPr lang="en-US" sz="4000" dirty="0"/>
            </a:br>
            <a:r>
              <a:rPr lang="en-US" sz="4000" dirty="0"/>
              <a:t>of right &amp; wrong?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1716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7199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Ethical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 u="sng" dirty="0"/>
              <a:t>A structured set of principles </a:t>
            </a:r>
            <a:r>
              <a:rPr lang="en-US" sz="3600" dirty="0"/>
              <a:t>that defines what is moral:</a:t>
            </a:r>
          </a:p>
          <a:p>
            <a:pPr marL="114300" indent="0" algn="ctr">
              <a:buNone/>
            </a:pPr>
            <a:endParaRPr lang="en-US" sz="3600" dirty="0"/>
          </a:p>
          <a:p>
            <a:pPr marL="114300" indent="0">
              <a:buNone/>
            </a:pPr>
            <a:r>
              <a:rPr lang="en-US" sz="2400" u="sng" dirty="0"/>
              <a:t>Characteristics</a:t>
            </a:r>
            <a:r>
              <a:rPr lang="en-US" sz="2400" dirty="0"/>
              <a:t>: 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/>
              <a:t>Source of moral beliefs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/>
              <a:t>Underlying premises from which you make judgments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/>
              <a:t>They are beyond argument</a:t>
            </a:r>
          </a:p>
        </p:txBody>
      </p:sp>
    </p:spTree>
    <p:extLst>
      <p:ext uri="{BB962C8B-B14F-4D97-AF65-F5344CB8AC3E}">
        <p14:creationId xmlns:p14="http://schemas.microsoft.com/office/powerpoint/2010/main" val="340708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Characteristics of Ethical Systems (</a:t>
            </a:r>
            <a:r>
              <a:rPr lang="en-US" dirty="0" err="1"/>
              <a:t>Baelz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endParaRPr lang="en-US" sz="2800" u="sng" dirty="0"/>
          </a:p>
          <a:p>
            <a:pPr marL="571500" indent="-457200">
              <a:buFont typeface="+mj-lt"/>
              <a:buAutoNum type="arabicPeriod"/>
            </a:pPr>
            <a:r>
              <a:rPr lang="en-US" sz="2800" u="sng" dirty="0"/>
              <a:t>Prescriptive</a:t>
            </a:r>
            <a:r>
              <a:rPr lang="en-US" sz="2800" dirty="0"/>
              <a:t>: Certain behavior is demanded b/c it has a substantial impact on what we do.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u="sng" dirty="0"/>
              <a:t>Authoritative</a:t>
            </a:r>
            <a:r>
              <a:rPr lang="en-US" sz="2800" dirty="0"/>
              <a:t>: Not subject to debate.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u="sng" dirty="0"/>
              <a:t>Logically Impartial or Universal</a:t>
            </a:r>
            <a:r>
              <a:rPr lang="en-US" sz="2800" dirty="0"/>
              <a:t>: Same rules apply in all cases for everyone.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u="sng" dirty="0"/>
              <a:t>Not self-serving</a:t>
            </a:r>
            <a:r>
              <a:rPr lang="en-US" sz="2800" dirty="0"/>
              <a:t>: What is good for everyone, not just the individual.</a:t>
            </a:r>
          </a:p>
        </p:txBody>
      </p:sp>
    </p:spTree>
    <p:extLst>
      <p:ext uri="{BB962C8B-B14F-4D97-AF65-F5344CB8AC3E}">
        <p14:creationId xmlns:p14="http://schemas.microsoft.com/office/powerpoint/2010/main" val="3077305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Ethical System Pyramid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66239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0728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our Ethical Systems?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304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our Ethical Systems?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Virtual Theory</a:t>
            </a:r>
          </a:p>
          <a:p>
            <a:r>
              <a:rPr lang="en-US" sz="2800" dirty="0"/>
              <a:t>Natural Law</a:t>
            </a:r>
          </a:p>
          <a:p>
            <a:r>
              <a:rPr lang="en-US" sz="2800" dirty="0"/>
              <a:t>Religion</a:t>
            </a:r>
          </a:p>
          <a:p>
            <a:r>
              <a:rPr lang="en-US" sz="2800" dirty="0"/>
              <a:t>Social Contract</a:t>
            </a:r>
          </a:p>
          <a:p>
            <a:r>
              <a:rPr lang="en-US" sz="2800" dirty="0"/>
              <a:t>Egoism</a:t>
            </a:r>
          </a:p>
          <a:p>
            <a:r>
              <a:rPr lang="en-US" sz="2800" dirty="0"/>
              <a:t>Ethical Formalism</a:t>
            </a:r>
          </a:p>
          <a:p>
            <a:r>
              <a:rPr lang="en-US" sz="2800" dirty="0"/>
              <a:t>Utilitarianism</a:t>
            </a:r>
          </a:p>
          <a:p>
            <a:r>
              <a:rPr lang="en-US" sz="2800" dirty="0"/>
              <a:t>Neo-Virtue Theory</a:t>
            </a:r>
          </a:p>
          <a:p>
            <a:r>
              <a:rPr lang="en-US" sz="2800" dirty="0"/>
              <a:t>Ethics of Care</a:t>
            </a:r>
          </a:p>
        </p:txBody>
      </p:sp>
    </p:spTree>
    <p:extLst>
      <p:ext uri="{BB962C8B-B14F-4D97-AF65-F5344CB8AC3E}">
        <p14:creationId xmlns:p14="http://schemas.microsoft.com/office/powerpoint/2010/main" val="213454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u="sng" dirty="0"/>
              <a:t>Duties</a:t>
            </a:r>
            <a:r>
              <a:rPr lang="en-US" sz="3200" b="1" dirty="0"/>
              <a:t>: </a:t>
            </a:r>
          </a:p>
          <a:p>
            <a:pPr marL="0" indent="0">
              <a:buNone/>
            </a:pPr>
            <a:r>
              <a:rPr lang="en-US" sz="3200" dirty="0"/>
              <a:t>Actions that an individual </a:t>
            </a:r>
            <a:r>
              <a:rPr lang="en-US" sz="3200" b="1" u="sng" dirty="0"/>
              <a:t>must</a:t>
            </a:r>
            <a:r>
              <a:rPr lang="en-US" sz="3200" dirty="0"/>
              <a:t> perform to be considered moral. 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dirty="0"/>
              <a:t>Ex: To obey the law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09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Natural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600" dirty="0"/>
              <a:t>Morality comes from nature and everything in nature has a purpose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endParaRPr lang="en-US" sz="2400" dirty="0"/>
          </a:p>
          <a:p>
            <a:r>
              <a:rPr lang="en-US" sz="3200" dirty="0"/>
              <a:t>Universal set of rights and wrongs</a:t>
            </a:r>
          </a:p>
          <a:p>
            <a:r>
              <a:rPr lang="en-US" sz="3200" dirty="0"/>
              <a:t>What is natural is good </a:t>
            </a:r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60853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Natural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u="sng" dirty="0"/>
              <a:t>Criticism</a:t>
            </a:r>
            <a:r>
              <a:rPr lang="en-US" sz="2400" dirty="0"/>
              <a:t>: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3200" dirty="0"/>
              <a:t>Who determines the natural laws?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3200" dirty="0"/>
              <a:t>These laws sometimes restrict rights of certain groups.</a:t>
            </a:r>
          </a:p>
        </p:txBody>
      </p:sp>
    </p:spTree>
    <p:extLst>
      <p:ext uri="{BB962C8B-B14F-4D97-AF65-F5344CB8AC3E}">
        <p14:creationId xmlns:p14="http://schemas.microsoft.com/office/powerpoint/2010/main" val="4288277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sz="2400" dirty="0"/>
          </a:p>
          <a:p>
            <a:pPr marL="114300" indent="0" algn="ctr">
              <a:buNone/>
            </a:pPr>
            <a:r>
              <a:rPr lang="en-US" sz="3200" dirty="0"/>
              <a:t>Based on religious beliefs of good and evil</a:t>
            </a:r>
          </a:p>
          <a:p>
            <a:pPr marL="114300" indent="0">
              <a:buNone/>
            </a:pPr>
            <a:endParaRPr lang="en-US" sz="2400" dirty="0"/>
          </a:p>
          <a:p>
            <a:pPr>
              <a:buFont typeface="Wingdings" charset="0"/>
              <a:buChar char="à"/>
            </a:pPr>
            <a:r>
              <a:rPr lang="en-US" sz="2800" dirty="0"/>
              <a:t>God’s will is beyond question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343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Ethical Formalism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dirty="0"/>
              <a:t>The only thing truly good is good will.</a:t>
            </a:r>
          </a:p>
          <a:p>
            <a:pPr marL="114300" indent="0" algn="ctr">
              <a:buNone/>
            </a:pPr>
            <a:endParaRPr lang="en-US" sz="2800" dirty="0"/>
          </a:p>
          <a:p>
            <a:pPr marL="114300" indent="0" algn="ctr">
              <a:buNone/>
            </a:pPr>
            <a:r>
              <a:rPr lang="en-US" sz="2800" dirty="0"/>
              <a:t>Focus is on duty and logic</a:t>
            </a:r>
          </a:p>
          <a:p>
            <a:pPr marL="114300" indent="0">
              <a:buNone/>
            </a:pP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7894408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Ethical Formalism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sz="2000" u="sng" dirty="0"/>
          </a:p>
          <a:p>
            <a:pPr marL="114300" indent="0">
              <a:buNone/>
            </a:pPr>
            <a:r>
              <a:rPr lang="en-US" sz="3200" u="sng" dirty="0"/>
              <a:t>Absolutist system</a:t>
            </a:r>
            <a:r>
              <a:rPr lang="en-US" sz="3200" dirty="0"/>
              <a:t>: </a:t>
            </a:r>
          </a:p>
          <a:p>
            <a:pPr marL="114300" indent="0">
              <a:buNone/>
            </a:pPr>
            <a:r>
              <a:rPr lang="en-US" sz="3200" dirty="0"/>
              <a:t>If something is wrong, it is wrong all the time. 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3200" u="sng" dirty="0"/>
              <a:t>Ex</a:t>
            </a:r>
            <a:r>
              <a:rPr lang="en-US" sz="3200" dirty="0"/>
              <a:t>: Murder</a:t>
            </a:r>
          </a:p>
        </p:txBody>
      </p:sp>
    </p:spTree>
    <p:extLst>
      <p:ext uri="{BB962C8B-B14F-4D97-AF65-F5344CB8AC3E}">
        <p14:creationId xmlns:p14="http://schemas.microsoft.com/office/powerpoint/2010/main" val="25639596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Ethical Formalism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4000" u="sng" dirty="0"/>
              <a:t>Deontological ethical system</a:t>
            </a:r>
            <a:r>
              <a:rPr lang="en-US" sz="4000" dirty="0"/>
              <a:t>: </a:t>
            </a:r>
          </a:p>
          <a:p>
            <a:pPr marL="114300" indent="0">
              <a:buNone/>
            </a:pPr>
            <a:endParaRPr lang="en-US" sz="4000" dirty="0"/>
          </a:p>
          <a:p>
            <a:pPr marL="114300" indent="0">
              <a:buNone/>
            </a:pPr>
            <a:r>
              <a:rPr lang="en-US" sz="4000" dirty="0"/>
              <a:t>Emphasizes the </a:t>
            </a:r>
            <a:r>
              <a:rPr lang="en-US" sz="4000" b="1" dirty="0"/>
              <a:t>intent of the actor</a:t>
            </a:r>
            <a:r>
              <a:rPr lang="en-US" sz="4000" dirty="0"/>
              <a:t> as the element of morality.</a:t>
            </a:r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30821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Ethical Formalism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/>
              <a:t>If an act has bad consequences, it is still considered good if the intention was good. </a:t>
            </a:r>
          </a:p>
          <a:p>
            <a:pPr marL="114300" indent="0">
              <a:buNone/>
            </a:pPr>
            <a:r>
              <a:rPr lang="en-US" sz="3200" dirty="0"/>
              <a:t>However, act is not good just because it results in good consequences. It has to be from good will. </a:t>
            </a:r>
          </a:p>
          <a:p>
            <a:pPr marL="114300" indent="0">
              <a:buNone/>
            </a:pPr>
            <a:endParaRPr lang="en-US" sz="2400" dirty="0"/>
          </a:p>
          <a:p>
            <a:r>
              <a:rPr lang="en-US" sz="2400" dirty="0"/>
              <a:t>“My intentions were good”</a:t>
            </a:r>
          </a:p>
          <a:p>
            <a:r>
              <a:rPr lang="en-US" sz="2400" dirty="0"/>
              <a:t>“I meant no harm”</a:t>
            </a:r>
          </a:p>
        </p:txBody>
      </p:sp>
    </p:spTree>
    <p:extLst>
      <p:ext uri="{BB962C8B-B14F-4D97-AF65-F5344CB8AC3E}">
        <p14:creationId xmlns:p14="http://schemas.microsoft.com/office/powerpoint/2010/main" val="11195958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Utilitarianism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4000" dirty="0"/>
          </a:p>
          <a:p>
            <a:pPr marL="114300" indent="0" algn="ctr">
              <a:buNone/>
            </a:pPr>
            <a:r>
              <a:rPr lang="en-US" sz="4000" dirty="0"/>
              <a:t>The greatest good is that which results in the </a:t>
            </a:r>
            <a:r>
              <a:rPr lang="en-US" sz="4000" u="sng" dirty="0"/>
              <a:t>greatest happiness </a:t>
            </a:r>
            <a:r>
              <a:rPr lang="en-US" sz="4000" dirty="0"/>
              <a:t>for the </a:t>
            </a:r>
            <a:r>
              <a:rPr lang="en-US" sz="4000" u="sng" dirty="0"/>
              <a:t>greatest number</a:t>
            </a:r>
            <a:r>
              <a:rPr lang="en-US" sz="4000" dirty="0"/>
              <a:t>. </a:t>
            </a:r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90970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Utilitarianism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4000" dirty="0"/>
          </a:p>
          <a:p>
            <a:pPr marL="114300" indent="0" algn="ctr">
              <a:buNone/>
            </a:pPr>
            <a:r>
              <a:rPr lang="en-US" sz="4000" dirty="0"/>
              <a:t>The greatest good is that which results in the </a:t>
            </a:r>
            <a:r>
              <a:rPr lang="en-US" sz="4000" u="sng" dirty="0"/>
              <a:t>greatest happiness </a:t>
            </a:r>
            <a:r>
              <a:rPr lang="en-US" sz="4000" dirty="0"/>
              <a:t>for the </a:t>
            </a:r>
            <a:r>
              <a:rPr lang="en-US" sz="4000" u="sng" dirty="0"/>
              <a:t>greatest number</a:t>
            </a:r>
            <a:r>
              <a:rPr lang="en-US" sz="4000" dirty="0"/>
              <a:t>. </a:t>
            </a:r>
          </a:p>
          <a:p>
            <a:pPr marL="114300" indent="0">
              <a:buNone/>
            </a:pPr>
            <a:r>
              <a:rPr lang="en-US" sz="2400" dirty="0"/>
              <a:t>Ex: lifeboat</a:t>
            </a:r>
          </a:p>
        </p:txBody>
      </p:sp>
    </p:spTree>
    <p:extLst>
      <p:ext uri="{BB962C8B-B14F-4D97-AF65-F5344CB8AC3E}">
        <p14:creationId xmlns:p14="http://schemas.microsoft.com/office/powerpoint/2010/main" val="9157389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66382-CDF5-B14C-A944-CCCC7ED5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77B5A-9A67-904A-88A2-87B83FD09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sz="3200" dirty="0"/>
          </a:p>
          <a:p>
            <a:pPr marL="114300" indent="0" algn="ctr">
              <a:buNone/>
            </a:pPr>
            <a:endParaRPr lang="en-US" sz="3200" dirty="0"/>
          </a:p>
          <a:p>
            <a:pPr marL="114300" indent="0" algn="ctr">
              <a:buNone/>
            </a:pPr>
            <a:r>
              <a:rPr lang="en-US" sz="3200" dirty="0"/>
              <a:t>Human nature = maximize pleasure and avoid pain </a:t>
            </a:r>
          </a:p>
        </p:txBody>
      </p:sp>
    </p:spTree>
    <p:extLst>
      <p:ext uri="{BB962C8B-B14F-4D97-AF65-F5344CB8AC3E}">
        <p14:creationId xmlns:p14="http://schemas.microsoft.com/office/powerpoint/2010/main" val="271712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u="sng" dirty="0"/>
              <a:t>Supererogatories</a:t>
            </a:r>
            <a:r>
              <a:rPr lang="en-US" sz="3600" dirty="0"/>
              <a:t>: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Actions that are commendable but are </a:t>
            </a:r>
            <a:r>
              <a:rPr lang="en-US" sz="3200" u="sng" dirty="0"/>
              <a:t>not required</a:t>
            </a:r>
            <a:r>
              <a:rPr lang="en-US" sz="3200" dirty="0"/>
              <a:t> in order to be considered moral.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u="sng" dirty="0"/>
              <a:t>Example</a:t>
            </a:r>
            <a:r>
              <a:rPr lang="en-US" sz="3200" dirty="0"/>
              <a:t>: Good Samaritan saving a drowning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064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Utilitarianism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u="sng" dirty="0"/>
              <a:t>Teleological ethical system</a:t>
            </a:r>
            <a:r>
              <a:rPr lang="en-US" sz="3200" dirty="0"/>
              <a:t>: </a:t>
            </a:r>
          </a:p>
          <a:p>
            <a:pPr marL="114300" indent="0">
              <a:buNone/>
            </a:pPr>
            <a:r>
              <a:rPr lang="en-US" sz="3200" dirty="0"/>
              <a:t>Concerned with the </a:t>
            </a:r>
            <a:r>
              <a:rPr lang="en-US" sz="3200" b="1" dirty="0"/>
              <a:t>consequences</a:t>
            </a:r>
            <a:r>
              <a:rPr lang="en-US" sz="3200" dirty="0"/>
              <a:t> of an action to </a:t>
            </a:r>
            <a:r>
              <a:rPr lang="en-US" sz="3200" b="1" dirty="0"/>
              <a:t>determine goodness</a:t>
            </a:r>
            <a:r>
              <a:rPr lang="en-US" sz="3200" dirty="0"/>
              <a:t>. </a:t>
            </a:r>
          </a:p>
          <a:p>
            <a:pPr marL="114300" indent="0">
              <a:buNone/>
            </a:pPr>
            <a:endParaRPr lang="en-US" sz="2400" dirty="0"/>
          </a:p>
          <a:p>
            <a:r>
              <a:rPr lang="en-US" sz="2800" dirty="0"/>
              <a:t>A bad act with good consequences can be defined as good.</a:t>
            </a:r>
          </a:p>
        </p:txBody>
      </p:sp>
    </p:spTree>
    <p:extLst>
      <p:ext uri="{BB962C8B-B14F-4D97-AF65-F5344CB8AC3E}">
        <p14:creationId xmlns:p14="http://schemas.microsoft.com/office/powerpoint/2010/main" val="12256914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Ethics of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/>
          </a:p>
          <a:p>
            <a:pPr marL="114300" indent="0" algn="ctr">
              <a:buNone/>
            </a:pPr>
            <a:r>
              <a:rPr lang="en-US" sz="4000" dirty="0"/>
              <a:t>“Good” = meeting the </a:t>
            </a:r>
            <a:r>
              <a:rPr lang="en-US" sz="4000" u="sng" dirty="0"/>
              <a:t>needs of others</a:t>
            </a:r>
            <a:r>
              <a:rPr lang="en-US" sz="4000" dirty="0"/>
              <a:t> and preserving and enriching relationships. 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54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Ethics of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dirty="0"/>
              <a:t>Based on human relationships and needs</a:t>
            </a:r>
          </a:p>
          <a:p>
            <a:r>
              <a:rPr lang="en-US" sz="3600" dirty="0"/>
              <a:t>Natural human impulses of compassion</a:t>
            </a:r>
          </a:p>
          <a:p>
            <a:pPr marL="114300" indent="0">
              <a:buNone/>
            </a:pPr>
            <a:endParaRPr lang="en-US" sz="3600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785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Ethics of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dirty="0"/>
              <a:t>Based on human relationships and needs</a:t>
            </a:r>
          </a:p>
          <a:p>
            <a:r>
              <a:rPr lang="en-US" sz="3600" dirty="0"/>
              <a:t>Natural human impulses of compassion</a:t>
            </a:r>
          </a:p>
          <a:p>
            <a:pPr marL="114300" indent="0">
              <a:buNone/>
            </a:pPr>
            <a:r>
              <a:rPr lang="en-US" sz="3600" dirty="0"/>
              <a:t>Ex: Lifeboat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409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Egoism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2400" dirty="0"/>
          </a:p>
          <a:p>
            <a:pPr marL="114300" indent="0" algn="ctr">
              <a:buNone/>
            </a:pPr>
            <a:r>
              <a:rPr lang="en-US" sz="3600" dirty="0"/>
              <a:t>The </a:t>
            </a:r>
            <a:r>
              <a:rPr lang="en-US" sz="3600" u="sng" dirty="0"/>
              <a:t>pursuit of self-interest </a:t>
            </a:r>
            <a:r>
              <a:rPr lang="en-US" sz="3600" dirty="0"/>
              <a:t> = </a:t>
            </a:r>
          </a:p>
          <a:p>
            <a:pPr marL="114300" indent="0" algn="ctr">
              <a:buNone/>
            </a:pPr>
            <a:r>
              <a:rPr lang="en-US" sz="3600" dirty="0"/>
              <a:t>moral good.</a:t>
            </a:r>
          </a:p>
          <a:p>
            <a:pPr marL="114300" indent="0">
              <a:buNone/>
            </a:pPr>
            <a:endParaRPr lang="en-US" sz="3600" dirty="0"/>
          </a:p>
          <a:p>
            <a:r>
              <a:rPr lang="en-US" sz="3200" dirty="0"/>
              <a:t>Do what benefits you</a:t>
            </a:r>
          </a:p>
          <a:p>
            <a:r>
              <a:rPr lang="en-US" sz="3200" dirty="0"/>
              <a:t>No recognition of rights of others</a:t>
            </a:r>
          </a:p>
        </p:txBody>
      </p:sp>
    </p:spTree>
    <p:extLst>
      <p:ext uri="{BB962C8B-B14F-4D97-AF65-F5344CB8AC3E}">
        <p14:creationId xmlns:p14="http://schemas.microsoft.com/office/powerpoint/2010/main" val="13611693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Egoism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4400" dirty="0"/>
          </a:p>
          <a:p>
            <a:pPr marL="114300" indent="0" algn="ctr">
              <a:buNone/>
            </a:pPr>
            <a:r>
              <a:rPr lang="en-US" sz="4400" dirty="0"/>
              <a:t>Should egoism be considered an ethical system?</a:t>
            </a:r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65272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Egoism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hlinkClick r:id="rId2"/>
              </a:rPr>
              <a:t>https://www.youtube.com/watch?v=a9J8GaeDqVc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875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Egoism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400" u="sng" dirty="0"/>
              <a:t>Psychological v. Enlightened egoism</a:t>
            </a:r>
            <a:r>
              <a:rPr lang="en-US" sz="2400" dirty="0"/>
              <a:t>: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u="sng" dirty="0"/>
              <a:t>Psychological</a:t>
            </a:r>
            <a:r>
              <a:rPr lang="en-US" sz="2400" dirty="0"/>
              <a:t>: Humans naturally seek self-interest.</a:t>
            </a:r>
          </a:p>
          <a:p>
            <a:pPr marL="114300" indent="0">
              <a:buNone/>
            </a:pPr>
            <a:r>
              <a:rPr lang="en-US" sz="2400" u="sng" dirty="0"/>
              <a:t>Ex</a:t>
            </a:r>
            <a:r>
              <a:rPr lang="en-US" sz="2400" dirty="0"/>
              <a:t>: Rush of feeling like a hero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u="sng" dirty="0"/>
              <a:t>Enlightened</a:t>
            </a:r>
            <a:r>
              <a:rPr lang="en-US" sz="2400" dirty="0"/>
              <a:t>: It is in your long-term interest to help others in order to receive help in return.</a:t>
            </a:r>
          </a:p>
          <a:p>
            <a:r>
              <a:rPr lang="en-US" sz="2400" dirty="0"/>
              <a:t>I scratch your back, you scratch mine</a:t>
            </a:r>
          </a:p>
        </p:txBody>
      </p:sp>
    </p:spTree>
    <p:extLst>
      <p:ext uri="{BB962C8B-B14F-4D97-AF65-F5344CB8AC3E}">
        <p14:creationId xmlns:p14="http://schemas.microsoft.com/office/powerpoint/2010/main" val="23968086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4000" dirty="0"/>
          </a:p>
          <a:p>
            <a:pPr marL="114300" indent="0" algn="ctr">
              <a:buNone/>
            </a:pPr>
            <a:r>
              <a:rPr lang="en-US" sz="4000" dirty="0"/>
              <a:t>Is it selfish to give to charity?</a:t>
            </a:r>
          </a:p>
        </p:txBody>
      </p:sp>
    </p:spTree>
    <p:extLst>
      <p:ext uri="{BB962C8B-B14F-4D97-AF65-F5344CB8AC3E}">
        <p14:creationId xmlns:p14="http://schemas.microsoft.com/office/powerpoint/2010/main" val="36096727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Decision-making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u="sng" dirty="0"/>
              <a:t>Imperative principle</a:t>
            </a:r>
            <a:r>
              <a:rPr lang="en-US" sz="2400" dirty="0"/>
              <a:t>:</a:t>
            </a:r>
          </a:p>
          <a:p>
            <a:r>
              <a:rPr lang="en-US" sz="2400" dirty="0"/>
              <a:t>All decisions should be made according to absolute rules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u="sng" dirty="0"/>
              <a:t>Utilitarian principle</a:t>
            </a:r>
            <a:r>
              <a:rPr lang="en-US" sz="2400" dirty="0"/>
              <a:t>:</a:t>
            </a:r>
          </a:p>
          <a:p>
            <a:r>
              <a:rPr lang="en-US" sz="2400" dirty="0"/>
              <a:t>Decisions should be made according to what is best for the greatest number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u="sng" dirty="0"/>
              <a:t>Generalization principle</a:t>
            </a:r>
            <a:r>
              <a:rPr lang="en-US" sz="2400" dirty="0"/>
              <a:t>:</a:t>
            </a:r>
          </a:p>
          <a:p>
            <a:r>
              <a:rPr lang="en-US" sz="2400" dirty="0"/>
              <a:t>Decisions should be made assuming that the decision would be applies to everyone in similar circumstances</a:t>
            </a:r>
          </a:p>
        </p:txBody>
      </p:sp>
    </p:spTree>
    <p:extLst>
      <p:ext uri="{BB962C8B-B14F-4D97-AF65-F5344CB8AC3E}">
        <p14:creationId xmlns:p14="http://schemas.microsoft.com/office/powerpoint/2010/main" val="32207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u="sng" dirty="0"/>
              <a:t>Imperfect duties</a:t>
            </a:r>
            <a:r>
              <a:rPr lang="en-US" sz="3200" dirty="0"/>
              <a:t>: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General duties one should uphold but </a:t>
            </a:r>
            <a:r>
              <a:rPr lang="en-US" sz="3200" u="sng" dirty="0"/>
              <a:t>no specific application</a:t>
            </a:r>
            <a:r>
              <a:rPr lang="en-US" sz="3200" dirty="0"/>
              <a:t> as to when or how. 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u="sng" dirty="0"/>
              <a:t>Example</a:t>
            </a:r>
            <a:r>
              <a:rPr lang="en-US" sz="3200" dirty="0"/>
              <a:t>: Generosity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827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from Close &amp; </a:t>
            </a:r>
            <a:r>
              <a:rPr lang="en-US" dirty="0" err="1"/>
              <a:t>Merier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0" indent="-457200">
              <a:buFont typeface="+mj-lt"/>
              <a:buAutoNum type="arabicPeriod"/>
            </a:pPr>
            <a:r>
              <a:rPr lang="en-US" sz="2400" dirty="0"/>
              <a:t>Does the action violate another person’s constitutional rights, including their right to due process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sz="2400" dirty="0"/>
              <a:t>Does the action involve treating another person only as a means to an end?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sz="2400" dirty="0"/>
              <a:t>Is the action illegal?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sz="2400" dirty="0"/>
              <a:t>Do you predict that your action will produce more bad than good for all persons affected?</a:t>
            </a:r>
          </a:p>
          <a:p>
            <a:pPr marL="571500" lvl="0" indent="-457200">
              <a:buFont typeface="+mj-lt"/>
              <a:buAutoNum type="arabicPeriod"/>
            </a:pPr>
            <a:r>
              <a:rPr lang="en-US" sz="2400" dirty="0"/>
              <a:t>Does the action violate department procedure or professional duty?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5975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Front-page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800" dirty="0"/>
              <a:t>Evaluate your decision using </a:t>
            </a:r>
            <a:r>
              <a:rPr lang="en-US" sz="2800" u="sng" dirty="0"/>
              <a:t>public disclosure</a:t>
            </a:r>
            <a:r>
              <a:rPr lang="en-US" sz="2800" dirty="0"/>
              <a:t>:</a:t>
            </a:r>
          </a:p>
          <a:p>
            <a:pPr marL="114300" indent="0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sz="3200" dirty="0"/>
              <a:t>Would you be comfortable with it being </a:t>
            </a:r>
          </a:p>
          <a:p>
            <a:pPr marL="114300" indent="0" algn="ctr">
              <a:buNone/>
            </a:pPr>
            <a:r>
              <a:rPr lang="en-US" sz="3200" dirty="0"/>
              <a:t>on the front page of the newspaper?</a:t>
            </a:r>
          </a:p>
        </p:txBody>
      </p:sp>
    </p:spTree>
    <p:extLst>
      <p:ext uri="{BB962C8B-B14F-4D97-AF65-F5344CB8AC3E}">
        <p14:creationId xmlns:p14="http://schemas.microsoft.com/office/powerpoint/2010/main" val="14219727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Front-page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200" dirty="0"/>
              <a:t>Talk to someone next to you about things you would </a:t>
            </a:r>
            <a:r>
              <a:rPr lang="en-US" sz="3200" b="1" u="sng" dirty="0"/>
              <a:t>NOT</a:t>
            </a:r>
            <a:r>
              <a:rPr lang="en-US" sz="3200" dirty="0"/>
              <a:t> want on the front page</a:t>
            </a:r>
          </a:p>
          <a:p>
            <a:pPr marL="114300" indent="0">
              <a:buNone/>
            </a:pPr>
            <a:r>
              <a:rPr lang="en-US" sz="3200" dirty="0"/>
              <a:t>- Personal</a:t>
            </a:r>
          </a:p>
          <a:p>
            <a:pPr marL="114300" indent="0">
              <a:buNone/>
            </a:pPr>
            <a:r>
              <a:rPr lang="en-US" sz="3200" dirty="0"/>
              <a:t>- Career</a:t>
            </a:r>
          </a:p>
        </p:txBody>
      </p:sp>
    </p:spTree>
    <p:extLst>
      <p:ext uri="{BB962C8B-B14F-4D97-AF65-F5344CB8AC3E}">
        <p14:creationId xmlns:p14="http://schemas.microsoft.com/office/powerpoint/2010/main" val="4721173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How to approach an Ethical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u="sng" dirty="0"/>
              <a:t>General Framework:</a:t>
            </a:r>
          </a:p>
          <a:p>
            <a:pPr marL="114300" indent="0">
              <a:buNone/>
            </a:pPr>
            <a:endParaRPr lang="en-US" sz="3600" dirty="0"/>
          </a:p>
          <a:p>
            <a:pPr marL="571500" indent="-457200">
              <a:buAutoNum type="arabicParenBoth"/>
            </a:pPr>
            <a:r>
              <a:rPr lang="en-US" sz="3600" dirty="0"/>
              <a:t> Relevant Law?</a:t>
            </a:r>
          </a:p>
          <a:p>
            <a:pPr marL="571500" indent="-457200">
              <a:buAutoNum type="arabicParenBoth"/>
            </a:pPr>
            <a:r>
              <a:rPr lang="en-US" sz="3600" dirty="0"/>
              <a:t>Relevant Policies?</a:t>
            </a:r>
          </a:p>
          <a:p>
            <a:pPr marL="571500" indent="-457200">
              <a:buAutoNum type="arabicParenBoth"/>
            </a:pPr>
            <a:r>
              <a:rPr lang="en-US" sz="3600" dirty="0"/>
              <a:t> Which ethical principles will be applied?</a:t>
            </a:r>
          </a:p>
        </p:txBody>
      </p:sp>
    </p:spTree>
    <p:extLst>
      <p:ext uri="{BB962C8B-B14F-4D97-AF65-F5344CB8AC3E}">
        <p14:creationId xmlns:p14="http://schemas.microsoft.com/office/powerpoint/2010/main" val="3025838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How to approach an Ethical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u="sng" dirty="0"/>
              <a:t>Critical thinking questions</a:t>
            </a:r>
            <a:r>
              <a:rPr lang="en-US" dirty="0"/>
              <a:t>:</a:t>
            </a:r>
          </a:p>
          <a:p>
            <a:pPr marL="114300" lvl="0" indent="0">
              <a:buNone/>
            </a:pPr>
            <a:r>
              <a:rPr lang="en-US" sz="3200" dirty="0"/>
              <a:t>(1)What info an I </a:t>
            </a:r>
            <a:r>
              <a:rPr lang="en-US" sz="3200" b="1" dirty="0"/>
              <a:t>USING</a:t>
            </a:r>
            <a:r>
              <a:rPr lang="en-US" sz="3200" dirty="0"/>
              <a:t> in coming to a conclusion?</a:t>
            </a:r>
          </a:p>
          <a:p>
            <a:pPr marL="114300" lvl="0" indent="0">
              <a:buNone/>
            </a:pPr>
            <a:r>
              <a:rPr lang="en-US" sz="3200" dirty="0"/>
              <a:t>(2) What info do I </a:t>
            </a:r>
            <a:r>
              <a:rPr lang="en-US" sz="3200" b="1" dirty="0"/>
              <a:t>NEED</a:t>
            </a:r>
            <a:r>
              <a:rPr lang="en-US" sz="3200" dirty="0"/>
              <a:t> to settle the question?</a:t>
            </a:r>
          </a:p>
          <a:p>
            <a:pPr marL="114300" lvl="0" indent="0">
              <a:buNone/>
            </a:pPr>
            <a:r>
              <a:rPr lang="en-US" sz="3200" dirty="0"/>
              <a:t>(3) Is there another way to </a:t>
            </a:r>
            <a:r>
              <a:rPr lang="en-US" sz="3200" b="1" dirty="0"/>
              <a:t>INTERPRET</a:t>
            </a:r>
            <a:r>
              <a:rPr lang="en-US" sz="3200" dirty="0"/>
              <a:t> the info?</a:t>
            </a:r>
          </a:p>
          <a:p>
            <a:pPr marL="11430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33881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How to approach an Ethical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u="sng" dirty="0"/>
              <a:t>Critical thinking questions</a:t>
            </a:r>
            <a:r>
              <a:rPr lang="en-US" dirty="0"/>
              <a:t>:</a:t>
            </a:r>
          </a:p>
          <a:p>
            <a:pPr marL="114300" indent="0">
              <a:buNone/>
            </a:pPr>
            <a:endParaRPr lang="en-US" dirty="0"/>
          </a:p>
          <a:p>
            <a:pPr marL="114300" lvl="0" indent="0">
              <a:buNone/>
            </a:pPr>
            <a:r>
              <a:rPr lang="en-US" sz="3200" dirty="0"/>
              <a:t>(4) What </a:t>
            </a:r>
            <a:r>
              <a:rPr lang="en-US" sz="3200" b="1" dirty="0"/>
              <a:t>ASSUMPTION</a:t>
            </a:r>
            <a:r>
              <a:rPr lang="en-US" sz="3200" dirty="0"/>
              <a:t> led to my conclusion?</a:t>
            </a:r>
          </a:p>
          <a:p>
            <a:pPr marL="114300" lvl="0" indent="0">
              <a:buNone/>
            </a:pPr>
            <a:r>
              <a:rPr lang="en-US" sz="3200" dirty="0"/>
              <a:t>(5) Is there another </a:t>
            </a:r>
            <a:r>
              <a:rPr lang="en-US" sz="3200" b="1" dirty="0"/>
              <a:t>POINT OF VIEW </a:t>
            </a:r>
            <a:r>
              <a:rPr lang="en-US" sz="3200" dirty="0"/>
              <a:t>to consider?</a:t>
            </a:r>
          </a:p>
          <a:p>
            <a:pPr marL="114300" lvl="0" indent="0">
              <a:buNone/>
            </a:pPr>
            <a:r>
              <a:rPr lang="en-US" sz="3200" dirty="0"/>
              <a:t>(6) What </a:t>
            </a:r>
            <a:r>
              <a:rPr lang="en-US" sz="3200" b="1" dirty="0"/>
              <a:t>CONSEQUENCES</a:t>
            </a:r>
            <a:r>
              <a:rPr lang="en-US" sz="3200" dirty="0"/>
              <a:t> might be the result of the conclusion?</a:t>
            </a:r>
          </a:p>
          <a:p>
            <a:pPr marL="11430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4008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to approach an Ethical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400" b="1" u="sng" dirty="0"/>
              <a:t>General Framework:</a:t>
            </a:r>
          </a:p>
          <a:p>
            <a:pPr marL="114300" indent="0">
              <a:buNone/>
            </a:pPr>
            <a:endParaRPr lang="en-US" sz="2400" dirty="0"/>
          </a:p>
          <a:p>
            <a:pPr marL="571500" indent="-457200">
              <a:buAutoNum type="arabicParenBoth"/>
            </a:pPr>
            <a:r>
              <a:rPr lang="en-US" sz="2400" dirty="0"/>
              <a:t> Relevant Law?</a:t>
            </a:r>
          </a:p>
          <a:p>
            <a:pPr marL="571500" indent="-457200">
              <a:buAutoNum type="arabicParenBoth"/>
            </a:pPr>
            <a:r>
              <a:rPr lang="en-US" sz="2400" dirty="0"/>
              <a:t>Relevant Policies?</a:t>
            </a:r>
          </a:p>
          <a:p>
            <a:pPr marL="571500" indent="-457200">
              <a:buAutoNum type="arabicParenBoth"/>
            </a:pPr>
            <a:r>
              <a:rPr lang="en-US" sz="2400" dirty="0"/>
              <a:t> Which ethical principles will be applied?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671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to approach an Ethical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AutoNum type="arabicParenBoth"/>
            </a:pPr>
            <a:r>
              <a:rPr lang="en-US" sz="3200" u="sng" dirty="0"/>
              <a:t>Identify all the facts</a:t>
            </a:r>
            <a:r>
              <a:rPr lang="en-US" sz="3200" dirty="0"/>
              <a:t> </a:t>
            </a:r>
          </a:p>
          <a:p>
            <a:pPr marL="571500" indent="-457200">
              <a:buAutoNum type="arabicParenBoth"/>
            </a:pPr>
            <a:r>
              <a:rPr lang="en-US" sz="3200" u="sng" dirty="0"/>
              <a:t>Identify relevant values or concepts</a:t>
            </a:r>
            <a:r>
              <a:rPr lang="en-US" sz="3200" dirty="0"/>
              <a:t> </a:t>
            </a:r>
          </a:p>
          <a:p>
            <a:pPr marL="571500" indent="-457200">
              <a:buAutoNum type="arabicParenBoth"/>
            </a:pPr>
            <a:r>
              <a:rPr lang="en-US" sz="3200" u="sng" dirty="0"/>
              <a:t>Identify all possible dilemmas and then decide what is the most immediate dilemma</a:t>
            </a:r>
            <a:r>
              <a:rPr lang="en-US" sz="3200" dirty="0"/>
              <a:t>. </a:t>
            </a:r>
          </a:p>
          <a:p>
            <a:pPr marL="571500" indent="-457200">
              <a:buAutoNum type="arabicParenBoth"/>
            </a:pPr>
            <a:r>
              <a:rPr lang="en-US" sz="3200" u="sng" dirty="0"/>
              <a:t>Decide what is the most immediate moral or ethical </a:t>
            </a:r>
            <a:r>
              <a:rPr lang="en-US" sz="3200" b="1" u="sng" dirty="0"/>
              <a:t>issue</a:t>
            </a:r>
            <a:r>
              <a:rPr lang="en-US" sz="3200" b="1" dirty="0"/>
              <a:t> </a:t>
            </a:r>
            <a:r>
              <a:rPr lang="en-US" sz="3200" b="1" u="sng" dirty="0"/>
              <a:t>facing the individual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324670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"/>
            <a:ext cx="7620000" cy="1143000"/>
          </a:xfrm>
        </p:spPr>
        <p:txBody>
          <a:bodyPr/>
          <a:lstStyle/>
          <a:p>
            <a:pPr algn="ctr"/>
            <a:r>
              <a:rPr lang="en-US" sz="4000" dirty="0"/>
              <a:t>Ethical Dilemma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99"/>
            <a:ext cx="7620000" cy="5503333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sz="2800" dirty="0"/>
              <a:t>Detective Poole was assigned an investigation regarding the beating and cover-up of Jimenez, a gang member. Gang members told Poole that officers harassed them, assaulted them, and pressured them to provide untraceable guns. Jimenez was beat for not providing a gun. The chief told him to focus only on the beating. Poole informed his superiors and prepared a 40-page report for the DA. Poole’s lieutenant, enforcing the chief’s orders, replaced it with a 2-page report. Poole knew that he could be charged with obstruction of justice, and the 2-page report barely provided any information. Poole’s lieutenant asked him to put his name on the report.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6306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Read about the following:</a:t>
            </a:r>
          </a:p>
          <a:p>
            <a:pPr marL="114300" indent="0">
              <a:buNone/>
            </a:pPr>
            <a:r>
              <a:rPr lang="en-US"/>
              <a:t>- Justice </a:t>
            </a:r>
            <a:r>
              <a:rPr lang="en-US" dirty="0"/>
              <a:t>( 3 concepts of justice)</a:t>
            </a:r>
          </a:p>
          <a:p>
            <a:pPr>
              <a:buFontTx/>
              <a:buChar char="-"/>
            </a:pPr>
            <a:r>
              <a:rPr lang="en-US" dirty="0"/>
              <a:t>Justice theories  Egalitarian, Marxist, Utilitarian, Libertarian)</a:t>
            </a:r>
          </a:p>
          <a:p>
            <a:pPr>
              <a:buFontTx/>
              <a:buChar char="-"/>
            </a:pPr>
            <a:r>
              <a:rPr lang="en-US" dirty="0"/>
              <a:t>Veil of ignorance (definition)</a:t>
            </a:r>
          </a:p>
        </p:txBody>
      </p:sp>
    </p:spTree>
    <p:extLst>
      <p:ext uri="{BB962C8B-B14F-4D97-AF65-F5344CB8AC3E}">
        <p14:creationId xmlns:p14="http://schemas.microsoft.com/office/powerpoint/2010/main" val="271718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b="1" dirty="0"/>
          </a:p>
          <a:p>
            <a:pPr marL="0" indent="0" algn="ctr">
              <a:buNone/>
            </a:pPr>
            <a:r>
              <a:rPr lang="en-US" sz="4800" b="1" dirty="0"/>
              <a:t>Elements of desirability, worth, or importance. 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581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dirty="0"/>
          </a:p>
          <a:p>
            <a:pPr marL="114300" indent="0" algn="ctr">
              <a:buNone/>
            </a:pPr>
            <a:r>
              <a:rPr lang="en-US" sz="4000" dirty="0"/>
              <a:t>Values become clear when </a:t>
            </a:r>
          </a:p>
          <a:p>
            <a:pPr marL="114300" indent="0" algn="ctr">
              <a:buNone/>
            </a:pPr>
            <a:r>
              <a:rPr lang="en-US" sz="4000" dirty="0"/>
              <a:t>there is a choice to be made.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4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sz="2000" dirty="0"/>
            </a:br>
            <a:br>
              <a:rPr lang="en-US" sz="2000" dirty="0"/>
            </a:br>
            <a:r>
              <a:rPr lang="en-US" sz="2400" dirty="0"/>
              <a:t>Values Exercise</a:t>
            </a:r>
            <a:br>
              <a:rPr lang="en-US" sz="2000" dirty="0"/>
            </a:br>
            <a:r>
              <a:rPr lang="en-US" sz="2000" dirty="0"/>
              <a:t>Arrange these values in order of priority in your life</a:t>
            </a:r>
            <a:br>
              <a:rPr lang="en-US" sz="4800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80832"/>
            <a:ext cx="3657600" cy="4545331"/>
          </a:xfrm>
        </p:spPr>
        <p:txBody>
          <a:bodyPr/>
          <a:lstStyle/>
          <a:p>
            <a:r>
              <a:rPr lang="en-US" dirty="0"/>
              <a:t>Achievement</a:t>
            </a:r>
          </a:p>
          <a:p>
            <a:r>
              <a:rPr lang="en-US" dirty="0"/>
              <a:t>Emotional well-being</a:t>
            </a:r>
          </a:p>
          <a:p>
            <a:r>
              <a:rPr lang="en-US" dirty="0"/>
              <a:t>Knowledge</a:t>
            </a:r>
          </a:p>
          <a:p>
            <a:r>
              <a:rPr lang="en-US" dirty="0"/>
              <a:t>Physical appearance</a:t>
            </a:r>
          </a:p>
          <a:p>
            <a:r>
              <a:rPr lang="en-US" dirty="0"/>
              <a:t>Religious faith</a:t>
            </a:r>
          </a:p>
          <a:p>
            <a:r>
              <a:rPr lang="en-US" dirty="0"/>
              <a:t>Family</a:t>
            </a:r>
          </a:p>
          <a:p>
            <a:r>
              <a:rPr lang="en-US" dirty="0"/>
              <a:t>Justice</a:t>
            </a:r>
          </a:p>
          <a:p>
            <a:r>
              <a:rPr lang="en-US" dirty="0"/>
              <a:t>Recognition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580832"/>
            <a:ext cx="3657600" cy="4545331"/>
          </a:xfrm>
        </p:spPr>
        <p:txBody>
          <a:bodyPr/>
          <a:lstStyle/>
          <a:p>
            <a:r>
              <a:rPr lang="en-US" dirty="0"/>
              <a:t>Pleasure</a:t>
            </a:r>
          </a:p>
          <a:p>
            <a:r>
              <a:rPr lang="en-US" dirty="0"/>
              <a:t>Skill</a:t>
            </a:r>
          </a:p>
          <a:p>
            <a:r>
              <a:rPr lang="en-US" dirty="0"/>
              <a:t>Health</a:t>
            </a:r>
          </a:p>
          <a:p>
            <a:r>
              <a:rPr lang="en-US" dirty="0"/>
              <a:t>Love</a:t>
            </a:r>
          </a:p>
          <a:p>
            <a:r>
              <a:rPr lang="en-US" dirty="0"/>
              <a:t>Power</a:t>
            </a:r>
          </a:p>
          <a:p>
            <a:r>
              <a:rPr lang="en-US" dirty="0"/>
              <a:t>Wealth</a:t>
            </a:r>
          </a:p>
          <a:p>
            <a:r>
              <a:rPr lang="en-US" dirty="0"/>
              <a:t>Honesty</a:t>
            </a:r>
          </a:p>
          <a:p>
            <a:r>
              <a:rPr lang="en-US" dirty="0"/>
              <a:t>Loyalty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76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Moral Judgments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3600" dirty="0"/>
              <a:t>We make moral or ethical </a:t>
            </a:r>
          </a:p>
          <a:p>
            <a:pPr marL="114300" indent="0" algn="ctr">
              <a:buNone/>
            </a:pPr>
            <a:r>
              <a:rPr lang="en-US" sz="3600" dirty="0"/>
              <a:t>judgments all the time. </a:t>
            </a:r>
          </a:p>
          <a:p>
            <a:pPr marL="114300" indent="0" algn="ctr">
              <a:buNone/>
            </a:pPr>
            <a:endParaRPr lang="en-US" sz="3600" dirty="0"/>
          </a:p>
          <a:p>
            <a:pPr marL="114300" indent="0" algn="ctr">
              <a:buNone/>
            </a:pPr>
            <a:r>
              <a:rPr lang="en-US" sz="3600" dirty="0"/>
              <a:t>We make choices knowing </a:t>
            </a:r>
          </a:p>
          <a:p>
            <a:pPr marL="114300" indent="0" algn="ctr">
              <a:buNone/>
            </a:pPr>
            <a:r>
              <a:rPr lang="en-US" sz="3600" dirty="0"/>
              <a:t>we can be judged as right or wrong.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157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5164</TotalTime>
  <Words>1574</Words>
  <Application>Microsoft Office PowerPoint</Application>
  <PresentationFormat>On-screen Show (4:3)</PresentationFormat>
  <Paragraphs>303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Arial</vt:lpstr>
      <vt:lpstr>Calibri</vt:lpstr>
      <vt:lpstr>Cambria</vt:lpstr>
      <vt:lpstr>Wingdings</vt:lpstr>
      <vt:lpstr>Adjacency</vt:lpstr>
      <vt:lpstr> </vt:lpstr>
      <vt:lpstr>Morals and Ethics </vt:lpstr>
      <vt:lpstr>Duties</vt:lpstr>
      <vt:lpstr>Duties</vt:lpstr>
      <vt:lpstr>Duties</vt:lpstr>
      <vt:lpstr>Values</vt:lpstr>
      <vt:lpstr>Values</vt:lpstr>
      <vt:lpstr>  Values Exercise Arrange these values in order of priority in your life </vt:lpstr>
      <vt:lpstr>Making Moral Judgments</vt:lpstr>
      <vt:lpstr>Making Moral Judgments</vt:lpstr>
      <vt:lpstr>Making Moral Judgments</vt:lpstr>
      <vt:lpstr>Making Moral Judgments</vt:lpstr>
      <vt:lpstr>Making Moral Judgments</vt:lpstr>
      <vt:lpstr>Making Moral Judgments</vt:lpstr>
      <vt:lpstr>Making Moral Judgments</vt:lpstr>
      <vt:lpstr>Making Moral Judgments</vt:lpstr>
      <vt:lpstr>Making Moral Judgments</vt:lpstr>
      <vt:lpstr>Making Moral Judgments</vt:lpstr>
      <vt:lpstr>Review of Ch. 1</vt:lpstr>
      <vt:lpstr>Review of Ch. 1</vt:lpstr>
      <vt:lpstr>Review of Ch. 1</vt:lpstr>
      <vt:lpstr>PowerPoint Presentation</vt:lpstr>
      <vt:lpstr>Determining Moral Behavior</vt:lpstr>
      <vt:lpstr>What shapes your view  of right &amp; wrong?</vt:lpstr>
      <vt:lpstr>Ethical System</vt:lpstr>
      <vt:lpstr>Characteristics of Ethical Systems (Baelz)</vt:lpstr>
      <vt:lpstr>Ethical System Pyramid</vt:lpstr>
      <vt:lpstr>What are our Ethical Systems?</vt:lpstr>
      <vt:lpstr>What are our Ethical Systems?</vt:lpstr>
      <vt:lpstr>Natural Law</vt:lpstr>
      <vt:lpstr>Natural Law</vt:lpstr>
      <vt:lpstr>Religion</vt:lpstr>
      <vt:lpstr>Ethical Formalism</vt:lpstr>
      <vt:lpstr>Ethical Formalism</vt:lpstr>
      <vt:lpstr>Ethical Formalism</vt:lpstr>
      <vt:lpstr>Ethical Formalism</vt:lpstr>
      <vt:lpstr>Utilitarianism</vt:lpstr>
      <vt:lpstr>Utilitarianism</vt:lpstr>
      <vt:lpstr>PowerPoint Presentation</vt:lpstr>
      <vt:lpstr>Utilitarianism</vt:lpstr>
      <vt:lpstr>The Ethics of Care</vt:lpstr>
      <vt:lpstr>The Ethics of Care</vt:lpstr>
      <vt:lpstr>The Ethics of Care</vt:lpstr>
      <vt:lpstr>Egoism</vt:lpstr>
      <vt:lpstr>Egoism</vt:lpstr>
      <vt:lpstr>Egoism</vt:lpstr>
      <vt:lpstr>Egoism</vt:lpstr>
      <vt:lpstr>Question</vt:lpstr>
      <vt:lpstr>Decision-making methods</vt:lpstr>
      <vt:lpstr>Approach from Close &amp; Merier</vt:lpstr>
      <vt:lpstr>Front-page test</vt:lpstr>
      <vt:lpstr>Front-page test</vt:lpstr>
      <vt:lpstr>How to approach an Ethical Issue</vt:lpstr>
      <vt:lpstr>How to approach an Ethical Issue</vt:lpstr>
      <vt:lpstr>How to approach an Ethical Issue</vt:lpstr>
      <vt:lpstr>How to approach an Ethical Dilemma</vt:lpstr>
      <vt:lpstr>How to approach an Ethical Dilemma</vt:lpstr>
      <vt:lpstr>Ethical Dilemma Example</vt:lpstr>
      <vt:lpstr>NEXT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Mangassarian</dc:creator>
  <cp:lastModifiedBy>isaac willkomm</cp:lastModifiedBy>
  <cp:revision>55</cp:revision>
  <dcterms:created xsi:type="dcterms:W3CDTF">2017-09-05T22:52:19Z</dcterms:created>
  <dcterms:modified xsi:type="dcterms:W3CDTF">2020-11-02T08:00:00Z</dcterms:modified>
</cp:coreProperties>
</file>