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88" r:id="rId5"/>
    <p:sldId id="259" r:id="rId6"/>
    <p:sldId id="276" r:id="rId7"/>
    <p:sldId id="260" r:id="rId8"/>
    <p:sldId id="277" r:id="rId9"/>
    <p:sldId id="278" r:id="rId10"/>
    <p:sldId id="279" r:id="rId11"/>
    <p:sldId id="261" r:id="rId12"/>
    <p:sldId id="301" r:id="rId13"/>
    <p:sldId id="262" r:id="rId14"/>
    <p:sldId id="281" r:id="rId15"/>
    <p:sldId id="302" r:id="rId16"/>
    <p:sldId id="263" r:id="rId17"/>
    <p:sldId id="280" r:id="rId18"/>
    <p:sldId id="264" r:id="rId19"/>
    <p:sldId id="282" r:id="rId20"/>
    <p:sldId id="265" r:id="rId21"/>
    <p:sldId id="284" r:id="rId22"/>
    <p:sldId id="283" r:id="rId23"/>
    <p:sldId id="289" r:id="rId24"/>
    <p:sldId id="287" r:id="rId25"/>
    <p:sldId id="292" r:id="rId26"/>
    <p:sldId id="291" r:id="rId27"/>
    <p:sldId id="290" r:id="rId28"/>
    <p:sldId id="266" r:id="rId29"/>
    <p:sldId id="268" r:id="rId30"/>
    <p:sldId id="269" r:id="rId31"/>
    <p:sldId id="293" r:id="rId32"/>
    <p:sldId id="270" r:id="rId33"/>
    <p:sldId id="271" r:id="rId34"/>
    <p:sldId id="294" r:id="rId35"/>
    <p:sldId id="272" r:id="rId36"/>
    <p:sldId id="273" r:id="rId37"/>
    <p:sldId id="295" r:id="rId38"/>
    <p:sldId id="296" r:id="rId39"/>
    <p:sldId id="303" r:id="rId40"/>
    <p:sldId id="304" r:id="rId41"/>
    <p:sldId id="305" r:id="rId42"/>
    <p:sldId id="306" r:id="rId43"/>
    <p:sldId id="298" r:id="rId44"/>
    <p:sldId id="308" r:id="rId45"/>
    <p:sldId id="299" r:id="rId46"/>
    <p:sldId id="307" r:id="rId47"/>
    <p:sldId id="300" r:id="rId48"/>
    <p:sldId id="309" r:id="rId49"/>
    <p:sldId id="310" r:id="rId50"/>
    <p:sldId id="311"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00"/>
  </p:normalViewPr>
  <p:slideViewPr>
    <p:cSldViewPr snapToGrid="0" snapToObjects="1">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4DF859F-7B1C-AF4C-965F-1812B8EEEB3D}" type="datetimeFigureOut">
              <a:rPr lang="en-US" smtClean="0"/>
              <a:t>11/2/2020</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FDA7ACB-3446-F440-937E-0D17D346150C}"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DF859F-7B1C-AF4C-965F-1812B8EEEB3D}"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DA7ACB-3446-F440-937E-0D17D346150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DF859F-7B1C-AF4C-965F-1812B8EEEB3D}"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DA7ACB-3446-F440-937E-0D17D346150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DF859F-7B1C-AF4C-965F-1812B8EEEB3D}"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DA7ACB-3446-F440-937E-0D17D346150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DF859F-7B1C-AF4C-965F-1812B8EEEB3D}"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DA7ACB-3446-F440-937E-0D17D346150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74DF859F-7B1C-AF4C-965F-1812B8EEEB3D}"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DA7ACB-3446-F440-937E-0D17D346150C}"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DF859F-7B1C-AF4C-965F-1812B8EEEB3D}" type="datetimeFigureOut">
              <a:rPr lang="en-US" smtClean="0"/>
              <a:t>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DA7ACB-3446-F440-937E-0D17D346150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4DF859F-7B1C-AF4C-965F-1812B8EEEB3D}" type="datetimeFigureOut">
              <a:rPr lang="en-US" smtClean="0"/>
              <a:t>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DA7ACB-3446-F440-937E-0D17D346150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DF859F-7B1C-AF4C-965F-1812B8EEEB3D}" type="datetimeFigureOut">
              <a:rPr lang="en-US" smtClean="0"/>
              <a:t>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DA7ACB-3446-F440-937E-0D17D346150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4DF859F-7B1C-AF4C-965F-1812B8EEEB3D}" type="datetimeFigureOut">
              <a:rPr lang="en-US" smtClean="0"/>
              <a:t>11/2/2020</a:t>
            </a:fld>
            <a:endParaRPr lang="en-US"/>
          </a:p>
        </p:txBody>
      </p:sp>
      <p:sp>
        <p:nvSpPr>
          <p:cNvPr id="7" name="Slide Number Placeholder 6"/>
          <p:cNvSpPr>
            <a:spLocks noGrp="1"/>
          </p:cNvSpPr>
          <p:nvPr>
            <p:ph type="sldNum" sz="quarter" idx="12"/>
          </p:nvPr>
        </p:nvSpPr>
        <p:spPr/>
        <p:txBody>
          <a:bodyPr/>
          <a:lstStyle/>
          <a:p>
            <a:fld id="{DFDA7ACB-3446-F440-937E-0D17D346150C}"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DF859F-7B1C-AF4C-965F-1812B8EEEB3D}" type="datetimeFigureOut">
              <a:rPr lang="en-US" smtClean="0"/>
              <a:t>11/2/2020</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DFDA7ACB-3446-F440-937E-0D17D346150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4DF859F-7B1C-AF4C-965F-1812B8EEEB3D}" type="datetimeFigureOut">
              <a:rPr lang="en-US" smtClean="0"/>
              <a:t>11/2/2020</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FDA7ACB-3446-F440-937E-0D17D346150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n_66107Zhcc"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Justice &amp; Law</a:t>
            </a:r>
          </a:p>
        </p:txBody>
      </p:sp>
      <p:sp>
        <p:nvSpPr>
          <p:cNvPr id="3" name="Subtitle 2"/>
          <p:cNvSpPr>
            <a:spLocks noGrp="1"/>
          </p:cNvSpPr>
          <p:nvPr>
            <p:ph type="subTitle" idx="1"/>
          </p:nvPr>
        </p:nvSpPr>
        <p:spPr/>
        <p:txBody>
          <a:bodyPr/>
          <a:lstStyle/>
          <a:p>
            <a:pPr algn="ctr"/>
            <a:r>
              <a:rPr lang="en-US" dirty="0"/>
              <a:t>Chapter 3</a:t>
            </a:r>
          </a:p>
        </p:txBody>
      </p:sp>
    </p:spTree>
    <p:extLst>
      <p:ext uri="{BB962C8B-B14F-4D97-AF65-F5344CB8AC3E}">
        <p14:creationId xmlns:p14="http://schemas.microsoft.com/office/powerpoint/2010/main" val="1318799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a:t>
            </a:r>
          </a:p>
        </p:txBody>
      </p:sp>
      <p:sp>
        <p:nvSpPr>
          <p:cNvPr id="3" name="Content Placeholder 2"/>
          <p:cNvSpPr>
            <a:spLocks noGrp="1"/>
          </p:cNvSpPr>
          <p:nvPr>
            <p:ph idx="1"/>
          </p:nvPr>
        </p:nvSpPr>
        <p:spPr/>
        <p:txBody>
          <a:bodyPr/>
          <a:lstStyle/>
          <a:p>
            <a:pPr marL="68580" indent="0" algn="ctr">
              <a:buNone/>
            </a:pPr>
            <a:endParaRPr lang="en-US" sz="3200" u="sng" dirty="0"/>
          </a:p>
          <a:p>
            <a:pPr marL="68580" indent="0" algn="ctr">
              <a:buNone/>
            </a:pPr>
            <a:r>
              <a:rPr lang="en-US" sz="3200" u="sng" dirty="0"/>
              <a:t>Fairness</a:t>
            </a:r>
            <a:r>
              <a:rPr lang="en-US" sz="3200" dirty="0"/>
              <a:t>: __________</a:t>
            </a:r>
          </a:p>
          <a:p>
            <a:endParaRPr lang="en-US" dirty="0"/>
          </a:p>
        </p:txBody>
      </p:sp>
    </p:spTree>
    <p:extLst>
      <p:ext uri="{BB962C8B-B14F-4D97-AF65-F5344CB8AC3E}">
        <p14:creationId xmlns:p14="http://schemas.microsoft.com/office/powerpoint/2010/main" val="1602990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a:t>
            </a:r>
          </a:p>
        </p:txBody>
      </p:sp>
      <p:sp>
        <p:nvSpPr>
          <p:cNvPr id="3" name="Content Placeholder 2"/>
          <p:cNvSpPr>
            <a:spLocks noGrp="1"/>
          </p:cNvSpPr>
          <p:nvPr>
            <p:ph idx="1"/>
          </p:nvPr>
        </p:nvSpPr>
        <p:spPr/>
        <p:txBody>
          <a:bodyPr/>
          <a:lstStyle/>
          <a:p>
            <a:pPr marL="68580" indent="0" algn="ctr">
              <a:buNone/>
            </a:pPr>
            <a:endParaRPr lang="en-US" sz="3200" u="sng" dirty="0"/>
          </a:p>
          <a:p>
            <a:pPr marL="68580" indent="0" algn="ctr">
              <a:buNone/>
            </a:pPr>
            <a:r>
              <a:rPr lang="en-US" sz="3200" u="sng" dirty="0"/>
              <a:t>Fairness</a:t>
            </a:r>
            <a:r>
              <a:rPr lang="en-US" sz="3200" dirty="0"/>
              <a:t>: Allocation of </a:t>
            </a:r>
            <a:r>
              <a:rPr lang="en-US" sz="3200" u="sng" dirty="0"/>
              <a:t>equal shares</a:t>
            </a:r>
            <a:r>
              <a:rPr lang="en-US" sz="3200" dirty="0"/>
              <a:t> or equal opportunities </a:t>
            </a:r>
          </a:p>
          <a:p>
            <a:endParaRPr lang="en-US" dirty="0"/>
          </a:p>
        </p:txBody>
      </p:sp>
    </p:spTree>
    <p:extLst>
      <p:ext uri="{BB962C8B-B14F-4D97-AF65-F5344CB8AC3E}">
        <p14:creationId xmlns:p14="http://schemas.microsoft.com/office/powerpoint/2010/main" val="270718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a:t>
            </a:r>
          </a:p>
        </p:txBody>
      </p:sp>
      <p:sp>
        <p:nvSpPr>
          <p:cNvPr id="3" name="Content Placeholder 2"/>
          <p:cNvSpPr>
            <a:spLocks noGrp="1"/>
          </p:cNvSpPr>
          <p:nvPr>
            <p:ph idx="1"/>
          </p:nvPr>
        </p:nvSpPr>
        <p:spPr/>
        <p:txBody>
          <a:bodyPr/>
          <a:lstStyle/>
          <a:p>
            <a:pPr marL="68580" indent="0" algn="ctr">
              <a:buNone/>
            </a:pPr>
            <a:endParaRPr lang="en-US" sz="3200" u="sng" dirty="0"/>
          </a:p>
          <a:p>
            <a:pPr marL="68580" indent="0" algn="ctr">
              <a:buNone/>
            </a:pPr>
            <a:r>
              <a:rPr lang="en-US" sz="3200" u="sng" dirty="0"/>
              <a:t>Fairness</a:t>
            </a:r>
            <a:r>
              <a:rPr lang="en-US" sz="3200" dirty="0"/>
              <a:t>: Allocation of </a:t>
            </a:r>
            <a:r>
              <a:rPr lang="en-US" sz="3200" u="sng" dirty="0"/>
              <a:t>equal shares</a:t>
            </a:r>
            <a:r>
              <a:rPr lang="en-US" sz="3200" dirty="0"/>
              <a:t> or equal opportunities </a:t>
            </a:r>
          </a:p>
          <a:p>
            <a:endParaRPr lang="en-US" dirty="0"/>
          </a:p>
          <a:p>
            <a:r>
              <a:rPr lang="en-US" dirty="0"/>
              <a:t>Ex: Everyone in class gets the same thing</a:t>
            </a:r>
          </a:p>
        </p:txBody>
      </p:sp>
    </p:spTree>
    <p:extLst>
      <p:ext uri="{BB962C8B-B14F-4D97-AF65-F5344CB8AC3E}">
        <p14:creationId xmlns:p14="http://schemas.microsoft.com/office/powerpoint/2010/main" val="1716068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a:t>
            </a:r>
          </a:p>
        </p:txBody>
      </p:sp>
      <p:sp>
        <p:nvSpPr>
          <p:cNvPr id="3" name="Content Placeholder 2"/>
          <p:cNvSpPr>
            <a:spLocks noGrp="1"/>
          </p:cNvSpPr>
          <p:nvPr>
            <p:ph idx="1"/>
          </p:nvPr>
        </p:nvSpPr>
        <p:spPr/>
        <p:txBody>
          <a:bodyPr>
            <a:normAutofit/>
          </a:bodyPr>
          <a:lstStyle/>
          <a:p>
            <a:pPr marL="68580" indent="0">
              <a:buNone/>
            </a:pPr>
            <a:endParaRPr lang="en-US" sz="3200" u="sng" dirty="0"/>
          </a:p>
          <a:p>
            <a:pPr marL="68580" indent="0">
              <a:buNone/>
            </a:pPr>
            <a:r>
              <a:rPr lang="en-US" sz="3200" u="sng" dirty="0"/>
              <a:t>Equality</a:t>
            </a:r>
            <a:r>
              <a:rPr lang="en-US" sz="3200" dirty="0"/>
              <a:t>: ____________</a:t>
            </a:r>
          </a:p>
        </p:txBody>
      </p:sp>
    </p:spTree>
    <p:extLst>
      <p:ext uri="{BB962C8B-B14F-4D97-AF65-F5344CB8AC3E}">
        <p14:creationId xmlns:p14="http://schemas.microsoft.com/office/powerpoint/2010/main" val="2473400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a:t>
            </a:r>
          </a:p>
        </p:txBody>
      </p:sp>
      <p:sp>
        <p:nvSpPr>
          <p:cNvPr id="3" name="Content Placeholder 2"/>
          <p:cNvSpPr>
            <a:spLocks noGrp="1"/>
          </p:cNvSpPr>
          <p:nvPr>
            <p:ph idx="1"/>
          </p:nvPr>
        </p:nvSpPr>
        <p:spPr/>
        <p:txBody>
          <a:bodyPr>
            <a:normAutofit/>
          </a:bodyPr>
          <a:lstStyle/>
          <a:p>
            <a:pPr marL="68580" indent="0">
              <a:buNone/>
            </a:pPr>
            <a:endParaRPr lang="en-US" sz="3200" u="sng" dirty="0"/>
          </a:p>
          <a:p>
            <a:pPr marL="68580" indent="0">
              <a:buNone/>
            </a:pPr>
            <a:r>
              <a:rPr lang="en-US" sz="3600" u="sng" dirty="0"/>
              <a:t>Equality</a:t>
            </a:r>
            <a:r>
              <a:rPr lang="en-US" sz="3600" dirty="0"/>
              <a:t>: Same value, rights, or treatment between all in a specific group. </a:t>
            </a:r>
          </a:p>
        </p:txBody>
      </p:sp>
    </p:spTree>
    <p:extLst>
      <p:ext uri="{BB962C8B-B14F-4D97-AF65-F5344CB8AC3E}">
        <p14:creationId xmlns:p14="http://schemas.microsoft.com/office/powerpoint/2010/main" val="465629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a:t>
            </a:r>
          </a:p>
        </p:txBody>
      </p:sp>
      <p:sp>
        <p:nvSpPr>
          <p:cNvPr id="3" name="Content Placeholder 2"/>
          <p:cNvSpPr>
            <a:spLocks noGrp="1"/>
          </p:cNvSpPr>
          <p:nvPr>
            <p:ph idx="1"/>
          </p:nvPr>
        </p:nvSpPr>
        <p:spPr/>
        <p:txBody>
          <a:bodyPr>
            <a:normAutofit/>
          </a:bodyPr>
          <a:lstStyle/>
          <a:p>
            <a:pPr marL="68580" indent="0">
              <a:buNone/>
            </a:pPr>
            <a:r>
              <a:rPr lang="en-US" sz="3600" u="sng" dirty="0"/>
              <a:t>Equality</a:t>
            </a:r>
            <a:r>
              <a:rPr lang="en-US" sz="3600" dirty="0"/>
              <a:t>: Same value, rights, or treatment between all in a specific group. </a:t>
            </a:r>
          </a:p>
          <a:p>
            <a:pPr lvl="1"/>
            <a:r>
              <a:rPr lang="en-US" sz="3400" dirty="0"/>
              <a:t>All crimes are punished equally. Similarly situated people treated the same. </a:t>
            </a:r>
          </a:p>
        </p:txBody>
      </p:sp>
    </p:spTree>
    <p:extLst>
      <p:ext uri="{BB962C8B-B14F-4D97-AF65-F5344CB8AC3E}">
        <p14:creationId xmlns:p14="http://schemas.microsoft.com/office/powerpoint/2010/main" val="46664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a:t>
            </a:r>
          </a:p>
        </p:txBody>
      </p:sp>
      <p:sp>
        <p:nvSpPr>
          <p:cNvPr id="3" name="Content Placeholder 2"/>
          <p:cNvSpPr>
            <a:spLocks noGrp="1"/>
          </p:cNvSpPr>
          <p:nvPr>
            <p:ph sz="half" idx="2"/>
          </p:nvPr>
        </p:nvSpPr>
        <p:spPr/>
        <p:txBody>
          <a:bodyPr>
            <a:normAutofit/>
          </a:bodyPr>
          <a:lstStyle/>
          <a:p>
            <a:pPr marL="68580" indent="0">
              <a:buNone/>
            </a:pPr>
            <a:r>
              <a:rPr lang="en-US" sz="3200" u="sng" dirty="0"/>
              <a:t>Impartiality</a:t>
            </a:r>
            <a:r>
              <a:rPr lang="en-US" sz="3200" dirty="0"/>
              <a:t>:</a:t>
            </a:r>
          </a:p>
        </p:txBody>
      </p:sp>
      <p:sp>
        <p:nvSpPr>
          <p:cNvPr id="5" name="Text Placeholder 4"/>
          <p:cNvSpPr>
            <a:spLocks noGrp="1"/>
          </p:cNvSpPr>
          <p:nvPr>
            <p:ph type="body" sz="quarter" idx="3"/>
          </p:nvPr>
        </p:nvSpPr>
        <p:spPr/>
        <p:txBody>
          <a:bodyPr/>
          <a:lstStyle/>
          <a:p>
            <a:endParaRPr lang="en-US"/>
          </a:p>
        </p:txBody>
      </p:sp>
      <p:pic>
        <p:nvPicPr>
          <p:cNvPr id="7" name="Content Placeholder 6" descr="515155954.jpg"/>
          <p:cNvPicPr>
            <a:picLocks noGrp="1" noChangeAspect="1"/>
          </p:cNvPicPr>
          <p:nvPr>
            <p:ph sz="quarter" idx="4"/>
          </p:nvPr>
        </p:nvPicPr>
        <p:blipFill>
          <a:blip r:embed="rId2">
            <a:extLst>
              <a:ext uri="{28A0092B-C50C-407E-A947-70E740481C1C}">
                <a14:useLocalDpi xmlns:a14="http://schemas.microsoft.com/office/drawing/2010/main" val="0"/>
              </a:ext>
            </a:extLst>
          </a:blip>
          <a:srcRect l="9798" r="9798"/>
          <a:stretch>
            <a:fillRect/>
          </a:stretch>
        </p:blipFill>
        <p:spPr>
          <a:xfrm>
            <a:off x="4911653" y="2316010"/>
            <a:ext cx="3419856" cy="2835797"/>
          </a:xfrm>
        </p:spPr>
      </p:pic>
    </p:spTree>
    <p:extLst>
      <p:ext uri="{BB962C8B-B14F-4D97-AF65-F5344CB8AC3E}">
        <p14:creationId xmlns:p14="http://schemas.microsoft.com/office/powerpoint/2010/main" val="588974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a:t>
            </a:r>
          </a:p>
        </p:txBody>
      </p:sp>
      <p:sp>
        <p:nvSpPr>
          <p:cNvPr id="3" name="Content Placeholder 2"/>
          <p:cNvSpPr>
            <a:spLocks noGrp="1"/>
          </p:cNvSpPr>
          <p:nvPr>
            <p:ph sz="half" idx="2"/>
          </p:nvPr>
        </p:nvSpPr>
        <p:spPr/>
        <p:txBody>
          <a:bodyPr>
            <a:normAutofit/>
          </a:bodyPr>
          <a:lstStyle/>
          <a:p>
            <a:pPr marL="68580" indent="0">
              <a:buNone/>
            </a:pPr>
            <a:r>
              <a:rPr lang="en-US" sz="3200" u="sng" dirty="0"/>
              <a:t>Impartiality</a:t>
            </a:r>
            <a:r>
              <a:rPr lang="en-US" sz="3200" dirty="0"/>
              <a:t>: Not favoring one party or interest more than the other. </a:t>
            </a:r>
          </a:p>
        </p:txBody>
      </p:sp>
      <p:sp>
        <p:nvSpPr>
          <p:cNvPr id="5" name="Text Placeholder 4"/>
          <p:cNvSpPr>
            <a:spLocks noGrp="1"/>
          </p:cNvSpPr>
          <p:nvPr>
            <p:ph type="body" sz="quarter" idx="3"/>
          </p:nvPr>
        </p:nvSpPr>
        <p:spPr/>
        <p:txBody>
          <a:bodyPr/>
          <a:lstStyle/>
          <a:p>
            <a:endParaRPr lang="en-US"/>
          </a:p>
        </p:txBody>
      </p:sp>
      <p:pic>
        <p:nvPicPr>
          <p:cNvPr id="7" name="Content Placeholder 6" descr="515155954.jpg"/>
          <p:cNvPicPr>
            <a:picLocks noGrp="1" noChangeAspect="1"/>
          </p:cNvPicPr>
          <p:nvPr>
            <p:ph sz="quarter" idx="4"/>
          </p:nvPr>
        </p:nvPicPr>
        <p:blipFill>
          <a:blip r:embed="rId2">
            <a:extLst>
              <a:ext uri="{28A0092B-C50C-407E-A947-70E740481C1C}">
                <a14:useLocalDpi xmlns:a14="http://schemas.microsoft.com/office/drawing/2010/main" val="0"/>
              </a:ext>
            </a:extLst>
          </a:blip>
          <a:srcRect l="9798" r="9798"/>
          <a:stretch>
            <a:fillRect/>
          </a:stretch>
        </p:blipFill>
        <p:spPr>
          <a:xfrm>
            <a:off x="4911653" y="2316010"/>
            <a:ext cx="3419856" cy="2835797"/>
          </a:xfrm>
        </p:spPr>
      </p:pic>
    </p:spTree>
    <p:extLst>
      <p:ext uri="{BB962C8B-B14F-4D97-AF65-F5344CB8AC3E}">
        <p14:creationId xmlns:p14="http://schemas.microsoft.com/office/powerpoint/2010/main" val="1138390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a:t>
            </a:r>
          </a:p>
        </p:txBody>
      </p:sp>
      <p:sp>
        <p:nvSpPr>
          <p:cNvPr id="3" name="Content Placeholder 2"/>
          <p:cNvSpPr>
            <a:spLocks noGrp="1"/>
          </p:cNvSpPr>
          <p:nvPr>
            <p:ph idx="1"/>
          </p:nvPr>
        </p:nvSpPr>
        <p:spPr/>
        <p:txBody>
          <a:bodyPr>
            <a:normAutofit/>
          </a:bodyPr>
          <a:lstStyle/>
          <a:p>
            <a:pPr marL="68580" indent="0" algn="ctr">
              <a:buNone/>
            </a:pPr>
            <a:r>
              <a:rPr lang="en-US" sz="2800" dirty="0"/>
              <a:t>In an ordered state, everyone performs his or her role and does not interfere with others. </a:t>
            </a:r>
          </a:p>
          <a:p>
            <a:pPr marL="68580" indent="0">
              <a:buNone/>
            </a:pPr>
            <a:endParaRPr lang="en-US" sz="2800" dirty="0"/>
          </a:p>
          <a:p>
            <a:r>
              <a:rPr lang="en-US" sz="2800" dirty="0"/>
              <a:t>Aristotle: Lack of freedom &amp; opportunity do not conflict with justice </a:t>
            </a:r>
          </a:p>
        </p:txBody>
      </p:sp>
    </p:spTree>
    <p:extLst>
      <p:ext uri="{BB962C8B-B14F-4D97-AF65-F5344CB8AC3E}">
        <p14:creationId xmlns:p14="http://schemas.microsoft.com/office/powerpoint/2010/main" val="1869092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a:t>
            </a:r>
          </a:p>
        </p:txBody>
      </p:sp>
      <p:sp>
        <p:nvSpPr>
          <p:cNvPr id="3" name="Content Placeholder 2"/>
          <p:cNvSpPr>
            <a:spLocks noGrp="1"/>
          </p:cNvSpPr>
          <p:nvPr>
            <p:ph idx="1"/>
          </p:nvPr>
        </p:nvSpPr>
        <p:spPr/>
        <p:txBody>
          <a:bodyPr>
            <a:normAutofit/>
          </a:bodyPr>
          <a:lstStyle/>
          <a:p>
            <a:pPr marL="68580" indent="0" algn="ctr">
              <a:buNone/>
            </a:pPr>
            <a:endParaRPr lang="en-US" sz="3600" dirty="0"/>
          </a:p>
          <a:p>
            <a:pPr marL="68580" indent="0" algn="ctr">
              <a:buNone/>
            </a:pPr>
            <a:r>
              <a:rPr lang="en-US" sz="3600" dirty="0"/>
              <a:t>2 types of Justice</a:t>
            </a:r>
          </a:p>
        </p:txBody>
      </p:sp>
    </p:spTree>
    <p:extLst>
      <p:ext uri="{BB962C8B-B14F-4D97-AF65-F5344CB8AC3E}">
        <p14:creationId xmlns:p14="http://schemas.microsoft.com/office/powerpoint/2010/main" val="2903935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Jim Carrey</a:t>
            </a:r>
          </a:p>
        </p:txBody>
      </p:sp>
      <p:sp>
        <p:nvSpPr>
          <p:cNvPr id="3" name="Content Placeholder 2"/>
          <p:cNvSpPr>
            <a:spLocks noGrp="1"/>
          </p:cNvSpPr>
          <p:nvPr>
            <p:ph idx="1"/>
          </p:nvPr>
        </p:nvSpPr>
        <p:spPr/>
        <p:txBody>
          <a:bodyPr/>
          <a:lstStyle/>
          <a:p>
            <a:r>
              <a:rPr lang="en-US" dirty="0">
                <a:hlinkClick r:id="rId2"/>
              </a:rPr>
              <a:t>https://www.youtube.com/watch?v=n_66107Zhcc</a:t>
            </a:r>
            <a:endParaRPr lang="en-US" dirty="0"/>
          </a:p>
          <a:p>
            <a:pPr marL="68580" indent="0">
              <a:buNone/>
            </a:pPr>
            <a:endParaRPr lang="en-US" dirty="0"/>
          </a:p>
          <a:p>
            <a:endParaRPr lang="en-US" dirty="0"/>
          </a:p>
        </p:txBody>
      </p:sp>
    </p:spTree>
    <p:extLst>
      <p:ext uri="{BB962C8B-B14F-4D97-AF65-F5344CB8AC3E}">
        <p14:creationId xmlns:p14="http://schemas.microsoft.com/office/powerpoint/2010/main" val="3187031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a:t>
            </a:r>
          </a:p>
        </p:txBody>
      </p:sp>
      <p:sp>
        <p:nvSpPr>
          <p:cNvPr id="3" name="Content Placeholder 2"/>
          <p:cNvSpPr>
            <a:spLocks noGrp="1"/>
          </p:cNvSpPr>
          <p:nvPr>
            <p:ph idx="1"/>
          </p:nvPr>
        </p:nvSpPr>
        <p:spPr/>
        <p:txBody>
          <a:bodyPr>
            <a:normAutofit/>
          </a:bodyPr>
          <a:lstStyle/>
          <a:p>
            <a:pPr marL="68580" indent="0" algn="ctr">
              <a:buNone/>
            </a:pPr>
            <a:r>
              <a:rPr lang="en-US" sz="4000" u="sng" dirty="0"/>
              <a:t>Distributive</a:t>
            </a:r>
            <a:r>
              <a:rPr lang="en-US" sz="4000" dirty="0"/>
              <a:t>: measurement to allocate society’s resources. </a:t>
            </a:r>
          </a:p>
          <a:p>
            <a:pPr marL="68580" indent="0">
              <a:buNone/>
            </a:pPr>
            <a:endParaRPr lang="en-US" sz="2800" dirty="0"/>
          </a:p>
        </p:txBody>
      </p:sp>
    </p:spTree>
    <p:extLst>
      <p:ext uri="{BB962C8B-B14F-4D97-AF65-F5344CB8AC3E}">
        <p14:creationId xmlns:p14="http://schemas.microsoft.com/office/powerpoint/2010/main" val="3871034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a:t>
            </a:r>
          </a:p>
        </p:txBody>
      </p:sp>
      <p:sp>
        <p:nvSpPr>
          <p:cNvPr id="3" name="Content Placeholder 2"/>
          <p:cNvSpPr>
            <a:spLocks noGrp="1"/>
          </p:cNvSpPr>
          <p:nvPr>
            <p:ph idx="1"/>
          </p:nvPr>
        </p:nvSpPr>
        <p:spPr/>
        <p:txBody>
          <a:bodyPr>
            <a:normAutofit/>
          </a:bodyPr>
          <a:lstStyle/>
          <a:p>
            <a:pPr marL="68580" indent="0" algn="ctr">
              <a:buNone/>
            </a:pPr>
            <a:r>
              <a:rPr lang="en-US" sz="3200" u="sng" dirty="0"/>
              <a:t>Distributive</a:t>
            </a:r>
            <a:r>
              <a:rPr lang="en-US" sz="3200" dirty="0"/>
              <a:t>: measurement to allocate society’s resources</a:t>
            </a:r>
            <a:r>
              <a:rPr lang="en-US" sz="4000" dirty="0"/>
              <a:t>. </a:t>
            </a:r>
          </a:p>
          <a:p>
            <a:pPr marL="68580" indent="0" algn="ctr">
              <a:buNone/>
            </a:pPr>
            <a:endParaRPr lang="en-US" sz="4000" dirty="0"/>
          </a:p>
          <a:p>
            <a:pPr marL="68580" indent="0">
              <a:buNone/>
            </a:pPr>
            <a:r>
              <a:rPr lang="en-US" sz="3600" dirty="0"/>
              <a:t>Ex: Welfare, Affirmative action, free schooling</a:t>
            </a:r>
          </a:p>
        </p:txBody>
      </p:sp>
    </p:spTree>
    <p:extLst>
      <p:ext uri="{BB962C8B-B14F-4D97-AF65-F5344CB8AC3E}">
        <p14:creationId xmlns:p14="http://schemas.microsoft.com/office/powerpoint/2010/main" val="967005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a:t>
            </a:r>
          </a:p>
        </p:txBody>
      </p:sp>
      <p:sp>
        <p:nvSpPr>
          <p:cNvPr id="3" name="Content Placeholder 2"/>
          <p:cNvSpPr>
            <a:spLocks noGrp="1"/>
          </p:cNvSpPr>
          <p:nvPr>
            <p:ph idx="1"/>
          </p:nvPr>
        </p:nvSpPr>
        <p:spPr/>
        <p:txBody>
          <a:bodyPr>
            <a:normAutofit/>
          </a:bodyPr>
          <a:lstStyle/>
          <a:p>
            <a:pPr marL="68580" indent="0" algn="ctr">
              <a:buNone/>
            </a:pPr>
            <a:r>
              <a:rPr lang="en-US" sz="4000" u="sng" dirty="0"/>
              <a:t>Corrective</a:t>
            </a:r>
            <a:r>
              <a:rPr lang="en-US" sz="4000" dirty="0"/>
              <a:t>: appropriate remedy to right and wrong. </a:t>
            </a:r>
          </a:p>
        </p:txBody>
      </p:sp>
    </p:spTree>
    <p:extLst>
      <p:ext uri="{BB962C8B-B14F-4D97-AF65-F5344CB8AC3E}">
        <p14:creationId xmlns:p14="http://schemas.microsoft.com/office/powerpoint/2010/main" val="1221060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br>
              <a:rPr lang="en-US" dirty="0"/>
            </a:br>
            <a:br>
              <a:rPr lang="en-US" dirty="0"/>
            </a:br>
            <a:r>
              <a:rPr lang="en-US" dirty="0"/>
              <a:t>Ethical System v Justice Theory</a:t>
            </a:r>
            <a:br>
              <a:rPr lang="en-US" dirty="0"/>
            </a:br>
            <a:endParaRPr lang="en-US" dirty="0"/>
          </a:p>
        </p:txBody>
      </p:sp>
      <p:sp>
        <p:nvSpPr>
          <p:cNvPr id="3" name="Content Placeholder 2"/>
          <p:cNvSpPr>
            <a:spLocks noGrp="1"/>
          </p:cNvSpPr>
          <p:nvPr>
            <p:ph idx="1"/>
          </p:nvPr>
        </p:nvSpPr>
        <p:spPr/>
        <p:txBody>
          <a:bodyPr/>
          <a:lstStyle/>
          <a:p>
            <a:pPr marL="68580" indent="0">
              <a:buNone/>
            </a:pPr>
            <a:endParaRPr lang="en-US" dirty="0"/>
          </a:p>
          <a:p>
            <a:pPr marL="68580" indent="0" algn="ctr">
              <a:buNone/>
            </a:pPr>
            <a:r>
              <a:rPr lang="en-US" sz="3200" dirty="0"/>
              <a:t>Ethical system = set of standards/principles of right and wrong. </a:t>
            </a:r>
          </a:p>
        </p:txBody>
      </p:sp>
    </p:spTree>
    <p:extLst>
      <p:ext uri="{BB962C8B-B14F-4D97-AF65-F5344CB8AC3E}">
        <p14:creationId xmlns:p14="http://schemas.microsoft.com/office/powerpoint/2010/main" val="232249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56164"/>
            <a:ext cx="7024744" cy="1143000"/>
          </a:xfrm>
        </p:spPr>
        <p:txBody>
          <a:bodyPr/>
          <a:lstStyle/>
          <a:p>
            <a:pPr algn="ctr"/>
            <a:r>
              <a:rPr lang="en-US" dirty="0"/>
              <a:t>Theories</a:t>
            </a:r>
          </a:p>
        </p:txBody>
      </p:sp>
      <p:sp>
        <p:nvSpPr>
          <p:cNvPr id="3" name="Content Placeholder 2"/>
          <p:cNvSpPr>
            <a:spLocks noGrp="1"/>
          </p:cNvSpPr>
          <p:nvPr>
            <p:ph idx="1"/>
          </p:nvPr>
        </p:nvSpPr>
        <p:spPr>
          <a:xfrm>
            <a:off x="1043490" y="1599164"/>
            <a:ext cx="6777319" cy="4233465"/>
          </a:xfrm>
        </p:spPr>
        <p:txBody>
          <a:bodyPr>
            <a:normAutofit/>
          </a:bodyPr>
          <a:lstStyle/>
          <a:p>
            <a:pPr marL="68580" indent="0" algn="ctr">
              <a:buNone/>
            </a:pPr>
            <a:endParaRPr lang="en-US" sz="4000" u="sng" dirty="0"/>
          </a:p>
          <a:p>
            <a:pPr marL="68580" indent="0" algn="ctr">
              <a:buNone/>
            </a:pPr>
            <a:r>
              <a:rPr lang="en-US" sz="4000" u="sng" dirty="0"/>
              <a:t>Egalitarian</a:t>
            </a:r>
            <a:r>
              <a:rPr lang="en-US" sz="4000" dirty="0"/>
              <a:t>: </a:t>
            </a:r>
          </a:p>
          <a:p>
            <a:pPr marL="68580" indent="0" algn="ctr">
              <a:buNone/>
            </a:pPr>
            <a:endParaRPr lang="en-US" sz="4000" dirty="0"/>
          </a:p>
          <a:p>
            <a:pPr marL="68580" indent="0" algn="ctr">
              <a:buNone/>
            </a:pPr>
            <a:r>
              <a:rPr lang="en-US" sz="4000" dirty="0"/>
              <a:t>Equal shares for all</a:t>
            </a:r>
          </a:p>
          <a:p>
            <a:pPr marL="68580" indent="0">
              <a:buNone/>
            </a:pPr>
            <a:endParaRPr lang="en-US" sz="2800" dirty="0"/>
          </a:p>
        </p:txBody>
      </p:sp>
    </p:spTree>
    <p:extLst>
      <p:ext uri="{BB962C8B-B14F-4D97-AF65-F5344CB8AC3E}">
        <p14:creationId xmlns:p14="http://schemas.microsoft.com/office/powerpoint/2010/main" val="38694909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56164"/>
            <a:ext cx="7024744" cy="1143000"/>
          </a:xfrm>
        </p:spPr>
        <p:txBody>
          <a:bodyPr/>
          <a:lstStyle/>
          <a:p>
            <a:pPr algn="ctr"/>
            <a:r>
              <a:rPr lang="en-US" dirty="0"/>
              <a:t>Theories</a:t>
            </a:r>
          </a:p>
        </p:txBody>
      </p:sp>
      <p:sp>
        <p:nvSpPr>
          <p:cNvPr id="3" name="Content Placeholder 2"/>
          <p:cNvSpPr>
            <a:spLocks noGrp="1"/>
          </p:cNvSpPr>
          <p:nvPr>
            <p:ph idx="1"/>
          </p:nvPr>
        </p:nvSpPr>
        <p:spPr>
          <a:xfrm>
            <a:off x="1043490" y="1599164"/>
            <a:ext cx="6777319" cy="4233465"/>
          </a:xfrm>
        </p:spPr>
        <p:txBody>
          <a:bodyPr>
            <a:normAutofit/>
          </a:bodyPr>
          <a:lstStyle/>
          <a:p>
            <a:pPr marL="68580" indent="0" algn="ctr">
              <a:buNone/>
            </a:pPr>
            <a:r>
              <a:rPr lang="en-US" sz="4000" u="sng" dirty="0"/>
              <a:t>Marxist</a:t>
            </a:r>
            <a:r>
              <a:rPr lang="en-US" sz="4000" dirty="0"/>
              <a:t>: </a:t>
            </a:r>
          </a:p>
          <a:p>
            <a:pPr marL="68580" indent="0" algn="ctr">
              <a:buNone/>
            </a:pPr>
            <a:endParaRPr lang="en-US" sz="4000" dirty="0"/>
          </a:p>
          <a:p>
            <a:pPr marL="68580" indent="0" algn="ctr">
              <a:buNone/>
            </a:pPr>
            <a:r>
              <a:rPr lang="en-US" sz="4000" dirty="0"/>
              <a:t>Need above entitlement</a:t>
            </a:r>
          </a:p>
        </p:txBody>
      </p:sp>
    </p:spTree>
    <p:extLst>
      <p:ext uri="{BB962C8B-B14F-4D97-AF65-F5344CB8AC3E}">
        <p14:creationId xmlns:p14="http://schemas.microsoft.com/office/powerpoint/2010/main" val="34961595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56164"/>
            <a:ext cx="7024744" cy="1143000"/>
          </a:xfrm>
        </p:spPr>
        <p:txBody>
          <a:bodyPr/>
          <a:lstStyle/>
          <a:p>
            <a:pPr algn="ctr"/>
            <a:r>
              <a:rPr lang="en-US" dirty="0"/>
              <a:t>Theories</a:t>
            </a:r>
          </a:p>
        </p:txBody>
      </p:sp>
      <p:sp>
        <p:nvSpPr>
          <p:cNvPr id="3" name="Content Placeholder 2"/>
          <p:cNvSpPr>
            <a:spLocks noGrp="1"/>
          </p:cNvSpPr>
          <p:nvPr>
            <p:ph idx="1"/>
          </p:nvPr>
        </p:nvSpPr>
        <p:spPr>
          <a:xfrm>
            <a:off x="1043490" y="1599164"/>
            <a:ext cx="6777319" cy="4233465"/>
          </a:xfrm>
        </p:spPr>
        <p:txBody>
          <a:bodyPr>
            <a:normAutofit/>
          </a:bodyPr>
          <a:lstStyle/>
          <a:p>
            <a:pPr marL="68580" indent="0">
              <a:buNone/>
            </a:pPr>
            <a:r>
              <a:rPr lang="en-US" sz="4000" u="sng" dirty="0"/>
              <a:t>Libertarian</a:t>
            </a:r>
            <a:r>
              <a:rPr lang="en-US" sz="4000" dirty="0"/>
              <a:t>: </a:t>
            </a:r>
          </a:p>
          <a:p>
            <a:pPr marL="68580" indent="0" algn="ctr">
              <a:buNone/>
            </a:pPr>
            <a:r>
              <a:rPr lang="en-US" sz="4000" dirty="0"/>
              <a:t>Promote freedom from interference by government </a:t>
            </a:r>
          </a:p>
          <a:p>
            <a:pPr marL="68580" indent="0">
              <a:buNone/>
            </a:pPr>
            <a:endParaRPr lang="en-US" sz="2800" dirty="0"/>
          </a:p>
        </p:txBody>
      </p:sp>
    </p:spTree>
    <p:extLst>
      <p:ext uri="{BB962C8B-B14F-4D97-AF65-F5344CB8AC3E}">
        <p14:creationId xmlns:p14="http://schemas.microsoft.com/office/powerpoint/2010/main" val="13991024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56164"/>
            <a:ext cx="7024744" cy="1143000"/>
          </a:xfrm>
        </p:spPr>
        <p:txBody>
          <a:bodyPr/>
          <a:lstStyle/>
          <a:p>
            <a:pPr algn="ctr"/>
            <a:r>
              <a:rPr lang="en-US" dirty="0"/>
              <a:t>Theories</a:t>
            </a:r>
          </a:p>
        </p:txBody>
      </p:sp>
      <p:sp>
        <p:nvSpPr>
          <p:cNvPr id="3" name="Content Placeholder 2"/>
          <p:cNvSpPr>
            <a:spLocks noGrp="1"/>
          </p:cNvSpPr>
          <p:nvPr>
            <p:ph idx="1"/>
          </p:nvPr>
        </p:nvSpPr>
        <p:spPr>
          <a:xfrm>
            <a:off x="1043490" y="1599164"/>
            <a:ext cx="6777319" cy="4233465"/>
          </a:xfrm>
        </p:spPr>
        <p:txBody>
          <a:bodyPr>
            <a:normAutofit/>
          </a:bodyPr>
          <a:lstStyle/>
          <a:p>
            <a:pPr marL="68580" indent="0">
              <a:buNone/>
            </a:pPr>
            <a:r>
              <a:rPr lang="en-US" sz="4000" u="sng" dirty="0"/>
              <a:t>Utilitarian</a:t>
            </a:r>
            <a:r>
              <a:rPr lang="en-US" sz="4000" dirty="0"/>
              <a:t>: </a:t>
            </a:r>
          </a:p>
          <a:p>
            <a:pPr marL="68580" indent="0" algn="ctr">
              <a:buNone/>
            </a:pPr>
            <a:endParaRPr lang="en-US" sz="4000" dirty="0"/>
          </a:p>
          <a:p>
            <a:pPr marL="68580" indent="0" algn="ctr">
              <a:buNone/>
            </a:pPr>
            <a:r>
              <a:rPr lang="en-US" sz="4000" dirty="0"/>
              <a:t>Maximize benefits for individual</a:t>
            </a:r>
          </a:p>
        </p:txBody>
      </p:sp>
    </p:spTree>
    <p:extLst>
      <p:ext uri="{BB962C8B-B14F-4D97-AF65-F5344CB8AC3E}">
        <p14:creationId xmlns:p14="http://schemas.microsoft.com/office/powerpoint/2010/main" val="23453553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56164"/>
            <a:ext cx="7024744" cy="1143000"/>
          </a:xfrm>
        </p:spPr>
        <p:txBody>
          <a:bodyPr/>
          <a:lstStyle/>
          <a:p>
            <a:pPr algn="ctr"/>
            <a:r>
              <a:rPr lang="en-US" dirty="0"/>
              <a:t>Salaries &amp; Theories</a:t>
            </a:r>
          </a:p>
        </p:txBody>
      </p:sp>
      <p:sp>
        <p:nvSpPr>
          <p:cNvPr id="3" name="Content Placeholder 2"/>
          <p:cNvSpPr>
            <a:spLocks noGrp="1"/>
          </p:cNvSpPr>
          <p:nvPr>
            <p:ph idx="1"/>
          </p:nvPr>
        </p:nvSpPr>
        <p:spPr>
          <a:xfrm>
            <a:off x="1043490" y="1875940"/>
            <a:ext cx="6777319" cy="3956690"/>
          </a:xfrm>
        </p:spPr>
        <p:txBody>
          <a:bodyPr>
            <a:normAutofit/>
          </a:bodyPr>
          <a:lstStyle/>
          <a:p>
            <a:pPr marL="68580" indent="0">
              <a:buNone/>
            </a:pPr>
            <a:r>
              <a:rPr lang="en-US" sz="3200" u="sng" dirty="0"/>
              <a:t>Egalitarian</a:t>
            </a:r>
            <a:r>
              <a:rPr lang="en-US" sz="3200" dirty="0"/>
              <a:t>: </a:t>
            </a:r>
          </a:p>
          <a:p>
            <a:pPr marL="68580" indent="0" algn="ctr">
              <a:buNone/>
            </a:pPr>
            <a:r>
              <a:rPr lang="en-US" sz="3200" dirty="0"/>
              <a:t>Paid equally or at least people doing equal work get paid equally. </a:t>
            </a:r>
          </a:p>
        </p:txBody>
      </p:sp>
    </p:spTree>
    <p:extLst>
      <p:ext uri="{BB962C8B-B14F-4D97-AF65-F5344CB8AC3E}">
        <p14:creationId xmlns:p14="http://schemas.microsoft.com/office/powerpoint/2010/main" val="21960025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38046"/>
            <a:ext cx="7024744" cy="1143000"/>
          </a:xfrm>
        </p:spPr>
        <p:txBody>
          <a:bodyPr/>
          <a:lstStyle/>
          <a:p>
            <a:pPr algn="ctr"/>
            <a:r>
              <a:rPr lang="en-US" dirty="0"/>
              <a:t>Salaries &amp; Theories</a:t>
            </a:r>
          </a:p>
        </p:txBody>
      </p:sp>
      <p:sp>
        <p:nvSpPr>
          <p:cNvPr id="3" name="Content Placeholder 2"/>
          <p:cNvSpPr>
            <a:spLocks noGrp="1"/>
          </p:cNvSpPr>
          <p:nvPr>
            <p:ph idx="1"/>
          </p:nvPr>
        </p:nvSpPr>
        <p:spPr/>
        <p:txBody>
          <a:bodyPr>
            <a:normAutofit/>
          </a:bodyPr>
          <a:lstStyle/>
          <a:p>
            <a:pPr marL="68580" indent="0">
              <a:buNone/>
            </a:pPr>
            <a:r>
              <a:rPr lang="en-US" sz="3600" u="sng" dirty="0"/>
              <a:t>Marxist</a:t>
            </a:r>
            <a:r>
              <a:rPr lang="en-US" sz="3600" dirty="0"/>
              <a:t>: </a:t>
            </a:r>
          </a:p>
          <a:p>
            <a:pPr marL="68580" indent="0" algn="ctr">
              <a:buNone/>
            </a:pPr>
            <a:r>
              <a:rPr lang="en-US" sz="3600" dirty="0"/>
              <a:t>Pay people according to need. </a:t>
            </a:r>
          </a:p>
        </p:txBody>
      </p:sp>
    </p:spTree>
    <p:extLst>
      <p:ext uri="{BB962C8B-B14F-4D97-AF65-F5344CB8AC3E}">
        <p14:creationId xmlns:p14="http://schemas.microsoft.com/office/powerpoint/2010/main" val="1376441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Why do we need justice?</a:t>
            </a:r>
          </a:p>
        </p:txBody>
      </p:sp>
      <p:sp>
        <p:nvSpPr>
          <p:cNvPr id="3" name="Content Placeholder 2"/>
          <p:cNvSpPr>
            <a:spLocks noGrp="1"/>
          </p:cNvSpPr>
          <p:nvPr>
            <p:ph idx="1"/>
          </p:nvPr>
        </p:nvSpPr>
        <p:spPr/>
        <p:txBody>
          <a:bodyPr/>
          <a:lstStyle/>
          <a:p>
            <a:pPr marL="68580" indent="0" algn="ctr">
              <a:buNone/>
            </a:pPr>
            <a:r>
              <a:rPr lang="en-US" sz="4000" dirty="0"/>
              <a:t>Mediates generosity and selfishness</a:t>
            </a:r>
          </a:p>
          <a:p>
            <a:pPr marL="68580" indent="0" algn="ctr">
              <a:buNone/>
            </a:pPr>
            <a:r>
              <a:rPr lang="en-US" sz="4000" dirty="0"/>
              <a:t>Demands Fairness</a:t>
            </a:r>
          </a:p>
          <a:p>
            <a:pPr marL="68580" indent="0">
              <a:buNone/>
            </a:pPr>
            <a:endParaRPr lang="en-US" sz="3200" dirty="0"/>
          </a:p>
          <a:p>
            <a:pPr marL="365760" lvl="1" indent="0">
              <a:buNone/>
            </a:pPr>
            <a:endParaRPr lang="en-US" sz="2400" dirty="0"/>
          </a:p>
          <a:p>
            <a:pPr marL="365760" lvl="1" indent="0">
              <a:buNone/>
            </a:pPr>
            <a:endParaRPr lang="en-US" dirty="0"/>
          </a:p>
        </p:txBody>
      </p:sp>
    </p:spTree>
    <p:extLst>
      <p:ext uri="{BB962C8B-B14F-4D97-AF65-F5344CB8AC3E}">
        <p14:creationId xmlns:p14="http://schemas.microsoft.com/office/powerpoint/2010/main" val="16961671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56164"/>
            <a:ext cx="7024744" cy="1143000"/>
          </a:xfrm>
        </p:spPr>
        <p:txBody>
          <a:bodyPr>
            <a:normAutofit/>
          </a:bodyPr>
          <a:lstStyle/>
          <a:p>
            <a:pPr algn="ctr"/>
            <a:r>
              <a:rPr lang="en-US" dirty="0"/>
              <a:t>Salaries &amp; Theories</a:t>
            </a:r>
          </a:p>
        </p:txBody>
      </p:sp>
      <p:sp>
        <p:nvSpPr>
          <p:cNvPr id="3" name="Content Placeholder 2"/>
          <p:cNvSpPr>
            <a:spLocks noGrp="1"/>
          </p:cNvSpPr>
          <p:nvPr>
            <p:ph idx="1"/>
          </p:nvPr>
        </p:nvSpPr>
        <p:spPr>
          <a:xfrm>
            <a:off x="1043490" y="1875940"/>
            <a:ext cx="6777319" cy="3956690"/>
          </a:xfrm>
        </p:spPr>
        <p:txBody>
          <a:bodyPr/>
          <a:lstStyle/>
          <a:p>
            <a:pPr marL="68580" indent="0">
              <a:buNone/>
            </a:pPr>
            <a:r>
              <a:rPr lang="en-US" sz="3200" u="sng" dirty="0"/>
              <a:t>Utilitarian</a:t>
            </a:r>
            <a:r>
              <a:rPr lang="en-US" sz="3200" dirty="0"/>
              <a:t>: </a:t>
            </a:r>
          </a:p>
          <a:p>
            <a:pPr marL="68580" indent="0" algn="ctr">
              <a:buNone/>
            </a:pPr>
            <a:r>
              <a:rPr lang="en-US" sz="3200" dirty="0"/>
              <a:t>Allow economic disparities if they contributed to the greater good. </a:t>
            </a:r>
          </a:p>
          <a:p>
            <a:pPr marL="68580" indent="0">
              <a:buNone/>
            </a:pPr>
            <a:endParaRPr lang="en-US" dirty="0"/>
          </a:p>
        </p:txBody>
      </p:sp>
    </p:spTree>
    <p:extLst>
      <p:ext uri="{BB962C8B-B14F-4D97-AF65-F5344CB8AC3E}">
        <p14:creationId xmlns:p14="http://schemas.microsoft.com/office/powerpoint/2010/main" val="10173385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56164"/>
            <a:ext cx="7024744" cy="1143000"/>
          </a:xfrm>
        </p:spPr>
        <p:txBody>
          <a:bodyPr/>
          <a:lstStyle/>
          <a:p>
            <a:pPr algn="ctr"/>
            <a:r>
              <a:rPr lang="en-US" dirty="0"/>
              <a:t>Question</a:t>
            </a:r>
          </a:p>
        </p:txBody>
      </p:sp>
      <p:sp>
        <p:nvSpPr>
          <p:cNvPr id="3" name="Content Placeholder 2"/>
          <p:cNvSpPr>
            <a:spLocks noGrp="1"/>
          </p:cNvSpPr>
          <p:nvPr>
            <p:ph idx="1"/>
          </p:nvPr>
        </p:nvSpPr>
        <p:spPr/>
        <p:txBody>
          <a:bodyPr>
            <a:normAutofit/>
          </a:bodyPr>
          <a:lstStyle/>
          <a:p>
            <a:pPr marL="68580" indent="0" algn="ctr">
              <a:buNone/>
            </a:pPr>
            <a:r>
              <a:rPr lang="en-US" sz="3600" dirty="0"/>
              <a:t>Ignorance is Bliss</a:t>
            </a:r>
          </a:p>
          <a:p>
            <a:pPr marL="68580" indent="0" algn="ctr">
              <a:buNone/>
            </a:pPr>
            <a:endParaRPr lang="en-US" sz="3600" dirty="0"/>
          </a:p>
          <a:p>
            <a:pPr marL="68580" indent="0" algn="ctr">
              <a:buNone/>
            </a:pPr>
            <a:r>
              <a:rPr lang="en-US" sz="3600" dirty="0"/>
              <a:t>What does this mean?</a:t>
            </a:r>
          </a:p>
        </p:txBody>
      </p:sp>
    </p:spTree>
    <p:extLst>
      <p:ext uri="{BB962C8B-B14F-4D97-AF65-F5344CB8AC3E}">
        <p14:creationId xmlns:p14="http://schemas.microsoft.com/office/powerpoint/2010/main" val="42455384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Veil of ignorance</a:t>
            </a:r>
          </a:p>
        </p:txBody>
      </p:sp>
      <p:sp>
        <p:nvSpPr>
          <p:cNvPr id="3" name="Content Placeholder 2"/>
          <p:cNvSpPr>
            <a:spLocks noGrp="1"/>
          </p:cNvSpPr>
          <p:nvPr>
            <p:ph idx="1"/>
          </p:nvPr>
        </p:nvSpPr>
        <p:spPr/>
        <p:txBody>
          <a:bodyPr/>
          <a:lstStyle/>
          <a:p>
            <a:pPr marL="68580" indent="0" algn="ctr">
              <a:buNone/>
            </a:pPr>
            <a:r>
              <a:rPr lang="en-US" sz="4000" dirty="0"/>
              <a:t>People will develop fair principles only if they are ignorant of their position in society. </a:t>
            </a:r>
          </a:p>
        </p:txBody>
      </p:sp>
    </p:spTree>
    <p:extLst>
      <p:ext uri="{BB962C8B-B14F-4D97-AF65-F5344CB8AC3E}">
        <p14:creationId xmlns:p14="http://schemas.microsoft.com/office/powerpoint/2010/main" val="4177284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227861"/>
            <a:ext cx="7024744" cy="1143000"/>
          </a:xfrm>
        </p:spPr>
        <p:txBody>
          <a:bodyPr>
            <a:noAutofit/>
          </a:bodyPr>
          <a:lstStyle/>
          <a:p>
            <a:pPr algn="ctr"/>
            <a:r>
              <a:rPr lang="en-US" dirty="0"/>
              <a:t>Question</a:t>
            </a:r>
          </a:p>
        </p:txBody>
      </p:sp>
      <p:sp>
        <p:nvSpPr>
          <p:cNvPr id="3" name="Content Placeholder 2"/>
          <p:cNvSpPr>
            <a:spLocks noGrp="1"/>
          </p:cNvSpPr>
          <p:nvPr>
            <p:ph idx="1"/>
          </p:nvPr>
        </p:nvSpPr>
        <p:spPr>
          <a:xfrm>
            <a:off x="1043492" y="1798929"/>
            <a:ext cx="6777317" cy="3792173"/>
          </a:xfrm>
        </p:spPr>
        <p:txBody>
          <a:bodyPr>
            <a:noAutofit/>
          </a:bodyPr>
          <a:lstStyle/>
          <a:p>
            <a:pPr marL="68580" indent="0" algn="ctr">
              <a:buNone/>
            </a:pPr>
            <a:r>
              <a:rPr lang="en-US" sz="3200" dirty="0"/>
              <a:t>Should black applicants to police departments that serve communities that are disproportionally black be given preferential treatment?</a:t>
            </a:r>
          </a:p>
        </p:txBody>
      </p:sp>
    </p:spTree>
    <p:extLst>
      <p:ext uri="{BB962C8B-B14F-4D97-AF65-F5344CB8AC3E}">
        <p14:creationId xmlns:p14="http://schemas.microsoft.com/office/powerpoint/2010/main" val="22883460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Ethical Issue</a:t>
            </a:r>
          </a:p>
        </p:txBody>
      </p:sp>
      <p:sp>
        <p:nvSpPr>
          <p:cNvPr id="3" name="Content Placeholder 2"/>
          <p:cNvSpPr>
            <a:spLocks noGrp="1"/>
          </p:cNvSpPr>
          <p:nvPr>
            <p:ph idx="1"/>
          </p:nvPr>
        </p:nvSpPr>
        <p:spPr/>
        <p:txBody>
          <a:bodyPr>
            <a:normAutofit/>
          </a:bodyPr>
          <a:lstStyle/>
          <a:p>
            <a:pPr marL="68580" indent="0" algn="ctr">
              <a:buNone/>
            </a:pPr>
            <a:endParaRPr lang="en-US" sz="4000" dirty="0"/>
          </a:p>
          <a:p>
            <a:pPr marL="68580" indent="0" algn="ctr">
              <a:buNone/>
            </a:pPr>
            <a:r>
              <a:rPr lang="en-US" sz="4000" dirty="0"/>
              <a:t>How do we approach an ethical issue?</a:t>
            </a:r>
          </a:p>
        </p:txBody>
      </p:sp>
    </p:spTree>
    <p:extLst>
      <p:ext uri="{BB962C8B-B14F-4D97-AF65-F5344CB8AC3E}">
        <p14:creationId xmlns:p14="http://schemas.microsoft.com/office/powerpoint/2010/main" val="41391190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56164"/>
            <a:ext cx="7024744" cy="1143000"/>
          </a:xfrm>
        </p:spPr>
        <p:txBody>
          <a:bodyPr/>
          <a:lstStyle/>
          <a:p>
            <a:pPr algn="ctr"/>
            <a:r>
              <a:rPr lang="en-US" dirty="0"/>
              <a:t>Ethical Issue</a:t>
            </a:r>
          </a:p>
        </p:txBody>
      </p:sp>
      <p:sp>
        <p:nvSpPr>
          <p:cNvPr id="3" name="Content Placeholder 2"/>
          <p:cNvSpPr>
            <a:spLocks noGrp="1"/>
          </p:cNvSpPr>
          <p:nvPr>
            <p:ph idx="1"/>
          </p:nvPr>
        </p:nvSpPr>
        <p:spPr>
          <a:xfrm>
            <a:off x="1043490" y="1875940"/>
            <a:ext cx="6777319" cy="3956690"/>
          </a:xfrm>
        </p:spPr>
        <p:txBody>
          <a:bodyPr/>
          <a:lstStyle/>
          <a:p>
            <a:pPr marL="68580" indent="0" algn="ctr">
              <a:buNone/>
            </a:pPr>
            <a:r>
              <a:rPr lang="en-US" sz="3600" dirty="0"/>
              <a:t>Should hiring be made partially on race when applicants are roughly similar in education, background, and civil service test scores?  </a:t>
            </a:r>
          </a:p>
          <a:p>
            <a:endParaRPr lang="en-US" dirty="0"/>
          </a:p>
        </p:txBody>
      </p:sp>
    </p:spTree>
    <p:extLst>
      <p:ext uri="{BB962C8B-B14F-4D97-AF65-F5344CB8AC3E}">
        <p14:creationId xmlns:p14="http://schemas.microsoft.com/office/powerpoint/2010/main" val="28439780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Group work</a:t>
            </a:r>
          </a:p>
        </p:txBody>
      </p:sp>
      <p:sp>
        <p:nvSpPr>
          <p:cNvPr id="3" name="Content Placeholder 2"/>
          <p:cNvSpPr>
            <a:spLocks noGrp="1"/>
          </p:cNvSpPr>
          <p:nvPr>
            <p:ph idx="1"/>
          </p:nvPr>
        </p:nvSpPr>
        <p:spPr/>
        <p:txBody>
          <a:bodyPr>
            <a:normAutofit/>
          </a:bodyPr>
          <a:lstStyle/>
          <a:p>
            <a:pPr marL="68580" indent="0" algn="ctr">
              <a:buNone/>
            </a:pPr>
            <a:r>
              <a:rPr lang="en-US" sz="3600"/>
              <a:t>Decide the </a:t>
            </a:r>
            <a:r>
              <a:rPr lang="en-US" sz="3600" dirty="0"/>
              <a:t>pay scale for your profession and justify your decision using theories we discussed today</a:t>
            </a:r>
          </a:p>
        </p:txBody>
      </p:sp>
    </p:spTree>
    <p:extLst>
      <p:ext uri="{BB962C8B-B14F-4D97-AF65-F5344CB8AC3E}">
        <p14:creationId xmlns:p14="http://schemas.microsoft.com/office/powerpoint/2010/main" val="38735722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56164"/>
            <a:ext cx="7024744" cy="1143000"/>
          </a:xfrm>
        </p:spPr>
        <p:txBody>
          <a:bodyPr/>
          <a:lstStyle/>
          <a:p>
            <a:pPr algn="ctr"/>
            <a:r>
              <a:rPr lang="en-US" dirty="0"/>
              <a:t>Due Process</a:t>
            </a:r>
          </a:p>
        </p:txBody>
      </p:sp>
      <p:sp>
        <p:nvSpPr>
          <p:cNvPr id="3" name="Content Placeholder 2"/>
          <p:cNvSpPr>
            <a:spLocks noGrp="1"/>
          </p:cNvSpPr>
          <p:nvPr>
            <p:ph idx="1"/>
          </p:nvPr>
        </p:nvSpPr>
        <p:spPr/>
        <p:txBody>
          <a:bodyPr>
            <a:normAutofit/>
          </a:bodyPr>
          <a:lstStyle/>
          <a:p>
            <a:pPr marL="68580" indent="0" algn="ctr">
              <a:buNone/>
            </a:pPr>
            <a:r>
              <a:rPr lang="en-US" sz="4400" dirty="0"/>
              <a:t>No person is deprived of life, liberty, or property without due process of law</a:t>
            </a:r>
          </a:p>
        </p:txBody>
      </p:sp>
    </p:spTree>
    <p:extLst>
      <p:ext uri="{BB962C8B-B14F-4D97-AF65-F5344CB8AC3E}">
        <p14:creationId xmlns:p14="http://schemas.microsoft.com/office/powerpoint/2010/main" val="9798156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Wrongful Convictions</a:t>
            </a:r>
          </a:p>
        </p:txBody>
      </p:sp>
      <p:sp>
        <p:nvSpPr>
          <p:cNvPr id="3" name="Content Placeholder 2"/>
          <p:cNvSpPr>
            <a:spLocks noGrp="1"/>
          </p:cNvSpPr>
          <p:nvPr>
            <p:ph idx="1"/>
          </p:nvPr>
        </p:nvSpPr>
        <p:spPr/>
        <p:txBody>
          <a:bodyPr>
            <a:normAutofit/>
          </a:bodyPr>
          <a:lstStyle/>
          <a:p>
            <a:pPr marL="68580" indent="0" algn="ctr">
              <a:buNone/>
            </a:pPr>
            <a:r>
              <a:rPr lang="en-US" sz="2800" dirty="0"/>
              <a:t>Innocent person being </a:t>
            </a:r>
            <a:r>
              <a:rPr lang="en-US" sz="2800" u="sng" dirty="0"/>
              <a:t>convicted</a:t>
            </a:r>
            <a:r>
              <a:rPr lang="en-US" sz="2800" dirty="0"/>
              <a:t> of a crime and spending years in prison or being executed.</a:t>
            </a:r>
          </a:p>
        </p:txBody>
      </p:sp>
    </p:spTree>
    <p:extLst>
      <p:ext uri="{BB962C8B-B14F-4D97-AF65-F5344CB8AC3E}">
        <p14:creationId xmlns:p14="http://schemas.microsoft.com/office/powerpoint/2010/main" val="13875644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Wrongful Convictions</a:t>
            </a:r>
          </a:p>
        </p:txBody>
      </p:sp>
      <p:sp>
        <p:nvSpPr>
          <p:cNvPr id="3" name="Content Placeholder 2"/>
          <p:cNvSpPr>
            <a:spLocks noGrp="1"/>
          </p:cNvSpPr>
          <p:nvPr>
            <p:ph idx="1"/>
          </p:nvPr>
        </p:nvSpPr>
        <p:spPr/>
        <p:txBody>
          <a:bodyPr>
            <a:normAutofit/>
          </a:bodyPr>
          <a:lstStyle/>
          <a:p>
            <a:pPr marL="68580" indent="0">
              <a:buNone/>
            </a:pPr>
            <a:r>
              <a:rPr lang="en-US" dirty="0"/>
              <a:t>Currently over 1500 cases registered as known false convictions. </a:t>
            </a:r>
          </a:p>
          <a:p>
            <a:pPr marL="68580" indent="0" algn="ctr">
              <a:buNone/>
            </a:pPr>
            <a:endParaRPr lang="en-US" sz="2800" dirty="0"/>
          </a:p>
        </p:txBody>
      </p:sp>
    </p:spTree>
    <p:extLst>
      <p:ext uri="{BB962C8B-B14F-4D97-AF65-F5344CB8AC3E}">
        <p14:creationId xmlns:p14="http://schemas.microsoft.com/office/powerpoint/2010/main" val="3721085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Why do we need justice?</a:t>
            </a:r>
          </a:p>
        </p:txBody>
      </p:sp>
      <p:sp>
        <p:nvSpPr>
          <p:cNvPr id="3" name="Content Placeholder 2"/>
          <p:cNvSpPr>
            <a:spLocks noGrp="1"/>
          </p:cNvSpPr>
          <p:nvPr>
            <p:ph idx="1"/>
          </p:nvPr>
        </p:nvSpPr>
        <p:spPr/>
        <p:txBody>
          <a:bodyPr/>
          <a:lstStyle/>
          <a:p>
            <a:pPr lvl="1"/>
            <a:r>
              <a:rPr lang="en-US" sz="3200" u="sng" dirty="0"/>
              <a:t>Cheaters</a:t>
            </a:r>
            <a:r>
              <a:rPr lang="en-US" sz="3200" dirty="0"/>
              <a:t>: Don’t cooperate with rules</a:t>
            </a:r>
          </a:p>
          <a:p>
            <a:pPr lvl="1"/>
            <a:r>
              <a:rPr lang="en-US" sz="3200" u="sng" dirty="0"/>
              <a:t>Suckers</a:t>
            </a:r>
            <a:r>
              <a:rPr lang="en-US" sz="3200" dirty="0"/>
              <a:t>: Taken advantage of by cheaters</a:t>
            </a:r>
          </a:p>
          <a:p>
            <a:pPr marL="365760" lvl="1" indent="0">
              <a:buNone/>
            </a:pPr>
            <a:endParaRPr lang="en-US" sz="2400" dirty="0"/>
          </a:p>
          <a:p>
            <a:pPr marL="365760" lvl="1" indent="0">
              <a:buNone/>
            </a:pPr>
            <a:endParaRPr lang="en-US" dirty="0"/>
          </a:p>
        </p:txBody>
      </p:sp>
    </p:spTree>
    <p:extLst>
      <p:ext uri="{BB962C8B-B14F-4D97-AF65-F5344CB8AC3E}">
        <p14:creationId xmlns:p14="http://schemas.microsoft.com/office/powerpoint/2010/main" val="4452764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Wrongful Convictions</a:t>
            </a:r>
          </a:p>
        </p:txBody>
      </p:sp>
      <p:sp>
        <p:nvSpPr>
          <p:cNvPr id="3" name="Content Placeholder 2"/>
          <p:cNvSpPr>
            <a:spLocks noGrp="1"/>
          </p:cNvSpPr>
          <p:nvPr>
            <p:ph idx="1"/>
          </p:nvPr>
        </p:nvSpPr>
        <p:spPr/>
        <p:txBody>
          <a:bodyPr>
            <a:normAutofit/>
          </a:bodyPr>
          <a:lstStyle/>
          <a:p>
            <a:r>
              <a:rPr lang="en-US" dirty="0"/>
              <a:t>We have 10 people in front of us. Either they all go to prison or none of them. </a:t>
            </a:r>
          </a:p>
          <a:p>
            <a:pPr marL="68580" indent="0">
              <a:buNone/>
            </a:pPr>
            <a:r>
              <a:rPr lang="en-US" dirty="0">
                <a:sym typeface="Wingdings" pitchFamily="2" charset="2"/>
              </a:rPr>
              <a:t></a:t>
            </a:r>
            <a:r>
              <a:rPr lang="en-US" dirty="0"/>
              <a:t> 9 are guilty and 1 might be innocent. Do you send all of them to prison?</a:t>
            </a:r>
          </a:p>
          <a:p>
            <a:r>
              <a:rPr lang="en-US" dirty="0"/>
              <a:t>Do you risk sending an innocent person to prison to ensure the 9 who are guilty are locked up?</a:t>
            </a:r>
          </a:p>
          <a:p>
            <a:pPr marL="68580" indent="0" algn="ctr">
              <a:buNone/>
            </a:pPr>
            <a:endParaRPr lang="en-US" sz="2800" dirty="0"/>
          </a:p>
        </p:txBody>
      </p:sp>
    </p:spTree>
    <p:extLst>
      <p:ext uri="{BB962C8B-B14F-4D97-AF65-F5344CB8AC3E}">
        <p14:creationId xmlns:p14="http://schemas.microsoft.com/office/powerpoint/2010/main" val="6085155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Wrongful Convictions</a:t>
            </a:r>
          </a:p>
        </p:txBody>
      </p:sp>
      <p:sp>
        <p:nvSpPr>
          <p:cNvPr id="3" name="Content Placeholder 2"/>
          <p:cNvSpPr>
            <a:spLocks noGrp="1"/>
          </p:cNvSpPr>
          <p:nvPr>
            <p:ph idx="1"/>
          </p:nvPr>
        </p:nvSpPr>
        <p:spPr/>
        <p:txBody>
          <a:bodyPr>
            <a:normAutofit/>
          </a:bodyPr>
          <a:lstStyle/>
          <a:p>
            <a:pPr marL="68580" indent="0" algn="ctr">
              <a:buNone/>
            </a:pPr>
            <a:r>
              <a:rPr lang="en-US" u="sng" dirty="0"/>
              <a:t>Innocence project:</a:t>
            </a:r>
            <a:r>
              <a:rPr lang="en-US" dirty="0"/>
              <a:t> an organization staffed with lawyers and law students who reexamine cases and provide legal assistance when there is a probability that serious errors occurred in their prosecution. </a:t>
            </a:r>
          </a:p>
          <a:p>
            <a:pPr marL="68580" indent="0" algn="ctr">
              <a:buNone/>
            </a:pPr>
            <a:endParaRPr lang="en-US" sz="2800" dirty="0"/>
          </a:p>
        </p:txBody>
      </p:sp>
    </p:spTree>
    <p:extLst>
      <p:ext uri="{BB962C8B-B14F-4D97-AF65-F5344CB8AC3E}">
        <p14:creationId xmlns:p14="http://schemas.microsoft.com/office/powerpoint/2010/main" val="42264759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Main reasons for wrongful convictions</a:t>
            </a:r>
          </a:p>
        </p:txBody>
      </p:sp>
      <p:sp>
        <p:nvSpPr>
          <p:cNvPr id="3" name="Content Placeholder 2"/>
          <p:cNvSpPr>
            <a:spLocks noGrp="1"/>
          </p:cNvSpPr>
          <p:nvPr>
            <p:ph idx="1"/>
          </p:nvPr>
        </p:nvSpPr>
        <p:spPr/>
        <p:txBody>
          <a:bodyPr>
            <a:normAutofit/>
          </a:bodyPr>
          <a:lstStyle/>
          <a:p>
            <a:pPr marL="811530" indent="-742950">
              <a:buAutoNum type="arabicParenBoth"/>
            </a:pPr>
            <a:r>
              <a:rPr lang="en-US" sz="3600" dirty="0"/>
              <a:t>False eye-witness identification</a:t>
            </a:r>
            <a:r>
              <a:rPr lang="en-US" dirty="0"/>
              <a:t> </a:t>
            </a:r>
          </a:p>
          <a:p>
            <a:pPr marL="68580" indent="0">
              <a:buNone/>
            </a:pPr>
            <a:r>
              <a:rPr lang="en-US" dirty="0"/>
              <a:t>if someone says they saw you, you’re done.</a:t>
            </a:r>
            <a:r>
              <a:rPr lang="en-US" sz="3600" dirty="0"/>
              <a:t> </a:t>
            </a:r>
          </a:p>
          <a:p>
            <a:pPr marL="68580" indent="0">
              <a:buNone/>
            </a:pPr>
            <a:endParaRPr lang="en-US" sz="3600" dirty="0"/>
          </a:p>
        </p:txBody>
      </p:sp>
    </p:spTree>
    <p:extLst>
      <p:ext uri="{BB962C8B-B14F-4D97-AF65-F5344CB8AC3E}">
        <p14:creationId xmlns:p14="http://schemas.microsoft.com/office/powerpoint/2010/main" val="15713644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Main reasons for wrongful convictions</a:t>
            </a:r>
          </a:p>
        </p:txBody>
      </p:sp>
      <p:sp>
        <p:nvSpPr>
          <p:cNvPr id="3" name="Content Placeholder 2"/>
          <p:cNvSpPr>
            <a:spLocks noGrp="1"/>
          </p:cNvSpPr>
          <p:nvPr>
            <p:ph idx="1"/>
          </p:nvPr>
        </p:nvSpPr>
        <p:spPr/>
        <p:txBody>
          <a:bodyPr>
            <a:normAutofit/>
          </a:bodyPr>
          <a:lstStyle/>
          <a:p>
            <a:pPr marL="68580" indent="0">
              <a:buNone/>
            </a:pPr>
            <a:r>
              <a:rPr lang="en-US" sz="3600" dirty="0"/>
              <a:t>(1) False eye-witness identification</a:t>
            </a:r>
          </a:p>
          <a:p>
            <a:pPr marL="68580" indent="0">
              <a:buNone/>
            </a:pPr>
            <a:endParaRPr lang="en-US" sz="3600" dirty="0"/>
          </a:p>
          <a:p>
            <a:pPr marL="68580" indent="0">
              <a:buNone/>
            </a:pPr>
            <a:r>
              <a:rPr lang="en-US" sz="3600" dirty="0"/>
              <a:t>(2) Invalid forensic science</a:t>
            </a:r>
          </a:p>
          <a:p>
            <a:pPr marL="68580" indent="0">
              <a:buNone/>
            </a:pPr>
            <a:r>
              <a:rPr lang="en-US" sz="3600" dirty="0"/>
              <a:t>- DNA testing</a:t>
            </a:r>
          </a:p>
        </p:txBody>
      </p:sp>
    </p:spTree>
    <p:extLst>
      <p:ext uri="{BB962C8B-B14F-4D97-AF65-F5344CB8AC3E}">
        <p14:creationId xmlns:p14="http://schemas.microsoft.com/office/powerpoint/2010/main" val="12128270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Main reasons for wrongful convictions</a:t>
            </a:r>
          </a:p>
        </p:txBody>
      </p:sp>
      <p:sp>
        <p:nvSpPr>
          <p:cNvPr id="3" name="Content Placeholder 2"/>
          <p:cNvSpPr>
            <a:spLocks noGrp="1"/>
          </p:cNvSpPr>
          <p:nvPr>
            <p:ph idx="1"/>
          </p:nvPr>
        </p:nvSpPr>
        <p:spPr/>
        <p:txBody>
          <a:bodyPr>
            <a:normAutofit/>
          </a:bodyPr>
          <a:lstStyle/>
          <a:p>
            <a:pPr marL="68580" indent="0">
              <a:buNone/>
            </a:pPr>
            <a:r>
              <a:rPr lang="en-US" sz="3600" dirty="0"/>
              <a:t>(3) False confessions</a:t>
            </a:r>
          </a:p>
          <a:p>
            <a:pPr marL="68580" indent="0">
              <a:buNone/>
            </a:pPr>
            <a:r>
              <a:rPr lang="en-US" dirty="0"/>
              <a:t>Person tells the cop what they want to hear to end the misery</a:t>
            </a:r>
            <a:endParaRPr lang="en-US" sz="3600" dirty="0"/>
          </a:p>
        </p:txBody>
      </p:sp>
    </p:spTree>
    <p:extLst>
      <p:ext uri="{BB962C8B-B14F-4D97-AF65-F5344CB8AC3E}">
        <p14:creationId xmlns:p14="http://schemas.microsoft.com/office/powerpoint/2010/main" val="11071496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Main reasons for wrongful convictions</a:t>
            </a:r>
          </a:p>
        </p:txBody>
      </p:sp>
      <p:sp>
        <p:nvSpPr>
          <p:cNvPr id="3" name="Content Placeholder 2"/>
          <p:cNvSpPr>
            <a:spLocks noGrp="1"/>
          </p:cNvSpPr>
          <p:nvPr>
            <p:ph idx="1"/>
          </p:nvPr>
        </p:nvSpPr>
        <p:spPr/>
        <p:txBody>
          <a:bodyPr>
            <a:normAutofit/>
          </a:bodyPr>
          <a:lstStyle/>
          <a:p>
            <a:pPr marL="68580" indent="0">
              <a:buNone/>
            </a:pPr>
            <a:r>
              <a:rPr lang="en-US" sz="3600" dirty="0"/>
              <a:t>(3) False confessions</a:t>
            </a:r>
          </a:p>
          <a:p>
            <a:pPr marL="68580" indent="0">
              <a:buNone/>
            </a:pPr>
            <a:r>
              <a:rPr lang="en-US" dirty="0"/>
              <a:t>Person tells the cop what they want to hear to end the misery </a:t>
            </a:r>
          </a:p>
          <a:p>
            <a:pPr marL="68580" indent="0">
              <a:buNone/>
            </a:pPr>
            <a:endParaRPr lang="en-US" dirty="0"/>
          </a:p>
          <a:p>
            <a:pPr marL="68580" indent="0">
              <a:buNone/>
            </a:pPr>
            <a:r>
              <a:rPr lang="en-US" dirty="0"/>
              <a:t>How many of you think you would just put up with it and stick to your truth?</a:t>
            </a:r>
          </a:p>
          <a:p>
            <a:pPr marL="68580" indent="0">
              <a:buNone/>
            </a:pPr>
            <a:endParaRPr lang="en-US" sz="3600" dirty="0"/>
          </a:p>
        </p:txBody>
      </p:sp>
    </p:spTree>
    <p:extLst>
      <p:ext uri="{BB962C8B-B14F-4D97-AF65-F5344CB8AC3E}">
        <p14:creationId xmlns:p14="http://schemas.microsoft.com/office/powerpoint/2010/main" val="6283970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Main reasons for wrongful convictions</a:t>
            </a:r>
          </a:p>
        </p:txBody>
      </p:sp>
      <p:sp>
        <p:nvSpPr>
          <p:cNvPr id="3" name="Content Placeholder 2"/>
          <p:cNvSpPr>
            <a:spLocks noGrp="1"/>
          </p:cNvSpPr>
          <p:nvPr>
            <p:ph idx="1"/>
          </p:nvPr>
        </p:nvSpPr>
        <p:spPr/>
        <p:txBody>
          <a:bodyPr>
            <a:normAutofit lnSpcReduction="10000"/>
          </a:bodyPr>
          <a:lstStyle/>
          <a:p>
            <a:pPr marL="68580" indent="0">
              <a:buNone/>
            </a:pPr>
            <a:r>
              <a:rPr lang="en-US" sz="3600" dirty="0"/>
              <a:t>(3) False confessions</a:t>
            </a:r>
          </a:p>
          <a:p>
            <a:pPr marL="68580" indent="0">
              <a:buNone/>
            </a:pPr>
            <a:r>
              <a:rPr lang="en-US" sz="3600" dirty="0"/>
              <a:t>(4) Informant/jailhouse testimony</a:t>
            </a:r>
          </a:p>
          <a:p>
            <a:pPr marL="68580" indent="0">
              <a:buNone/>
            </a:pPr>
            <a:r>
              <a:rPr lang="en-US" dirty="0"/>
              <a:t>secret/undercover person posing as an inmate or an actual inmate working with the government to get information out of you about the crime you allegedly committed.</a:t>
            </a:r>
            <a:endParaRPr lang="en-US" sz="3600" dirty="0"/>
          </a:p>
        </p:txBody>
      </p:sp>
    </p:spTree>
    <p:extLst>
      <p:ext uri="{BB962C8B-B14F-4D97-AF65-F5344CB8AC3E}">
        <p14:creationId xmlns:p14="http://schemas.microsoft.com/office/powerpoint/2010/main" val="642504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Main reasons for wrongful convictions</a:t>
            </a:r>
          </a:p>
        </p:txBody>
      </p:sp>
      <p:sp>
        <p:nvSpPr>
          <p:cNvPr id="3" name="Content Placeholder 2"/>
          <p:cNvSpPr>
            <a:spLocks noGrp="1"/>
          </p:cNvSpPr>
          <p:nvPr>
            <p:ph idx="1"/>
          </p:nvPr>
        </p:nvSpPr>
        <p:spPr/>
        <p:txBody>
          <a:bodyPr>
            <a:normAutofit/>
          </a:bodyPr>
          <a:lstStyle/>
          <a:p>
            <a:pPr marL="68580" indent="0">
              <a:buNone/>
            </a:pPr>
            <a:r>
              <a:rPr lang="en-US" sz="4000" dirty="0"/>
              <a:t>(5) Government misconduct</a:t>
            </a:r>
          </a:p>
          <a:p>
            <a:pPr marL="68580" indent="0">
              <a:buNone/>
            </a:pPr>
            <a:endParaRPr lang="en-US" sz="4000" dirty="0"/>
          </a:p>
          <a:p>
            <a:pPr marL="68580" indent="0">
              <a:buNone/>
            </a:pPr>
            <a:r>
              <a:rPr lang="en-US" sz="4000" dirty="0"/>
              <a:t>(6) Bad lawyering</a:t>
            </a:r>
          </a:p>
        </p:txBody>
      </p:sp>
    </p:spTree>
    <p:extLst>
      <p:ext uri="{BB962C8B-B14F-4D97-AF65-F5344CB8AC3E}">
        <p14:creationId xmlns:p14="http://schemas.microsoft.com/office/powerpoint/2010/main" val="41716334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Main reasons for wrongful convictions</a:t>
            </a:r>
          </a:p>
        </p:txBody>
      </p:sp>
      <p:sp>
        <p:nvSpPr>
          <p:cNvPr id="3" name="Content Placeholder 2"/>
          <p:cNvSpPr>
            <a:spLocks noGrp="1"/>
          </p:cNvSpPr>
          <p:nvPr>
            <p:ph idx="1"/>
          </p:nvPr>
        </p:nvSpPr>
        <p:spPr/>
        <p:txBody>
          <a:bodyPr>
            <a:normAutofit fontScale="92500"/>
          </a:bodyPr>
          <a:lstStyle/>
          <a:p>
            <a:pPr marL="68580" indent="0">
              <a:buNone/>
            </a:pPr>
            <a:r>
              <a:rPr lang="en-US" sz="4000" dirty="0"/>
              <a:t>(5) Government misconduct</a:t>
            </a:r>
          </a:p>
          <a:p>
            <a:pPr marL="68580" indent="0">
              <a:buNone/>
            </a:pPr>
            <a:r>
              <a:rPr lang="en-US" sz="4000" dirty="0"/>
              <a:t>(6) Bad lawyering</a:t>
            </a:r>
          </a:p>
          <a:p>
            <a:pPr marL="68580" indent="0">
              <a:buNone/>
            </a:pPr>
            <a:r>
              <a:rPr lang="en-US" dirty="0"/>
              <a:t>Ineffective assistance of counsel (IAC)</a:t>
            </a:r>
          </a:p>
          <a:p>
            <a:pPr marL="68580" indent="0">
              <a:buNone/>
            </a:pPr>
            <a:r>
              <a:rPr lang="en-US" dirty="0"/>
              <a:t>Ex: Not talking to the client, not bringing up necessary evidence, not following the proper procedures, forcing a client to take a plea deal, etc.</a:t>
            </a:r>
            <a:endParaRPr lang="en-US" sz="4000" dirty="0"/>
          </a:p>
        </p:txBody>
      </p:sp>
    </p:spTree>
    <p:extLst>
      <p:ext uri="{BB962C8B-B14F-4D97-AF65-F5344CB8AC3E}">
        <p14:creationId xmlns:p14="http://schemas.microsoft.com/office/powerpoint/2010/main" val="3193191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Main reasons for wrongful convictions</a:t>
            </a:r>
          </a:p>
        </p:txBody>
      </p:sp>
      <p:sp>
        <p:nvSpPr>
          <p:cNvPr id="3" name="Content Placeholder 2"/>
          <p:cNvSpPr>
            <a:spLocks noGrp="1"/>
          </p:cNvSpPr>
          <p:nvPr>
            <p:ph idx="1"/>
          </p:nvPr>
        </p:nvSpPr>
        <p:spPr>
          <a:xfrm>
            <a:off x="1043492" y="2323652"/>
            <a:ext cx="7024742" cy="4065116"/>
          </a:xfrm>
        </p:spPr>
        <p:txBody>
          <a:bodyPr>
            <a:normAutofit fontScale="62500" lnSpcReduction="20000"/>
          </a:bodyPr>
          <a:lstStyle/>
          <a:p>
            <a:pPr marL="68580" indent="0">
              <a:buNone/>
            </a:pPr>
            <a:r>
              <a:rPr lang="en-US" u="sng" dirty="0"/>
              <a:t>Innocence Project</a:t>
            </a:r>
            <a:r>
              <a:rPr lang="en-US" dirty="0"/>
              <a:t>: My case </a:t>
            </a:r>
          </a:p>
          <a:p>
            <a:pPr marL="68580" indent="0">
              <a:buNone/>
            </a:pPr>
            <a:r>
              <a:rPr lang="en-US" sz="2900" dirty="0"/>
              <a:t>O was shot in the back of the head at a backyard party. A arrived after the murder and police found him in a locked bedroom.  The only information out in the press was that the victim was found in a pool of ice. Jailhouse informant says that he shared a cell with A and A said he murdered someone. Informant says that A told him he shot someone with an AK-47 rifle and then put his body in the shed with ice on it to keep it from smelling. The informant testifies against A. A was convicted largely on the info of the informant. A denies sharing a cell with him, but any record that can prove this are destroyed. Gang evidence was used at the trial and it was found that A and O were both gang members and killing O enhanced the gang’s reputation within the community. A didn’t know who the jailhouse informant was until after the conviction.  He was convicted of murder with 25 to life. He argued a Brady violation </a:t>
            </a:r>
          </a:p>
        </p:txBody>
      </p:sp>
    </p:spTree>
    <p:extLst>
      <p:ext uri="{BB962C8B-B14F-4D97-AF65-F5344CB8AC3E}">
        <p14:creationId xmlns:p14="http://schemas.microsoft.com/office/powerpoint/2010/main" val="4183412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Why do we need justice?</a:t>
            </a:r>
          </a:p>
        </p:txBody>
      </p:sp>
      <p:sp>
        <p:nvSpPr>
          <p:cNvPr id="3" name="Content Placeholder 2"/>
          <p:cNvSpPr>
            <a:spLocks noGrp="1"/>
          </p:cNvSpPr>
          <p:nvPr>
            <p:ph idx="1"/>
          </p:nvPr>
        </p:nvSpPr>
        <p:spPr/>
        <p:txBody>
          <a:bodyPr>
            <a:normAutofit/>
          </a:bodyPr>
          <a:lstStyle/>
          <a:p>
            <a:pPr marL="68580" indent="0">
              <a:buNone/>
            </a:pPr>
            <a:endParaRPr lang="en-US" sz="2800" dirty="0"/>
          </a:p>
          <a:p>
            <a:pPr marL="68580" indent="0" algn="ctr">
              <a:buNone/>
            </a:pPr>
            <a:r>
              <a:rPr lang="en-US" sz="3200" dirty="0"/>
              <a:t>“</a:t>
            </a:r>
            <a:r>
              <a:rPr lang="en-US" sz="3200" b="1" u="sng" dirty="0"/>
              <a:t>Grudgers</a:t>
            </a:r>
            <a:r>
              <a:rPr lang="en-US" sz="3200" dirty="0"/>
              <a:t>” </a:t>
            </a:r>
            <a:r>
              <a:rPr lang="mr-IN" sz="3200" dirty="0"/>
              <a:t>–</a:t>
            </a:r>
            <a:r>
              <a:rPr lang="en-US" sz="3200" dirty="0"/>
              <a:t> fooled once by cheaters. They are outraged and demand punishment</a:t>
            </a:r>
          </a:p>
          <a:p>
            <a:pPr marL="68580" indent="0">
              <a:buNone/>
            </a:pPr>
            <a:endParaRPr lang="en-US" sz="2800" dirty="0"/>
          </a:p>
        </p:txBody>
      </p:sp>
    </p:spTree>
    <p:extLst>
      <p:ext uri="{BB962C8B-B14F-4D97-AF65-F5344CB8AC3E}">
        <p14:creationId xmlns:p14="http://schemas.microsoft.com/office/powerpoint/2010/main" val="26891997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Main reasons for wrongful convictions</a:t>
            </a:r>
          </a:p>
        </p:txBody>
      </p:sp>
      <p:sp>
        <p:nvSpPr>
          <p:cNvPr id="3" name="Content Placeholder 2"/>
          <p:cNvSpPr>
            <a:spLocks noGrp="1"/>
          </p:cNvSpPr>
          <p:nvPr>
            <p:ph idx="1"/>
          </p:nvPr>
        </p:nvSpPr>
        <p:spPr>
          <a:xfrm>
            <a:off x="914400" y="2170664"/>
            <a:ext cx="7153834" cy="3977473"/>
          </a:xfrm>
        </p:spPr>
        <p:txBody>
          <a:bodyPr>
            <a:normAutofit fontScale="70000" lnSpcReduction="20000"/>
          </a:bodyPr>
          <a:lstStyle/>
          <a:p>
            <a:pPr marL="68580" indent="0">
              <a:buNone/>
            </a:pPr>
            <a:r>
              <a:rPr lang="en-US" sz="2900" u="sng" dirty="0"/>
              <a:t>Theory of the case</a:t>
            </a:r>
            <a:r>
              <a:rPr lang="en-US" sz="2900" dirty="0"/>
              <a:t>:</a:t>
            </a:r>
          </a:p>
          <a:p>
            <a:r>
              <a:rPr lang="en-US" sz="2900" dirty="0"/>
              <a:t>My theory was that there is a possible Brady violation. The informant had prior experience and there was a chance he was lessening his sentence by making up a story that other inmates told him. There was a chance this was being done without disclosing the evidence to defense counsel. If the informant was part of a bigger scandal occurring at the Orange County DA’s office, then we would need to see if we could prove that the informant’s testimony was false. There were some concerns of unethical behavior regarding the testimony. For example, he the informant had a history of being an informant in prior cases – that was exculpatory evidence that the prosecution was obligated to disclose. </a:t>
            </a:r>
          </a:p>
          <a:p>
            <a:pPr marL="68580" indent="0">
              <a:buNone/>
            </a:pPr>
            <a:endParaRPr lang="en-US" dirty="0"/>
          </a:p>
        </p:txBody>
      </p:sp>
    </p:spTree>
    <p:extLst>
      <p:ext uri="{BB962C8B-B14F-4D97-AF65-F5344CB8AC3E}">
        <p14:creationId xmlns:p14="http://schemas.microsoft.com/office/powerpoint/2010/main" val="31127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68580" indent="0" algn="ctr">
              <a:buNone/>
            </a:pPr>
            <a:endParaRPr lang="en-US" sz="3200" dirty="0"/>
          </a:p>
          <a:p>
            <a:pPr marL="68580" indent="0" algn="ctr">
              <a:buNone/>
            </a:pPr>
            <a:r>
              <a:rPr lang="en-US" sz="3200" dirty="0"/>
              <a:t>“</a:t>
            </a:r>
            <a:r>
              <a:rPr lang="en-US" sz="3200" b="1" u="sng" dirty="0"/>
              <a:t>Moral outrage</a:t>
            </a:r>
            <a:r>
              <a:rPr lang="en-US" sz="3200" dirty="0"/>
              <a:t>” </a:t>
            </a:r>
            <a:r>
              <a:rPr lang="mr-IN" sz="3200" dirty="0"/>
              <a:t>–</a:t>
            </a:r>
            <a:r>
              <a:rPr lang="en-US" sz="3200" dirty="0"/>
              <a:t> emotional demand for justice</a:t>
            </a:r>
          </a:p>
          <a:p>
            <a:pPr marL="68580" indent="0">
              <a:buNone/>
            </a:pPr>
            <a:endParaRPr lang="en-US" dirty="0"/>
          </a:p>
        </p:txBody>
      </p:sp>
    </p:spTree>
    <p:extLst>
      <p:ext uri="{BB962C8B-B14F-4D97-AF65-F5344CB8AC3E}">
        <p14:creationId xmlns:p14="http://schemas.microsoft.com/office/powerpoint/2010/main" val="1519046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a:t>
            </a:r>
          </a:p>
        </p:txBody>
      </p:sp>
      <p:sp>
        <p:nvSpPr>
          <p:cNvPr id="3" name="Content Placeholder 2"/>
          <p:cNvSpPr>
            <a:spLocks noGrp="1"/>
          </p:cNvSpPr>
          <p:nvPr>
            <p:ph idx="1"/>
          </p:nvPr>
        </p:nvSpPr>
        <p:spPr/>
        <p:txBody>
          <a:bodyPr>
            <a:normAutofit/>
          </a:bodyPr>
          <a:lstStyle/>
          <a:p>
            <a:pPr marL="68580" indent="0" algn="ctr">
              <a:buNone/>
            </a:pPr>
            <a:endParaRPr lang="en-US" sz="3200" dirty="0"/>
          </a:p>
          <a:p>
            <a:pPr marL="68580" indent="0" algn="ctr">
              <a:buNone/>
            </a:pPr>
            <a:r>
              <a:rPr lang="en-US" sz="3600" dirty="0"/>
              <a:t>Quality of being </a:t>
            </a:r>
            <a:r>
              <a:rPr lang="en-US" sz="3600" b="1" dirty="0"/>
              <a:t>impartial, fair, and just</a:t>
            </a:r>
            <a:r>
              <a:rPr lang="en-US" sz="3600" dirty="0"/>
              <a:t> concerning rules or law </a:t>
            </a:r>
          </a:p>
        </p:txBody>
      </p:sp>
    </p:spTree>
    <p:extLst>
      <p:ext uri="{BB962C8B-B14F-4D97-AF65-F5344CB8AC3E}">
        <p14:creationId xmlns:p14="http://schemas.microsoft.com/office/powerpoint/2010/main" val="3338741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a:t>
            </a:r>
          </a:p>
        </p:txBody>
      </p:sp>
      <p:sp>
        <p:nvSpPr>
          <p:cNvPr id="3" name="Content Placeholder 2"/>
          <p:cNvSpPr>
            <a:spLocks noGrp="1"/>
          </p:cNvSpPr>
          <p:nvPr>
            <p:ph idx="1"/>
          </p:nvPr>
        </p:nvSpPr>
        <p:spPr/>
        <p:txBody>
          <a:bodyPr/>
          <a:lstStyle/>
          <a:p>
            <a:pPr marL="68580" indent="0">
              <a:buNone/>
            </a:pPr>
            <a:r>
              <a:rPr lang="en-US" sz="3200" b="1" u="sng" dirty="0"/>
              <a:t>3 concepts of Justice</a:t>
            </a:r>
            <a:r>
              <a:rPr lang="en-US" dirty="0"/>
              <a:t>:</a:t>
            </a:r>
          </a:p>
          <a:p>
            <a:pPr marL="68580" indent="0">
              <a:buNone/>
            </a:pPr>
            <a:endParaRPr lang="en-US" dirty="0"/>
          </a:p>
          <a:p>
            <a:r>
              <a:rPr lang="en-US" dirty="0"/>
              <a:t> </a:t>
            </a:r>
          </a:p>
          <a:p>
            <a:r>
              <a:rPr lang="en-US" dirty="0"/>
              <a:t> </a:t>
            </a:r>
          </a:p>
          <a:p>
            <a:r>
              <a:rPr lang="en-US" dirty="0"/>
              <a:t> </a:t>
            </a:r>
          </a:p>
        </p:txBody>
      </p:sp>
    </p:spTree>
    <p:extLst>
      <p:ext uri="{BB962C8B-B14F-4D97-AF65-F5344CB8AC3E}">
        <p14:creationId xmlns:p14="http://schemas.microsoft.com/office/powerpoint/2010/main" val="3182507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Justice</a:t>
            </a:r>
          </a:p>
        </p:txBody>
      </p:sp>
      <p:sp>
        <p:nvSpPr>
          <p:cNvPr id="3" name="Content Placeholder 2"/>
          <p:cNvSpPr>
            <a:spLocks noGrp="1"/>
          </p:cNvSpPr>
          <p:nvPr>
            <p:ph idx="1"/>
          </p:nvPr>
        </p:nvSpPr>
        <p:spPr/>
        <p:txBody>
          <a:bodyPr/>
          <a:lstStyle/>
          <a:p>
            <a:pPr marL="68580" indent="0">
              <a:buNone/>
            </a:pPr>
            <a:r>
              <a:rPr lang="en-US" sz="3200" b="1" u="sng" dirty="0"/>
              <a:t>3 concepts of Justice</a:t>
            </a:r>
            <a:r>
              <a:rPr lang="en-US" dirty="0"/>
              <a:t>:</a:t>
            </a:r>
          </a:p>
          <a:p>
            <a:pPr marL="68580" indent="0">
              <a:buNone/>
            </a:pPr>
            <a:endParaRPr lang="en-US" dirty="0"/>
          </a:p>
          <a:p>
            <a:r>
              <a:rPr lang="en-US" dirty="0"/>
              <a:t> Fairness</a:t>
            </a:r>
          </a:p>
          <a:p>
            <a:r>
              <a:rPr lang="en-US" dirty="0"/>
              <a:t> Equality</a:t>
            </a:r>
          </a:p>
          <a:p>
            <a:r>
              <a:rPr lang="en-US" dirty="0"/>
              <a:t> Impartiality</a:t>
            </a:r>
          </a:p>
        </p:txBody>
      </p:sp>
    </p:spTree>
    <p:extLst>
      <p:ext uri="{BB962C8B-B14F-4D97-AF65-F5344CB8AC3E}">
        <p14:creationId xmlns:p14="http://schemas.microsoft.com/office/powerpoint/2010/main" val="18216760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415</TotalTime>
  <Words>1181</Words>
  <Application>Microsoft Office PowerPoint</Application>
  <PresentationFormat>On-screen Show (4:3)</PresentationFormat>
  <Paragraphs>160</Paragraphs>
  <Slides>50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50</vt:i4>
      </vt:variant>
    </vt:vector>
  </HeadingPairs>
  <TitlesOfParts>
    <vt:vector size="53" baseType="lpstr">
      <vt:lpstr>Century Gothic</vt:lpstr>
      <vt:lpstr>Wingdings 2</vt:lpstr>
      <vt:lpstr>Austin</vt:lpstr>
      <vt:lpstr>Justice &amp; Law</vt:lpstr>
      <vt:lpstr>Jim Carrey</vt:lpstr>
      <vt:lpstr>Why do we need justice?</vt:lpstr>
      <vt:lpstr>Why do we need justice?</vt:lpstr>
      <vt:lpstr>Why do we need justice?</vt:lpstr>
      <vt:lpstr>PowerPoint Presentation</vt:lpstr>
      <vt:lpstr>Justice</vt:lpstr>
      <vt:lpstr>Justice</vt:lpstr>
      <vt:lpstr>Justice</vt:lpstr>
      <vt:lpstr>Justice</vt:lpstr>
      <vt:lpstr>Justice</vt:lpstr>
      <vt:lpstr>Justice</vt:lpstr>
      <vt:lpstr>Justice</vt:lpstr>
      <vt:lpstr>Justice</vt:lpstr>
      <vt:lpstr>Justice</vt:lpstr>
      <vt:lpstr>Justice</vt:lpstr>
      <vt:lpstr>Justice</vt:lpstr>
      <vt:lpstr>Justice</vt:lpstr>
      <vt:lpstr>Justice</vt:lpstr>
      <vt:lpstr>Justice</vt:lpstr>
      <vt:lpstr>Justice</vt:lpstr>
      <vt:lpstr>Justice</vt:lpstr>
      <vt:lpstr>   Ethical System v Justice Theory </vt:lpstr>
      <vt:lpstr>Theories</vt:lpstr>
      <vt:lpstr>Theories</vt:lpstr>
      <vt:lpstr>Theories</vt:lpstr>
      <vt:lpstr>Theories</vt:lpstr>
      <vt:lpstr>Salaries &amp; Theories</vt:lpstr>
      <vt:lpstr>Salaries &amp; Theories</vt:lpstr>
      <vt:lpstr>Salaries &amp; Theories</vt:lpstr>
      <vt:lpstr>Question</vt:lpstr>
      <vt:lpstr>Veil of ignorance</vt:lpstr>
      <vt:lpstr>Question</vt:lpstr>
      <vt:lpstr>Ethical Issue</vt:lpstr>
      <vt:lpstr>Ethical Issue</vt:lpstr>
      <vt:lpstr>Group work</vt:lpstr>
      <vt:lpstr>Due Process</vt:lpstr>
      <vt:lpstr>Wrongful Convictions</vt:lpstr>
      <vt:lpstr>Wrongful Convictions</vt:lpstr>
      <vt:lpstr>Wrongful Convictions</vt:lpstr>
      <vt:lpstr>Wrongful Convictions</vt:lpstr>
      <vt:lpstr>Main reasons for wrongful convictions</vt:lpstr>
      <vt:lpstr>Main reasons for wrongful convictions</vt:lpstr>
      <vt:lpstr>Main reasons for wrongful convictions</vt:lpstr>
      <vt:lpstr>Main reasons for wrongful convictions</vt:lpstr>
      <vt:lpstr>Main reasons for wrongful convictions</vt:lpstr>
      <vt:lpstr>Main reasons for wrongful convictions</vt:lpstr>
      <vt:lpstr>Main reasons for wrongful convictions</vt:lpstr>
      <vt:lpstr>Main reasons for wrongful convictions</vt:lpstr>
      <vt:lpstr>Main reasons for wrongful convictions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Mangassarian</dc:creator>
  <cp:lastModifiedBy>isaac willkomm</cp:lastModifiedBy>
  <cp:revision>43</cp:revision>
  <dcterms:created xsi:type="dcterms:W3CDTF">2017-09-12T07:16:25Z</dcterms:created>
  <dcterms:modified xsi:type="dcterms:W3CDTF">2020-11-02T08:07:12Z</dcterms:modified>
</cp:coreProperties>
</file>