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1" r:id="rId8"/>
    <p:sldId id="269" r:id="rId9"/>
    <p:sldId id="262" r:id="rId10"/>
    <p:sldId id="270" r:id="rId11"/>
    <p:sldId id="272" r:id="rId12"/>
    <p:sldId id="273" r:id="rId13"/>
    <p:sldId id="274" r:id="rId14"/>
    <p:sldId id="263" r:id="rId15"/>
    <p:sldId id="271" r:id="rId16"/>
    <p:sldId id="264" r:id="rId17"/>
    <p:sldId id="275" r:id="rId18"/>
    <p:sldId id="265" r:id="rId19"/>
    <p:sldId id="276" r:id="rId20"/>
    <p:sldId id="266" r:id="rId21"/>
    <p:sldId id="279" r:id="rId22"/>
    <p:sldId id="267" r:id="rId23"/>
    <p:sldId id="280" r:id="rId24"/>
    <p:sldId id="281" r:id="rId25"/>
    <p:sldId id="282" r:id="rId26"/>
    <p:sldId id="283" r:id="rId27"/>
    <p:sldId id="285" r:id="rId28"/>
    <p:sldId id="28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11/2/2020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Becoming an Ethical Professional</a:t>
            </a:r>
          </a:p>
        </p:txBody>
      </p:sp>
      <p:sp>
        <p:nvSpPr>
          <p:cNvPr id="3" name="Subtitle 2"/>
          <p:cNvSpPr>
            <a:spLocks noGrp="1"/>
          </p:cNvSpPr>
          <p:nvPr>
            <p:ph type="subTitle" idx="1"/>
          </p:nvPr>
        </p:nvSpPr>
        <p:spPr/>
        <p:txBody>
          <a:bodyPr/>
          <a:lstStyle/>
          <a:p>
            <a:r>
              <a:rPr lang="en-US" dirty="0"/>
              <a:t>Chapter 4</a:t>
            </a:r>
          </a:p>
        </p:txBody>
      </p:sp>
    </p:spTree>
    <p:extLst>
      <p:ext uri="{BB962C8B-B14F-4D97-AF65-F5344CB8AC3E}">
        <p14:creationId xmlns:p14="http://schemas.microsoft.com/office/powerpoint/2010/main" val="5978536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Kolhberg’s</a:t>
            </a:r>
            <a:r>
              <a:rPr lang="en-US" dirty="0"/>
              <a:t> moral states</a:t>
            </a:r>
            <a:br>
              <a:rPr lang="en-US" dirty="0"/>
            </a:br>
            <a:r>
              <a:rPr lang="en-US" dirty="0"/>
              <a:t>(K’s moral stages)</a:t>
            </a:r>
          </a:p>
        </p:txBody>
      </p:sp>
      <p:sp>
        <p:nvSpPr>
          <p:cNvPr id="3" name="Content Placeholder 2"/>
          <p:cNvSpPr>
            <a:spLocks noGrp="1"/>
          </p:cNvSpPr>
          <p:nvPr>
            <p:ph idx="1"/>
          </p:nvPr>
        </p:nvSpPr>
        <p:spPr/>
        <p:txBody>
          <a:bodyPr/>
          <a:lstStyle/>
          <a:p>
            <a:pPr marL="0" indent="0" algn="ctr">
              <a:buNone/>
            </a:pPr>
            <a:endParaRPr lang="en-US" sz="2800" dirty="0"/>
          </a:p>
          <a:p>
            <a:pPr marL="0" indent="0" algn="ctr">
              <a:buNone/>
            </a:pPr>
            <a:r>
              <a:rPr lang="en-US" sz="2800" dirty="0"/>
              <a:t>  Post-Conventional (Selfless)</a:t>
            </a:r>
          </a:p>
          <a:p>
            <a:pPr marL="0" indent="0" algn="ctr">
              <a:buNone/>
            </a:pPr>
            <a:r>
              <a:rPr lang="en-US" sz="2800" dirty="0"/>
              <a:t>     Conventional</a:t>
            </a:r>
          </a:p>
          <a:p>
            <a:pPr marL="0" indent="0" algn="ctr">
              <a:buNone/>
            </a:pPr>
            <a:r>
              <a:rPr lang="en-US" sz="2800" dirty="0"/>
              <a:t>  Pre-Conventional (Self-interest)</a:t>
            </a:r>
          </a:p>
          <a:p>
            <a:pPr marL="0" indent="0">
              <a:buNone/>
            </a:pPr>
            <a:endParaRPr lang="en-US" dirty="0"/>
          </a:p>
        </p:txBody>
      </p:sp>
      <p:sp>
        <p:nvSpPr>
          <p:cNvPr id="4" name="Isosceles Triangle 3"/>
          <p:cNvSpPr/>
          <p:nvPr/>
        </p:nvSpPr>
        <p:spPr>
          <a:xfrm>
            <a:off x="549275" y="2338070"/>
            <a:ext cx="1451350" cy="2277602"/>
          </a:xfrm>
          <a:prstGeom prst="triangl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2017096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940524"/>
          </a:xfrm>
        </p:spPr>
        <p:txBody>
          <a:bodyPr/>
          <a:lstStyle/>
          <a:p>
            <a:r>
              <a:rPr lang="en-US" dirty="0"/>
              <a:t>Question</a:t>
            </a:r>
          </a:p>
        </p:txBody>
      </p:sp>
      <p:sp>
        <p:nvSpPr>
          <p:cNvPr id="3" name="Content Placeholder 2"/>
          <p:cNvSpPr>
            <a:spLocks noGrp="1"/>
          </p:cNvSpPr>
          <p:nvPr>
            <p:ph idx="1"/>
          </p:nvPr>
        </p:nvSpPr>
        <p:spPr>
          <a:xfrm>
            <a:off x="342680" y="1330281"/>
            <a:ext cx="8248871" cy="4613320"/>
          </a:xfrm>
        </p:spPr>
        <p:txBody>
          <a:bodyPr>
            <a:normAutofit lnSpcReduction="10000"/>
          </a:bodyPr>
          <a:lstStyle/>
          <a:p>
            <a:pPr marL="0" lvl="0" indent="0">
              <a:buNone/>
            </a:pPr>
            <a:r>
              <a:rPr lang="en-US" sz="2800" dirty="0"/>
              <a:t>You are a well-respected professional and successful in your field. Your brother is a high-level mobster, who is responsibly for a dozen murders and is about to be indicted on felony charges of murder and other crimes. He is also an informant for the FBI and helped arrest his competitors. Before your brother’s arrest he disappears. The FBI wants you to help find him. You refuse. This threatens your reputation and our livelihood. (You v. your brother). Would you cooperate to help catch him? </a:t>
            </a:r>
          </a:p>
          <a:p>
            <a:pPr marL="0" indent="0">
              <a:buNone/>
            </a:pPr>
            <a:endParaRPr lang="en-US" dirty="0"/>
          </a:p>
        </p:txBody>
      </p:sp>
    </p:spTree>
    <p:extLst>
      <p:ext uri="{BB962C8B-B14F-4D97-AF65-F5344CB8AC3E}">
        <p14:creationId xmlns:p14="http://schemas.microsoft.com/office/powerpoint/2010/main" val="3289441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normAutofit/>
          </a:bodyPr>
          <a:lstStyle/>
          <a:p>
            <a:pPr marL="0" indent="0">
              <a:buNone/>
            </a:pPr>
            <a:r>
              <a:rPr lang="en-US" sz="2800" dirty="0"/>
              <a:t>Your brother is brilliant but disturbed. He disappears. One day you see the news published a manifesto from the Unabomber – who sent 16 bombs through the mail killing 3 and injuring others. The letter was probably written by your brother and you believe he might be the Unabomber. Would you go to the FBI with your suspicion? </a:t>
            </a:r>
          </a:p>
        </p:txBody>
      </p:sp>
    </p:spTree>
    <p:extLst>
      <p:ext uri="{BB962C8B-B14F-4D97-AF65-F5344CB8AC3E}">
        <p14:creationId xmlns:p14="http://schemas.microsoft.com/office/powerpoint/2010/main" val="429244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Workgroup</a:t>
            </a:r>
          </a:p>
        </p:txBody>
      </p:sp>
      <p:sp>
        <p:nvSpPr>
          <p:cNvPr id="3" name="Content Placeholder 2"/>
          <p:cNvSpPr>
            <a:spLocks noGrp="1"/>
          </p:cNvSpPr>
          <p:nvPr>
            <p:ph idx="1"/>
          </p:nvPr>
        </p:nvSpPr>
        <p:spPr/>
        <p:txBody>
          <a:bodyPr/>
          <a:lstStyle/>
          <a:p>
            <a:pPr marL="0" indent="0" algn="ctr">
              <a:buNone/>
            </a:pPr>
            <a:r>
              <a:rPr lang="en-US" sz="2800" dirty="0"/>
              <a:t>Organization made up of people who already have their own ethics and value systems. Belief system may change when meeting external influences </a:t>
            </a:r>
          </a:p>
          <a:p>
            <a:pPr marL="0" indent="0">
              <a:buNone/>
            </a:pPr>
            <a:endParaRPr lang="en-US" dirty="0"/>
          </a:p>
          <a:p>
            <a:pPr marL="0" indent="0">
              <a:buNone/>
            </a:pPr>
            <a:r>
              <a:rPr lang="en-US" dirty="0">
                <a:sym typeface="Wingdings"/>
              </a:rPr>
              <a:t> Work culture is already set up, so your belief system might change to fit in. </a:t>
            </a:r>
            <a:endParaRPr lang="en-US" dirty="0"/>
          </a:p>
        </p:txBody>
      </p:sp>
    </p:spTree>
    <p:extLst>
      <p:ext uri="{BB962C8B-B14F-4D97-AF65-F5344CB8AC3E}">
        <p14:creationId xmlns:p14="http://schemas.microsoft.com/office/powerpoint/2010/main" val="2430267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Empathy v. Sympathy</a:t>
            </a:r>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99689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Empathy v. Sympathy</a:t>
            </a:r>
          </a:p>
        </p:txBody>
      </p:sp>
      <p:sp>
        <p:nvSpPr>
          <p:cNvPr id="3" name="Content Placeholder 2"/>
          <p:cNvSpPr>
            <a:spLocks noGrp="1"/>
          </p:cNvSpPr>
          <p:nvPr>
            <p:ph idx="1"/>
          </p:nvPr>
        </p:nvSpPr>
        <p:spPr/>
        <p:txBody>
          <a:bodyPr/>
          <a:lstStyle/>
          <a:p>
            <a:pPr marL="0" indent="0">
              <a:buNone/>
            </a:pPr>
            <a:r>
              <a:rPr lang="en-US" sz="3600" u="sng" dirty="0"/>
              <a:t>Sympathy</a:t>
            </a:r>
            <a:r>
              <a:rPr lang="en-US" sz="3600" dirty="0"/>
              <a:t>: You’re concerned for them but you don’t share their emotions or their perspective. </a:t>
            </a:r>
          </a:p>
          <a:p>
            <a:pPr marL="0" indent="0">
              <a:buNone/>
            </a:pPr>
            <a:r>
              <a:rPr lang="en-US" sz="3600" u="sng" dirty="0"/>
              <a:t>Empathy</a:t>
            </a:r>
            <a:r>
              <a:rPr lang="en-US" sz="3600" dirty="0"/>
              <a:t>: Put yourself in their shoes and share emotions. </a:t>
            </a:r>
          </a:p>
          <a:p>
            <a:pPr marL="0" indent="0">
              <a:buNone/>
            </a:pPr>
            <a:endParaRPr lang="en-US" dirty="0"/>
          </a:p>
        </p:txBody>
      </p:sp>
    </p:spTree>
    <p:extLst>
      <p:ext uri="{BB962C8B-B14F-4D97-AF65-F5344CB8AC3E}">
        <p14:creationId xmlns:p14="http://schemas.microsoft.com/office/powerpoint/2010/main" val="1836690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sz="3600" u="sng" dirty="0"/>
              <a:t>Euphemistic labeling</a:t>
            </a:r>
            <a:r>
              <a:rPr lang="en-US" sz="3600" dirty="0"/>
              <a:t>:</a:t>
            </a:r>
            <a:endParaRPr lang="en-US" dirty="0"/>
          </a:p>
        </p:txBody>
      </p:sp>
    </p:spTree>
    <p:extLst>
      <p:ext uri="{BB962C8B-B14F-4D97-AF65-F5344CB8AC3E}">
        <p14:creationId xmlns:p14="http://schemas.microsoft.com/office/powerpoint/2010/main" val="183760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sz="3600" u="sng" dirty="0"/>
              <a:t>Euphemistic labeling</a:t>
            </a:r>
            <a:r>
              <a:rPr lang="en-US" sz="3600" dirty="0"/>
              <a:t>: </a:t>
            </a:r>
          </a:p>
          <a:p>
            <a:pPr marL="0" indent="0" algn="ctr">
              <a:buNone/>
            </a:pPr>
            <a:r>
              <a:rPr lang="en-US" sz="3600" dirty="0"/>
              <a:t>Using words to downplay the seriousness of actions.</a:t>
            </a:r>
          </a:p>
          <a:p>
            <a:pPr marL="0" indent="0">
              <a:buNone/>
            </a:pPr>
            <a:endParaRPr lang="en-US" sz="3200" dirty="0"/>
          </a:p>
          <a:p>
            <a:pPr marL="0" indent="0">
              <a:buNone/>
            </a:pPr>
            <a:r>
              <a:rPr lang="en-US" sz="3200" dirty="0"/>
              <a:t>Ex: Whacking instead of </a:t>
            </a:r>
            <a:r>
              <a:rPr lang="en-US" sz="3200" dirty="0" err="1"/>
              <a:t>kiling</a:t>
            </a:r>
            <a:endParaRPr lang="en-US" sz="3200" dirty="0"/>
          </a:p>
          <a:p>
            <a:pPr marL="0" indent="0">
              <a:buNone/>
            </a:pPr>
            <a:endParaRPr lang="en-US" dirty="0"/>
          </a:p>
        </p:txBody>
      </p:sp>
    </p:spTree>
    <p:extLst>
      <p:ext uri="{BB962C8B-B14F-4D97-AF65-F5344CB8AC3E}">
        <p14:creationId xmlns:p14="http://schemas.microsoft.com/office/powerpoint/2010/main" val="2225604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u="sng" dirty="0"/>
              <a:t>Displacement of responsibility</a:t>
            </a:r>
            <a:r>
              <a:rPr lang="en-US" dirty="0"/>
              <a:t>: </a:t>
            </a:r>
          </a:p>
          <a:p>
            <a:pPr marL="0" indent="0" algn="ctr">
              <a:buNone/>
            </a:pPr>
            <a:r>
              <a:rPr lang="en-US" sz="3200" dirty="0"/>
              <a:t>Removes individual as free-thinking person to deny responsibility. </a:t>
            </a:r>
          </a:p>
          <a:p>
            <a:pPr marL="0" indent="0">
              <a:buNone/>
            </a:pPr>
            <a:endParaRPr lang="en-US" dirty="0"/>
          </a:p>
        </p:txBody>
      </p:sp>
    </p:spTree>
    <p:extLst>
      <p:ext uri="{BB962C8B-B14F-4D97-AF65-F5344CB8AC3E}">
        <p14:creationId xmlns:p14="http://schemas.microsoft.com/office/powerpoint/2010/main" val="548331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u="sng" dirty="0"/>
              <a:t>Displacement of responsibility</a:t>
            </a:r>
            <a:r>
              <a:rPr lang="en-US" dirty="0"/>
              <a:t>: </a:t>
            </a:r>
          </a:p>
          <a:p>
            <a:pPr marL="0" indent="0" algn="ctr">
              <a:buNone/>
            </a:pPr>
            <a:r>
              <a:rPr lang="en-US" sz="3200" dirty="0"/>
              <a:t>Removes individual as free-thinking person to deny responsibility. </a:t>
            </a:r>
          </a:p>
          <a:p>
            <a:pPr marL="0" indent="0">
              <a:buNone/>
            </a:pPr>
            <a:r>
              <a:rPr lang="en-US" dirty="0"/>
              <a:t>Ex: I was only following orders</a:t>
            </a:r>
          </a:p>
        </p:txBody>
      </p:sp>
    </p:spTree>
    <p:extLst>
      <p:ext uri="{BB962C8B-B14F-4D97-AF65-F5344CB8AC3E}">
        <p14:creationId xmlns:p14="http://schemas.microsoft.com/office/powerpoint/2010/main" val="194829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Moral development &amp; ethical decision-making </a:t>
            </a:r>
          </a:p>
        </p:txBody>
      </p:sp>
      <p:sp>
        <p:nvSpPr>
          <p:cNvPr id="3" name="Content Placeholder 2"/>
          <p:cNvSpPr>
            <a:spLocks noGrp="1"/>
          </p:cNvSpPr>
          <p:nvPr>
            <p:ph idx="1"/>
          </p:nvPr>
        </p:nvSpPr>
        <p:spPr/>
        <p:txBody>
          <a:bodyPr>
            <a:normAutofit/>
          </a:bodyPr>
          <a:lstStyle/>
          <a:p>
            <a:pPr marL="0" indent="0" algn="ctr">
              <a:buNone/>
            </a:pPr>
            <a:endParaRPr lang="en-US" sz="3200" dirty="0"/>
          </a:p>
          <a:p>
            <a:pPr marL="0" indent="0" algn="ctr">
              <a:buNone/>
            </a:pPr>
            <a:r>
              <a:rPr lang="en-US" sz="3200" dirty="0"/>
              <a:t>What influences our </a:t>
            </a:r>
          </a:p>
          <a:p>
            <a:pPr marL="0" indent="0" algn="ctr">
              <a:buNone/>
            </a:pPr>
            <a:r>
              <a:rPr lang="en-US" sz="3200" dirty="0"/>
              <a:t>moral development? </a:t>
            </a:r>
          </a:p>
        </p:txBody>
      </p:sp>
    </p:spTree>
    <p:extLst>
      <p:ext uri="{BB962C8B-B14F-4D97-AF65-F5344CB8AC3E}">
        <p14:creationId xmlns:p14="http://schemas.microsoft.com/office/powerpoint/2010/main" val="4210600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sz="3600" u="sng" dirty="0"/>
              <a:t>Dehumanization:</a:t>
            </a:r>
            <a:r>
              <a:rPr lang="en-US" sz="3600" dirty="0"/>
              <a:t> </a:t>
            </a:r>
          </a:p>
          <a:p>
            <a:pPr marL="0" indent="0">
              <a:buNone/>
            </a:pPr>
            <a:r>
              <a:rPr lang="en-US" sz="3600" dirty="0"/>
              <a:t>Striping the victim of any human qualities </a:t>
            </a:r>
          </a:p>
          <a:p>
            <a:pPr marL="0" indent="0">
              <a:buNone/>
            </a:pPr>
            <a:endParaRPr lang="en-US" sz="3600" dirty="0"/>
          </a:p>
          <a:p>
            <a:pPr marL="0" indent="0">
              <a:buNone/>
            </a:pPr>
            <a:endParaRPr lang="en-US" dirty="0"/>
          </a:p>
        </p:txBody>
      </p:sp>
    </p:spTree>
    <p:extLst>
      <p:ext uri="{BB962C8B-B14F-4D97-AF65-F5344CB8AC3E}">
        <p14:creationId xmlns:p14="http://schemas.microsoft.com/office/powerpoint/2010/main" val="603007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Restructuring Beliefs</a:t>
            </a:r>
          </a:p>
        </p:txBody>
      </p:sp>
      <p:sp>
        <p:nvSpPr>
          <p:cNvPr id="3" name="Content Placeholder 2"/>
          <p:cNvSpPr>
            <a:spLocks noGrp="1"/>
          </p:cNvSpPr>
          <p:nvPr>
            <p:ph idx="1"/>
          </p:nvPr>
        </p:nvSpPr>
        <p:spPr/>
        <p:txBody>
          <a:bodyPr/>
          <a:lstStyle/>
          <a:p>
            <a:pPr marL="0" indent="0">
              <a:buNone/>
            </a:pPr>
            <a:r>
              <a:rPr lang="en-US" sz="3600" u="sng" dirty="0"/>
              <a:t>Dehumanization:</a:t>
            </a:r>
            <a:r>
              <a:rPr lang="en-US" sz="3600" dirty="0"/>
              <a:t> </a:t>
            </a:r>
          </a:p>
          <a:p>
            <a:pPr marL="0" indent="0">
              <a:buNone/>
            </a:pPr>
            <a:r>
              <a:rPr lang="en-US" sz="3600" dirty="0"/>
              <a:t>Striping the victim of any human qualities </a:t>
            </a:r>
          </a:p>
          <a:p>
            <a:pPr marL="0" indent="0">
              <a:buNone/>
            </a:pPr>
            <a:endParaRPr lang="en-US" sz="3600" dirty="0"/>
          </a:p>
          <a:p>
            <a:pPr marL="0" indent="0">
              <a:buNone/>
            </a:pPr>
            <a:r>
              <a:rPr lang="en-US" sz="3600" dirty="0"/>
              <a:t>Ex: Defendant, thug</a:t>
            </a:r>
          </a:p>
          <a:p>
            <a:pPr marL="0" indent="0">
              <a:buNone/>
            </a:pPr>
            <a:endParaRPr lang="en-US" dirty="0"/>
          </a:p>
        </p:txBody>
      </p:sp>
    </p:spTree>
    <p:extLst>
      <p:ext uri="{BB962C8B-B14F-4D97-AF65-F5344CB8AC3E}">
        <p14:creationId xmlns:p14="http://schemas.microsoft.com/office/powerpoint/2010/main" val="3134582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Ethics Training</a:t>
            </a:r>
          </a:p>
        </p:txBody>
      </p:sp>
      <p:sp>
        <p:nvSpPr>
          <p:cNvPr id="3" name="Content Placeholder 2"/>
          <p:cNvSpPr>
            <a:spLocks noGrp="1"/>
          </p:cNvSpPr>
          <p:nvPr>
            <p:ph idx="1"/>
          </p:nvPr>
        </p:nvSpPr>
        <p:spPr/>
        <p:txBody>
          <a:bodyPr>
            <a:normAutofit/>
          </a:bodyPr>
          <a:lstStyle/>
          <a:p>
            <a:pPr marL="0" indent="0" algn="ctr">
              <a:buNone/>
            </a:pPr>
            <a:r>
              <a:rPr lang="en-US" sz="3600" dirty="0"/>
              <a:t>Ethics courses and compliance officers grew in response to fraud and bankruptcy scandals. </a:t>
            </a:r>
          </a:p>
        </p:txBody>
      </p:sp>
    </p:spTree>
    <p:extLst>
      <p:ext uri="{BB962C8B-B14F-4D97-AF65-F5344CB8AC3E}">
        <p14:creationId xmlns:p14="http://schemas.microsoft.com/office/powerpoint/2010/main" val="3392005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What we need for moral growth</a:t>
            </a:r>
          </a:p>
        </p:txBody>
      </p:sp>
      <p:sp>
        <p:nvSpPr>
          <p:cNvPr id="3" name="Content Placeholder 2"/>
          <p:cNvSpPr>
            <a:spLocks noGrp="1"/>
          </p:cNvSpPr>
          <p:nvPr>
            <p:ph idx="1"/>
          </p:nvPr>
        </p:nvSpPr>
        <p:spPr/>
        <p:txBody>
          <a:bodyPr/>
          <a:lstStyle/>
          <a:p>
            <a:pPr marL="457200" indent="-457200">
              <a:buAutoNum type="arabicParenBoth"/>
            </a:pPr>
            <a:r>
              <a:rPr lang="en-US" dirty="0"/>
              <a:t> See things from other’s POV</a:t>
            </a:r>
          </a:p>
          <a:p>
            <a:pPr marL="457200" indent="-457200">
              <a:buAutoNum type="arabicParenBoth"/>
            </a:pPr>
            <a:r>
              <a:rPr lang="en-US" dirty="0"/>
              <a:t> Engage in logical thinking and reasoned arguments </a:t>
            </a:r>
          </a:p>
          <a:p>
            <a:pPr marL="457200" indent="-457200">
              <a:buAutoNum type="arabicParenBoth"/>
            </a:pPr>
            <a:r>
              <a:rPr lang="en-US" dirty="0"/>
              <a:t> Have exposure to controversy and to conflict that challenges you </a:t>
            </a:r>
          </a:p>
          <a:p>
            <a:pPr marL="457200" indent="-457200">
              <a:buAutoNum type="arabicParenBoth"/>
            </a:pPr>
            <a:r>
              <a:rPr lang="en-US" dirty="0"/>
              <a:t> Be exposed to reasoning of other individuals </a:t>
            </a:r>
          </a:p>
        </p:txBody>
      </p:sp>
    </p:spTree>
    <p:extLst>
      <p:ext uri="{BB962C8B-B14F-4D97-AF65-F5344CB8AC3E}">
        <p14:creationId xmlns:p14="http://schemas.microsoft.com/office/powerpoint/2010/main" val="1129598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lstStyle/>
          <a:p>
            <a:pPr marL="0" indent="0" algn="ctr">
              <a:buNone/>
            </a:pPr>
            <a:r>
              <a:rPr lang="en-US" sz="4000" dirty="0"/>
              <a:t>Do you think ethics courses are effective or they can be effective? </a:t>
            </a:r>
          </a:p>
          <a:p>
            <a:pPr marL="0" indent="0">
              <a:buNone/>
            </a:pPr>
            <a:endParaRPr lang="en-US" dirty="0"/>
          </a:p>
        </p:txBody>
      </p:sp>
    </p:spTree>
    <p:extLst>
      <p:ext uri="{BB962C8B-B14F-4D97-AF65-F5344CB8AC3E}">
        <p14:creationId xmlns:p14="http://schemas.microsoft.com/office/powerpoint/2010/main" val="2954668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a:t>
            </a:r>
          </a:p>
        </p:txBody>
      </p:sp>
      <p:sp>
        <p:nvSpPr>
          <p:cNvPr id="3" name="Content Placeholder 2"/>
          <p:cNvSpPr>
            <a:spLocks noGrp="1"/>
          </p:cNvSpPr>
          <p:nvPr>
            <p:ph idx="1"/>
          </p:nvPr>
        </p:nvSpPr>
        <p:spPr/>
        <p:txBody>
          <a:bodyPr/>
          <a:lstStyle/>
          <a:p>
            <a:pPr marL="0" indent="0" algn="ctr">
              <a:buNone/>
            </a:pPr>
            <a:r>
              <a:rPr lang="en-US" sz="3600" dirty="0"/>
              <a:t>Most of the time the leaders take the heat for things their team or employees do </a:t>
            </a:r>
          </a:p>
          <a:p>
            <a:pPr marL="0" indent="0">
              <a:buNone/>
            </a:pPr>
            <a:endParaRPr lang="en-US" dirty="0"/>
          </a:p>
        </p:txBody>
      </p:sp>
    </p:spTree>
    <p:extLst>
      <p:ext uri="{BB962C8B-B14F-4D97-AF65-F5344CB8AC3E}">
        <p14:creationId xmlns:p14="http://schemas.microsoft.com/office/powerpoint/2010/main" val="884838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look for in ethical leaders?</a:t>
            </a:r>
          </a:p>
        </p:txBody>
      </p:sp>
      <p:sp>
        <p:nvSpPr>
          <p:cNvPr id="3" name="Content Placeholder 2"/>
          <p:cNvSpPr>
            <a:spLocks noGrp="1"/>
          </p:cNvSpPr>
          <p:nvPr>
            <p:ph idx="1"/>
          </p:nvPr>
        </p:nvSpPr>
        <p:spPr/>
        <p:txBody>
          <a:bodyPr/>
          <a:lstStyle/>
          <a:p>
            <a:pPr marL="0" indent="0">
              <a:buNone/>
            </a:pPr>
            <a:endParaRPr lang="en-US" dirty="0"/>
          </a:p>
          <a:p>
            <a:pPr marL="0" indent="0">
              <a:buNone/>
            </a:pPr>
            <a:r>
              <a:rPr lang="en-US" dirty="0"/>
              <a:t>What kind of boss/employer do you want?</a:t>
            </a:r>
          </a:p>
          <a:p>
            <a:pPr marL="0" indent="0">
              <a:buNone/>
            </a:pPr>
            <a:r>
              <a:rPr lang="en-US" dirty="0"/>
              <a:t>What do you want to see in your public servants?</a:t>
            </a:r>
          </a:p>
        </p:txBody>
      </p:sp>
    </p:spTree>
    <p:extLst>
      <p:ext uri="{BB962C8B-B14F-4D97-AF65-F5344CB8AC3E}">
        <p14:creationId xmlns:p14="http://schemas.microsoft.com/office/powerpoint/2010/main" val="7951533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we look for in ethical leaders?</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869090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061459"/>
          </a:xfrm>
        </p:spPr>
        <p:txBody>
          <a:bodyPr/>
          <a:lstStyle/>
          <a:p>
            <a:r>
              <a:rPr lang="en-US" sz="3600" dirty="0"/>
              <a:t>What do we look for in </a:t>
            </a:r>
            <a:br>
              <a:rPr lang="en-US" sz="3600" dirty="0"/>
            </a:br>
            <a:r>
              <a:rPr lang="en-US" sz="3600" dirty="0"/>
              <a:t>ethical leaders?</a:t>
            </a:r>
          </a:p>
        </p:txBody>
      </p:sp>
      <p:sp>
        <p:nvSpPr>
          <p:cNvPr id="3" name="Text Placeholder 2"/>
          <p:cNvSpPr>
            <a:spLocks noGrp="1"/>
          </p:cNvSpPr>
          <p:nvPr>
            <p:ph type="body" idx="1"/>
          </p:nvPr>
        </p:nvSpPr>
        <p:spPr>
          <a:xfrm>
            <a:off x="549274" y="1453224"/>
            <a:ext cx="3663668" cy="45719"/>
          </a:xfrm>
        </p:spPr>
        <p:txBody>
          <a:bodyPr/>
          <a:lstStyle/>
          <a:p>
            <a:endParaRPr lang="en-US" dirty="0"/>
          </a:p>
        </p:txBody>
      </p:sp>
      <p:sp>
        <p:nvSpPr>
          <p:cNvPr id="4" name="Content Placeholder 3"/>
          <p:cNvSpPr>
            <a:spLocks noGrp="1"/>
          </p:cNvSpPr>
          <p:nvPr>
            <p:ph sz="half" idx="2"/>
          </p:nvPr>
        </p:nvSpPr>
        <p:spPr>
          <a:xfrm>
            <a:off x="549274" y="1672929"/>
            <a:ext cx="3840480" cy="4736605"/>
          </a:xfrm>
        </p:spPr>
        <p:txBody>
          <a:bodyPr>
            <a:normAutofit fontScale="85000" lnSpcReduction="20000"/>
          </a:bodyPr>
          <a:lstStyle/>
          <a:p>
            <a:pPr lvl="0"/>
            <a:r>
              <a:rPr lang="en-US" sz="2600" dirty="0"/>
              <a:t>Create environment</a:t>
            </a:r>
          </a:p>
          <a:p>
            <a:pPr lvl="0"/>
            <a:r>
              <a:rPr lang="en-US" sz="2600" dirty="0"/>
              <a:t>Increase ethical awareness</a:t>
            </a:r>
          </a:p>
          <a:p>
            <a:pPr lvl="0"/>
            <a:r>
              <a:rPr lang="en-US" sz="2600" dirty="0"/>
              <a:t>Avoid deception/manipulation</a:t>
            </a:r>
          </a:p>
          <a:p>
            <a:pPr lvl="0"/>
            <a:r>
              <a:rPr lang="en-US" sz="2600" dirty="0"/>
              <a:t>Open door policy</a:t>
            </a:r>
          </a:p>
          <a:p>
            <a:pPr lvl="0"/>
            <a:r>
              <a:rPr lang="en-US" sz="2600" dirty="0"/>
              <a:t>Demonstrate obligation to fairness, honesty, decency, integrity</a:t>
            </a:r>
          </a:p>
          <a:p>
            <a:pPr lvl="0"/>
            <a:r>
              <a:rPr lang="en-US" sz="2600" dirty="0"/>
              <a:t>Discuss issue of corruption, expose corrupt behavior, reward ethical behavior</a:t>
            </a:r>
          </a:p>
          <a:p>
            <a:pPr marL="0" indent="0">
              <a:buNone/>
            </a:pPr>
            <a:endParaRPr lang="en-US" dirty="0"/>
          </a:p>
        </p:txBody>
      </p:sp>
      <p:sp>
        <p:nvSpPr>
          <p:cNvPr id="5" name="Text Placeholder 4"/>
          <p:cNvSpPr>
            <a:spLocks noGrp="1"/>
          </p:cNvSpPr>
          <p:nvPr>
            <p:ph type="body" sz="quarter" idx="3"/>
          </p:nvPr>
        </p:nvSpPr>
        <p:spPr>
          <a:xfrm>
            <a:off x="4751070" y="1453224"/>
            <a:ext cx="3840480" cy="45719"/>
          </a:xfrm>
        </p:spPr>
        <p:txBody>
          <a:bodyPr/>
          <a:lstStyle/>
          <a:p>
            <a:endParaRPr lang="en-US" dirty="0"/>
          </a:p>
        </p:txBody>
      </p:sp>
      <p:sp>
        <p:nvSpPr>
          <p:cNvPr id="6" name="Content Placeholder 5"/>
          <p:cNvSpPr>
            <a:spLocks noGrp="1"/>
          </p:cNvSpPr>
          <p:nvPr>
            <p:ph sz="quarter" idx="4"/>
          </p:nvPr>
        </p:nvSpPr>
        <p:spPr>
          <a:xfrm>
            <a:off x="4751070" y="1672929"/>
            <a:ext cx="3840480" cy="4270671"/>
          </a:xfrm>
        </p:spPr>
        <p:txBody>
          <a:bodyPr/>
          <a:lstStyle/>
          <a:p>
            <a:pPr lvl="0"/>
            <a:r>
              <a:rPr lang="en-US" sz="2400" dirty="0"/>
              <a:t>Establish realistic goals</a:t>
            </a:r>
          </a:p>
          <a:p>
            <a:pPr lvl="0"/>
            <a:r>
              <a:rPr lang="en-US" sz="2400" dirty="0"/>
              <a:t>Provide ethical leadership</a:t>
            </a:r>
          </a:p>
          <a:p>
            <a:pPr lvl="0"/>
            <a:r>
              <a:rPr lang="en-US" sz="2400" dirty="0"/>
              <a:t>Formal written code of ethics</a:t>
            </a:r>
          </a:p>
          <a:p>
            <a:pPr lvl="0"/>
            <a:r>
              <a:rPr lang="en-US" sz="2400" dirty="0"/>
              <a:t>Provide whistleblowing mechanism</a:t>
            </a:r>
          </a:p>
          <a:p>
            <a:pPr lvl="0"/>
            <a:r>
              <a:rPr lang="en-US" sz="2400" dirty="0"/>
              <a:t>Train all personnel </a:t>
            </a:r>
          </a:p>
          <a:p>
            <a:pPr marL="0" indent="0">
              <a:buNone/>
            </a:pPr>
            <a:endParaRPr lang="en-US" dirty="0"/>
          </a:p>
        </p:txBody>
      </p:sp>
    </p:spTree>
    <p:extLst>
      <p:ext uri="{BB962C8B-B14F-4D97-AF65-F5344CB8AC3E}">
        <p14:creationId xmlns:p14="http://schemas.microsoft.com/office/powerpoint/2010/main" val="2732477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Moral development &amp; ethical decision-making </a:t>
            </a:r>
          </a:p>
        </p:txBody>
      </p:sp>
      <p:sp>
        <p:nvSpPr>
          <p:cNvPr id="3" name="Content Placeholder 2"/>
          <p:cNvSpPr>
            <a:spLocks noGrp="1"/>
          </p:cNvSpPr>
          <p:nvPr>
            <p:ph idx="1"/>
          </p:nvPr>
        </p:nvSpPr>
        <p:spPr>
          <a:xfrm>
            <a:off x="549275" y="1600201"/>
            <a:ext cx="8042276" cy="4869800"/>
          </a:xfrm>
        </p:spPr>
        <p:txBody>
          <a:bodyPr>
            <a:normAutofit fontScale="92500" lnSpcReduction="20000"/>
          </a:bodyPr>
          <a:lstStyle/>
          <a:p>
            <a:pPr lvl="0"/>
            <a:r>
              <a:rPr lang="en-US" dirty="0"/>
              <a:t>Biological factors</a:t>
            </a:r>
          </a:p>
          <a:p>
            <a:pPr lvl="0"/>
            <a:r>
              <a:rPr lang="en-US" dirty="0"/>
              <a:t>Learning theory</a:t>
            </a:r>
          </a:p>
          <a:p>
            <a:pPr lvl="1"/>
            <a:r>
              <a:rPr lang="en-US" sz="2400" dirty="0"/>
              <a:t>Modeling</a:t>
            </a:r>
          </a:p>
          <a:p>
            <a:pPr lvl="1"/>
            <a:r>
              <a:rPr lang="en-US" sz="2400" dirty="0"/>
              <a:t>Reinforcement</a:t>
            </a:r>
          </a:p>
          <a:p>
            <a:pPr lvl="0"/>
            <a:r>
              <a:rPr lang="en-US" dirty="0"/>
              <a:t>Kohlberg’s moral stages</a:t>
            </a:r>
          </a:p>
          <a:p>
            <a:pPr lvl="0"/>
            <a:r>
              <a:rPr lang="en-US" dirty="0"/>
              <a:t>Group/organization influence</a:t>
            </a:r>
          </a:p>
          <a:p>
            <a:pPr lvl="0"/>
            <a:r>
              <a:rPr lang="en-US" dirty="0"/>
              <a:t>Ethical climate</a:t>
            </a:r>
          </a:p>
          <a:p>
            <a:pPr lvl="0"/>
            <a:r>
              <a:rPr lang="en-US" dirty="0"/>
              <a:t>Ethics training</a:t>
            </a:r>
          </a:p>
          <a:p>
            <a:pPr lvl="0"/>
            <a:r>
              <a:rPr lang="en-US" dirty="0"/>
              <a:t>Leadership</a:t>
            </a:r>
          </a:p>
          <a:p>
            <a:pPr lvl="0"/>
            <a:r>
              <a:rPr lang="en-US" dirty="0"/>
              <a:t>Society &amp; Cultural influence</a:t>
            </a:r>
          </a:p>
          <a:p>
            <a:pPr marL="0" indent="0">
              <a:buNone/>
            </a:pPr>
            <a:endParaRPr lang="en-US" sz="3200" dirty="0"/>
          </a:p>
        </p:txBody>
      </p:sp>
    </p:spTree>
    <p:extLst>
      <p:ext uri="{BB962C8B-B14F-4D97-AF65-F5344CB8AC3E}">
        <p14:creationId xmlns:p14="http://schemas.microsoft.com/office/powerpoint/2010/main" val="1623238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Biological Factors</a:t>
            </a:r>
          </a:p>
        </p:txBody>
      </p:sp>
      <p:sp>
        <p:nvSpPr>
          <p:cNvPr id="3" name="Content Placeholder 2"/>
          <p:cNvSpPr>
            <a:spLocks noGrp="1"/>
          </p:cNvSpPr>
          <p:nvPr>
            <p:ph idx="1"/>
          </p:nvPr>
        </p:nvSpPr>
        <p:spPr/>
        <p:txBody>
          <a:bodyPr>
            <a:normAutofit/>
          </a:bodyPr>
          <a:lstStyle/>
          <a:p>
            <a:pPr marL="0" indent="0" algn="ctr">
              <a:buNone/>
            </a:pPr>
            <a:r>
              <a:rPr lang="en-US" sz="3600" dirty="0"/>
              <a:t>Biology plays a role in human behavior </a:t>
            </a:r>
          </a:p>
        </p:txBody>
      </p:sp>
    </p:spTree>
    <p:extLst>
      <p:ext uri="{BB962C8B-B14F-4D97-AF65-F5344CB8AC3E}">
        <p14:creationId xmlns:p14="http://schemas.microsoft.com/office/powerpoint/2010/main" val="1747781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Theory</a:t>
            </a:r>
          </a:p>
        </p:txBody>
      </p:sp>
      <p:sp>
        <p:nvSpPr>
          <p:cNvPr id="3" name="Content Placeholder 2"/>
          <p:cNvSpPr>
            <a:spLocks noGrp="1"/>
          </p:cNvSpPr>
          <p:nvPr>
            <p:ph idx="1"/>
          </p:nvPr>
        </p:nvSpPr>
        <p:spPr/>
        <p:txBody>
          <a:bodyPr>
            <a:normAutofit/>
          </a:bodyPr>
          <a:lstStyle/>
          <a:p>
            <a:pPr marL="0" indent="0" algn="ctr">
              <a:buNone/>
            </a:pPr>
            <a:r>
              <a:rPr lang="en-US" sz="3600" dirty="0"/>
              <a:t>Children learn what they are taught, including morals and values. </a:t>
            </a:r>
          </a:p>
        </p:txBody>
      </p:sp>
    </p:spTree>
    <p:extLst>
      <p:ext uri="{BB962C8B-B14F-4D97-AF65-F5344CB8AC3E}">
        <p14:creationId xmlns:p14="http://schemas.microsoft.com/office/powerpoint/2010/main" val="3363728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Modeling</a:t>
            </a:r>
          </a:p>
        </p:txBody>
      </p:sp>
      <p:sp>
        <p:nvSpPr>
          <p:cNvPr id="3" name="Content Placeholder 2"/>
          <p:cNvSpPr>
            <a:spLocks noGrp="1"/>
          </p:cNvSpPr>
          <p:nvPr>
            <p:ph idx="1"/>
          </p:nvPr>
        </p:nvSpPr>
        <p:spPr/>
        <p:txBody>
          <a:bodyPr/>
          <a:lstStyle/>
          <a:p>
            <a:pPr marL="0" indent="0" algn="ctr">
              <a:buNone/>
            </a:pPr>
            <a:r>
              <a:rPr lang="en-US" sz="3600" dirty="0"/>
              <a:t>You take the morals and values of those you admire and aspire to identify with/be.</a:t>
            </a:r>
          </a:p>
          <a:p>
            <a:pPr marL="0" indent="0">
              <a:buNone/>
            </a:pPr>
            <a:endParaRPr lang="en-US" dirty="0"/>
          </a:p>
          <a:p>
            <a:pPr marL="0" indent="0">
              <a:buNone/>
            </a:pPr>
            <a:r>
              <a:rPr lang="en-US" dirty="0">
                <a:sym typeface="Wingdings"/>
              </a:rPr>
              <a:t> Copy who you admire and want to be</a:t>
            </a:r>
            <a:endParaRPr lang="en-US" dirty="0"/>
          </a:p>
        </p:txBody>
      </p:sp>
    </p:spTree>
    <p:extLst>
      <p:ext uri="{BB962C8B-B14F-4D97-AF65-F5344CB8AC3E}">
        <p14:creationId xmlns:p14="http://schemas.microsoft.com/office/powerpoint/2010/main" val="270114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Reinforcement</a:t>
            </a:r>
          </a:p>
        </p:txBody>
      </p:sp>
      <p:sp>
        <p:nvSpPr>
          <p:cNvPr id="3" name="Content Placeholder 2"/>
          <p:cNvSpPr>
            <a:spLocks noGrp="1"/>
          </p:cNvSpPr>
          <p:nvPr>
            <p:ph idx="1"/>
          </p:nvPr>
        </p:nvSpPr>
        <p:spPr/>
        <p:txBody>
          <a:bodyPr/>
          <a:lstStyle/>
          <a:p>
            <a:pPr marL="0" indent="0" algn="ctr">
              <a:buNone/>
            </a:pPr>
            <a:r>
              <a:rPr lang="en-US" sz="3600" dirty="0"/>
              <a:t>Behaviors and beliefs that are reinforced/rewarded and repeated until they eventually become permanent. </a:t>
            </a:r>
          </a:p>
          <a:p>
            <a:pPr marL="0" indent="0">
              <a:buNone/>
            </a:pPr>
            <a:endParaRPr lang="en-US" dirty="0"/>
          </a:p>
        </p:txBody>
      </p:sp>
    </p:spTree>
    <p:extLst>
      <p:ext uri="{BB962C8B-B14F-4D97-AF65-F5344CB8AC3E}">
        <p14:creationId xmlns:p14="http://schemas.microsoft.com/office/powerpoint/2010/main" val="3995446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Reinforcement</a:t>
            </a:r>
          </a:p>
        </p:txBody>
      </p:sp>
      <p:sp>
        <p:nvSpPr>
          <p:cNvPr id="3" name="Content Placeholder 2"/>
          <p:cNvSpPr>
            <a:spLocks noGrp="1"/>
          </p:cNvSpPr>
          <p:nvPr>
            <p:ph idx="1"/>
          </p:nvPr>
        </p:nvSpPr>
        <p:spPr/>
        <p:txBody>
          <a:bodyPr>
            <a:normAutofit fontScale="92500"/>
          </a:bodyPr>
          <a:lstStyle/>
          <a:p>
            <a:pPr marL="0" indent="0" algn="ctr">
              <a:buNone/>
            </a:pPr>
            <a:r>
              <a:rPr lang="en-US" dirty="0"/>
              <a:t>Behaviors and beliefs that are reinforced/rewarded and repeated until they eventually become permanent. </a:t>
            </a:r>
          </a:p>
          <a:p>
            <a:pPr marL="0" indent="0" algn="ctr">
              <a:buNone/>
            </a:pPr>
            <a:r>
              <a:rPr lang="en-US" sz="4400" dirty="0"/>
              <a:t>As a child grows up, they mature out of rewards and punishment and they become internal controls/ conscience. </a:t>
            </a:r>
          </a:p>
        </p:txBody>
      </p:sp>
    </p:spTree>
    <p:extLst>
      <p:ext uri="{BB962C8B-B14F-4D97-AF65-F5344CB8AC3E}">
        <p14:creationId xmlns:p14="http://schemas.microsoft.com/office/powerpoint/2010/main" val="3497776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Kolhberg’s</a:t>
            </a:r>
            <a:r>
              <a:rPr lang="en-US" dirty="0"/>
              <a:t> moral states</a:t>
            </a:r>
            <a:br>
              <a:rPr lang="en-US" dirty="0"/>
            </a:br>
            <a:r>
              <a:rPr lang="en-US" dirty="0"/>
              <a:t>(K’s moral stages)</a:t>
            </a:r>
          </a:p>
        </p:txBody>
      </p:sp>
      <p:sp>
        <p:nvSpPr>
          <p:cNvPr id="3" name="Content Placeholder 2"/>
          <p:cNvSpPr>
            <a:spLocks noGrp="1"/>
          </p:cNvSpPr>
          <p:nvPr>
            <p:ph idx="1"/>
          </p:nvPr>
        </p:nvSpPr>
        <p:spPr/>
        <p:txBody>
          <a:bodyPr/>
          <a:lstStyle/>
          <a:p>
            <a:pPr marL="0" indent="0" algn="ctr">
              <a:buNone/>
            </a:pPr>
            <a:r>
              <a:rPr lang="en-US" sz="2800" dirty="0"/>
              <a:t>Theory that individuals mature physically and emotionally. </a:t>
            </a:r>
          </a:p>
          <a:p>
            <a:pPr marL="0" indent="0" algn="ctr">
              <a:buNone/>
            </a:pPr>
            <a:endParaRPr lang="en-US" sz="2800" dirty="0"/>
          </a:p>
          <a:p>
            <a:pPr marL="0" indent="0" algn="ctr">
              <a:buNone/>
            </a:pPr>
            <a:r>
              <a:rPr lang="en-US" sz="2800" dirty="0"/>
              <a:t>  Post-Conventional</a:t>
            </a:r>
          </a:p>
          <a:p>
            <a:pPr marL="0" indent="0" algn="ctr">
              <a:buNone/>
            </a:pPr>
            <a:r>
              <a:rPr lang="en-US" sz="2800" dirty="0"/>
              <a:t>               Conventional             </a:t>
            </a:r>
            <a:r>
              <a:rPr lang="en-US" sz="2800" dirty="0">
                <a:latin typeface="Wingdings"/>
                <a:ea typeface="Wingdings"/>
                <a:cs typeface="Wingdings"/>
                <a:sym typeface="Wingdings"/>
              </a:rPr>
              <a:t></a:t>
            </a:r>
            <a:endParaRPr lang="en-US" sz="2800" dirty="0"/>
          </a:p>
          <a:p>
            <a:pPr marL="0" indent="0" algn="ctr">
              <a:buNone/>
            </a:pPr>
            <a:r>
              <a:rPr lang="en-US" sz="2800" dirty="0"/>
              <a:t>  Pre-Conventional</a:t>
            </a:r>
          </a:p>
          <a:p>
            <a:pPr marL="0" indent="0">
              <a:buNone/>
            </a:pPr>
            <a:endParaRPr lang="en-US" dirty="0"/>
          </a:p>
        </p:txBody>
      </p:sp>
      <p:sp>
        <p:nvSpPr>
          <p:cNvPr id="4" name="Isosceles Triangle 3"/>
          <p:cNvSpPr/>
          <p:nvPr/>
        </p:nvSpPr>
        <p:spPr>
          <a:xfrm>
            <a:off x="1169141" y="3305546"/>
            <a:ext cx="1834343" cy="2277602"/>
          </a:xfrm>
          <a:prstGeom prst="triangl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807626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25</TotalTime>
  <Words>708</Words>
  <Application>Microsoft Office PowerPoint</Application>
  <PresentationFormat>On-screen Show (4:3)</PresentationFormat>
  <Paragraphs>103</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News Gothic MT</vt:lpstr>
      <vt:lpstr>Wingdings</vt:lpstr>
      <vt:lpstr>Wingdings 2</vt:lpstr>
      <vt:lpstr>Breeze</vt:lpstr>
      <vt:lpstr>Becoming an Ethical Professional</vt:lpstr>
      <vt:lpstr>Moral development &amp; ethical decision-making </vt:lpstr>
      <vt:lpstr>Moral development &amp; ethical decision-making </vt:lpstr>
      <vt:lpstr>Biological Factors</vt:lpstr>
      <vt:lpstr>Learning Theory</vt:lpstr>
      <vt:lpstr>Modeling</vt:lpstr>
      <vt:lpstr>Reinforcement</vt:lpstr>
      <vt:lpstr>Reinforcement</vt:lpstr>
      <vt:lpstr>Kolhberg’s moral states (K’s moral stages)</vt:lpstr>
      <vt:lpstr>Kolhberg’s moral states (K’s moral stages)</vt:lpstr>
      <vt:lpstr>Question</vt:lpstr>
      <vt:lpstr>Question</vt:lpstr>
      <vt:lpstr>Workgroup</vt:lpstr>
      <vt:lpstr>Empathy v. Sympathy</vt:lpstr>
      <vt:lpstr>Empathy v. Sympathy</vt:lpstr>
      <vt:lpstr>Restructuring Beliefs</vt:lpstr>
      <vt:lpstr>Restructuring Beliefs</vt:lpstr>
      <vt:lpstr>Restructuring Beliefs</vt:lpstr>
      <vt:lpstr>Restructuring Beliefs</vt:lpstr>
      <vt:lpstr>Restructuring Beliefs</vt:lpstr>
      <vt:lpstr>Restructuring Beliefs</vt:lpstr>
      <vt:lpstr>Ethics Training</vt:lpstr>
      <vt:lpstr>What we need for moral growth</vt:lpstr>
      <vt:lpstr>Question</vt:lpstr>
      <vt:lpstr>Leadership</vt:lpstr>
      <vt:lpstr>What do we look for in ethical leaders?</vt:lpstr>
      <vt:lpstr>What do we look for in ethical leaders?</vt:lpstr>
      <vt:lpstr>What do we look for in  ethical leaders?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Becoming an Ethical Professional</dc:title>
  <dc:creator>Megan Mangassarian</dc:creator>
  <cp:lastModifiedBy>isaac willkomm</cp:lastModifiedBy>
  <cp:revision>10</cp:revision>
  <dcterms:created xsi:type="dcterms:W3CDTF">2019-03-02T18:42:15Z</dcterms:created>
  <dcterms:modified xsi:type="dcterms:W3CDTF">2020-11-02T08:09:02Z</dcterms:modified>
</cp:coreProperties>
</file>