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326" r:id="rId4"/>
    <p:sldId id="259" r:id="rId5"/>
    <p:sldId id="313" r:id="rId6"/>
    <p:sldId id="331" r:id="rId7"/>
    <p:sldId id="315" r:id="rId8"/>
    <p:sldId id="335" r:id="rId9"/>
    <p:sldId id="316" r:id="rId10"/>
    <p:sldId id="337" r:id="rId11"/>
    <p:sldId id="332" r:id="rId12"/>
    <p:sldId id="338" r:id="rId13"/>
    <p:sldId id="262" r:id="rId14"/>
    <p:sldId id="318" r:id="rId15"/>
    <p:sldId id="319" r:id="rId16"/>
    <p:sldId id="339" r:id="rId17"/>
    <p:sldId id="340" r:id="rId18"/>
    <p:sldId id="341" r:id="rId19"/>
    <p:sldId id="324" r:id="rId20"/>
    <p:sldId id="342" r:id="rId21"/>
    <p:sldId id="333" r:id="rId22"/>
    <p:sldId id="334" r:id="rId23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144958-4EDA-0B42-BEE3-4E8C942F65C5}" type="datetimeFigureOut">
              <a:rPr lang="en-US" smtClean="0"/>
              <a:t>9/21/20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ate.gov/pagelayout/senators/a_three_sections_with_teasers/leadership.htm" TargetMode="External"/><Relationship Id="rId2" Type="http://schemas.openxmlformats.org/officeDocument/2006/relationships/hyperlink" Target="http://www.house.gov/leadership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ate.gov/pagelayout/committees/d_three_sections_with_teasers/committees_home.htm" TargetMode="External"/><Relationship Id="rId2" Type="http://schemas.openxmlformats.org/officeDocument/2006/relationships/hyperlink" Target="http://www.house.gov/committees/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publican.senate.gov/public/index.cfm/" TargetMode="External"/><Relationship Id="rId2" Type="http://schemas.openxmlformats.org/officeDocument/2006/relationships/hyperlink" Target="https://www.gop.gov/steering-committee/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ollingreport.com/CongJob1.htm" TargetMode="External"/><Relationship Id="rId2" Type="http://schemas.openxmlformats.org/officeDocument/2006/relationships/hyperlink" Target="http://online.wsj.com/public/resources/documents/info-presapp0605-31.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reload=9&amp;v=ZTTbbU8u3Zo&amp;feature=emb_logo&amp;ab_channel=NP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J. Bryan Cole</a:t>
            </a:r>
          </a:p>
          <a:p>
            <a:endParaRPr lang="en-US" dirty="0"/>
          </a:p>
          <a:p>
            <a:r>
              <a:rPr lang="en-US" dirty="0"/>
              <a:t>POLS 3366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Political Parties</a:t>
            </a:r>
            <a:br>
              <a:rPr lang="en-US" sz="2800" dirty="0"/>
            </a:br>
            <a:r>
              <a:rPr lang="en-US" sz="2800" dirty="0" err="1"/>
              <a:t>Parties</a:t>
            </a:r>
            <a:r>
              <a:rPr lang="en-US" sz="2800" dirty="0"/>
              <a:t> in Legislative Bodies  </a:t>
            </a:r>
            <a:br>
              <a:rPr lang="en-US" sz="2800" dirty="0"/>
            </a:br>
            <a:r>
              <a:rPr lang="en-US" sz="2800" dirty="0"/>
              <a:t>September 22, 2020</a:t>
            </a:r>
          </a:p>
        </p:txBody>
      </p:sp>
    </p:spTree>
    <p:extLst>
      <p:ext uri="{BB962C8B-B14F-4D97-AF65-F5344CB8AC3E}">
        <p14:creationId xmlns:p14="http://schemas.microsoft.com/office/powerpoint/2010/main" val="605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F9BED6-4651-4955-9972-792BD4F658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E3E9B-01B7-423C-A7D5-AA3BE2EC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Organization and Operation of Congress</a:t>
            </a:r>
          </a:p>
        </p:txBody>
      </p:sp>
    </p:spTree>
    <p:extLst>
      <p:ext uri="{BB962C8B-B14F-4D97-AF65-F5344CB8AC3E}">
        <p14:creationId xmlns:p14="http://schemas.microsoft.com/office/powerpoint/2010/main" val="2697420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7FB0-1C6C-4818-92EE-74AEE9D26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Congress Operates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E8D91-7838-49BA-91A0-C317AE88D6C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Clearly, the U.S. Constitution gives Congress many specific powers and responsibilities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However, it largely allows Congress the freedom to operate itself as it sees fit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Thus, many basic features of Congress have been decided upon by its members; naturally, its members will want to set it up in such a manner as to achieve </a:t>
            </a:r>
            <a:r>
              <a:rPr lang="en-US" i="1" dirty="0"/>
              <a:t>their </a:t>
            </a:r>
            <a:r>
              <a:rPr lang="en-US" dirty="0"/>
              <a:t>goals </a:t>
            </a:r>
          </a:p>
        </p:txBody>
      </p:sp>
    </p:spTree>
    <p:extLst>
      <p:ext uri="{BB962C8B-B14F-4D97-AF65-F5344CB8AC3E}">
        <p14:creationId xmlns:p14="http://schemas.microsoft.com/office/powerpoint/2010/main" val="456259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1650-58B2-4B39-888C-0344DDA9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Members of Congress (and Their Political Parties) Achieve Their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D4FAD-08EE-4145-A07A-7FC9B0199A0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Leadership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Committees</a:t>
            </a:r>
          </a:p>
        </p:txBody>
      </p:sp>
    </p:spTree>
    <p:extLst>
      <p:ext uri="{BB962C8B-B14F-4D97-AF65-F5344CB8AC3E}">
        <p14:creationId xmlns:p14="http://schemas.microsoft.com/office/powerpoint/2010/main" val="2167087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Party Leadership in Congress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we have previously discussed, the political parties in each chamber organize themselves so as to maximize their ability to achieve legislative goals</a:t>
            </a:r>
          </a:p>
          <a:p>
            <a:endParaRPr lang="en-US" dirty="0"/>
          </a:p>
          <a:p>
            <a:r>
              <a:rPr lang="en-US" dirty="0"/>
              <a:t>Party leadership in Congress</a:t>
            </a:r>
          </a:p>
          <a:p>
            <a:endParaRPr lang="en-US" dirty="0"/>
          </a:p>
          <a:p>
            <a:pPr lvl="1"/>
            <a:r>
              <a:rPr lang="en-US" dirty="0">
                <a:hlinkClick r:id="rId2"/>
              </a:rPr>
              <a:t>House of Representatives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3"/>
              </a:rPr>
              <a:t>Senate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016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Speaker of the House Nancy Pelosi (D-CA)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House Minority Leader Kevin McCarthy (R-CA)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116</a:t>
            </a:r>
            <a:r>
              <a:rPr lang="en-US" baseline="30000" dirty="0"/>
              <a:t>th</a:t>
            </a:r>
            <a:r>
              <a:rPr lang="en-US" dirty="0"/>
              <a:t> Congress: House of Representatives</a:t>
            </a:r>
          </a:p>
        </p:txBody>
      </p:sp>
      <p:pic>
        <p:nvPicPr>
          <p:cNvPr id="7" name="Content Placeholder 6" descr="kevinmccarthy.jpg"/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1" r="-1422"/>
          <a:stretch/>
        </p:blipFill>
        <p:spPr/>
      </p:pic>
      <p:pic>
        <p:nvPicPr>
          <p:cNvPr id="10" name="Content Placeholder 9" descr="nancypelosi.jpg"/>
          <p:cNvPicPr>
            <a:picLocks noGrp="1" noChangeAspect="1"/>
          </p:cNvPicPr>
          <p:nvPr>
            <p:ph sz="quarter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9" r="-114"/>
          <a:stretch/>
        </p:blipFill>
        <p:spPr/>
      </p:pic>
    </p:spTree>
    <p:extLst>
      <p:ext uri="{BB962C8B-B14F-4D97-AF65-F5344CB8AC3E}">
        <p14:creationId xmlns:p14="http://schemas.microsoft.com/office/powerpoint/2010/main" val="2136456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Senate Minority Leader Chuck Schumer (D-NY)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Senate Majority Leader Mitch McConnell (R-KY)</a:t>
            </a:r>
          </a:p>
        </p:txBody>
      </p:sp>
      <p:pic>
        <p:nvPicPr>
          <p:cNvPr id="7" name="Content Placeholder 6" descr="schumer.jpeg"/>
          <p:cNvPicPr>
            <a:picLocks noGrp="1" noChangeAspect="1"/>
          </p:cNvPicPr>
          <p:nvPr>
            <p:ph sz="quarter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" r="-496"/>
          <a:stretch/>
        </p:blipFill>
        <p:spPr/>
      </p:pic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116</a:t>
            </a:r>
            <a:r>
              <a:rPr lang="en-US" baseline="30000"/>
              <a:t>th</a:t>
            </a:r>
            <a:r>
              <a:rPr lang="en-US"/>
              <a:t> </a:t>
            </a:r>
            <a:r>
              <a:rPr lang="en-US" dirty="0"/>
              <a:t>Congress: Senate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1" y="2438400"/>
            <a:ext cx="4089656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726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996D8-D9ED-46D1-A448-67DB606DE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Party Leaders’ Responsibilities Extend Beyond Their Own Parties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3D01A-97C2-42CD-9D35-685CF04CAEE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addition to leading one’s own party, the Speaker of the House and Senate Majority Leader are responsible for leading their respective chambers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Crucially, that includes such tasks as agenda setting, e.g. deciding what legislation the chamber will (or won’t) consider</a:t>
            </a:r>
          </a:p>
        </p:txBody>
      </p:sp>
    </p:spTree>
    <p:extLst>
      <p:ext uri="{BB962C8B-B14F-4D97-AF65-F5344CB8AC3E}">
        <p14:creationId xmlns:p14="http://schemas.microsoft.com/office/powerpoint/2010/main" val="2200970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33DA96C-69B8-4736-94BD-0CFC8CFA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/>
          <a:lstStyle/>
          <a:p>
            <a:pPr algn="ctr"/>
            <a:r>
              <a:rPr lang="en-US" dirty="0"/>
              <a:t>The Work of Congressional Committees</a:t>
            </a:r>
          </a:p>
        </p:txBody>
      </p:sp>
      <p:pic>
        <p:nvPicPr>
          <p:cNvPr id="6" name="Content Placeholder 5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B4357643-1841-46B2-9DC0-506EF6AB480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8219"/>
          <a:stretch/>
        </p:blipFill>
        <p:spPr>
          <a:xfrm>
            <a:off x="3000375" y="609600"/>
            <a:ext cx="5867400" cy="4267200"/>
          </a:xfrm>
          <a:noFill/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364E0AE-49CD-4899-807F-9420DAEAE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/>
          <a:p>
            <a:r>
              <a:rPr lang="en-US" dirty="0"/>
              <a:t>Committees are the basic working units of Congress</a:t>
            </a:r>
          </a:p>
          <a:p>
            <a:endParaRPr lang="en-US" dirty="0"/>
          </a:p>
          <a:p>
            <a:r>
              <a:rPr lang="en-US" dirty="0"/>
              <a:t>They have four basic jobs: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Hold hearings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Review bills and their amendments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Report legislation to the full chamber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Investigate and provide oversight of the executive branch of government</a:t>
            </a:r>
          </a:p>
        </p:txBody>
      </p:sp>
    </p:spTree>
    <p:extLst>
      <p:ext uri="{BB962C8B-B14F-4D97-AF65-F5344CB8AC3E}">
        <p14:creationId xmlns:p14="http://schemas.microsoft.com/office/powerpoint/2010/main" val="1529093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41857-FC16-45E4-92A6-65547ACD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9955-1619-4BBD-866A-94A78DC8D82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Speaker of the House and Senate Majority Leader: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Refer bills to committees for consideration </a:t>
            </a:r>
          </a:p>
          <a:p>
            <a:pPr lvl="1"/>
            <a:r>
              <a:rPr lang="en-US" dirty="0"/>
              <a:t>Assign members of their caucuses to committees</a:t>
            </a:r>
          </a:p>
          <a:p>
            <a:endParaRPr lang="en-US" dirty="0"/>
          </a:p>
          <a:p>
            <a:r>
              <a:rPr lang="en-US" dirty="0"/>
              <a:t>Likewise, leaders of the minority party assign their own members to committees </a:t>
            </a:r>
          </a:p>
        </p:txBody>
      </p:sp>
    </p:spTree>
    <p:extLst>
      <p:ext uri="{BB962C8B-B14F-4D97-AF65-F5344CB8AC3E}">
        <p14:creationId xmlns:p14="http://schemas.microsoft.com/office/powerpoint/2010/main" val="1224718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Bills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Members of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Bills assigned to committees (and subcommittees) on the basis of subject matter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Committees of the House of Representatives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Committees of the United States Senate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Determined by party leadership according to seniority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Members’ preferences are taken into account:</a:t>
            </a:r>
          </a:p>
          <a:p>
            <a:endParaRPr lang="en-US" dirty="0"/>
          </a:p>
          <a:p>
            <a:pPr lvl="1"/>
            <a:r>
              <a:rPr lang="en-US" dirty="0"/>
              <a:t>Everyone wants to be on powerful committees</a:t>
            </a:r>
          </a:p>
          <a:p>
            <a:pPr lvl="1"/>
            <a:r>
              <a:rPr lang="en-US" dirty="0"/>
              <a:t>Does it benefit your district/state?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Gets to Serve on Which Committees?</a:t>
            </a:r>
          </a:p>
        </p:txBody>
      </p:sp>
    </p:spTree>
    <p:extLst>
      <p:ext uri="{BB962C8B-B14F-4D97-AF65-F5344CB8AC3E}">
        <p14:creationId xmlns:p14="http://schemas.microsoft.com/office/powerpoint/2010/main" val="74497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Party in the Government</a:t>
            </a:r>
          </a:p>
        </p:txBody>
      </p:sp>
    </p:spTree>
    <p:extLst>
      <p:ext uri="{BB962C8B-B14F-4D97-AF65-F5344CB8AC3E}">
        <p14:creationId xmlns:p14="http://schemas.microsoft.com/office/powerpoint/2010/main" val="1070289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167BD8-1A9B-49BD-B4DA-96E8D6F682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Members Make Requests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86AA7-CB8F-44BE-9463-37A5E74F8B0C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Party Leaders Have the Final Say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AB845-9786-4AFB-B393-642FB7BD2FF8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members prefer to serve on committees that address issues of special importance to their district/state</a:t>
            </a:r>
          </a:p>
          <a:p>
            <a:endParaRPr lang="en-US" dirty="0"/>
          </a:p>
          <a:p>
            <a:r>
              <a:rPr lang="en-US" dirty="0"/>
              <a:t>Everyone wants to be on powerful committees (Which ones are these?)!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C3D91D-622B-40BE-AB66-C210B5E10D3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House of Representatives</a:t>
            </a:r>
          </a:p>
          <a:p>
            <a:endParaRPr lang="en-US" dirty="0"/>
          </a:p>
          <a:p>
            <a:pPr lvl="1"/>
            <a:r>
              <a:rPr lang="en-US" dirty="0">
                <a:hlinkClick r:id="rId2"/>
              </a:rPr>
              <a:t>House Democratic Caucus</a:t>
            </a:r>
          </a:p>
          <a:p>
            <a:pPr lvl="1"/>
            <a:r>
              <a:rPr lang="en-US" dirty="0">
                <a:hlinkClick r:id="rId2"/>
              </a:rPr>
              <a:t>House Republican Steering Committee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Senate</a:t>
            </a:r>
          </a:p>
          <a:p>
            <a:endParaRPr lang="en-US" dirty="0"/>
          </a:p>
          <a:p>
            <a:pPr lvl="1"/>
            <a:r>
              <a:rPr lang="en-US" dirty="0">
                <a:hlinkClick r:id="rId3"/>
              </a:rPr>
              <a:t>Senate Democratic Caucus</a:t>
            </a:r>
          </a:p>
          <a:p>
            <a:pPr lvl="1"/>
            <a:r>
              <a:rPr lang="en-US" dirty="0">
                <a:hlinkClick r:id="rId3"/>
              </a:rPr>
              <a:t>Senate Republican Conference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6EA034B-3D2F-4CC3-8A06-7E9A8C93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Gets to Serve on Which Committees?</a:t>
            </a:r>
          </a:p>
        </p:txBody>
      </p:sp>
    </p:spTree>
    <p:extLst>
      <p:ext uri="{BB962C8B-B14F-4D97-AF65-F5344CB8AC3E}">
        <p14:creationId xmlns:p14="http://schemas.microsoft.com/office/powerpoint/2010/main" val="3998167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01459C-DC69-4183-AB50-FDB349D234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16D62F-0E8B-4F48-917C-A458E0F6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</a:t>
            </a:r>
          </a:p>
        </p:txBody>
      </p:sp>
    </p:spTree>
    <p:extLst>
      <p:ext uri="{BB962C8B-B14F-4D97-AF65-F5344CB8AC3E}">
        <p14:creationId xmlns:p14="http://schemas.microsoft.com/office/powerpoint/2010/main" val="1253693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CFCD5-FBC8-4955-A1B8-16FA977B8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Think About for 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FC519-FE49-4B37-BE92-96038B5F92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Later this week, we will begin to explore political polarization; bearing that in mind, please think about the question below </a:t>
            </a:r>
          </a:p>
          <a:p>
            <a:endParaRPr lang="en-US" dirty="0"/>
          </a:p>
          <a:p>
            <a:r>
              <a:rPr lang="en-US" dirty="0"/>
              <a:t>What reforms do you think might be necessary to make Congress a more responsive, effective institution? </a:t>
            </a:r>
          </a:p>
          <a:p>
            <a:endParaRPr lang="en-US" dirty="0"/>
          </a:p>
          <a:p>
            <a:r>
              <a:rPr lang="en-US"/>
              <a:t>Here, “effective” means </a:t>
            </a:r>
            <a:r>
              <a:rPr lang="en-US" dirty="0"/>
              <a:t>doing what the American people want it to do</a:t>
            </a:r>
          </a:p>
        </p:txBody>
      </p:sp>
    </p:spTree>
    <p:extLst>
      <p:ext uri="{BB962C8B-B14F-4D97-AF65-F5344CB8AC3E}">
        <p14:creationId xmlns:p14="http://schemas.microsoft.com/office/powerpoint/2010/main" val="363694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A4B9-01A7-4772-9FA5-F092CFA58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A20D-310D-4CDD-B492-20815BC24B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During the next couple of weeks, we will explore how the parties in the government work to achieve their objectives, especially desired public policies</a:t>
            </a:r>
          </a:p>
          <a:p>
            <a:endParaRPr lang="en-US" dirty="0"/>
          </a:p>
          <a:p>
            <a:r>
              <a:rPr lang="en-US" dirty="0"/>
              <a:t>Our focus this week concerns legislative bodies, primarily Congress</a:t>
            </a:r>
          </a:p>
          <a:p>
            <a:endParaRPr lang="en-US" dirty="0"/>
          </a:p>
          <a:p>
            <a:r>
              <a:rPr lang="en-US" dirty="0"/>
              <a:t>Broadly, I would like to explore the positive and negative impacts that political parties have on the legislative process</a:t>
            </a:r>
          </a:p>
        </p:txBody>
      </p:sp>
    </p:spTree>
    <p:extLst>
      <p:ext uri="{BB962C8B-B14F-4D97-AF65-F5344CB8AC3E}">
        <p14:creationId xmlns:p14="http://schemas.microsoft.com/office/powerpoint/2010/main" val="3971766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B958B-53C5-4F88-9A7B-10A4B5888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Why Political Parties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FA9B-DDF0-40D0-86BF-0259CE7A7BC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As we mentioned previously, the pursuit of ideological goals is a big reason for the formation of political parties</a:t>
            </a:r>
          </a:p>
          <a:p>
            <a:endParaRPr lang="en-US" dirty="0"/>
          </a:p>
          <a:p>
            <a:r>
              <a:rPr lang="en-US" dirty="0"/>
              <a:t>Political parties:</a:t>
            </a:r>
          </a:p>
          <a:p>
            <a:endParaRPr lang="en-US" dirty="0"/>
          </a:p>
          <a:p>
            <a:pPr lvl="1"/>
            <a:r>
              <a:rPr lang="en-US" dirty="0"/>
              <a:t>Streamline the work necessary to achieve policy goals</a:t>
            </a:r>
          </a:p>
          <a:p>
            <a:pPr lvl="1"/>
            <a:r>
              <a:rPr lang="en-US" dirty="0"/>
              <a:t>Help with elections </a:t>
            </a:r>
            <a:r>
              <a:rPr lang="en-US"/>
              <a:t>and reelections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Congress</a:t>
            </a:r>
          </a:p>
        </p:txBody>
      </p:sp>
    </p:spTree>
    <p:extLst>
      <p:ext uri="{BB962C8B-B14F-4D97-AF65-F5344CB8AC3E}">
        <p14:creationId xmlns:p14="http://schemas.microsoft.com/office/powerpoint/2010/main" val="78089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061B377-9AE3-4B38-8256-266E475B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/>
          <a:lstStyle/>
          <a:p>
            <a:pPr algn="ctr"/>
            <a:r>
              <a:rPr lang="en-US" dirty="0"/>
              <a:t>Congress</a:t>
            </a:r>
          </a:p>
        </p:txBody>
      </p:sp>
      <p:pic>
        <p:nvPicPr>
          <p:cNvPr id="5" name="Picture Placeholder 2">
            <a:extLst>
              <a:ext uri="{FF2B5EF4-FFF2-40B4-BE49-F238E27FC236}">
                <a16:creationId xmlns:a16="http://schemas.microsoft.com/office/drawing/2014/main" id="{BFABF0A1-A659-426A-A807-25C43B9310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25" r="10124" b="-1"/>
          <a:stretch/>
        </p:blipFill>
        <p:spPr>
          <a:xfrm>
            <a:off x="3000375" y="609600"/>
            <a:ext cx="5867400" cy="4267200"/>
          </a:xfrm>
          <a:prstGeom prst="rect">
            <a:avLst/>
          </a:prstGeo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6B075DD4-3AAB-472C-8455-AE160E9B0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/>
          <a:p>
            <a:r>
              <a:rPr lang="en-US" dirty="0"/>
              <a:t>As the legislative branch, Congress has numerous responsibilities, some of which go far beyond merely passing laws</a:t>
            </a:r>
          </a:p>
          <a:p>
            <a:endParaRPr lang="en-US" dirty="0"/>
          </a:p>
          <a:p>
            <a:r>
              <a:rPr lang="en-US" dirty="0"/>
              <a:t>Remember that the framers believed that Congress would be the most powerful branch of government</a:t>
            </a:r>
          </a:p>
          <a:p>
            <a:endParaRPr lang="en-US" dirty="0"/>
          </a:p>
          <a:p>
            <a:r>
              <a:rPr lang="en-US" dirty="0"/>
              <a:t>Thus, they devoted considerable time and energy to its design</a:t>
            </a:r>
          </a:p>
        </p:txBody>
      </p:sp>
    </p:spTree>
    <p:extLst>
      <p:ext uri="{BB962C8B-B14F-4D97-AF65-F5344CB8AC3E}">
        <p14:creationId xmlns:p14="http://schemas.microsoft.com/office/powerpoint/2010/main" val="2272816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Congress is Very Unpopular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85556"/>
            <a:ext cx="4038600" cy="468172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Congress, our nation’s legislative branch, is not known for winning popularity contests!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Wall Street Journal's Interactive Presidential Approval Ratings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Congressional Approval Ratings - Polling Report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Why America Re-elects A Congress It Hates, From NPR, July 16, 2018.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The above clip alludes to what’s known as </a:t>
            </a:r>
            <a:r>
              <a:rPr lang="en-US" dirty="0" err="1"/>
              <a:t>Fenno’s</a:t>
            </a:r>
            <a:r>
              <a:rPr lang="en-US" dirty="0"/>
              <a:t> Paradox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371600"/>
            <a:ext cx="4092702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75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02D987-305C-41D8-966F-86B6C8F81C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Likes and Dislikes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6F58E-DBE4-4907-AB51-74614A16B82D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Role of Political Parties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3242-BF05-4746-A45C-DF86AE6001C2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35FD3D-DDC6-4609-B1CF-D32736D159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BA03E9-B7D3-4A14-BAF3-F50EB65B8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 about Congress?</a:t>
            </a:r>
          </a:p>
        </p:txBody>
      </p:sp>
    </p:spTree>
    <p:extLst>
      <p:ext uri="{BB962C8B-B14F-4D97-AF65-F5344CB8AC3E}">
        <p14:creationId xmlns:p14="http://schemas.microsoft.com/office/powerpoint/2010/main" val="346625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See Article I, Section 8 of the Constitution</a:t>
            </a:r>
          </a:p>
          <a:p>
            <a:r>
              <a:rPr lang="en-US" dirty="0"/>
              <a:t>Declaring war</a:t>
            </a:r>
          </a:p>
          <a:p>
            <a:r>
              <a:rPr lang="en-US" dirty="0"/>
              <a:t>Regulate interstate commerce</a:t>
            </a:r>
          </a:p>
          <a:p>
            <a:r>
              <a:rPr lang="en-US" dirty="0"/>
              <a:t>Power to tax and spend</a:t>
            </a:r>
          </a:p>
          <a:p>
            <a:r>
              <a:rPr lang="en-US" dirty="0"/>
              <a:t>Ratify treaties (Senate only)</a:t>
            </a:r>
          </a:p>
          <a:p>
            <a:r>
              <a:rPr lang="en-US" dirty="0"/>
              <a:t>Bureaucratic oversight</a:t>
            </a:r>
          </a:p>
          <a:p>
            <a:r>
              <a:rPr lang="en-US" dirty="0"/>
              <a:t>To check the power of the President, Congress can:</a:t>
            </a:r>
          </a:p>
          <a:p>
            <a:pPr lvl="1"/>
            <a:r>
              <a:rPr lang="en-US" dirty="0"/>
              <a:t>Ratify treaties (Senate only)</a:t>
            </a:r>
          </a:p>
          <a:p>
            <a:pPr lvl="1"/>
            <a:r>
              <a:rPr lang="en-US" dirty="0"/>
              <a:t>Confirm presidential appointees, including judicial ones (Senate only)</a:t>
            </a:r>
          </a:p>
          <a:p>
            <a:pPr lvl="1"/>
            <a:r>
              <a:rPr lang="en-US" dirty="0"/>
              <a:t>Override presidential vetoes</a:t>
            </a:r>
          </a:p>
          <a:p>
            <a:pPr lvl="1"/>
            <a:r>
              <a:rPr lang="en-US" dirty="0"/>
              <a:t>Impeach the President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64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812</Words>
  <Application>Microsoft Macintosh PowerPoint</Application>
  <PresentationFormat>On-screen Show (4:3)</PresentationFormat>
  <Paragraphs>139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Georgia</vt:lpstr>
      <vt:lpstr>Wingdings</vt:lpstr>
      <vt:lpstr>Wingdings 2</vt:lpstr>
      <vt:lpstr>Default Theme</vt:lpstr>
      <vt:lpstr>Political Parties Parties in Legislative Bodies   September 22, 2020</vt:lpstr>
      <vt:lpstr>The Party in the Government</vt:lpstr>
      <vt:lpstr>Overview</vt:lpstr>
      <vt:lpstr>Remember Why Political Parties Form</vt:lpstr>
      <vt:lpstr>Introduction to Congress</vt:lpstr>
      <vt:lpstr>Congress</vt:lpstr>
      <vt:lpstr>Congress is Very Unpopular</vt:lpstr>
      <vt:lpstr>What Do You Think about Congress?</vt:lpstr>
      <vt:lpstr>Powers of Congress</vt:lpstr>
      <vt:lpstr>The Organization and Operation of Congress</vt:lpstr>
      <vt:lpstr>How Congress Operates</vt:lpstr>
      <vt:lpstr>How Members of Congress (and Their Political Parties) Achieve Their Goals</vt:lpstr>
      <vt:lpstr>Party Leadership in Congress</vt:lpstr>
      <vt:lpstr>The 116th Congress: House of Representatives</vt:lpstr>
      <vt:lpstr>The 116th Congress: Senate</vt:lpstr>
      <vt:lpstr>Party Leaders’ Responsibilities Extend Beyond Their Own Parties</vt:lpstr>
      <vt:lpstr>The Work of Congressional Committees</vt:lpstr>
      <vt:lpstr>Organization of Committees</vt:lpstr>
      <vt:lpstr>Who Gets to Serve on Which Committees?</vt:lpstr>
      <vt:lpstr>Who Gets to Serve on Which Committees?</vt:lpstr>
      <vt:lpstr>Looking Ahead</vt:lpstr>
      <vt:lpstr>Questions to Think About for 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Parties Parties in Legislative Bodies   September 22, 2020</dc:title>
  <dc:creator>J. Bryan Cole</dc:creator>
  <cp:lastModifiedBy>Cole, J. B</cp:lastModifiedBy>
  <cp:revision>20</cp:revision>
  <dcterms:created xsi:type="dcterms:W3CDTF">2020-09-21T20:11:23Z</dcterms:created>
  <dcterms:modified xsi:type="dcterms:W3CDTF">2020-09-22T00:50:14Z</dcterms:modified>
</cp:coreProperties>
</file>