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7" r:id="rId2"/>
    <p:sldId id="258" r:id="rId3"/>
    <p:sldId id="259" r:id="rId4"/>
    <p:sldId id="260" r:id="rId5"/>
    <p:sldId id="263" r:id="rId6"/>
    <p:sldId id="264" r:id="rId7"/>
    <p:sldId id="265" r:id="rId8"/>
    <p:sldId id="267" r:id="rId9"/>
    <p:sldId id="273" r:id="rId10"/>
    <p:sldId id="270" r:id="rId11"/>
    <p:sldId id="271" r:id="rId12"/>
    <p:sldId id="274" r:id="rId13"/>
    <p:sldId id="275" r:id="rId14"/>
    <p:sldId id="272" r:id="rId15"/>
    <p:sldId id="266" r:id="rId16"/>
    <p:sldId id="268" r:id="rId17"/>
    <p:sldId id="269" r:id="rId18"/>
    <p:sldId id="261" r:id="rId19"/>
    <p:sldId id="262" r:id="rId2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57" d="100"/>
          <a:sy n="57" d="100"/>
        </p:scale>
        <p:origin x="906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44958-4EDA-0B42-BEE3-4E8C942F65C5}" type="datetimeFigureOut">
              <a:rPr lang="en-US" smtClean="0"/>
              <a:t>9/2/2020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E1F403AB-A789-F841-A16D-94FE0E845CD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44958-4EDA-0B42-BEE3-4E8C942F65C5}" type="datetimeFigureOut">
              <a:rPr lang="en-US" smtClean="0"/>
              <a:t>9/2/2020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F403AB-A789-F841-A16D-94FE0E845CD8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E1F403AB-A789-F841-A16D-94FE0E845CD8}" type="slidenum">
              <a:rPr lang="en-US" smtClean="0"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44958-4EDA-0B42-BEE3-4E8C942F65C5}" type="datetimeFigureOut">
              <a:rPr lang="en-US" smtClean="0"/>
              <a:t>9/2/2020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44958-4EDA-0B42-BEE3-4E8C942F65C5}" type="datetimeFigureOut">
              <a:rPr lang="en-US" smtClean="0"/>
              <a:t>9/2/2020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E1F403AB-A789-F841-A16D-94FE0E845CD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44958-4EDA-0B42-BEE3-4E8C942F65C5}" type="datetimeFigureOut">
              <a:rPr lang="en-US" smtClean="0"/>
              <a:t>9/2/2020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E1F403AB-A789-F841-A16D-94FE0E845CD8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CA144958-4EDA-0B42-BEE3-4E8C942F65C5}" type="datetimeFigureOut">
              <a:rPr lang="en-US" smtClean="0"/>
              <a:t>9/2/2020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F403AB-A789-F841-A16D-94FE0E845CD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44958-4EDA-0B42-BEE3-4E8C942F65C5}" type="datetimeFigureOut">
              <a:rPr lang="en-US" smtClean="0"/>
              <a:t>9/2/2020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E1F403AB-A789-F841-A16D-94FE0E845CD8}" type="slidenum">
              <a:rPr lang="en-US" smtClean="0"/>
              <a:t>‹#›</a:t>
            </a:fld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44958-4EDA-0B42-BEE3-4E8C942F65C5}" type="datetimeFigureOut">
              <a:rPr lang="en-US" smtClean="0"/>
              <a:t>9/2/2020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E1F403AB-A789-F841-A16D-94FE0E845CD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44958-4EDA-0B42-BEE3-4E8C942F65C5}" type="datetimeFigureOut">
              <a:rPr lang="en-US" smtClean="0"/>
              <a:t>9/2/2020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1F403AB-A789-F841-A16D-94FE0E845CD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E1F403AB-A789-F841-A16D-94FE0E845CD8}" type="slidenum">
              <a:rPr lang="en-US" smtClean="0"/>
              <a:t>‹#›</a:t>
            </a:fld>
            <a:endParaRPr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44958-4EDA-0B42-BEE3-4E8C942F65C5}" type="datetimeFigureOut">
              <a:rPr lang="en-US" smtClean="0"/>
              <a:t>9/2/2020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E1F403AB-A789-F841-A16D-94FE0E845CD8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Drag picture to placeholder or click icon to add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CA144958-4EDA-0B42-BEE3-4E8C942F65C5}" type="datetimeFigureOut">
              <a:rPr lang="en-US" smtClean="0"/>
              <a:t>9/2/2020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CA144958-4EDA-0B42-BEE3-4E8C942F65C5}" type="datetimeFigureOut">
              <a:rPr lang="en-US" smtClean="0"/>
              <a:t>9/2/2020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E1F403AB-A789-F841-A16D-94FE0E845CD8}" type="slidenum">
              <a:rPr lang="en-US" smtClean="0"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time_continue=212&amp;v=DYFNOGGwbn8&amp;feature=emb_logo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time_continue=1152&amp;v=7_j7msZgq0k&amp;feature=emb_logo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dccc.org/about/" TargetMode="External"/><Relationship Id="rId2" Type="http://schemas.openxmlformats.org/officeDocument/2006/relationships/hyperlink" Target="https://www.nrcc.org/about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dscc.org/about-us/" TargetMode="External"/><Relationship Id="rId4" Type="http://schemas.openxmlformats.org/officeDocument/2006/relationships/hyperlink" Target="https://www.nrsc.org/about-nrsc/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J. Bryan Cole</a:t>
            </a:r>
          </a:p>
          <a:p>
            <a:endParaRPr lang="en-US" dirty="0"/>
          </a:p>
          <a:p>
            <a:r>
              <a:rPr lang="en-US" dirty="0"/>
              <a:t>POLS 3366</a:t>
            </a:r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Political Parties</a:t>
            </a:r>
            <a:br>
              <a:rPr lang="en-US" dirty="0"/>
            </a:br>
            <a:r>
              <a:rPr lang="en-US" dirty="0"/>
              <a:t>Why Do We Have Political Parties?</a:t>
            </a:r>
            <a:br>
              <a:rPr lang="en-US" dirty="0"/>
            </a:br>
            <a:r>
              <a:rPr lang="en-US" dirty="0"/>
              <a:t>September 3, 2020</a:t>
            </a:r>
          </a:p>
        </p:txBody>
      </p:sp>
    </p:spTree>
    <p:extLst>
      <p:ext uri="{BB962C8B-B14F-4D97-AF65-F5344CB8AC3E}">
        <p14:creationId xmlns:p14="http://schemas.microsoft.com/office/powerpoint/2010/main" val="60525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Voters and </a:t>
            </a:r>
            <a:r>
              <a:rPr lang="en-US"/>
              <a:t>Political Parties</a:t>
            </a:r>
          </a:p>
        </p:txBody>
      </p:sp>
    </p:spTree>
    <p:extLst>
      <p:ext uri="{BB962C8B-B14F-4D97-AF65-F5344CB8AC3E}">
        <p14:creationId xmlns:p14="http://schemas.microsoft.com/office/powerpoint/2010/main" val="34919220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C2C4E5-602D-4C87-BD23-C7D960BDF4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What Do Voters Need to Participate Meaningfully in Elections?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B73701-F526-41CA-A132-A185139DA4CA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322488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F9E68B-E0AF-47AE-93A9-716E6DB609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rmAutofit/>
          </a:bodyPr>
          <a:lstStyle/>
          <a:p>
            <a:pPr algn="ctr">
              <a:lnSpc>
                <a:spcPct val="90000"/>
              </a:lnSpc>
            </a:pPr>
            <a:r>
              <a:rPr lang="en-US" sz="2000" dirty="0"/>
              <a:t>Mobilization of Voters AKA GOTV</a:t>
            </a:r>
          </a:p>
        </p:txBody>
      </p:sp>
      <p:sp>
        <p:nvSpPr>
          <p:cNvPr id="12" name="Text Placeholder 2">
            <a:extLst>
              <a:ext uri="{FF2B5EF4-FFF2-40B4-BE49-F238E27FC236}">
                <a16:creationId xmlns:a16="http://schemas.microsoft.com/office/drawing/2014/main" id="{C45DD551-8566-4EAD-AE2F-70D01391732A}"/>
              </a:ext>
            </a:extLst>
          </p:cNvPr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/>
          <a:p>
            <a:r>
              <a:rPr lang="en-US" dirty="0"/>
              <a:t>Political parties are very active in mobilizing voters 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Notice that political parties at all levels can help reduce “costs” for prospective voters</a:t>
            </a:r>
          </a:p>
          <a:p>
            <a:endParaRPr lang="en-US" dirty="0"/>
          </a:p>
          <a:p>
            <a:endParaRPr lang="en-US" dirty="0"/>
          </a:p>
        </p:txBody>
      </p:sp>
      <p:pic>
        <p:nvPicPr>
          <p:cNvPr id="7" name="Content Placeholder 6" descr="A screenshot of a newspaper&#10;&#10;Description automatically generated">
            <a:extLst>
              <a:ext uri="{FF2B5EF4-FFF2-40B4-BE49-F238E27FC236}">
                <a16:creationId xmlns:a16="http://schemas.microsoft.com/office/drawing/2014/main" id="{34AB84B8-9DF5-43FD-85D2-F72108578E0A}"/>
              </a:ext>
            </a:extLst>
          </p:cNvPr>
          <p:cNvPicPr>
            <a:picLocks noGrp="1" noChangeAspect="1"/>
          </p:cNvPicPr>
          <p:nvPr>
            <p:ph sz="quarter" idx="1"/>
          </p:nvPr>
        </p:nvPicPr>
        <p:blipFill rotWithShape="1">
          <a:blip r:embed="rId2"/>
          <a:srcRect t="4054"/>
          <a:stretch/>
        </p:blipFill>
        <p:spPr>
          <a:xfrm>
            <a:off x="3124200" y="685800"/>
            <a:ext cx="5638800" cy="5410200"/>
          </a:xfrm>
          <a:noFill/>
        </p:spPr>
      </p:pic>
    </p:spTree>
    <p:extLst>
      <p:ext uri="{BB962C8B-B14F-4D97-AF65-F5344CB8AC3E}">
        <p14:creationId xmlns:p14="http://schemas.microsoft.com/office/powerpoint/2010/main" val="335132748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>
            <a:extLst>
              <a:ext uri="{FF2B5EF4-FFF2-40B4-BE49-F238E27FC236}">
                <a16:creationId xmlns:a16="http://schemas.microsoft.com/office/drawing/2014/main" id="{B95FDCA0-D6D2-4C5A-9165-178FFB9A0A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/>
          <a:lstStyle/>
          <a:p>
            <a:pPr algn="ctr"/>
            <a:r>
              <a:rPr lang="en-US" dirty="0"/>
              <a:t>More Voter Mobilization</a:t>
            </a:r>
          </a:p>
        </p:txBody>
      </p:sp>
      <p:sp>
        <p:nvSpPr>
          <p:cNvPr id="13" name="Text Placeholder 2">
            <a:extLst>
              <a:ext uri="{FF2B5EF4-FFF2-40B4-BE49-F238E27FC236}">
                <a16:creationId xmlns:a16="http://schemas.microsoft.com/office/drawing/2014/main" id="{2EAD2AE9-C4D9-4E7C-AA7F-212E5D38B13D}"/>
              </a:ext>
            </a:extLst>
          </p:cNvPr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/>
          <a:p>
            <a:r>
              <a:rPr lang="en-US" dirty="0"/>
              <a:t>As you can see with this GOP example, mobilization also includes letting  prospective voters know where/when/how to vote</a:t>
            </a:r>
          </a:p>
          <a:p>
            <a:endParaRPr lang="en-US" dirty="0"/>
          </a:p>
          <a:p>
            <a:r>
              <a:rPr lang="en-US" dirty="0"/>
              <a:t>If you’re a candidate,  needless to say, you are going to appreciate these efforts</a:t>
            </a:r>
          </a:p>
          <a:p>
            <a:endParaRPr lang="en-US" dirty="0"/>
          </a:p>
        </p:txBody>
      </p:sp>
      <p:pic>
        <p:nvPicPr>
          <p:cNvPr id="6" name="Content Placeholder 5" descr="A close up of a newspaper&#10;&#10;Description automatically generated">
            <a:extLst>
              <a:ext uri="{FF2B5EF4-FFF2-40B4-BE49-F238E27FC236}">
                <a16:creationId xmlns:a16="http://schemas.microsoft.com/office/drawing/2014/main" id="{C7675449-3D78-4A2F-AB8A-11597E834562}"/>
              </a:ext>
            </a:extLst>
          </p:cNvPr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3124200" y="1170622"/>
            <a:ext cx="5638800" cy="4440555"/>
          </a:xfrm>
          <a:noFill/>
        </p:spPr>
      </p:pic>
    </p:spTree>
    <p:extLst>
      <p:ext uri="{BB962C8B-B14F-4D97-AF65-F5344CB8AC3E}">
        <p14:creationId xmlns:p14="http://schemas.microsoft.com/office/powerpoint/2010/main" val="165923603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EF5D60-595F-4E4C-8802-DB85BF1F31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Party Labels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EAF824-17DE-439D-BBBB-C484404AFC69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Ideally, if political parties (and their candidates) consistently embrace certain principles, then voters can use these “party labels” to determine more easily whom to support</a:t>
            </a:r>
          </a:p>
          <a:p>
            <a:endParaRPr lang="en-US" dirty="0"/>
          </a:p>
          <a:p>
            <a:r>
              <a:rPr lang="en-US" dirty="0"/>
              <a:t>Notice that the above imply that:</a:t>
            </a:r>
          </a:p>
          <a:p>
            <a:endParaRPr lang="en-US" dirty="0"/>
          </a:p>
          <a:p>
            <a:pPr lvl="1"/>
            <a:r>
              <a:rPr lang="en-US" dirty="0"/>
              <a:t>Candidates must not deviate from what the public expects of them based on their partisan affiliations (at least not drastically)</a:t>
            </a:r>
          </a:p>
          <a:p>
            <a:pPr lvl="1"/>
            <a:r>
              <a:rPr lang="en-US" dirty="0"/>
              <a:t>The party labels remain consistent across long periods of time</a:t>
            </a:r>
          </a:p>
        </p:txBody>
      </p:sp>
    </p:spTree>
    <p:extLst>
      <p:ext uri="{BB962C8B-B14F-4D97-AF65-F5344CB8AC3E}">
        <p14:creationId xmlns:p14="http://schemas.microsoft.com/office/powerpoint/2010/main" val="355516249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934282-D85C-46A0-8086-E3BBFCE702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Political Parties and Government Accountability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4567F2-EA10-4FF9-A5C4-F60B4B064E1A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Political parties also provide a means by which the American people may hold the government accountable</a:t>
            </a:r>
            <a:endParaRPr lang="en-US" dirty="0">
              <a:hlinkClick r:id="rId2"/>
            </a:endParaRPr>
          </a:p>
          <a:p>
            <a:endParaRPr lang="en-US" dirty="0">
              <a:hlinkClick r:id="rId2"/>
            </a:endParaRPr>
          </a:p>
          <a:p>
            <a:r>
              <a:rPr lang="en-US" dirty="0">
                <a:hlinkClick r:id="rId2"/>
              </a:rPr>
              <a:t>President Obama reflects upon his party's losses in the midterm elections, November 3, 2010.</a:t>
            </a:r>
            <a:endParaRPr lang="en-US" dirty="0"/>
          </a:p>
          <a:p>
            <a:endParaRPr lang="en-US" dirty="0"/>
          </a:p>
          <a:p>
            <a:r>
              <a:rPr lang="en-US" dirty="0"/>
              <a:t>How do you think that political parties facilitate Americans’ abilities to hold politicians accountable for their actions?</a:t>
            </a:r>
          </a:p>
        </p:txBody>
      </p:sp>
    </p:spTree>
    <p:extLst>
      <p:ext uri="{BB962C8B-B14F-4D97-AF65-F5344CB8AC3E}">
        <p14:creationId xmlns:p14="http://schemas.microsoft.com/office/powerpoint/2010/main" val="284034774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FEC89AB4-C07D-4ED7-B1C5-186EA09B127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6EE193B8-FBD6-4690-883C-A591553570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Alternatives to Political Parties</a:t>
            </a:r>
          </a:p>
        </p:txBody>
      </p:sp>
    </p:spTree>
    <p:extLst>
      <p:ext uri="{BB962C8B-B14F-4D97-AF65-F5344CB8AC3E}">
        <p14:creationId xmlns:p14="http://schemas.microsoft.com/office/powerpoint/2010/main" val="214056842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1221CE-A8E2-4F13-AB1A-6A3D4DB4D1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about Factions?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43FC23-AF71-47C5-9F4D-CACBF22082DF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In this context, </a:t>
            </a:r>
            <a:r>
              <a:rPr lang="en-US" i="1" dirty="0"/>
              <a:t>factions </a:t>
            </a:r>
            <a:r>
              <a:rPr lang="en-US" dirty="0"/>
              <a:t>refer to different groups of people within the same political party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Although some scholars have argued that factions may serve these purposes in places with only one dominant party, others have argued that factions are problematic because they lack:</a:t>
            </a:r>
          </a:p>
          <a:p>
            <a:endParaRPr lang="en-US" dirty="0"/>
          </a:p>
          <a:p>
            <a:pPr lvl="1"/>
            <a:r>
              <a:rPr lang="en-US" dirty="0"/>
              <a:t>Accountability</a:t>
            </a:r>
          </a:p>
          <a:p>
            <a:pPr lvl="1"/>
            <a:r>
              <a:rPr lang="en-US" dirty="0"/>
              <a:t>Competition</a:t>
            </a:r>
          </a:p>
          <a:p>
            <a:pPr lvl="1"/>
            <a:r>
              <a:rPr lang="en-US" dirty="0"/>
              <a:t>Durability </a:t>
            </a:r>
          </a:p>
          <a:p>
            <a:pPr lvl="1"/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512216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B5D8DA7C-5798-4599-BC31-2DF55FAFF6E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DBE6C0AE-9F79-43D3-9F73-06E31625C9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Looking Ahead</a:t>
            </a:r>
          </a:p>
        </p:txBody>
      </p:sp>
    </p:spTree>
    <p:extLst>
      <p:ext uri="{BB962C8B-B14F-4D97-AF65-F5344CB8AC3E}">
        <p14:creationId xmlns:p14="http://schemas.microsoft.com/office/powerpoint/2010/main" val="245688281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1E7653-7605-4F04-AE6C-6F418DC00D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Political Parties and Political Party Systems are Constants Throughout American History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127CBE-A16D-47C7-9984-55E06535A91B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Over the next week or so, we will explore the history of American political parties and party </a:t>
            </a:r>
            <a:r>
              <a:rPr lang="en-US" i="1" dirty="0"/>
              <a:t>systems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Although parties and party systems have come and gone, we will see that they have always existed in some form</a:t>
            </a:r>
          </a:p>
        </p:txBody>
      </p:sp>
    </p:spTree>
    <p:extLst>
      <p:ext uri="{BB962C8B-B14F-4D97-AF65-F5344CB8AC3E}">
        <p14:creationId xmlns:p14="http://schemas.microsoft.com/office/powerpoint/2010/main" val="9180529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Overview</a:t>
            </a:r>
          </a:p>
        </p:txBody>
      </p:sp>
    </p:spTree>
    <p:extLst>
      <p:ext uri="{BB962C8B-B14F-4D97-AF65-F5344CB8AC3E}">
        <p14:creationId xmlns:p14="http://schemas.microsoft.com/office/powerpoint/2010/main" val="10702894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Political Parties are not Popular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Last class, we saw that two Founding Fathers had grave concerns about political parties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Likewise, while some of you acknowledged purposes that parties serve, the majority expressed concerns about parties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But they date back almost all the way to the beginning of American history, and they aren’t going anywhere anytime soon!</a:t>
            </a:r>
          </a:p>
        </p:txBody>
      </p:sp>
    </p:spTree>
    <p:extLst>
      <p:ext uri="{BB962C8B-B14F-4D97-AF65-F5344CB8AC3E}">
        <p14:creationId xmlns:p14="http://schemas.microsoft.com/office/powerpoint/2010/main" val="42233427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 anchor="b">
            <a:normAutofit/>
          </a:bodyPr>
          <a:lstStyle/>
          <a:p>
            <a:r>
              <a:rPr lang="en-US" i="1" dirty="0"/>
              <a:t>Federalist 51</a:t>
            </a: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47B4522C-C32A-4066-B6F5-490F35636AF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“Ambition must be made to counteract ambition” (From </a:t>
            </a:r>
            <a:r>
              <a:rPr lang="en-US" i="1" dirty="0"/>
              <a:t>Federalist 51)</a:t>
            </a:r>
            <a:endParaRPr lang="en-US" dirty="0"/>
          </a:p>
          <a:p>
            <a:endParaRPr lang="en-US" dirty="0"/>
          </a:p>
          <a:p>
            <a:r>
              <a:rPr lang="en-US" dirty="0"/>
              <a:t>This famous quotation is taken from a discussion of checks and balances in the federal government’s structure</a:t>
            </a:r>
          </a:p>
          <a:p>
            <a:endParaRPr lang="en-US" dirty="0"/>
          </a:p>
          <a:p>
            <a:r>
              <a:rPr lang="en-US" dirty="0"/>
              <a:t>In a few minutes, we will discuss politicians’ ambitions</a:t>
            </a:r>
          </a:p>
          <a:p>
            <a:endParaRPr lang="en-US" dirty="0"/>
          </a:p>
        </p:txBody>
      </p:sp>
      <p:pic>
        <p:nvPicPr>
          <p:cNvPr id="6" name="Content Placeholder 6" descr="James_Madison(cropped)(c).jpg">
            <a:extLst>
              <a:ext uri="{FF2B5EF4-FFF2-40B4-BE49-F238E27FC236}">
                <a16:creationId xmlns:a16="http://schemas.microsoft.com/office/drawing/2014/main" id="{9497DB02-46AB-4FFB-A2B6-D46F7FEA8699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4" b="5228"/>
          <a:stretch/>
        </p:blipFill>
        <p:spPr>
          <a:xfrm>
            <a:off x="4800600" y="1371600"/>
            <a:ext cx="4038600" cy="4681728"/>
          </a:xfrm>
          <a:noFill/>
        </p:spPr>
      </p:pic>
    </p:spTree>
    <p:extLst>
      <p:ext uri="{BB962C8B-B14F-4D97-AF65-F5344CB8AC3E}">
        <p14:creationId xmlns:p14="http://schemas.microsoft.com/office/powerpoint/2010/main" val="10884647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A8A2D0-3A43-4134-8C70-6A6751A920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Necessity of Political Parties?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38EB42-FF54-4B52-9871-14F62BF9718D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Curiously, despite Founding Fathers’ concerns and the public’s lack of enthusiasm, few political scientists believe that democracy is possible in the absence of political parties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>
                <a:hlinkClick r:id="rId2"/>
              </a:rPr>
              <a:t>The Necessity of Political Parties and the Importance of Compromise | David B. </a:t>
            </a:r>
            <a:r>
              <a:rPr lang="en-US" dirty="0" err="1">
                <a:hlinkClick r:id="rId2"/>
              </a:rPr>
              <a:t>Magleby</a:t>
            </a:r>
            <a:r>
              <a:rPr lang="en-US" dirty="0">
                <a:hlinkClick r:id="rId2"/>
              </a:rPr>
              <a:t> (18:00-20:34)</a:t>
            </a:r>
            <a:r>
              <a:rPr lang="en-US" dirty="0"/>
              <a:t> </a:t>
            </a:r>
          </a:p>
          <a:p>
            <a:endParaRPr lang="en-US" dirty="0"/>
          </a:p>
          <a:p>
            <a:r>
              <a:rPr lang="en-US" dirty="0"/>
              <a:t>“The major political party is the creature of the politicians, the partisan activist, and the ambitious office seeker and officeholder” (Aldrich, </a:t>
            </a:r>
            <a:r>
              <a:rPr lang="en-US" i="1" dirty="0"/>
              <a:t>Why Parties, </a:t>
            </a:r>
            <a:r>
              <a:rPr lang="en-US" dirty="0"/>
              <a:t>p. 5).</a:t>
            </a:r>
          </a:p>
        </p:txBody>
      </p:sp>
    </p:spTree>
    <p:extLst>
      <p:ext uri="{BB962C8B-B14F-4D97-AF65-F5344CB8AC3E}">
        <p14:creationId xmlns:p14="http://schemas.microsoft.com/office/powerpoint/2010/main" val="17811378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25440BBF-2447-42CA-9BFC-C1EDDAF87C1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0CBB5779-A26F-40EE-BC11-972BB4A0D8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Politicians and Political Parties </a:t>
            </a:r>
          </a:p>
        </p:txBody>
      </p:sp>
    </p:spTree>
    <p:extLst>
      <p:ext uri="{BB962C8B-B14F-4D97-AF65-F5344CB8AC3E}">
        <p14:creationId xmlns:p14="http://schemas.microsoft.com/office/powerpoint/2010/main" val="20337815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C8CE3DEE-28B5-4B1D-8A66-BA57B41BE87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n-US" dirty="0"/>
              <a:t>Politicians’ Ambitions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2337436-7BB1-4919-972E-0BD68F251DB4}"/>
              </a:ext>
            </a:extLst>
          </p:cNvPr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pPr algn="ctr"/>
            <a:r>
              <a:rPr lang="en-US" dirty="0"/>
              <a:t>How Must Politicians Realize These Ambitions?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B63B594-4C96-4822-9311-644E6DF0DCF9}"/>
              </a:ext>
            </a:extLst>
          </p:cNvPr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637258C1-BEAA-42CD-A34B-43F74E8A7584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D20DC8F4-974F-48B3-864A-143992B42D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Do Politicians Hope to Achieve?</a:t>
            </a:r>
          </a:p>
        </p:txBody>
      </p:sp>
    </p:spTree>
    <p:extLst>
      <p:ext uri="{BB962C8B-B14F-4D97-AF65-F5344CB8AC3E}">
        <p14:creationId xmlns:p14="http://schemas.microsoft.com/office/powerpoint/2010/main" val="36292648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03653B-ADF3-423C-9A03-3186433B2A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Winning Elections (and Reelections)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14D7F0-204B-4DC2-9DE7-C543E55D6E3C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As we have discussed, the main purpose of the RNC and DNC is to raise money and maximize the electoral success of their respective parties</a:t>
            </a:r>
          </a:p>
          <a:p>
            <a:endParaRPr lang="en-US" dirty="0"/>
          </a:p>
          <a:p>
            <a:r>
              <a:rPr lang="en-US" dirty="0"/>
              <a:t>Likewise, the </a:t>
            </a:r>
            <a:r>
              <a:rPr lang="en-US"/>
              <a:t>following “Hill Committees” </a:t>
            </a:r>
            <a:r>
              <a:rPr lang="en-US" dirty="0"/>
              <a:t>are their subsidiaries:</a:t>
            </a:r>
          </a:p>
          <a:p>
            <a:endParaRPr lang="en-US" dirty="0"/>
          </a:p>
          <a:p>
            <a:pPr lvl="1"/>
            <a:r>
              <a:rPr lang="en-US" dirty="0">
                <a:hlinkClick r:id="rId2"/>
              </a:rPr>
              <a:t>National Republican Campaign Committee</a:t>
            </a:r>
            <a:endParaRPr lang="en-US" dirty="0"/>
          </a:p>
          <a:p>
            <a:pPr lvl="1"/>
            <a:r>
              <a:rPr lang="en-US" dirty="0">
                <a:hlinkClick r:id="rId3"/>
              </a:rPr>
              <a:t>Democratic Congressional Campaign Committee</a:t>
            </a:r>
            <a:endParaRPr lang="en-US" dirty="0"/>
          </a:p>
          <a:p>
            <a:pPr lvl="1"/>
            <a:r>
              <a:rPr lang="en-US" dirty="0">
                <a:hlinkClick r:id="rId4"/>
              </a:rPr>
              <a:t>National Republican Senatorial Campaign Committee</a:t>
            </a:r>
            <a:endParaRPr lang="en-US" dirty="0"/>
          </a:p>
          <a:p>
            <a:pPr lvl="1"/>
            <a:r>
              <a:rPr lang="en-US" dirty="0">
                <a:hlinkClick r:id="rId5"/>
              </a:rPr>
              <a:t>Democratic Senatorial Campaign Committee</a:t>
            </a:r>
            <a:r>
              <a:rPr lang="en-US" dirty="0"/>
              <a:t>     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44814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92DA09-47E3-42D1-86CA-677BD1F45E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about Governing?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E47DDA-79DC-4C7B-BFB2-1959F8F3C05D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Likewise, once in office, politicians need to attract a sufficient level of support to implement desired policies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Political parties help to create the coalitions necessary to ensure passage of desired legislation; with parties, such legislation is more likely to pass than if all legislators act independently of one another</a:t>
            </a:r>
          </a:p>
        </p:txBody>
      </p:sp>
    </p:spTree>
    <p:extLst>
      <p:ext uri="{BB962C8B-B14F-4D97-AF65-F5344CB8AC3E}">
        <p14:creationId xmlns:p14="http://schemas.microsoft.com/office/powerpoint/2010/main" val="187348171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efault Them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华文新魏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676</Words>
  <Application>Microsoft Office PowerPoint</Application>
  <PresentationFormat>On-screen Show (4:3)</PresentationFormat>
  <Paragraphs>83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3" baseType="lpstr">
      <vt:lpstr>Georgia</vt:lpstr>
      <vt:lpstr>Wingdings</vt:lpstr>
      <vt:lpstr>Wingdings 2</vt:lpstr>
      <vt:lpstr>Default Theme</vt:lpstr>
      <vt:lpstr>Political Parties Why Do We Have Political Parties? September 3, 2020</vt:lpstr>
      <vt:lpstr>Overview</vt:lpstr>
      <vt:lpstr>Political Parties are not Popular </vt:lpstr>
      <vt:lpstr>Federalist 51</vt:lpstr>
      <vt:lpstr>The Necessity of Political Parties?</vt:lpstr>
      <vt:lpstr>Politicians and Political Parties </vt:lpstr>
      <vt:lpstr>What Do Politicians Hope to Achieve?</vt:lpstr>
      <vt:lpstr>Winning Elections (and Reelections)</vt:lpstr>
      <vt:lpstr>What about Governing?</vt:lpstr>
      <vt:lpstr>Voters and Political Parties</vt:lpstr>
      <vt:lpstr>What Do Voters Need to Participate Meaningfully in Elections?</vt:lpstr>
      <vt:lpstr>Mobilization of Voters AKA GOTV</vt:lpstr>
      <vt:lpstr>More Voter Mobilization</vt:lpstr>
      <vt:lpstr>Party Labels</vt:lpstr>
      <vt:lpstr>Political Parties and Government Accountability</vt:lpstr>
      <vt:lpstr>Alternatives to Political Parties</vt:lpstr>
      <vt:lpstr>What about Factions?</vt:lpstr>
      <vt:lpstr>Looking Ahead</vt:lpstr>
      <vt:lpstr>Political Parties and Political Party Systems are Constants Throughout American History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Political Parties Why Do We Have Political Parties? September 3, 2020</dc:title>
  <dc:creator>J. Bryan Cole</dc:creator>
  <cp:lastModifiedBy>J. Bryan Cole</cp:lastModifiedBy>
  <cp:revision>6</cp:revision>
  <dcterms:created xsi:type="dcterms:W3CDTF">2020-09-03T01:36:43Z</dcterms:created>
  <dcterms:modified xsi:type="dcterms:W3CDTF">2020-09-03T01:53:11Z</dcterms:modified>
</cp:coreProperties>
</file>