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73" r:id="rId2"/>
    <p:sldId id="258" r:id="rId3"/>
    <p:sldId id="259" r:id="rId4"/>
    <p:sldId id="260" r:id="rId5"/>
    <p:sldId id="261" r:id="rId6"/>
    <p:sldId id="262" r:id="rId7"/>
    <p:sldId id="318" r:id="rId8"/>
    <p:sldId id="319" r:id="rId9"/>
    <p:sldId id="320" r:id="rId10"/>
    <p:sldId id="333" r:id="rId11"/>
    <p:sldId id="321" r:id="rId12"/>
    <p:sldId id="344" r:id="rId13"/>
    <p:sldId id="329" r:id="rId14"/>
    <p:sldId id="328" r:id="rId15"/>
    <p:sldId id="339" r:id="rId16"/>
    <p:sldId id="340" r:id="rId17"/>
    <p:sldId id="341" r:id="rId18"/>
    <p:sldId id="338" r:id="rId19"/>
    <p:sldId id="370" r:id="rId20"/>
    <p:sldId id="342" r:id="rId21"/>
    <p:sldId id="281" r:id="rId22"/>
    <p:sldId id="345" r:id="rId23"/>
    <p:sldId id="343" r:id="rId24"/>
    <p:sldId id="346" r:id="rId25"/>
    <p:sldId id="347" r:id="rId26"/>
    <p:sldId id="348" r:id="rId27"/>
    <p:sldId id="349" r:id="rId28"/>
    <p:sldId id="350" r:id="rId29"/>
    <p:sldId id="283" r:id="rId30"/>
    <p:sldId id="352" r:id="rId31"/>
    <p:sldId id="353" r:id="rId32"/>
    <p:sldId id="297" r:id="rId33"/>
    <p:sldId id="298" r:id="rId34"/>
    <p:sldId id="354" r:id="rId35"/>
    <p:sldId id="351" r:id="rId36"/>
    <p:sldId id="307" r:id="rId37"/>
    <p:sldId id="299" r:id="rId38"/>
    <p:sldId id="356" r:id="rId39"/>
    <p:sldId id="357" r:id="rId40"/>
    <p:sldId id="358" r:id="rId41"/>
    <p:sldId id="308" r:id="rId42"/>
    <p:sldId id="359" r:id="rId43"/>
    <p:sldId id="310" r:id="rId44"/>
    <p:sldId id="311" r:id="rId45"/>
    <p:sldId id="312" r:id="rId46"/>
    <p:sldId id="363" r:id="rId47"/>
    <p:sldId id="314" r:id="rId48"/>
    <p:sldId id="315" r:id="rId49"/>
    <p:sldId id="368" r:id="rId50"/>
    <p:sldId id="367" r:id="rId51"/>
    <p:sldId id="364" r:id="rId52"/>
    <p:sldId id="365" r:id="rId53"/>
    <p:sldId id="366" r:id="rId54"/>
    <p:sldId id="369" r:id="rId5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d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3" autoAdjust="0"/>
    <p:restoredTop sz="86376" autoAdjust="0"/>
  </p:normalViewPr>
  <p:slideViewPr>
    <p:cSldViewPr>
      <p:cViewPr varScale="1">
        <p:scale>
          <a:sx n="63" d="100"/>
          <a:sy n="63" d="100"/>
        </p:scale>
        <p:origin x="1488" y="60"/>
      </p:cViewPr>
      <p:guideLst>
        <p:guide orient="horz" pos="2160"/>
        <p:guide pos="2880"/>
      </p:guideLst>
    </p:cSldViewPr>
  </p:slideViewPr>
  <p:outlineViewPr>
    <p:cViewPr>
      <p:scale>
        <a:sx n="33" d="100"/>
        <a:sy n="33" d="100"/>
      </p:scale>
      <p:origin x="0" y="-37056"/>
    </p:cViewPr>
  </p:outlineViewPr>
  <p:notesTextViewPr>
    <p:cViewPr>
      <p:scale>
        <a:sx n="1" d="1"/>
        <a:sy n="1" d="1"/>
      </p:scale>
      <p:origin x="0" y="0"/>
    </p:cViewPr>
  </p:notesTextViewPr>
  <p:notesViewPr>
    <p:cSldViewPr>
      <p:cViewPr varScale="1">
        <p:scale>
          <a:sx n="54" d="100"/>
          <a:sy n="54" d="100"/>
        </p:scale>
        <p:origin x="1794" y="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D8D874E-E9D5-433B-A149-BDF6BFDD40A8}" type="datetimeFigureOut">
              <a:rPr lang="en-US" smtClean="0"/>
              <a:t>10/6/2020</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A051F04-9E25-42C3-8BC5-EC2E8469D95E}" type="datetimeFigureOut">
              <a:rPr lang="en-US" smtClean="0"/>
              <a:t>10/6/2020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a:p>
        </p:txBody>
      </p:sp>
    </p:spTree>
    <p:extLst>
      <p:ext uri="{BB962C8B-B14F-4D97-AF65-F5344CB8AC3E}">
        <p14:creationId xmlns:p14="http://schemas.microsoft.com/office/powerpoint/2010/main" val="290929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a:p>
        </p:txBody>
      </p:sp>
    </p:spTree>
    <p:extLst>
      <p:ext uri="{BB962C8B-B14F-4D97-AF65-F5344CB8AC3E}">
        <p14:creationId xmlns:p14="http://schemas.microsoft.com/office/powerpoint/2010/main" val="117022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a:p>
        </p:txBody>
      </p:sp>
    </p:spTree>
    <p:extLst>
      <p:ext uri="{BB962C8B-B14F-4D97-AF65-F5344CB8AC3E}">
        <p14:creationId xmlns:p14="http://schemas.microsoft.com/office/powerpoint/2010/main" val="330532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a:p>
        </p:txBody>
      </p:sp>
    </p:spTree>
    <p:extLst>
      <p:ext uri="{BB962C8B-B14F-4D97-AF65-F5344CB8AC3E}">
        <p14:creationId xmlns:p14="http://schemas.microsoft.com/office/powerpoint/2010/main" val="117993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a:p>
        </p:txBody>
      </p:sp>
    </p:spTree>
    <p:extLst>
      <p:ext uri="{BB962C8B-B14F-4D97-AF65-F5344CB8AC3E}">
        <p14:creationId xmlns:p14="http://schemas.microsoft.com/office/powerpoint/2010/main" val="175515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a:p>
        </p:txBody>
      </p:sp>
    </p:spTree>
    <p:extLst>
      <p:ext uri="{BB962C8B-B14F-4D97-AF65-F5344CB8AC3E}">
        <p14:creationId xmlns:p14="http://schemas.microsoft.com/office/powerpoint/2010/main" val="411234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a:p>
        </p:txBody>
      </p:sp>
    </p:spTree>
    <p:extLst>
      <p:ext uri="{BB962C8B-B14F-4D97-AF65-F5344CB8AC3E}">
        <p14:creationId xmlns:p14="http://schemas.microsoft.com/office/powerpoint/2010/main" val="320641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a:p>
        </p:txBody>
      </p:sp>
    </p:spTree>
    <p:extLst>
      <p:ext uri="{BB962C8B-B14F-4D97-AF65-F5344CB8AC3E}">
        <p14:creationId xmlns:p14="http://schemas.microsoft.com/office/powerpoint/2010/main" val="394014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a:p>
        </p:txBody>
      </p:sp>
    </p:spTree>
    <p:extLst>
      <p:ext uri="{BB962C8B-B14F-4D97-AF65-F5344CB8AC3E}">
        <p14:creationId xmlns:p14="http://schemas.microsoft.com/office/powerpoint/2010/main" val="38061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a:p>
        </p:txBody>
      </p:sp>
    </p:spTree>
    <p:extLst>
      <p:ext uri="{BB962C8B-B14F-4D97-AF65-F5344CB8AC3E}">
        <p14:creationId xmlns:p14="http://schemas.microsoft.com/office/powerpoint/2010/main" val="237719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a:p>
        </p:txBody>
      </p:sp>
    </p:spTree>
    <p:extLst>
      <p:ext uri="{BB962C8B-B14F-4D97-AF65-F5344CB8AC3E}">
        <p14:creationId xmlns:p14="http://schemas.microsoft.com/office/powerpoint/2010/main" val="185789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a:p>
        </p:txBody>
      </p:sp>
    </p:spTree>
    <p:extLst>
      <p:ext uri="{BB962C8B-B14F-4D97-AF65-F5344CB8AC3E}">
        <p14:creationId xmlns:p14="http://schemas.microsoft.com/office/powerpoint/2010/main" val="273726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a:p>
        </p:txBody>
      </p:sp>
    </p:spTree>
    <p:extLst>
      <p:ext uri="{BB962C8B-B14F-4D97-AF65-F5344CB8AC3E}">
        <p14:creationId xmlns:p14="http://schemas.microsoft.com/office/powerpoint/2010/main" val="206830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6476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a:p>
        </p:txBody>
      </p:sp>
    </p:spTree>
    <p:extLst>
      <p:ext uri="{BB962C8B-B14F-4D97-AF65-F5344CB8AC3E}">
        <p14:creationId xmlns:p14="http://schemas.microsoft.com/office/powerpoint/2010/main" val="238009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a:p>
        </p:txBody>
      </p:sp>
    </p:spTree>
    <p:extLst>
      <p:ext uri="{BB962C8B-B14F-4D97-AF65-F5344CB8AC3E}">
        <p14:creationId xmlns:p14="http://schemas.microsoft.com/office/powerpoint/2010/main" val="83505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a:p>
        </p:txBody>
      </p:sp>
    </p:spTree>
    <p:extLst>
      <p:ext uri="{BB962C8B-B14F-4D97-AF65-F5344CB8AC3E}">
        <p14:creationId xmlns:p14="http://schemas.microsoft.com/office/powerpoint/2010/main" val="72382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10/6/2020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7200" y="215372"/>
            <a:ext cx="8229600" cy="622828"/>
          </a:xfrm>
        </p:spPr>
        <p:txBody>
          <a:bodyPr anchor="t"/>
          <a:lstStyle>
            <a:lvl1pPr>
              <a:defRPr baseline="0"/>
            </a:lvl1pPr>
          </a:lstStyle>
          <a:p>
            <a:r>
              <a:rPr lang="en-US" dirty="0"/>
              <a:t>Sociology: A Down-to-Earth Approach</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baseline="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Fourteenth Edition</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10/6/2020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10/6/2020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10/6/2020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10/6/2020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10/6/2020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10/6/2020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Essentials of Sociology</a:t>
            </a:r>
          </a:p>
        </p:txBody>
      </p:sp>
      <p:sp>
        <p:nvSpPr>
          <p:cNvPr id="3" name="Text Placeholder 2"/>
          <p:cNvSpPr>
            <a:spLocks noGrp="1"/>
          </p:cNvSpPr>
          <p:nvPr>
            <p:ph type="body" sz="quarter" idx="13"/>
          </p:nvPr>
        </p:nvSpPr>
        <p:spPr/>
        <p:txBody>
          <a:bodyPr/>
          <a:lstStyle/>
          <a:p>
            <a:r>
              <a:rPr lang="en-US" dirty="0"/>
              <a:t>Thirteenth Edition</a:t>
            </a:r>
          </a:p>
        </p:txBody>
      </p:sp>
      <p:sp>
        <p:nvSpPr>
          <p:cNvPr id="4" name="Text Placeholder 3"/>
          <p:cNvSpPr>
            <a:spLocks noGrp="1"/>
          </p:cNvSpPr>
          <p:nvPr>
            <p:ph type="body" sz="quarter" idx="14"/>
          </p:nvPr>
        </p:nvSpPr>
        <p:spPr/>
        <p:txBody>
          <a:bodyPr/>
          <a:lstStyle/>
          <a:p>
            <a:r>
              <a:rPr lang="en-US" sz="4400" dirty="0"/>
              <a:t>Chapter 8</a:t>
            </a:r>
          </a:p>
        </p:txBody>
      </p:sp>
      <p:sp>
        <p:nvSpPr>
          <p:cNvPr id="5" name="Text Placeholder 4"/>
          <p:cNvSpPr>
            <a:spLocks noGrp="1"/>
          </p:cNvSpPr>
          <p:nvPr>
            <p:ph type="body" sz="quarter" idx="15"/>
          </p:nvPr>
        </p:nvSpPr>
        <p:spPr/>
        <p:txBody>
          <a:bodyPr/>
          <a:lstStyle/>
          <a:p>
            <a:r>
              <a:rPr lang="en-US" sz="2800" dirty="0"/>
              <a:t>Social Class in the</a:t>
            </a:r>
          </a:p>
          <a:p>
            <a:r>
              <a:rPr lang="en-US" sz="2800" dirty="0"/>
              <a:t>United States</a:t>
            </a:r>
          </a:p>
        </p:txBody>
      </p:sp>
      <p:pic>
        <p:nvPicPr>
          <p:cNvPr id="7" name="Picture 6" descr="The cover of the textbook shows the title &quot;Essentials of Sociology A Down to Earth Approach&quot; ">
            <a:extLst>
              <a:ext uri="{FF2B5EF4-FFF2-40B4-BE49-F238E27FC236}">
                <a16:creationId xmlns:a16="http://schemas.microsoft.com/office/drawing/2014/main" id="{F6D9AB21-C137-4573-90FF-870A69800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85" y="1258111"/>
            <a:ext cx="3827557" cy="4746170"/>
          </a:xfrm>
          <a:prstGeom prst="rect">
            <a:avLst/>
          </a:prstGeom>
        </p:spPr>
      </p:pic>
    </p:spTree>
    <p:extLst>
      <p:ext uri="{BB962C8B-B14F-4D97-AF65-F5344CB8AC3E}">
        <p14:creationId xmlns:p14="http://schemas.microsoft.com/office/powerpoint/2010/main" val="114540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Property </a:t>
            </a:r>
            <a:r>
              <a:rPr lang="en-US" sz="2000" dirty="0"/>
              <a:t>(3 of 4)</a:t>
            </a:r>
            <a:endParaRPr lang="en-US" sz="2000" dirty="0">
              <a:highlight>
                <a:srgbClr val="FFFF00"/>
              </a:highlight>
            </a:endParaRPr>
          </a:p>
        </p:txBody>
      </p:sp>
      <p:graphicFrame>
        <p:nvGraphicFramePr>
          <p:cNvPr id="4" name="Content Placeholder 3" descr="A table lists the names of top five highest paid CEOs, their companies and compensation.&#10;&#10;&quot;The table lists the details of five highest-paid CEOs as follows:&#10;• Name: Marc Lore; Company: Walmart; Compensation: 237 million dollars.&#10;• Name: Tim Cook; Company: Apple; Compensation: 150 million dollars.&#10;• Name: John Weinberg; Company: Evercore Partners; Compensation: 124 million dollars.&#10;• Name: Sundar Pichai; Company: Alphabet; Compensation: 107 million dollars.&#10;• Name: Elon Musk; Company: Tesla; Compensation: 100 million dollars.&#10;&quot;&#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4250874650"/>
              </p:ext>
            </p:extLst>
          </p:nvPr>
        </p:nvGraphicFramePr>
        <p:xfrm>
          <a:off x="152400" y="1600200"/>
          <a:ext cx="8839199" cy="25958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894251">
                  <a:extLst>
                    <a:ext uri="{9D8B030D-6E8A-4147-A177-3AD203B41FA5}">
                      <a16:colId xmlns:a16="http://schemas.microsoft.com/office/drawing/2014/main" val="1686922729"/>
                    </a:ext>
                  </a:extLst>
                </a:gridCol>
                <a:gridCol w="2894251">
                  <a:extLst>
                    <a:ext uri="{9D8B030D-6E8A-4147-A177-3AD203B41FA5}">
                      <a16:colId xmlns:a16="http://schemas.microsoft.com/office/drawing/2014/main" val="298406569"/>
                    </a:ext>
                  </a:extLst>
                </a:gridCol>
              </a:tblGrid>
              <a:tr h="370840">
                <a:tc gridSpan="3">
                  <a:txBody>
                    <a:bodyPr/>
                    <a:lstStyle/>
                    <a:p>
                      <a:r>
                        <a:rPr lang="en-US" b="1" dirty="0"/>
                        <a:t>Table 8.1 </a:t>
                      </a:r>
                      <a:r>
                        <a:rPr lang="en-US" sz="1800" b="1" i="0" u="none" strike="noStrike" kern="1200" baseline="0" dirty="0">
                          <a:solidFill>
                            <a:schemeClr val="tx1"/>
                          </a:solidFill>
                          <a:latin typeface="+mn-lt"/>
                          <a:ea typeface="+mn-ea"/>
                          <a:cs typeface="+mn-cs"/>
                        </a:rPr>
                        <a:t>The Five Highest-Paid CEOs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b="1" dirty="0"/>
                        <a:t>Name</a:t>
                      </a:r>
                    </a:p>
                  </a:txBody>
                  <a:tcPr/>
                </a:tc>
                <a:tc>
                  <a:txBody>
                    <a:bodyPr/>
                    <a:lstStyle/>
                    <a:p>
                      <a:r>
                        <a:rPr lang="en-US" b="1" dirty="0"/>
                        <a:t>Company</a:t>
                      </a:r>
                    </a:p>
                  </a:txBody>
                  <a:tcPr/>
                </a:tc>
                <a:tc>
                  <a:txBody>
                    <a:bodyPr/>
                    <a:lstStyle/>
                    <a:p>
                      <a:r>
                        <a:rPr lang="en-US" b="1" dirty="0"/>
                        <a:t>Compensation</a:t>
                      </a:r>
                    </a:p>
                  </a:txBody>
                  <a:tcPr/>
                </a:tc>
                <a:extLst>
                  <a:ext uri="{0D108BD9-81ED-4DB2-BD59-A6C34878D82A}">
                    <a16:rowId xmlns:a16="http://schemas.microsoft.com/office/drawing/2014/main" val="13968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Marc Lore</a:t>
                      </a:r>
                      <a:endParaRPr lang="en-US" b="0" dirty="0"/>
                    </a:p>
                  </a:txBody>
                  <a:tcPr/>
                </a:tc>
                <a:tc>
                  <a:txBody>
                    <a:bodyPr/>
                    <a:lstStyle/>
                    <a:p>
                      <a:r>
                        <a:rPr lang="en-US" b="0" dirty="0"/>
                        <a:t>Walmart</a:t>
                      </a:r>
                    </a:p>
                  </a:txBody>
                  <a:tcPr/>
                </a:tc>
                <a:tc>
                  <a:txBody>
                    <a:bodyPr/>
                    <a:lstStyle/>
                    <a:p>
                      <a:r>
                        <a:rPr lang="en-US" sz="1800" b="0" i="0" u="none" strike="noStrike" kern="1200" baseline="0" dirty="0">
                          <a:solidFill>
                            <a:schemeClr val="tx1"/>
                          </a:solidFill>
                          <a:latin typeface="+mn-lt"/>
                          <a:ea typeface="+mn-ea"/>
                          <a:cs typeface="+mn-cs"/>
                        </a:rPr>
                        <a:t>$237 million</a:t>
                      </a:r>
                      <a:endParaRPr lang="en-US" b="0" dirty="0"/>
                    </a:p>
                  </a:txBody>
                  <a:tcPr/>
                </a:tc>
                <a:extLst>
                  <a:ext uri="{0D108BD9-81ED-4DB2-BD59-A6C34878D82A}">
                    <a16:rowId xmlns:a16="http://schemas.microsoft.com/office/drawing/2014/main" val="3843205600"/>
                  </a:ext>
                </a:extLst>
              </a:tr>
              <a:tr h="370840">
                <a:tc>
                  <a:txBody>
                    <a:bodyPr/>
                    <a:lstStyle/>
                    <a:p>
                      <a:r>
                        <a:rPr lang="en-US" b="0" dirty="0"/>
                        <a:t>Tim</a:t>
                      </a:r>
                      <a:r>
                        <a:rPr lang="en-US" b="0" baseline="0" dirty="0"/>
                        <a:t> Cook</a:t>
                      </a:r>
                      <a:endParaRPr lang="en-US" b="0" dirty="0"/>
                    </a:p>
                  </a:txBody>
                  <a:tcPr/>
                </a:tc>
                <a:tc>
                  <a:txBody>
                    <a:bodyPr/>
                    <a:lstStyle/>
                    <a:p>
                      <a:r>
                        <a:rPr lang="en-US" b="0" dirty="0"/>
                        <a:t>Apply</a:t>
                      </a:r>
                    </a:p>
                  </a:txBody>
                  <a:tcPr/>
                </a:tc>
                <a:tc>
                  <a:txBody>
                    <a:bodyPr/>
                    <a:lstStyle/>
                    <a:p>
                      <a:r>
                        <a:rPr lang="en-US" sz="1800" b="0" i="0" u="none" strike="noStrike" kern="1200" baseline="0" dirty="0">
                          <a:solidFill>
                            <a:schemeClr val="tx1"/>
                          </a:solidFill>
                          <a:latin typeface="+mn-lt"/>
                          <a:ea typeface="+mn-ea"/>
                          <a:cs typeface="+mn-cs"/>
                        </a:rPr>
                        <a:t>$150 million</a:t>
                      </a:r>
                      <a:endParaRPr lang="en-US" b="0" dirty="0"/>
                    </a:p>
                  </a:txBody>
                  <a:tcPr/>
                </a:tc>
                <a:extLst>
                  <a:ext uri="{0D108BD9-81ED-4DB2-BD59-A6C34878D82A}">
                    <a16:rowId xmlns:a16="http://schemas.microsoft.com/office/drawing/2014/main" val="675775136"/>
                  </a:ext>
                </a:extLst>
              </a:tr>
              <a:tr h="370840">
                <a:tc>
                  <a:txBody>
                    <a:bodyPr/>
                    <a:lstStyle/>
                    <a:p>
                      <a:r>
                        <a:rPr lang="en-US" sz="1800" b="0" i="0" u="none" strike="noStrike" kern="1200" baseline="0" dirty="0">
                          <a:solidFill>
                            <a:schemeClr val="tx1"/>
                          </a:solidFill>
                          <a:latin typeface="+mn-lt"/>
                          <a:ea typeface="+mn-ea"/>
                          <a:cs typeface="+mn-cs"/>
                        </a:rPr>
                        <a:t>John Weinberg</a:t>
                      </a:r>
                      <a:endParaRPr lang="en-US" b="0" dirty="0"/>
                    </a:p>
                  </a:txBody>
                  <a:tcPr/>
                </a:tc>
                <a:tc>
                  <a:txBody>
                    <a:bodyPr/>
                    <a:lstStyle/>
                    <a:p>
                      <a:r>
                        <a:rPr lang="en-US" sz="1800" b="0" i="0" u="none" strike="noStrike" kern="1200" baseline="0" dirty="0" err="1">
                          <a:solidFill>
                            <a:schemeClr val="tx1"/>
                          </a:solidFill>
                          <a:latin typeface="+mn-lt"/>
                          <a:ea typeface="+mn-ea"/>
                          <a:cs typeface="+mn-cs"/>
                        </a:rPr>
                        <a:t>Evercore</a:t>
                      </a:r>
                      <a:r>
                        <a:rPr lang="en-US" sz="1800" b="0" i="0" u="none" strike="noStrike" kern="1200" baseline="0" dirty="0">
                          <a:solidFill>
                            <a:schemeClr val="tx1"/>
                          </a:solidFill>
                          <a:latin typeface="+mn-lt"/>
                          <a:ea typeface="+mn-ea"/>
                          <a:cs typeface="+mn-cs"/>
                        </a:rPr>
                        <a:t> Partners</a:t>
                      </a:r>
                      <a:endParaRPr lang="en-US" b="0" dirty="0"/>
                    </a:p>
                  </a:txBody>
                  <a:tcPr/>
                </a:tc>
                <a:tc>
                  <a:txBody>
                    <a:bodyPr/>
                    <a:lstStyle/>
                    <a:p>
                      <a:r>
                        <a:rPr lang="en-US" sz="1800" b="0" i="0" u="none" strike="noStrike" kern="1200" baseline="0" dirty="0">
                          <a:solidFill>
                            <a:schemeClr val="tx1"/>
                          </a:solidFill>
                          <a:latin typeface="+mn-lt"/>
                          <a:ea typeface="+mn-ea"/>
                          <a:cs typeface="+mn-cs"/>
                        </a:rPr>
                        <a:t>$124 million</a:t>
                      </a:r>
                      <a:endParaRPr lang="en-US" b="0" dirty="0"/>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err="1">
                          <a:solidFill>
                            <a:schemeClr val="tx1"/>
                          </a:solidFill>
                          <a:latin typeface="+mn-lt"/>
                          <a:ea typeface="+mn-ea"/>
                          <a:cs typeface="+mn-cs"/>
                        </a:rPr>
                        <a:t>Sundar</a:t>
                      </a:r>
                      <a:r>
                        <a:rPr lang="en-US" sz="1800" b="0" i="0" u="none" strike="noStrike" kern="1200" baseline="0" dirty="0">
                          <a:solidFill>
                            <a:schemeClr val="tx1"/>
                          </a:solidFill>
                          <a:latin typeface="+mn-lt"/>
                          <a:ea typeface="+mn-ea"/>
                          <a:cs typeface="+mn-cs"/>
                        </a:rPr>
                        <a:t> </a:t>
                      </a:r>
                      <a:r>
                        <a:rPr lang="en-US" sz="1800" b="0" i="0" u="none" strike="noStrike" kern="1200" baseline="0" dirty="0" err="1">
                          <a:solidFill>
                            <a:schemeClr val="tx1"/>
                          </a:solidFill>
                          <a:latin typeface="+mn-lt"/>
                          <a:ea typeface="+mn-ea"/>
                          <a:cs typeface="+mn-cs"/>
                        </a:rPr>
                        <a:t>Pichai</a:t>
                      </a:r>
                      <a:endParaRPr lang="en-US" b="0" dirty="0"/>
                    </a:p>
                  </a:txBody>
                  <a:tcPr/>
                </a:tc>
                <a:tc>
                  <a:txBody>
                    <a:bodyPr/>
                    <a:lstStyle/>
                    <a:p>
                      <a:r>
                        <a:rPr lang="en-US" sz="1800" b="0" i="0" u="none" strike="noStrike" kern="1200" baseline="0" dirty="0">
                          <a:solidFill>
                            <a:schemeClr val="tx1"/>
                          </a:solidFill>
                          <a:latin typeface="+mn-lt"/>
                          <a:ea typeface="+mn-ea"/>
                          <a:cs typeface="+mn-cs"/>
                        </a:rPr>
                        <a:t>Alphabet</a:t>
                      </a:r>
                      <a:endParaRPr lang="en-US" b="0" dirty="0"/>
                    </a:p>
                  </a:txBody>
                  <a:tcPr/>
                </a:tc>
                <a:tc>
                  <a:txBody>
                    <a:bodyPr/>
                    <a:lstStyle/>
                    <a:p>
                      <a:r>
                        <a:rPr lang="en-US" sz="1800" b="0" i="0" u="none" strike="noStrike" kern="1200" baseline="0" dirty="0">
                          <a:solidFill>
                            <a:schemeClr val="tx1"/>
                          </a:solidFill>
                          <a:latin typeface="+mn-lt"/>
                          <a:ea typeface="+mn-ea"/>
                          <a:cs typeface="+mn-cs"/>
                        </a:rPr>
                        <a:t>$107 million</a:t>
                      </a:r>
                      <a:endParaRPr lang="en-US" b="0" dirty="0"/>
                    </a:p>
                  </a:txBody>
                  <a:tcPr/>
                </a:tc>
                <a:extLst>
                  <a:ext uri="{0D108BD9-81ED-4DB2-BD59-A6C34878D82A}">
                    <a16:rowId xmlns:a16="http://schemas.microsoft.com/office/drawing/2014/main" val="694669579"/>
                  </a:ext>
                </a:extLst>
              </a:tr>
              <a:tr h="370840">
                <a:tc>
                  <a:txBody>
                    <a:bodyPr/>
                    <a:lstStyle/>
                    <a:p>
                      <a:r>
                        <a:rPr lang="en-US" b="0" dirty="0"/>
                        <a:t>Elon Musk</a:t>
                      </a:r>
                    </a:p>
                  </a:txBody>
                  <a:tcPr/>
                </a:tc>
                <a:tc>
                  <a:txBody>
                    <a:bodyPr/>
                    <a:lstStyle/>
                    <a:p>
                      <a:r>
                        <a:rPr lang="en-US" b="0" dirty="0"/>
                        <a:t>Tesla</a:t>
                      </a:r>
                    </a:p>
                  </a:txBody>
                  <a:tcPr/>
                </a:tc>
                <a:tc>
                  <a:txBody>
                    <a:bodyPr/>
                    <a:lstStyle/>
                    <a:p>
                      <a:r>
                        <a:rPr lang="en-US" sz="1800" b="0" i="0" u="none" strike="noStrike" kern="1200" baseline="0" dirty="0">
                          <a:solidFill>
                            <a:schemeClr val="tx1"/>
                          </a:solidFill>
                          <a:latin typeface="+mn-lt"/>
                          <a:ea typeface="+mn-ea"/>
                          <a:cs typeface="+mn-cs"/>
                        </a:rPr>
                        <a:t>$100 million</a:t>
                      </a:r>
                      <a:endParaRPr lang="en-US" b="0" dirty="0"/>
                    </a:p>
                  </a:txBody>
                  <a:tcPr/>
                </a:tc>
                <a:extLst>
                  <a:ext uri="{0D108BD9-81ED-4DB2-BD59-A6C34878D82A}">
                    <a16:rowId xmlns:a16="http://schemas.microsoft.com/office/drawing/2014/main" val="2344216673"/>
                  </a:ext>
                </a:extLst>
              </a:tr>
            </a:tbl>
          </a:graphicData>
        </a:graphic>
      </p:graphicFrame>
      <p:sp>
        <p:nvSpPr>
          <p:cNvPr id="5" name="Caption"/>
          <p:cNvSpPr txBox="1">
            <a:spLocks/>
          </p:cNvSpPr>
          <p:nvPr/>
        </p:nvSpPr>
        <p:spPr>
          <a:xfrm>
            <a:off x="304800" y="4876800"/>
            <a:ext cx="8092953" cy="417616"/>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IN" sz="1400" b="1" dirty="0"/>
              <a:t>Source:</a:t>
            </a:r>
            <a:r>
              <a:rPr lang="en-IN" sz="1400" dirty="0"/>
              <a:t> </a:t>
            </a:r>
            <a:r>
              <a:rPr lang="en-US" sz="1400" dirty="0" err="1"/>
              <a:t>Melin</a:t>
            </a:r>
            <a:r>
              <a:rPr lang="en-US" sz="1400" dirty="0"/>
              <a:t> 2017.</a:t>
            </a:r>
          </a:p>
        </p:txBody>
      </p:sp>
    </p:spTree>
    <p:extLst>
      <p:ext uri="{BB962C8B-B14F-4D97-AF65-F5344CB8AC3E}">
        <p14:creationId xmlns:p14="http://schemas.microsoft.com/office/powerpoint/2010/main" val="313940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8.3 The More Things Change, the More They Stay the Same: Dividing the Nation’s Income</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5" name="Picture 4" descr="A multiple bar graph represents division of nation's income between 1935 and 2014.&#10;&#10;&quot;The vertical axis of the graph represents “Percentage” ranging from 0 to 50 in increments of 10 while the horizontal axis represents “Years.” The data presented in the graph is as follows:&#10;• 1935 &#10;o The top 5th: 51 percent.&#10;o The second 5th: 20.5 percent.&#10;o The third 5th: 14 percent.&#10;o The fourth 5th: 8 percent.&#10;o The bottom 5th: 5 percent.&#10;• 1941 &#10;o The top 5th: 48 percent.&#10;o The second 5th: 22 percent.&#10;o The third 5th: 15 percent.&#10;o The fourth 5th: 8 percent.&#10;o The bottom 5th: 4 percent.&#10;• 1950&#10;o The top 5th: 43 percent.&#10;o The second 5th: 23 percent.&#10;o The third 5th: 16 percent.&#10;o The fourth 5th: 12 percent.&#10;o The bottom 5th: 6 percent.&#10;• 1960&#10;o The top 5th: 42 percent.&#10;o The second 5th: 23 percent.&#10;o The third 5th: 16 percent.&#10;o The fourth 5th: 12 percent.&#10;o The bottom 5th: 5 percent.&#10;• 1970 &#10;o The top 5th: 41 percent.&#10;o The second 5th: 23 percent.&#10;o The third 5th: 16 percent.&#10;o The fourth 5th: 13 percent.&#10;o The bottom 5th: 6 percent.&#10;• 1980&#10;o The top 5th: 44 percent.&#10;o The second 5th: 23 percent.&#10;o The third 5th: 16 percent.&#10;o The fourth 5th: 11 percent.&#10;o The bottom 5th: 4 percent&#10;• 1990&#10;o The top 5th: 45 percent.&#10;o The second 5th: 23 percent.&#10;o The third 5th: 15 percent.&#10;o The fourth 5th: 6 percent.&#10;o The bottom 5th: 3 percent.&#10;• 2000&#10;o The top 5th: 49 percent.&#10;o The second 5th: 22 percent.&#10;o The third 5th: 14 percent.&#10;o The fourth 5th: 7 percent.&#10;o The bottom 5th: 5 percent.&#10;• 2010 &#10;o The top 5th: 50.5 percent.&#10;o The second 5th: 22 percent.&#10;o The third 5th: 13 percent.&#10;o The fourth 5th: 6 percent.&#10;o The bottom 5th: 3 percent.&#10;• 2014&#10;o The top 5th: 51 percent.&#10;o The second 5th: 22 percent.&#10;o The third 5th: 13 percent.&#10;o The fourth 5th: 6 percent.&#10;o The bottom 5th: 5 percent.&#10;Note: All data is approximate.&#10;• 1935: Earliest year available. &#10;• No data for 1940.&#10;&quot;&#10;">
            <a:extLst>
              <a:ext uri="{FF2B5EF4-FFF2-40B4-BE49-F238E27FC236}">
                <a16:creationId xmlns:a16="http://schemas.microsoft.com/office/drawing/2014/main" id="{D978BD65-2DEF-470F-AB4B-4323FFD02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0"/>
            <a:ext cx="8468806" cy="3258671"/>
          </a:xfrm>
          <a:prstGeom prst="rect">
            <a:avLst/>
          </a:prstGeom>
        </p:spPr>
      </p:pic>
      <p:sp>
        <p:nvSpPr>
          <p:cNvPr id="2" name="Caption"/>
          <p:cNvSpPr>
            <a:spLocks noGrp="1"/>
          </p:cNvSpPr>
          <p:nvPr>
            <p:ph type="body" sz="quarter" idx="13"/>
          </p:nvPr>
        </p:nvSpPr>
        <p:spPr>
          <a:xfrm>
            <a:off x="833053" y="4856994"/>
            <a:ext cx="8092953" cy="1411210"/>
          </a:xfrm>
        </p:spPr>
        <p:txBody>
          <a:bodyPr/>
          <a:lstStyle/>
          <a:p>
            <a:r>
              <a:rPr lang="en-US" sz="1400" baseline="30000" dirty="0"/>
              <a:t>1</a:t>
            </a:r>
            <a:r>
              <a:rPr lang="en-US" sz="1400" dirty="0"/>
              <a:t>Earliest year available. </a:t>
            </a:r>
            <a:r>
              <a:rPr lang="en-US" sz="1400" baseline="30000" dirty="0"/>
              <a:t>2</a:t>
            </a:r>
            <a:r>
              <a:rPr lang="en-US" sz="1400" dirty="0"/>
              <a:t>No data for 1940.</a:t>
            </a:r>
          </a:p>
          <a:p>
            <a:endParaRPr lang="en-US" sz="1400" dirty="0"/>
          </a:p>
          <a:p>
            <a:r>
              <a:rPr lang="en-IN" sz="1400" b="1" dirty="0"/>
              <a:t>Source:</a:t>
            </a:r>
            <a:r>
              <a:rPr lang="en-IN" sz="1400" dirty="0"/>
              <a:t> </a:t>
            </a:r>
            <a:r>
              <a:rPr lang="en-US" sz="1400" dirty="0"/>
              <a:t>By the author. Based on </a:t>
            </a:r>
            <a:r>
              <a:rPr lang="en-US" sz="1400" i="1" dirty="0"/>
              <a:t>Statistical Abstract of the United States </a:t>
            </a:r>
            <a:r>
              <a:rPr lang="en-US" sz="1400" dirty="0"/>
              <a:t>1960:Table 417; 1970:Table 489; U.S. Census Bureau. Income, Poverty and Health</a:t>
            </a:r>
          </a:p>
          <a:p>
            <a:r>
              <a:rPr lang="en-US" sz="1400" dirty="0"/>
              <a:t>Insurance Coverage in the United States: 2014. Historical Tables, Income, Households, Table H-2. 2016 ; </a:t>
            </a:r>
            <a:r>
              <a:rPr lang="en-US" sz="1400" i="1" dirty="0"/>
              <a:t>Statistical Abstract of the United States </a:t>
            </a:r>
            <a:r>
              <a:rPr lang="en-US" sz="1400" dirty="0"/>
              <a:t>2017:Table 721.</a:t>
            </a:r>
          </a:p>
        </p:txBody>
      </p:sp>
    </p:spTree>
    <p:extLst>
      <p:ext uri="{BB962C8B-B14F-4D97-AF65-F5344CB8AC3E}">
        <p14:creationId xmlns:p14="http://schemas.microsoft.com/office/powerpoint/2010/main" val="340618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Property </a:t>
            </a:r>
            <a:r>
              <a:rPr lang="en-US" sz="2000" dirty="0">
                <a:ea typeface="ＭＳ Ｐゴシック" panose="020B0600070205080204" pitchFamily="34" charset="-128"/>
              </a:rPr>
              <a:t>(4 of 4)</a:t>
            </a:r>
            <a:endParaRPr lang="en-US" sz="2000" dirty="0">
              <a:highlight>
                <a:srgbClr val="FFFF00"/>
              </a:highlight>
            </a:endParaRPr>
          </a:p>
        </p:txBody>
      </p:sp>
      <p:pic>
        <p:nvPicPr>
          <p:cNvPr id="5" name="Picture 4" descr="A photo of Eclipse, world's second largest yacht, sailing in water.&#10;">
            <a:extLst>
              <a:ext uri="{FF2B5EF4-FFF2-40B4-BE49-F238E27FC236}">
                <a16:creationId xmlns:a16="http://schemas.microsoft.com/office/drawing/2014/main" id="{8519C224-0D34-48DE-BFE3-B426CFD068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640541"/>
            <a:ext cx="4267200" cy="2845049"/>
          </a:xfrm>
          <a:prstGeom prst="rect">
            <a:avLst/>
          </a:prstGeom>
        </p:spPr>
      </p:pic>
      <p:sp>
        <p:nvSpPr>
          <p:cNvPr id="2" name="Text Box 1"/>
          <p:cNvSpPr>
            <a:spLocks noGrp="1"/>
          </p:cNvSpPr>
          <p:nvPr>
            <p:ph idx="1"/>
          </p:nvPr>
        </p:nvSpPr>
        <p:spPr>
          <a:xfrm>
            <a:off x="457200" y="1600200"/>
            <a:ext cx="3429000" cy="4525963"/>
          </a:xfrm>
        </p:spPr>
        <p:txBody>
          <a:bodyPr/>
          <a:lstStyle/>
          <a:p>
            <a:pPr marL="0" indent="0">
              <a:buNone/>
            </a:pPr>
            <a:r>
              <a:rPr lang="en-US" sz="2000" dirty="0"/>
              <a:t>At 533 feet, the </a:t>
            </a:r>
            <a:r>
              <a:rPr lang="en-US" sz="2000" i="1" dirty="0"/>
              <a:t>Eclipse </a:t>
            </a:r>
            <a:r>
              <a:rPr lang="en-US" sz="2000" dirty="0"/>
              <a:t>is the world's second largest yacht. It is owned by Roman </a:t>
            </a:r>
            <a:r>
              <a:rPr lang="en-US" sz="2000" dirty="0" err="1"/>
              <a:t>Abramovich</a:t>
            </a:r>
            <a:r>
              <a:rPr lang="en-US" sz="2000" dirty="0"/>
              <a:t> of Russia, the world's 11th richest person.</a:t>
            </a:r>
            <a:endParaRPr lang="en-US" sz="2000" dirty="0">
              <a:highlight>
                <a:srgbClr val="FFFF00"/>
              </a:highlight>
            </a:endParaRPr>
          </a:p>
        </p:txBody>
      </p:sp>
    </p:spTree>
    <p:extLst>
      <p:ext uri="{BB962C8B-B14F-4D97-AF65-F5344CB8AC3E}">
        <p14:creationId xmlns:p14="http://schemas.microsoft.com/office/powerpoint/2010/main" val="342836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Power</a:t>
            </a:r>
            <a:endParaRPr lang="en-US" sz="3600" dirty="0">
              <a:highlight>
                <a:srgbClr val="FFFF00"/>
              </a:highlight>
            </a:endParaRPr>
          </a:p>
        </p:txBody>
      </p:sp>
      <p:sp>
        <p:nvSpPr>
          <p:cNvPr id="2" name="Text Box 1"/>
          <p:cNvSpPr>
            <a:spLocks noGrp="1"/>
          </p:cNvSpPr>
          <p:nvPr>
            <p:ph idx="1"/>
          </p:nvPr>
        </p:nvSpPr>
        <p:spPr/>
        <p:txBody>
          <a:bodyPr/>
          <a:lstStyle/>
          <a:p>
            <a:pPr>
              <a:defRPr/>
            </a:pPr>
            <a:endParaRPr lang="en-US" sz="2800" dirty="0"/>
          </a:p>
          <a:p>
            <a:r>
              <a:rPr lang="en-US" sz="2800" dirty="0">
                <a:ea typeface="ＭＳ Ｐゴシック" panose="020B0600070205080204" pitchFamily="34" charset="-128"/>
              </a:rPr>
              <a:t>The democratic façade</a:t>
            </a:r>
          </a:p>
          <a:p>
            <a:r>
              <a:rPr lang="en-US" sz="2800" dirty="0">
                <a:ea typeface="ＭＳ Ｐゴシック" panose="020B0600070205080204" pitchFamily="34" charset="-128"/>
              </a:rPr>
              <a:t>The power elite</a:t>
            </a:r>
          </a:p>
        </p:txBody>
      </p:sp>
    </p:spTree>
    <p:extLst>
      <p:ext uri="{BB962C8B-B14F-4D97-AF65-F5344CB8AC3E}">
        <p14:creationId xmlns:p14="http://schemas.microsoft.com/office/powerpoint/2010/main" val="215829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(1 of 7)</a:t>
            </a:r>
            <a:endParaRPr lang="en-US" sz="2000" dirty="0">
              <a:highlight>
                <a:srgbClr val="FFFF00"/>
              </a:highlight>
            </a:endParaRPr>
          </a:p>
        </p:txBody>
      </p:sp>
      <p:sp>
        <p:nvSpPr>
          <p:cNvPr id="2" name="Text Box 1"/>
          <p:cNvSpPr>
            <a:spLocks noGrp="1"/>
          </p:cNvSpPr>
          <p:nvPr>
            <p:ph idx="1"/>
          </p:nvPr>
        </p:nvSpPr>
        <p:spPr/>
        <p:txBody>
          <a:bodyPr/>
          <a:lstStyle/>
          <a:p>
            <a:pPr>
              <a:defRPr/>
            </a:pPr>
            <a:endParaRPr lang="en-US" sz="2800" dirty="0"/>
          </a:p>
          <a:p>
            <a:r>
              <a:rPr lang="en-US" sz="2800" dirty="0">
                <a:ea typeface="ＭＳ Ｐゴシック" panose="020B0600070205080204" pitchFamily="34" charset="-128"/>
              </a:rPr>
              <a:t>Occupations and prestige</a:t>
            </a:r>
          </a:p>
          <a:p>
            <a:r>
              <a:rPr lang="en-US" sz="2800" dirty="0">
                <a:ea typeface="ＭＳ Ｐゴシック" panose="020B0600070205080204" pitchFamily="34" charset="-128"/>
              </a:rPr>
              <a:t>Displaying prestige</a:t>
            </a:r>
          </a:p>
        </p:txBody>
      </p:sp>
    </p:spTree>
    <p:extLst>
      <p:ext uri="{BB962C8B-B14F-4D97-AF65-F5344CB8AC3E}">
        <p14:creationId xmlns:p14="http://schemas.microsoft.com/office/powerpoint/2010/main" val="118165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(2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 Physician: 86 (U.S.); 78 (global)&#10;• Supreme Court judge: 85 (U.S.); 82 (global)&#10;• College president: 81 (U.S.); 86(global)&#10;• Astronaut: 80 (U.S.); 80(global)&#10;• Lawyer: 75 (U.S.); 73(global)&#10;• College professor: 74 (U.S.); 78 (global)&#10;• Airline pilot: 73 (U.S.); 66 (global)&#10;• Architect: 73 (U.S.); 72 (global)&#10;• Biologist: 73 (U.S.); 69 (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718231753"/>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370840">
                <a:tc>
                  <a:txBody>
                    <a:bodyPr/>
                    <a:lstStyle/>
                    <a:p>
                      <a:r>
                        <a:rPr lang="en-US" sz="1800" b="0" i="0" u="none" strike="noStrike" kern="1200" baseline="0" dirty="0">
                          <a:solidFill>
                            <a:schemeClr val="tx1"/>
                          </a:solidFill>
                          <a:latin typeface="+mn-lt"/>
                          <a:ea typeface="+mn-ea"/>
                          <a:cs typeface="+mn-cs"/>
                        </a:rPr>
                        <a:t>Physician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78</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Supreme Court judge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82</a:t>
                      </a:r>
                    </a:p>
                  </a:txBody>
                  <a:tcPr/>
                </a:tc>
                <a:extLst>
                  <a:ext uri="{0D108BD9-81ED-4DB2-BD59-A6C34878D82A}">
                    <a16:rowId xmlns:a16="http://schemas.microsoft.com/office/drawing/2014/main" val="675775136"/>
                  </a:ext>
                </a:extLst>
              </a:tr>
              <a:tr h="370840">
                <a:tc>
                  <a:txBody>
                    <a:bodyPr/>
                    <a:lstStyle/>
                    <a:p>
                      <a:r>
                        <a:rPr lang="en-US" sz="1800" b="0" i="0" u="none" strike="noStrike" kern="1200" baseline="0" dirty="0">
                          <a:solidFill>
                            <a:schemeClr val="tx1"/>
                          </a:solidFill>
                          <a:latin typeface="+mn-lt"/>
                          <a:ea typeface="+mn-ea"/>
                          <a:cs typeface="+mn-cs"/>
                        </a:rPr>
                        <a:t>College president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86</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Astronaut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80</a:t>
                      </a:r>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tx1"/>
                          </a:solidFill>
                          <a:latin typeface="+mn-lt"/>
                          <a:ea typeface="+mn-ea"/>
                          <a:cs typeface="+mn-cs"/>
                        </a:rPr>
                        <a:t>Lawyer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73</a:t>
                      </a:r>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tx1"/>
                          </a:solidFill>
                          <a:latin typeface="+mn-lt"/>
                          <a:ea typeface="+mn-ea"/>
                          <a:cs typeface="+mn-cs"/>
                        </a:rPr>
                        <a:t>College professor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78</a:t>
                      </a:r>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tx1"/>
                          </a:solidFill>
                          <a:latin typeface="+mn-lt"/>
                          <a:ea typeface="+mn-ea"/>
                          <a:cs typeface="+mn-cs"/>
                        </a:rPr>
                        <a:t>Airline pilot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66</a:t>
                      </a:r>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a:solidFill>
                            <a:schemeClr val="tx1"/>
                          </a:solidFill>
                          <a:latin typeface="+mn-lt"/>
                          <a:ea typeface="+mn-ea"/>
                          <a:cs typeface="+mn-cs"/>
                        </a:rPr>
                        <a:t>Architect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72</a:t>
                      </a:r>
                    </a:p>
                  </a:txBody>
                  <a:tcPr/>
                </a:tc>
                <a:extLst>
                  <a:ext uri="{0D108BD9-81ED-4DB2-BD59-A6C34878D82A}">
                    <a16:rowId xmlns:a16="http://schemas.microsoft.com/office/drawing/2014/main" val="69466957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Biologist</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73</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69 </a:t>
                      </a:r>
                      <a:endParaRPr lang="en-US" b="0" dirty="0"/>
                    </a:p>
                  </a:txBody>
                  <a:tcPr/>
                </a:tc>
                <a:extLst>
                  <a:ext uri="{0D108BD9-81ED-4DB2-BD59-A6C34878D82A}">
                    <a16:rowId xmlns:a16="http://schemas.microsoft.com/office/drawing/2014/main" val="2344216673"/>
                  </a:ext>
                </a:extLst>
              </a:tr>
            </a:tbl>
          </a:graphicData>
        </a:graphic>
      </p:graphicFrame>
    </p:spTree>
    <p:extLst>
      <p:ext uri="{BB962C8B-B14F-4D97-AF65-F5344CB8AC3E}">
        <p14:creationId xmlns:p14="http://schemas.microsoft.com/office/powerpoint/2010/main" val="339058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(3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10;• Dentist: 72 (U.S.); 70 (global)&#10;• Civil engineer: 69 (U.S.); 70 (global)&#10;• Clergy: 69 (U.S.); 60 (global)&#10;• Psychologist: 69 (U.S.); 66 (global)&#10;• Pharmacist: 68 (U.S.); 64 (global)&#10;• High school teacher: 66 (U.S.); 64 (global)&#10;• Registered nurse: 66 (U.S.); 54 (global)&#10;• Professional athlete: 65 (U.S.); 48 (global)&#10;• Electrical engineer: 64 (U.S.); 65 (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2290981305"/>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370840">
                <a:tc>
                  <a:txBody>
                    <a:bodyPr/>
                    <a:lstStyle/>
                    <a:p>
                      <a:r>
                        <a:rPr lang="en-US" sz="1800" b="0" i="0" u="none" strike="noStrike" kern="1200" baseline="0" dirty="0">
                          <a:solidFill>
                            <a:schemeClr val="tx1"/>
                          </a:solidFill>
                          <a:latin typeface="+mn-lt"/>
                          <a:ea typeface="+mn-ea"/>
                          <a:cs typeface="+mn-cs"/>
                        </a:rPr>
                        <a:t>Dentist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70</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Civil engineer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70</a:t>
                      </a:r>
                    </a:p>
                  </a:txBody>
                  <a:tcPr/>
                </a:tc>
                <a:extLst>
                  <a:ext uri="{0D108BD9-81ED-4DB2-BD59-A6C34878D82A}">
                    <a16:rowId xmlns:a16="http://schemas.microsoft.com/office/drawing/2014/main" val="675775136"/>
                  </a:ext>
                </a:extLst>
              </a:tr>
              <a:tr h="370840">
                <a:tc>
                  <a:txBody>
                    <a:bodyPr/>
                    <a:lstStyle/>
                    <a:p>
                      <a:r>
                        <a:rPr lang="en-US" sz="1800" b="0" i="0" u="none" strike="noStrike" kern="1200" baseline="0" dirty="0">
                          <a:solidFill>
                            <a:schemeClr val="tx1"/>
                          </a:solidFill>
                          <a:latin typeface="+mn-lt"/>
                          <a:ea typeface="+mn-ea"/>
                          <a:cs typeface="+mn-cs"/>
                        </a:rPr>
                        <a:t>Clergy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60</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Psychologist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66</a:t>
                      </a:r>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tx1"/>
                          </a:solidFill>
                          <a:latin typeface="+mn-lt"/>
                          <a:ea typeface="+mn-ea"/>
                          <a:cs typeface="+mn-cs"/>
                        </a:rPr>
                        <a:t>Pharmacist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64</a:t>
                      </a:r>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tx1"/>
                          </a:solidFill>
                          <a:latin typeface="+mn-lt"/>
                          <a:ea typeface="+mn-ea"/>
                          <a:cs typeface="+mn-cs"/>
                        </a:rPr>
                        <a:t>High school teacher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64</a:t>
                      </a:r>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tx1"/>
                          </a:solidFill>
                          <a:latin typeface="+mn-lt"/>
                          <a:ea typeface="+mn-ea"/>
                          <a:cs typeface="+mn-cs"/>
                        </a:rPr>
                        <a:t>Registered nurse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54</a:t>
                      </a:r>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tx1"/>
                          </a:solidFill>
                          <a:latin typeface="+mn-lt"/>
                          <a:ea typeface="+mn-ea"/>
                          <a:cs typeface="+mn-cs"/>
                        </a:rPr>
                        <a:t>Professional athlete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48</a:t>
                      </a:r>
                    </a:p>
                  </a:txBody>
                  <a:tcPr/>
                </a:tc>
                <a:extLst>
                  <a:ext uri="{0D108BD9-81ED-4DB2-BD59-A6C34878D82A}">
                    <a16:rowId xmlns:a16="http://schemas.microsoft.com/office/drawing/2014/main" val="157180818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Electrical engineer</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65</a:t>
                      </a:r>
                      <a:endParaRPr lang="en-US" b="0" dirty="0"/>
                    </a:p>
                  </a:txBody>
                  <a:tcPr/>
                </a:tc>
                <a:extLst>
                  <a:ext uri="{0D108BD9-81ED-4DB2-BD59-A6C34878D82A}">
                    <a16:rowId xmlns:a16="http://schemas.microsoft.com/office/drawing/2014/main" val="694669579"/>
                  </a:ext>
                </a:extLst>
              </a:tr>
            </a:tbl>
          </a:graphicData>
        </a:graphic>
      </p:graphicFrame>
    </p:spTree>
    <p:extLst>
      <p:ext uri="{BB962C8B-B14F-4D97-AF65-F5344CB8AC3E}">
        <p14:creationId xmlns:p14="http://schemas.microsoft.com/office/powerpoint/2010/main" val="339058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(4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10;• Author: 63 (U.S.); 62 (global)&#10;• Banker: 63 (U.S.); 67 (global)&#10;• Veterinarian: 62 (U.S.); 61(global)&#10;• Police officer: 61 (U.S.); 40 (global)&#10;• Sociologist :61 (U.S.); 67 (global)&#10;• Journalist: 60 (U.S.); 55 (global)&#10;• Classical musician: 59 (U.S.); 56 (global)&#10;• Actor or actress: 58 (U.S.); 52 (global)&#10;• Chiropractor: 57 (U.S.); 62(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1289095540"/>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370840">
                <a:tc>
                  <a:txBody>
                    <a:bodyPr/>
                    <a:lstStyle/>
                    <a:p>
                      <a:r>
                        <a:rPr lang="en-US" sz="1800" b="0" i="0" u="none" strike="noStrike" kern="1200" baseline="0" dirty="0">
                          <a:solidFill>
                            <a:schemeClr val="tx1"/>
                          </a:solidFill>
                          <a:latin typeface="+mn-lt"/>
                          <a:ea typeface="+mn-ea"/>
                          <a:cs typeface="+mn-cs"/>
                        </a:rPr>
                        <a:t>Author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62</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Banker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67</a:t>
                      </a:r>
                    </a:p>
                  </a:txBody>
                  <a:tcPr/>
                </a:tc>
                <a:extLst>
                  <a:ext uri="{0D108BD9-81ED-4DB2-BD59-A6C34878D82A}">
                    <a16:rowId xmlns:a16="http://schemas.microsoft.com/office/drawing/2014/main" val="675775136"/>
                  </a:ext>
                </a:extLst>
              </a:tr>
              <a:tr h="370840">
                <a:tc>
                  <a:txBody>
                    <a:bodyPr/>
                    <a:lstStyle/>
                    <a:p>
                      <a:r>
                        <a:rPr lang="en-US" sz="1800" b="0" i="0" u="none" strike="noStrike" kern="1200" baseline="0" dirty="0">
                          <a:solidFill>
                            <a:schemeClr val="tx1"/>
                          </a:solidFill>
                          <a:latin typeface="+mn-lt"/>
                          <a:ea typeface="+mn-ea"/>
                          <a:cs typeface="+mn-cs"/>
                        </a:rPr>
                        <a:t>Veterinarian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61</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Police officer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40</a:t>
                      </a:r>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a:solidFill>
                            <a:schemeClr val="tx1"/>
                          </a:solidFill>
                          <a:latin typeface="+mn-lt"/>
                          <a:ea typeface="+mn-ea"/>
                          <a:cs typeface="+mn-cs"/>
                        </a:rPr>
                        <a:t>Sociologist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67</a:t>
                      </a:r>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tx1"/>
                          </a:solidFill>
                          <a:latin typeface="+mn-lt"/>
                          <a:ea typeface="+mn-ea"/>
                          <a:cs typeface="+mn-cs"/>
                        </a:rPr>
                        <a:t>Journalist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55</a:t>
                      </a:r>
                    </a:p>
                  </a:txBody>
                  <a:tcPr/>
                </a:tc>
                <a:extLst>
                  <a:ext uri="{0D108BD9-81ED-4DB2-BD59-A6C34878D82A}">
                    <a16:rowId xmlns:a16="http://schemas.microsoft.com/office/drawing/2014/main" val="694669579"/>
                  </a:ext>
                </a:extLst>
              </a:tr>
              <a:tr h="370840">
                <a:tc>
                  <a:txBody>
                    <a:bodyPr/>
                    <a:lstStyle/>
                    <a:p>
                      <a:r>
                        <a:rPr lang="en-US" sz="1800" b="0" i="0" u="none" strike="noStrike" kern="1200" baseline="0" dirty="0">
                          <a:solidFill>
                            <a:schemeClr val="tx1"/>
                          </a:solidFill>
                          <a:latin typeface="+mn-lt"/>
                          <a:ea typeface="+mn-ea"/>
                          <a:cs typeface="+mn-cs"/>
                        </a:rPr>
                        <a:t>Classical musician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56</a:t>
                      </a:r>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tx1"/>
                          </a:solidFill>
                          <a:latin typeface="+mn-lt"/>
                          <a:ea typeface="+mn-ea"/>
                          <a:cs typeface="+mn-cs"/>
                        </a:rPr>
                        <a:t>Actor or actress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52</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Chiropractor</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57</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62</a:t>
                      </a:r>
                      <a:endParaRPr lang="en-US"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9058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(5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10;• Athletic coach: 53 (U.S.); 50 (global)&#10;• Social worker: 52 (U.S.); 56 (global)&#10;• Electrician: 51 (U.S.); 44 (global)&#10;• Undertaker: 49 (U.S.); 34 (global)&#10;• Jazz musician: 48 (U.S.); 38 (global)&#10;• Real estate agent: 48 (U.S.); 49 (global)&#10;• Mail carrier: 47 (U.S.); 33 (global)&#10;• Secretary: 46 (U.S.); 53 (global)&#10;• Plumber: 45 (U.S.); 34 (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3668825250"/>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370840">
                <a:tc>
                  <a:txBody>
                    <a:bodyPr/>
                    <a:lstStyle/>
                    <a:p>
                      <a:r>
                        <a:rPr lang="en-US" sz="1800" b="0" i="0" u="none" strike="noStrike" kern="1200" baseline="0" dirty="0">
                          <a:solidFill>
                            <a:schemeClr val="tx1"/>
                          </a:solidFill>
                          <a:latin typeface="+mn-lt"/>
                          <a:ea typeface="+mn-ea"/>
                          <a:cs typeface="+mn-cs"/>
                        </a:rPr>
                        <a:t>Athletic coach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50</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Social worker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56</a:t>
                      </a:r>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Electrician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44</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Undertaker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34</a:t>
                      </a:r>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a:solidFill>
                            <a:schemeClr val="tx1"/>
                          </a:solidFill>
                          <a:latin typeface="+mn-lt"/>
                          <a:ea typeface="+mn-ea"/>
                          <a:cs typeface="+mn-cs"/>
                        </a:rPr>
                        <a:t>Jazz musician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38</a:t>
                      </a:r>
                    </a:p>
                  </a:txBody>
                  <a:tcPr/>
                </a:tc>
                <a:extLst>
                  <a:ext uri="{0D108BD9-81ED-4DB2-BD59-A6C34878D82A}">
                    <a16:rowId xmlns:a16="http://schemas.microsoft.com/office/drawing/2014/main" val="694669579"/>
                  </a:ext>
                </a:extLst>
              </a:tr>
              <a:tr h="370840">
                <a:tc>
                  <a:txBody>
                    <a:bodyPr/>
                    <a:lstStyle/>
                    <a:p>
                      <a:r>
                        <a:rPr lang="en-US" sz="1800" b="0" i="0" u="none" strike="noStrike" kern="1200" baseline="0" dirty="0">
                          <a:solidFill>
                            <a:schemeClr val="tx1"/>
                          </a:solidFill>
                          <a:latin typeface="+mn-lt"/>
                          <a:ea typeface="+mn-ea"/>
                          <a:cs typeface="+mn-cs"/>
                        </a:rPr>
                        <a:t>Real estate agent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49</a:t>
                      </a:r>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tx1"/>
                          </a:solidFill>
                          <a:latin typeface="+mn-lt"/>
                          <a:ea typeface="+mn-ea"/>
                          <a:cs typeface="+mn-cs"/>
                        </a:rPr>
                        <a:t>Mail carrier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33</a:t>
                      </a:r>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tx1"/>
                          </a:solidFill>
                          <a:latin typeface="+mn-lt"/>
                          <a:ea typeface="+mn-ea"/>
                          <a:cs typeface="+mn-cs"/>
                        </a:rPr>
                        <a:t>Secretary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53</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Plumber</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45</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34 </a:t>
                      </a:r>
                      <a:endParaRPr lang="en-US" b="0" dirty="0"/>
                    </a:p>
                  </a:txBody>
                  <a:tcPr/>
                </a:tc>
                <a:extLst>
                  <a:ext uri="{0D108BD9-81ED-4DB2-BD59-A6C34878D82A}">
                    <a16:rowId xmlns:a16="http://schemas.microsoft.com/office/drawing/2014/main" val="2344216673"/>
                  </a:ext>
                </a:extLst>
              </a:tr>
            </a:tbl>
          </a:graphicData>
        </a:graphic>
      </p:graphicFrame>
    </p:spTree>
    <p:extLst>
      <p:ext uri="{BB962C8B-B14F-4D97-AF65-F5344CB8AC3E}">
        <p14:creationId xmlns:p14="http://schemas.microsoft.com/office/powerpoint/2010/main" val="228135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(6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10;• Carpenter: 43 (U.S.); 37 (global)&#10;• Farmer: 40 (U.S.); 47 (global)&#10;• Barber: 36 (U.S.); 30 (global)&#10;• Store sales clerk: 36 (U.S.); 34 (global)&#10;• Truck driver: 30 (U.S.); 33 (global)&#10;• Cab driver: 28 (U.S.); 28 (global)&#10;• Garbage collector: 28 (U.S.); 13 (global)&#10;• Waiter or waitress: 28 (U.S.); 23 (global)&#10;• Bartender: 25 (U.S.); 23 (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1403633255"/>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370840">
                <a:tc>
                  <a:txBody>
                    <a:bodyPr/>
                    <a:lstStyle/>
                    <a:p>
                      <a:r>
                        <a:rPr lang="en-US" sz="1800" b="0" i="0" u="none" strike="noStrike" kern="1200" baseline="0" dirty="0">
                          <a:solidFill>
                            <a:schemeClr val="tx1"/>
                          </a:solidFill>
                          <a:latin typeface="+mn-lt"/>
                          <a:ea typeface="+mn-ea"/>
                          <a:cs typeface="+mn-cs"/>
                        </a:rPr>
                        <a:t>Carpenter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37</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Farmer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47</a:t>
                      </a:r>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Barber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30</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Store sales clerk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34</a:t>
                      </a:r>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a:solidFill>
                            <a:schemeClr val="tx1"/>
                          </a:solidFill>
                          <a:latin typeface="+mn-lt"/>
                          <a:ea typeface="+mn-ea"/>
                          <a:cs typeface="+mn-cs"/>
                        </a:rPr>
                        <a:t>Truck driver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33</a:t>
                      </a:r>
                    </a:p>
                  </a:txBody>
                  <a:tcPr/>
                </a:tc>
                <a:extLst>
                  <a:ext uri="{0D108BD9-81ED-4DB2-BD59-A6C34878D82A}">
                    <a16:rowId xmlns:a16="http://schemas.microsoft.com/office/drawing/2014/main" val="694669579"/>
                  </a:ext>
                </a:extLst>
              </a:tr>
              <a:tr h="370840">
                <a:tc>
                  <a:txBody>
                    <a:bodyPr/>
                    <a:lstStyle/>
                    <a:p>
                      <a:r>
                        <a:rPr lang="en-US" sz="1800" b="0" i="0" u="none" strike="noStrike" kern="1200" baseline="0" dirty="0">
                          <a:solidFill>
                            <a:schemeClr val="tx1"/>
                          </a:solidFill>
                          <a:latin typeface="+mn-lt"/>
                          <a:ea typeface="+mn-ea"/>
                          <a:cs typeface="+mn-cs"/>
                        </a:rPr>
                        <a:t>Cab driver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28</a:t>
                      </a:r>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tx1"/>
                          </a:solidFill>
                          <a:latin typeface="+mn-lt"/>
                          <a:ea typeface="+mn-ea"/>
                          <a:cs typeface="+mn-cs"/>
                        </a:rPr>
                        <a:t>Garbage collector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13</a:t>
                      </a:r>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tx1"/>
                          </a:solidFill>
                          <a:latin typeface="+mn-lt"/>
                          <a:ea typeface="+mn-ea"/>
                          <a:cs typeface="+mn-cs"/>
                        </a:rPr>
                        <a:t>Waiter or waitress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23</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Bartender</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25</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23 </a:t>
                      </a:r>
                      <a:endParaRPr lang="en-US" b="0" dirty="0"/>
                    </a:p>
                  </a:txBody>
                  <a:tcPr/>
                </a:tc>
                <a:extLst>
                  <a:ext uri="{0D108BD9-81ED-4DB2-BD59-A6C34878D82A}">
                    <a16:rowId xmlns:a16="http://schemas.microsoft.com/office/drawing/2014/main" val="2344216673"/>
                  </a:ext>
                </a:extLst>
              </a:tr>
            </a:tbl>
          </a:graphicData>
        </a:graphic>
      </p:graphicFrame>
    </p:spTree>
    <p:extLst>
      <p:ext uri="{BB962C8B-B14F-4D97-AF65-F5344CB8AC3E}">
        <p14:creationId xmlns:p14="http://schemas.microsoft.com/office/powerpoint/2010/main" val="389799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cture PPT Template"/>
          <p:cNvSpPr>
            <a:spLocks noGrp="1"/>
          </p:cNvSpPr>
          <p:nvPr>
            <p:ph type="title"/>
          </p:nvPr>
        </p:nvSpPr>
        <p:spPr/>
        <p:txBody>
          <a:bodyPr/>
          <a:lstStyle/>
          <a:p>
            <a:r>
              <a:rPr lang="en-US" sz="3600" dirty="0"/>
              <a:t>Learning Objectives </a:t>
            </a:r>
            <a:r>
              <a:rPr lang="en-US" sz="2000" dirty="0"/>
              <a:t>(1 of 3)</a:t>
            </a:r>
          </a:p>
        </p:txBody>
      </p:sp>
      <p:sp>
        <p:nvSpPr>
          <p:cNvPr id="2" name="Text Box 1"/>
          <p:cNvSpPr>
            <a:spLocks noGrp="1"/>
          </p:cNvSpPr>
          <p:nvPr>
            <p:ph idx="1"/>
          </p:nvPr>
        </p:nvSpPr>
        <p:spPr/>
        <p:txBody>
          <a:bodyPr/>
          <a:lstStyle/>
          <a:p>
            <a:pPr marL="0" indent="0">
              <a:buNone/>
            </a:pPr>
            <a:r>
              <a:rPr lang="en-US" sz="2800" b="1" dirty="0">
                <a:solidFill>
                  <a:srgbClr val="007FA3"/>
                </a:solidFill>
              </a:rPr>
              <a:t>8.1</a:t>
            </a:r>
            <a:r>
              <a:rPr lang="en-US" sz="2800" dirty="0"/>
              <a:t> Explain the three components of social class—property, power, and prestige; distinguish between wealth and income; explain how property and income are distributed; and describe the democratic façade, the power elite, and status inconsistency.</a:t>
            </a:r>
          </a:p>
          <a:p>
            <a:pPr marL="0" indent="0">
              <a:buNone/>
            </a:pPr>
            <a:r>
              <a:rPr lang="en-US" sz="2800" b="1" dirty="0">
                <a:solidFill>
                  <a:srgbClr val="007FA3"/>
                </a:solidFill>
              </a:rPr>
              <a:t>8.2</a:t>
            </a:r>
            <a:r>
              <a:rPr lang="en-US" sz="2800" dirty="0">
                <a:solidFill>
                  <a:srgbClr val="007FA3"/>
                </a:solidFill>
              </a:rPr>
              <a:t> </a:t>
            </a:r>
            <a:r>
              <a:rPr lang="en-US" sz="2800" dirty="0"/>
              <a:t>Contrast Marx’s and Weber’s models of social class.</a:t>
            </a:r>
            <a:endParaRPr lang="en-US" sz="2800" dirty="0">
              <a:ea typeface="ＭＳ Ｐゴシック" panose="020B0600070205080204" pitchFamily="34" charset="-128"/>
            </a:endParaRPr>
          </a:p>
        </p:txBody>
      </p:sp>
    </p:spTree>
    <p:extLst>
      <p:ext uri="{BB962C8B-B14F-4D97-AF65-F5344CB8AC3E}">
        <p14:creationId xmlns:p14="http://schemas.microsoft.com/office/powerpoint/2010/main" val="342378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ea typeface="ＭＳ Ｐゴシック" panose="020B0600070205080204" pitchFamily="34" charset="-128"/>
              </a:rPr>
              <a:t>Prestige </a:t>
            </a:r>
            <a:r>
              <a:rPr lang="en-US" sz="2000" dirty="0">
                <a:ea typeface="ＭＳ Ｐゴシック" panose="020B0600070205080204" pitchFamily="34" charset="-128"/>
              </a:rPr>
              <a:t>(7 of 7)</a:t>
            </a:r>
            <a:endParaRPr lang="en-US" sz="2000" dirty="0">
              <a:highlight>
                <a:srgbClr val="FFFF00"/>
              </a:highlight>
            </a:endParaRPr>
          </a:p>
        </p:txBody>
      </p:sp>
      <p:graphicFrame>
        <p:nvGraphicFramePr>
          <p:cNvPr id="4" name="Content Placeholder 3" descr="A table presents a list of occupations, ranking them by occupational prestige in the United States and their global average.&#10;&#10;&quot;The data is presented in three columns, marked from left to right as “Occupation, United States, and Average of sixty countries.” The data presented in the table is as follows:&#10;&#10;• Lives on public aid: 25 (U.S.); 16 (global)&#10;• Bill collector: 24 (U.S.); 27 (global)&#10;• Factory worker: 24 (U.S.); 29 (global)&#10;• Janitor: 22 (U.S.); 21 (global)&#10;• Shoe shiner: 17 (U.S.); 12 (global)&#10;• Street sweeper: 11 (U.S.); 13 (global)&#10;">
            <a:extLst>
              <a:ext uri="{FF2B5EF4-FFF2-40B4-BE49-F238E27FC236}">
                <a16:creationId xmlns:a16="http://schemas.microsoft.com/office/drawing/2014/main" id="{96D0ED8C-F837-43DD-ACF4-0326C50E4699}"/>
              </a:ext>
            </a:extLst>
          </p:cNvPr>
          <p:cNvGraphicFramePr>
            <a:graphicFrameLocks noGrp="1"/>
          </p:cNvGraphicFramePr>
          <p:nvPr>
            <p:ph idx="1"/>
            <p:extLst>
              <p:ext uri="{D42A27DB-BD31-4B8C-83A1-F6EECF244321}">
                <p14:modId xmlns:p14="http://schemas.microsoft.com/office/powerpoint/2010/main" val="3318760709"/>
              </p:ext>
            </p:extLst>
          </p:nvPr>
        </p:nvGraphicFramePr>
        <p:xfrm>
          <a:off x="152400" y="1600200"/>
          <a:ext cx="8839199" cy="32308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val="1329672124"/>
                    </a:ext>
                  </a:extLst>
                </a:gridCol>
                <a:gridCol w="2588103">
                  <a:extLst>
                    <a:ext uri="{9D8B030D-6E8A-4147-A177-3AD203B41FA5}">
                      <a16:colId xmlns:a16="http://schemas.microsoft.com/office/drawing/2014/main" val="1686922729"/>
                    </a:ext>
                  </a:extLst>
                </a:gridCol>
                <a:gridCol w="3200399">
                  <a:extLst>
                    <a:ext uri="{9D8B030D-6E8A-4147-A177-3AD203B41FA5}">
                      <a16:colId xmlns:a16="http://schemas.microsoft.com/office/drawing/2014/main" val="298406569"/>
                    </a:ext>
                  </a:extLst>
                </a:gridCol>
              </a:tblGrid>
              <a:tr h="370840">
                <a:tc gridSpan="3">
                  <a:txBody>
                    <a:bodyPr/>
                    <a:lstStyle/>
                    <a:p>
                      <a:r>
                        <a:rPr lang="en-US" b="1" dirty="0"/>
                        <a:t>Table 8.2 </a:t>
                      </a:r>
                      <a:r>
                        <a:rPr lang="en-US" sz="1800" b="1" i="0" u="none" strike="noStrike" kern="1200" baseline="0" dirty="0">
                          <a:solidFill>
                            <a:schemeClr val="tx1"/>
                          </a:solidFill>
                          <a:latin typeface="+mn-lt"/>
                          <a:ea typeface="+mn-ea"/>
                          <a:cs typeface="+mn-cs"/>
                        </a:rPr>
                        <a:t>Occupational Prestige: </a:t>
                      </a:r>
                    </a:p>
                    <a:p>
                      <a:r>
                        <a:rPr lang="en-US" sz="1800" b="1" i="0" u="none" strike="noStrike" kern="1200" baseline="0" dirty="0">
                          <a:solidFill>
                            <a:schemeClr val="tx1"/>
                          </a:solidFill>
                          <a:latin typeface="+mn-lt"/>
                          <a:ea typeface="+mn-ea"/>
                          <a:cs typeface="+mn-cs"/>
                        </a:rPr>
                        <a:t>How the United States Compares with Sixty Countries</a:t>
                      </a:r>
                      <a:endParaRPr lang="en-US" b="1" dirty="0">
                        <a:highlight>
                          <a:srgbClr val="FFFF00"/>
                        </a:highligh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33723596"/>
                  </a:ext>
                </a:extLst>
              </a:tr>
              <a:tr h="370840">
                <a:tc>
                  <a:txBody>
                    <a:bodyPr/>
                    <a:lstStyle/>
                    <a:p>
                      <a:r>
                        <a:rPr lang="en-US" sz="1800" b="1" i="0" u="none" strike="noStrike" kern="1200" baseline="0" dirty="0">
                          <a:solidFill>
                            <a:schemeClr val="tx1"/>
                          </a:solidFill>
                          <a:latin typeface="+mn-lt"/>
                          <a:ea typeface="+mn-ea"/>
                          <a:cs typeface="+mn-cs"/>
                        </a:rPr>
                        <a:t>Occupation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United States </a:t>
                      </a:r>
                      <a:endParaRPr lang="en-US" b="1" dirty="0">
                        <a:solidFill>
                          <a:schemeClr val="tx1"/>
                        </a:solidFill>
                      </a:endParaRPr>
                    </a:p>
                  </a:txBody>
                  <a:tcPr/>
                </a:tc>
                <a:tc>
                  <a:txBody>
                    <a:bodyPr/>
                    <a:lstStyle/>
                    <a:p>
                      <a:pPr algn="ctr"/>
                      <a:r>
                        <a:rPr lang="en-US" sz="1800" b="1" i="0" u="none" strike="noStrike" kern="1200" baseline="0" dirty="0">
                          <a:solidFill>
                            <a:schemeClr val="tx1"/>
                          </a:solidFill>
                          <a:latin typeface="+mn-lt"/>
                          <a:ea typeface="+mn-ea"/>
                          <a:cs typeface="+mn-cs"/>
                        </a:rPr>
                        <a:t>Average of Sixty Countries</a:t>
                      </a:r>
                      <a:endParaRPr lang="en-US" b="1" dirty="0">
                        <a:solidFill>
                          <a:schemeClr val="tx1"/>
                        </a:solidFill>
                      </a:endParaRPr>
                    </a:p>
                  </a:txBody>
                  <a:tcPr/>
                </a:tc>
                <a:extLst>
                  <a:ext uri="{0D108BD9-81ED-4DB2-BD59-A6C34878D82A}">
                    <a16:rowId xmlns:a16="http://schemas.microsoft.com/office/drawing/2014/main" val="13968647"/>
                  </a:ext>
                </a:extLst>
              </a:tr>
              <a:tr h="208280">
                <a:tc>
                  <a:txBody>
                    <a:bodyPr/>
                    <a:lstStyle/>
                    <a:p>
                      <a:r>
                        <a:rPr lang="en-US" sz="1800" b="0" i="0" u="none" strike="noStrike" kern="1200" baseline="0" dirty="0">
                          <a:solidFill>
                            <a:schemeClr val="tx1"/>
                          </a:solidFill>
                          <a:latin typeface="+mn-lt"/>
                          <a:ea typeface="+mn-ea"/>
                          <a:cs typeface="+mn-cs"/>
                        </a:rPr>
                        <a:t>Lives on public aid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16</a:t>
                      </a:r>
                    </a:p>
                  </a:txBody>
                  <a:tcPr/>
                </a:tc>
                <a:extLst>
                  <a:ext uri="{0D108BD9-81ED-4DB2-BD59-A6C34878D82A}">
                    <a16:rowId xmlns:a16="http://schemas.microsoft.com/office/drawing/2014/main" val="3843205600"/>
                  </a:ext>
                </a:extLst>
              </a:tr>
              <a:tr h="370840">
                <a:tc>
                  <a:txBody>
                    <a:bodyPr/>
                    <a:lstStyle/>
                    <a:p>
                      <a:r>
                        <a:rPr lang="en-US" sz="1800" b="0" i="0" u="none" strike="noStrike" kern="1200" baseline="0" dirty="0">
                          <a:solidFill>
                            <a:schemeClr val="tx1"/>
                          </a:solidFill>
                          <a:latin typeface="+mn-lt"/>
                          <a:ea typeface="+mn-ea"/>
                          <a:cs typeface="+mn-cs"/>
                        </a:rPr>
                        <a:t>Bill collector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27</a:t>
                      </a:r>
                    </a:p>
                  </a:txBody>
                  <a:tcPr/>
                </a:tc>
                <a:extLst>
                  <a:ext uri="{0D108BD9-81ED-4DB2-BD59-A6C34878D82A}">
                    <a16:rowId xmlns:a16="http://schemas.microsoft.com/office/drawing/2014/main" val="675775136"/>
                  </a:ext>
                </a:extLst>
              </a:tr>
              <a:tr h="370840">
                <a:tc>
                  <a:txBody>
                    <a:bodyPr/>
                    <a:lstStyle/>
                    <a:p>
                      <a:r>
                        <a:rPr lang="en-US" sz="1800" b="0" i="0" u="none" strike="noStrike" kern="1200" baseline="0" dirty="0">
                          <a:solidFill>
                            <a:schemeClr val="tx1"/>
                          </a:solidFill>
                          <a:latin typeface="+mn-lt"/>
                          <a:ea typeface="+mn-ea"/>
                          <a:cs typeface="+mn-cs"/>
                        </a:rPr>
                        <a:t>Factory worker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29</a:t>
                      </a:r>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Janitor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21</a:t>
                      </a:r>
                    </a:p>
                  </a:txBody>
                  <a:tcPr/>
                </a:tc>
                <a:extLst>
                  <a:ext uri="{0D108BD9-81ED-4DB2-BD59-A6C34878D82A}">
                    <a16:rowId xmlns:a16="http://schemas.microsoft.com/office/drawing/2014/main" val="1571808183"/>
                  </a:ext>
                </a:extLst>
              </a:tr>
              <a:tr h="370840">
                <a:tc>
                  <a:txBody>
                    <a:bodyPr/>
                    <a:lstStyle/>
                    <a:p>
                      <a:r>
                        <a:rPr lang="en-US" sz="1800" b="0" i="0" u="none" strike="noStrike" kern="1200" baseline="0" dirty="0">
                          <a:solidFill>
                            <a:schemeClr val="tx1"/>
                          </a:solidFill>
                          <a:latin typeface="+mn-lt"/>
                          <a:ea typeface="+mn-ea"/>
                          <a:cs typeface="+mn-cs"/>
                        </a:rPr>
                        <a:t>Shoe shiner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12</a:t>
                      </a:r>
                    </a:p>
                  </a:txBody>
                  <a:tcPr/>
                </a:tc>
                <a:extLst>
                  <a:ext uri="{0D108BD9-81ED-4DB2-BD59-A6C34878D82A}">
                    <a16:rowId xmlns:a16="http://schemas.microsoft.com/office/drawing/2014/main" val="69466957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Street sweeper</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13</a:t>
                      </a:r>
                      <a:endParaRPr lang="en-US" b="0" dirty="0"/>
                    </a:p>
                  </a:txBody>
                  <a:tcPr/>
                </a:tc>
                <a:extLst>
                  <a:ext uri="{0D108BD9-81ED-4DB2-BD59-A6C34878D82A}">
                    <a16:rowId xmlns:a16="http://schemas.microsoft.com/office/drawing/2014/main" val="10007"/>
                  </a:ext>
                </a:extLst>
              </a:tr>
            </a:tbl>
          </a:graphicData>
        </a:graphic>
      </p:graphicFrame>
      <p:sp>
        <p:nvSpPr>
          <p:cNvPr id="5" name="Caption"/>
          <p:cNvSpPr txBox="1">
            <a:spLocks/>
          </p:cNvSpPr>
          <p:nvPr/>
        </p:nvSpPr>
        <p:spPr>
          <a:xfrm>
            <a:off x="304799" y="5029200"/>
            <a:ext cx="8092953" cy="1219200"/>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400" dirty="0"/>
              <a:t>NOTE: The rankings are based on 1 to 100, from lowest to highest. For five occupations not located in the 1994 source, the 1991 ratings were used: Supreme Court judge, astronaut, athletic coach, lives on public aid, and street sweeper.</a:t>
            </a:r>
          </a:p>
          <a:p>
            <a:pPr marL="0" indent="0">
              <a:buNone/>
            </a:pPr>
            <a:r>
              <a:rPr lang="en-IN" sz="1400" b="1" dirty="0"/>
              <a:t>Sources:</a:t>
            </a:r>
            <a:r>
              <a:rPr lang="en-IN" sz="1400" dirty="0"/>
              <a:t> </a:t>
            </a:r>
            <a:r>
              <a:rPr lang="en-US" sz="1400" dirty="0" err="1"/>
              <a:t>Treiman</a:t>
            </a:r>
            <a:r>
              <a:rPr lang="en-US" sz="1400" dirty="0"/>
              <a:t> 1977: Appendices A and D; Nakao and </a:t>
            </a:r>
            <a:r>
              <a:rPr lang="en-US" sz="1400" dirty="0" err="1"/>
              <a:t>Treas</a:t>
            </a:r>
            <a:r>
              <a:rPr lang="en-US" sz="1400" dirty="0"/>
              <a:t> 1990, 1994: Appendix D.</a:t>
            </a:r>
          </a:p>
        </p:txBody>
      </p:sp>
    </p:spTree>
    <p:extLst>
      <p:ext uri="{BB962C8B-B14F-4D97-AF65-F5344CB8AC3E}">
        <p14:creationId xmlns:p14="http://schemas.microsoft.com/office/powerpoint/2010/main" val="21845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Status Inconsistency </a:t>
            </a:r>
            <a:r>
              <a:rPr lang="en-US" sz="2000" dirty="0">
                <a:ea typeface="ＭＳ Ｐゴシック" panose="020B0600070205080204" pitchFamily="34" charset="-128"/>
              </a:rPr>
              <a:t>(1 of 2)</a:t>
            </a:r>
            <a:endParaRPr lang="en-US" sz="2000" dirty="0">
              <a:highlight>
                <a:srgbClr val="FFFF00"/>
              </a:highlight>
            </a:endParaRPr>
          </a:p>
        </p:txBody>
      </p:sp>
      <p:sp>
        <p:nvSpPr>
          <p:cNvPr id="2" name="Text Box 1"/>
          <p:cNvSpPr>
            <a:spLocks noGrp="1"/>
          </p:cNvSpPr>
          <p:nvPr>
            <p:ph idx="1"/>
          </p:nvPr>
        </p:nvSpPr>
        <p:spPr>
          <a:xfrm>
            <a:off x="457200" y="1600200"/>
            <a:ext cx="7848600" cy="4525963"/>
          </a:xfrm>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Ranking higher on some dimensions of status than others</a:t>
            </a:r>
          </a:p>
          <a:p>
            <a:pPr lvl="1"/>
            <a:r>
              <a:rPr lang="en-US" sz="2800" dirty="0" err="1">
                <a:ea typeface="ＭＳ Ｐゴシック" panose="020B0600070205080204" pitchFamily="34" charset="-128"/>
              </a:rPr>
              <a:t>Lenski’s</a:t>
            </a:r>
            <a:r>
              <a:rPr lang="en-US" sz="2800" dirty="0">
                <a:ea typeface="ＭＳ Ｐゴシック" panose="020B0600070205080204" pitchFamily="34" charset="-128"/>
              </a:rPr>
              <a:t> study</a:t>
            </a:r>
          </a:p>
          <a:p>
            <a:pPr lvl="1"/>
            <a:r>
              <a:rPr lang="en-US" sz="2800" dirty="0">
                <a:ea typeface="ＭＳ Ｐゴシック" panose="020B0600070205080204" pitchFamily="34" charset="-128"/>
              </a:rPr>
              <a:t>Gold’s study</a:t>
            </a:r>
          </a:p>
          <a:p>
            <a:pPr lvl="1"/>
            <a:endParaRPr lang="en-US" sz="2800" dirty="0">
              <a:ea typeface="ＭＳ Ｐゴシック" panose="020B0600070205080204" pitchFamily="34" charset="-128"/>
            </a:endParaRPr>
          </a:p>
          <a:p>
            <a:pPr lvl="1"/>
            <a:r>
              <a:rPr lang="en-US" sz="2800" dirty="0">
                <a:ea typeface="ＭＳ Ｐゴシック" panose="020B0600070205080204" pitchFamily="34" charset="-128"/>
              </a:rPr>
              <a:t>A health issue</a:t>
            </a:r>
          </a:p>
        </p:txBody>
      </p:sp>
      <p:cxnSp>
        <p:nvCxnSpPr>
          <p:cNvPr id="4" name="Straight Connector 3">
            <a:extLst>
              <a:ext uri="{FF2B5EF4-FFF2-40B4-BE49-F238E27FC236}">
                <a16:creationId xmlns:a16="http://schemas.microsoft.com/office/drawing/2014/main" id="{499789E1-F993-424C-A57C-C4BD69073EF1}"/>
              </a:ext>
            </a:extLst>
          </p:cNvPr>
          <p:cNvCxnSpPr>
            <a:cxnSpLocks/>
          </p:cNvCxnSpPr>
          <p:nvPr/>
        </p:nvCxnSpPr>
        <p:spPr>
          <a:xfrm>
            <a:off x="457200" y="43434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01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Status Inconsistency </a:t>
            </a:r>
            <a:r>
              <a:rPr lang="en-US" sz="2000" dirty="0">
                <a:ea typeface="ＭＳ Ｐゴシック" panose="020B0600070205080204" pitchFamily="34" charset="-128"/>
              </a:rPr>
              <a:t>(2 of 2)</a:t>
            </a:r>
            <a:endParaRPr lang="en-US" sz="2000" dirty="0">
              <a:highlight>
                <a:srgbClr val="FFFF00"/>
              </a:highlight>
            </a:endParaRPr>
          </a:p>
        </p:txBody>
      </p:sp>
      <p:pic>
        <p:nvPicPr>
          <p:cNvPr id="5" name="Picture 4" descr="A photo shows an excited man, Jesús Davila (left), with director of Illinois lottery holding the winning lottery ticket (right), announcing him as the winner of lottery, worth 265 million Dollars.&#10;">
            <a:extLst>
              <a:ext uri="{FF2B5EF4-FFF2-40B4-BE49-F238E27FC236}">
                <a16:creationId xmlns:a16="http://schemas.microsoft.com/office/drawing/2014/main" id="{803D135E-BBA7-4344-97CD-26D4299FD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676401"/>
            <a:ext cx="4897871" cy="3430716"/>
          </a:xfrm>
          <a:prstGeom prst="rect">
            <a:avLst/>
          </a:prstGeom>
        </p:spPr>
      </p:pic>
      <p:sp>
        <p:nvSpPr>
          <p:cNvPr id="2" name="Text Box 1"/>
          <p:cNvSpPr>
            <a:spLocks noGrp="1"/>
          </p:cNvSpPr>
          <p:nvPr>
            <p:ph idx="1"/>
          </p:nvPr>
        </p:nvSpPr>
        <p:spPr>
          <a:xfrm>
            <a:off x="457200" y="1600200"/>
            <a:ext cx="3276600" cy="4525963"/>
          </a:xfrm>
        </p:spPr>
        <p:txBody>
          <a:bodyPr/>
          <a:lstStyle/>
          <a:p>
            <a:pPr marL="0" indent="0">
              <a:buNone/>
            </a:pPr>
            <a:r>
              <a:rPr lang="en-US" sz="2000" dirty="0" err="1"/>
              <a:t>Jesús</a:t>
            </a:r>
            <a:r>
              <a:rPr lang="en-US" sz="2000" dirty="0"/>
              <a:t> Davila, winner of $265 million in the Illinois lottery, who is retired, used to drive cars for a living. How do you think his lottery win will change his life?</a:t>
            </a:r>
            <a:endParaRPr lang="en-US" sz="2000" dirty="0">
              <a:highlight>
                <a:srgbClr val="FFFF00"/>
              </a:highlight>
            </a:endParaRPr>
          </a:p>
        </p:txBody>
      </p:sp>
    </p:spTree>
    <p:extLst>
      <p:ext uri="{BB962C8B-B14F-4D97-AF65-F5344CB8AC3E}">
        <p14:creationId xmlns:p14="http://schemas.microsoft.com/office/powerpoint/2010/main" val="326759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Sociological Models of Social Class </a:t>
            </a:r>
            <a:r>
              <a:rPr lang="en-US" sz="2000" dirty="0">
                <a:ea typeface="ＭＳ Ｐゴシック" panose="020B0600070205080204" pitchFamily="34" charset="-128"/>
              </a:rPr>
              <a:t>(1 of 3)</a:t>
            </a:r>
            <a:br>
              <a:rPr lang="en-US" sz="2000" dirty="0">
                <a:ea typeface="ＭＳ Ｐゴシック" panose="020B0600070205080204" pitchFamily="34" charset="-128"/>
              </a:rPr>
            </a:br>
            <a:r>
              <a:rPr lang="en-US" sz="2000" b="0" dirty="0">
                <a:latin typeface="+mj-lt"/>
              </a:rPr>
              <a:t>8.2 Contrast Marx’s and Weber’s models of social class.</a:t>
            </a:r>
            <a:endParaRPr lang="en-US" sz="2000" b="0" dirty="0">
              <a:highlight>
                <a:srgbClr val="FFFF00"/>
              </a:highlight>
              <a:latin typeface="+mj-lt"/>
            </a:endParaRPr>
          </a:p>
        </p:txBody>
      </p:sp>
      <p:sp>
        <p:nvSpPr>
          <p:cNvPr id="2" name="Text Box 1"/>
          <p:cNvSpPr>
            <a:spLocks noGrp="1"/>
          </p:cNvSpPr>
          <p:nvPr>
            <p:ph idx="1"/>
          </p:nvPr>
        </p:nvSpPr>
        <p:spPr>
          <a:xfrm>
            <a:off x="457200" y="1600200"/>
            <a:ext cx="7848600" cy="4525963"/>
          </a:xfrm>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Updating Marx</a:t>
            </a:r>
          </a:p>
          <a:p>
            <a:r>
              <a:rPr lang="en-US" sz="2800" dirty="0">
                <a:ea typeface="ＭＳ Ｐゴシック" panose="020B0600070205080204" pitchFamily="34" charset="-128"/>
              </a:rPr>
              <a:t>Updating Weber</a:t>
            </a:r>
          </a:p>
        </p:txBody>
      </p:sp>
    </p:spTree>
    <p:extLst>
      <p:ext uri="{BB962C8B-B14F-4D97-AF65-F5344CB8AC3E}">
        <p14:creationId xmlns:p14="http://schemas.microsoft.com/office/powerpoint/2010/main" val="109539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8.4 Marx’s Model of the Social Classes</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7" name="Picture 6" descr="An illustration shows three textboxes arranged vertically: Capitalists (Bourgeoisie, those who own the means of production); Workers (Proletariat, those who work for the capitalists); Inconsequential Others (beggars, etc.).&#10;">
            <a:extLst>
              <a:ext uri="{FF2B5EF4-FFF2-40B4-BE49-F238E27FC236}">
                <a16:creationId xmlns:a16="http://schemas.microsoft.com/office/drawing/2014/main" id="{33D2B279-FE90-4ED1-B28A-95BAD574A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192" y="990600"/>
            <a:ext cx="3701284" cy="4495800"/>
          </a:xfrm>
          <a:prstGeom prst="rect">
            <a:avLst/>
          </a:prstGeom>
        </p:spPr>
      </p:pic>
      <p:sp>
        <p:nvSpPr>
          <p:cNvPr id="2" name="Caption"/>
          <p:cNvSpPr>
            <a:spLocks noGrp="1"/>
          </p:cNvSpPr>
          <p:nvPr>
            <p:ph type="body" sz="quarter" idx="13"/>
          </p:nvPr>
        </p:nvSpPr>
        <p:spPr>
          <a:xfrm>
            <a:off x="593847" y="5488378"/>
            <a:ext cx="8092953" cy="417616"/>
          </a:xfrm>
        </p:spPr>
        <p:txBody>
          <a:bodyPr/>
          <a:lstStyle/>
          <a:p>
            <a:r>
              <a:rPr lang="en-IN" sz="1400" b="1" dirty="0"/>
              <a:t>Source:</a:t>
            </a:r>
            <a:r>
              <a:rPr lang="en-IN" sz="1400" dirty="0"/>
              <a:t> By the author.</a:t>
            </a:r>
            <a:endParaRPr lang="en-US" sz="1400" dirty="0"/>
          </a:p>
        </p:txBody>
      </p:sp>
    </p:spTree>
    <p:extLst>
      <p:ext uri="{BB962C8B-B14F-4D97-AF65-F5344CB8AC3E}">
        <p14:creationId xmlns:p14="http://schemas.microsoft.com/office/powerpoint/2010/main" val="177824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Figure 8.5 Wright’s Modification of Marx’s Model of the Social Classes</a:t>
            </a:r>
            <a:endParaRPr lang="en-US" sz="2000" dirty="0">
              <a:highlight>
                <a:srgbClr val="FFFF00"/>
              </a:highlight>
            </a:endParaRPr>
          </a:p>
        </p:txBody>
      </p:sp>
      <p:graphicFrame>
        <p:nvGraphicFramePr>
          <p:cNvPr id="4" name="Content Placeholder 3" descr="An illustration lists four components of the Wright’s modification of Marx’s model of the social classes, which includes &quot;Capitalists, Petty bourgeoisie, Managers, and Workers.&quot;&#10;">
            <a:extLst>
              <a:ext uri="{FF2B5EF4-FFF2-40B4-BE49-F238E27FC236}">
                <a16:creationId xmlns:a16="http://schemas.microsoft.com/office/drawing/2014/main" id="{96D0ED8C-F837-43DD-ACF4-0326C50E4699}"/>
              </a:ext>
            </a:extLst>
          </p:cNvPr>
          <p:cNvGraphicFramePr>
            <a:graphicFrameLocks noGrp="1"/>
          </p:cNvGraphicFramePr>
          <p:nvPr>
            <p:ph idx="4294967295"/>
            <p:extLst>
              <p:ext uri="{D42A27DB-BD31-4B8C-83A1-F6EECF244321}">
                <p14:modId xmlns:p14="http://schemas.microsoft.com/office/powerpoint/2010/main" val="3165756043"/>
              </p:ext>
            </p:extLst>
          </p:nvPr>
        </p:nvGraphicFramePr>
        <p:xfrm>
          <a:off x="152400" y="1560616"/>
          <a:ext cx="8839200" cy="4343400"/>
        </p:xfrm>
        <a:graphic>
          <a:graphicData uri="http://schemas.openxmlformats.org/drawingml/2006/table">
            <a:tbl>
              <a:tblPr firstRow="1" bandRow="1">
                <a:tableStyleId>{3B4B98B0-60AC-42C2-AFA5-B58CD77FA1E5}</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1329672124"/>
                    </a:ext>
                  </a:extLst>
                </a:gridCol>
                <a:gridCol w="2946400">
                  <a:extLst>
                    <a:ext uri="{9D8B030D-6E8A-4147-A177-3AD203B41FA5}">
                      <a16:colId xmlns:a16="http://schemas.microsoft.com/office/drawing/2014/main" val="20002"/>
                    </a:ext>
                  </a:extLst>
                </a:gridCol>
              </a:tblGrid>
              <a:tr h="272593">
                <a:tc gridSpan="3">
                  <a:txBody>
                    <a:bodyPr/>
                    <a:lstStyle/>
                    <a:p>
                      <a:endParaRPr lang="en-US" b="1" dirty="0">
                        <a:highlight>
                          <a:srgbClr val="FFFF00"/>
                        </a:highlight>
                      </a:endParaRPr>
                    </a:p>
                  </a:txBody>
                  <a:tcPr/>
                </a:tc>
                <a:tc hMerge="1">
                  <a:txBody>
                    <a:bodyPr/>
                    <a:lstStyle/>
                    <a:p>
                      <a:endParaRPr lang="en-US" b="1" dirty="0">
                        <a:highlight>
                          <a:srgbClr val="FFFF00"/>
                        </a:highlight>
                      </a:endParaRPr>
                    </a:p>
                  </a:txBody>
                  <a:tcPr/>
                </a:tc>
                <a:tc hMerge="1">
                  <a:txBody>
                    <a:bodyPr/>
                    <a:lstStyle/>
                    <a:p>
                      <a:endParaRPr lang="en-US" b="1" dirty="0">
                        <a:highlight>
                          <a:srgbClr val="FFFF00"/>
                        </a:highlight>
                      </a:endParaRPr>
                    </a:p>
                  </a:txBody>
                  <a:tcPr/>
                </a:tc>
                <a:extLst>
                  <a:ext uri="{0D108BD9-81ED-4DB2-BD59-A6C34878D82A}">
                    <a16:rowId xmlns:a16="http://schemas.microsoft.com/office/drawing/2014/main" val="3633723596"/>
                  </a:ext>
                </a:extLst>
              </a:tr>
              <a:tr h="929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 1. Capitalists</a:t>
                      </a: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3843205600"/>
                  </a:ext>
                </a:extLst>
              </a:tr>
              <a:tr h="990600">
                <a:tc>
                  <a:txBody>
                    <a:bodyPr/>
                    <a:lstStyle/>
                    <a:p>
                      <a:pPr algn="ctr"/>
                      <a:endParaRPr lang="en-US" b="0" dirty="0"/>
                    </a:p>
                  </a:txBody>
                  <a:tcPr/>
                </a:tc>
                <a:tc>
                  <a:txBody>
                    <a:bodyPr/>
                    <a:lstStyle/>
                    <a:p>
                      <a:pPr algn="l"/>
                      <a:r>
                        <a:rPr lang="en-US" b="0" dirty="0"/>
                        <a:t> </a:t>
                      </a:r>
                    </a:p>
                    <a:p>
                      <a:pPr algn="l"/>
                      <a:r>
                        <a:rPr lang="en-US" b="0" dirty="0"/>
                        <a:t> 2. Petty bourgeoisie</a:t>
                      </a:r>
                    </a:p>
                  </a:txBody>
                  <a:tcPr/>
                </a:tc>
                <a:tc>
                  <a:txBody>
                    <a:bodyPr/>
                    <a:lstStyle/>
                    <a:p>
                      <a:pPr algn="ctr"/>
                      <a:endParaRPr lang="en-US" b="0" dirty="0"/>
                    </a:p>
                  </a:txBody>
                  <a:tcPr/>
                </a:tc>
                <a:extLst>
                  <a:ext uri="{0D108BD9-81ED-4DB2-BD59-A6C34878D82A}">
                    <a16:rowId xmlns:a16="http://schemas.microsoft.com/office/drawing/2014/main" val="675775136"/>
                  </a:ext>
                </a:extLst>
              </a:tr>
              <a:tr h="990600">
                <a:tc>
                  <a:txBody>
                    <a:bodyPr/>
                    <a:lstStyle/>
                    <a:p>
                      <a:pPr algn="ctr"/>
                      <a:endParaRPr lang="en-US" b="0" dirty="0"/>
                    </a:p>
                  </a:txBody>
                  <a:tcPr/>
                </a:tc>
                <a:tc>
                  <a:txBody>
                    <a:bodyPr/>
                    <a:lstStyle/>
                    <a:p>
                      <a:pPr algn="l"/>
                      <a:r>
                        <a:rPr lang="en-US" b="0" baseline="0" dirty="0"/>
                        <a:t> </a:t>
                      </a:r>
                    </a:p>
                    <a:p>
                      <a:pPr algn="l"/>
                      <a:r>
                        <a:rPr lang="en-US" b="0" baseline="0" dirty="0"/>
                        <a:t> 3. Managers</a:t>
                      </a:r>
                      <a:endParaRPr lang="en-US" b="0" dirty="0"/>
                    </a:p>
                  </a:txBody>
                  <a:tcPr/>
                </a:tc>
                <a:tc>
                  <a:txBody>
                    <a:bodyPr/>
                    <a:lstStyle/>
                    <a:p>
                      <a:pPr algn="ctr"/>
                      <a:endParaRPr lang="en-US" b="0" dirty="0"/>
                    </a:p>
                  </a:txBody>
                  <a:tcPr/>
                </a:tc>
                <a:extLst>
                  <a:ext uri="{0D108BD9-81ED-4DB2-BD59-A6C34878D82A}">
                    <a16:rowId xmlns:a16="http://schemas.microsoft.com/office/drawing/2014/main" val="10003"/>
                  </a:ext>
                </a:extLst>
              </a:tr>
              <a:tr h="1066800">
                <a:tc>
                  <a:txBody>
                    <a:bodyPr/>
                    <a:lstStyle/>
                    <a:p>
                      <a:pPr algn="ctr"/>
                      <a:endParaRPr lang="en-US" b="0" dirty="0"/>
                    </a:p>
                  </a:txBody>
                  <a:tcPr/>
                </a:tc>
                <a:tc>
                  <a:txBody>
                    <a:bodyPr/>
                    <a:lstStyle/>
                    <a:p>
                      <a:pPr algn="l"/>
                      <a:r>
                        <a:rPr lang="en-US" b="0" dirty="0"/>
                        <a:t> </a:t>
                      </a:r>
                    </a:p>
                    <a:p>
                      <a:pPr algn="l"/>
                      <a:r>
                        <a:rPr lang="en-US" b="0" dirty="0"/>
                        <a:t> 4. Workers</a:t>
                      </a:r>
                    </a:p>
                  </a:txBody>
                  <a:tcPr/>
                </a:tc>
                <a:tc>
                  <a:txBody>
                    <a:bodyPr/>
                    <a:lstStyle/>
                    <a:p>
                      <a:pPr algn="ctr"/>
                      <a:endParaRPr lang="en-US"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711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8.6 The U.S. Social Class Ladder</a:t>
            </a:r>
            <a:endParaRPr lang="en-US" sz="3200" dirty="0">
              <a:highlight>
                <a:srgbClr val="FFFF00"/>
              </a:highlight>
            </a:endParaRPr>
          </a:p>
        </p:txBody>
      </p:sp>
      <p:pic>
        <p:nvPicPr>
          <p:cNvPr id="5" name="Picture 4" descr="A figure presents tabular comparison of different social classes based on education, occupation, income, and percentage of population, in descending order of social classes.&#10;&#10;&quot;The data presented in the figure is as follows:&#10;• Capitalist&#10;o Education: Prestigious university&#10;o Occupation: Investors and heirs, a few top executives&#10;o Income: 1,000,000 plus Dollars&#10;o Percentage of Population: 1 percent&#10;• Upper Middle&#10;o Education: College or university, often with postgraduate study&#10;o Occupation: Professionals and upper managers&#10;o Income: 125,000 plus Dollars&#10;o Percentage of Population: 15 percent&#10;• Lower Middle&#10;o Education: High school or college; often apprenticeship&#10;o Occupation: Semiprofessionals and lower managers, craftspeople, foremen&#10;o Income: About 60,000 Dollars&#10;o Percentage of Population: 34 percent.&#10;• Working&#10;o Education: High school &#10;o Occupation: Factory workers, clerical workers, low-paid retail sales, and craftspeople&#10;o Income: About 36,000 Dollars&#10;o Percentage of Population: 30 percent&#10;• Working Poor&#10;o Education: High school or just some high school&#10;o Occupation: Laborers, service workers, low-paid salespeople&#10;o Income: About 19,000 Dollars&#10;o Percentage of Population: 15 percent&#10;• Underclass&#10;o Education: Some high school&#10;o Occupation: Unemployed and part-time, on welfare&#10;o Income: Under 12,000 Dollars&#10;o Percentage of Population: 5 percent.&#10;&quot;&#10;">
            <a:extLst>
              <a:ext uri="{FF2B5EF4-FFF2-40B4-BE49-F238E27FC236}">
                <a16:creationId xmlns:a16="http://schemas.microsoft.com/office/drawing/2014/main" id="{8F38A615-48AA-4257-8429-CB6FA0FCE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864909"/>
            <a:ext cx="6807200" cy="4738690"/>
          </a:xfrm>
          <a:prstGeom prst="rect">
            <a:avLst/>
          </a:prstGeom>
        </p:spPr>
      </p:pic>
      <p:sp>
        <p:nvSpPr>
          <p:cNvPr id="2" name="Caption"/>
          <p:cNvSpPr>
            <a:spLocks noGrp="1"/>
          </p:cNvSpPr>
          <p:nvPr>
            <p:ph type="body" sz="quarter" idx="13"/>
          </p:nvPr>
        </p:nvSpPr>
        <p:spPr>
          <a:xfrm>
            <a:off x="593847" y="5488378"/>
            <a:ext cx="8092953" cy="683822"/>
          </a:xfrm>
        </p:spPr>
        <p:txBody>
          <a:bodyPr/>
          <a:lstStyle/>
          <a:p>
            <a:r>
              <a:rPr lang="en-IN" sz="1400" b="1" dirty="0"/>
              <a:t>Source:</a:t>
            </a:r>
            <a:r>
              <a:rPr lang="en-IN" sz="1400" dirty="0"/>
              <a:t> </a:t>
            </a:r>
            <a:r>
              <a:rPr lang="en-US" sz="1400" dirty="0"/>
              <a:t>By the author. Based on Gilbert and </a:t>
            </a:r>
            <a:r>
              <a:rPr lang="en-US" sz="1400" dirty="0" err="1"/>
              <a:t>Kahl</a:t>
            </a:r>
            <a:r>
              <a:rPr lang="en-US" sz="1400" dirty="0"/>
              <a:t> 1998 and Gilbert 2014; income estimates are inflation-adjusted and modified from Duff 1995.</a:t>
            </a:r>
          </a:p>
        </p:txBody>
      </p:sp>
    </p:spTree>
    <p:extLst>
      <p:ext uri="{BB962C8B-B14F-4D97-AF65-F5344CB8AC3E}">
        <p14:creationId xmlns:p14="http://schemas.microsoft.com/office/powerpoint/2010/main" val="147208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Sociological Models of Social Class </a:t>
            </a:r>
            <a:r>
              <a:rPr lang="en-US" sz="2000" dirty="0">
                <a:ea typeface="ＭＳ Ｐゴシック" panose="020B0600070205080204" pitchFamily="34" charset="-128"/>
              </a:rPr>
              <a:t>(2 of 3)</a:t>
            </a:r>
            <a:endParaRPr lang="en-US" sz="2000" dirty="0">
              <a:highlight>
                <a:srgbClr val="FFFF00"/>
              </a:highlight>
            </a:endParaRPr>
          </a:p>
        </p:txBody>
      </p:sp>
      <p:pic>
        <p:nvPicPr>
          <p:cNvPr id="5" name="Picture 4" descr="A portrait of a smiling Bill Gates.&#10;">
            <a:extLst>
              <a:ext uri="{FF2B5EF4-FFF2-40B4-BE49-F238E27FC236}">
                <a16:creationId xmlns:a16="http://schemas.microsoft.com/office/drawing/2014/main" id="{C7695181-9CC9-4C9A-BAA9-B0B750B1F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653738"/>
            <a:ext cx="3429000" cy="4534573"/>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The wealthiest person on the planet: Bill Gates, the cofounder of Microsoft, is worth $86 billion. He has also given away $30 billion, more than anyone in history.</a:t>
            </a:r>
            <a:endParaRPr lang="en-US" sz="2000" dirty="0">
              <a:highlight>
                <a:srgbClr val="FFFF00"/>
              </a:highlight>
            </a:endParaRPr>
          </a:p>
        </p:txBody>
      </p:sp>
    </p:spTree>
    <p:extLst>
      <p:ext uri="{BB962C8B-B14F-4D97-AF65-F5344CB8AC3E}">
        <p14:creationId xmlns:p14="http://schemas.microsoft.com/office/powerpoint/2010/main" val="168258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Sociological Models of Social Class </a:t>
            </a:r>
            <a:r>
              <a:rPr lang="en-US" sz="2000" dirty="0">
                <a:ea typeface="ＭＳ Ｐゴシック" panose="020B0600070205080204" pitchFamily="34" charset="-128"/>
              </a:rPr>
              <a:t>(3 of 3)</a:t>
            </a:r>
            <a:endParaRPr lang="en-US" sz="2000" dirty="0">
              <a:highlight>
                <a:srgbClr val="FFFF00"/>
              </a:highlight>
            </a:endParaRPr>
          </a:p>
        </p:txBody>
      </p:sp>
      <p:pic>
        <p:nvPicPr>
          <p:cNvPr id="5" name="Picture 4" descr="A portrait of Leonardo Di Caprio.&#10;">
            <a:extLst>
              <a:ext uri="{FF2B5EF4-FFF2-40B4-BE49-F238E27FC236}">
                <a16:creationId xmlns:a16="http://schemas.microsoft.com/office/drawing/2014/main" id="{4231B3E6-6248-4427-804E-187B22FFF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741" y="1523999"/>
            <a:ext cx="1506546" cy="2191871"/>
          </a:xfrm>
          <a:prstGeom prst="rect">
            <a:avLst/>
          </a:prstGeom>
        </p:spPr>
      </p:pic>
      <p:pic>
        <p:nvPicPr>
          <p:cNvPr id="7" name="Picture 6" descr="A portrait of Taylor Swift.&#10;">
            <a:extLst>
              <a:ext uri="{FF2B5EF4-FFF2-40B4-BE49-F238E27FC236}">
                <a16:creationId xmlns:a16="http://schemas.microsoft.com/office/drawing/2014/main" id="{99686BA0-53A1-4E89-A081-A0F14B816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721" y="1312651"/>
            <a:ext cx="1802752" cy="2403219"/>
          </a:xfrm>
          <a:prstGeom prst="rect">
            <a:avLst/>
          </a:prstGeom>
        </p:spPr>
      </p:pic>
      <p:pic>
        <p:nvPicPr>
          <p:cNvPr id="6" name="Picture 5" descr="A portrait of Dwayne Johnson.&#10;">
            <a:extLst>
              <a:ext uri="{FF2B5EF4-FFF2-40B4-BE49-F238E27FC236}">
                <a16:creationId xmlns:a16="http://schemas.microsoft.com/office/drawing/2014/main" id="{0EFB0F8F-9C9E-4D5A-94DA-F2819092A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809" y="3781827"/>
            <a:ext cx="1520571" cy="2284283"/>
          </a:xfrm>
          <a:prstGeom prst="rect">
            <a:avLst/>
          </a:prstGeom>
        </p:spPr>
      </p:pic>
      <p:pic>
        <p:nvPicPr>
          <p:cNvPr id="8" name="Picture 7" descr="A portrait of Selena Gomez.&#10;">
            <a:extLst>
              <a:ext uri="{FF2B5EF4-FFF2-40B4-BE49-F238E27FC236}">
                <a16:creationId xmlns:a16="http://schemas.microsoft.com/office/drawing/2014/main" id="{637B82A9-2312-44B7-9291-015DE1B2BC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2437" y="3781827"/>
            <a:ext cx="1520571" cy="2109463"/>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Sociologists use income, education, and occupational prestige to measure social class. For most people, this works well, but not for everyone, especially entertainers. To what social class do these celebrities belong? Here is their net worth: Leonardo DiCaprio $245 million, Taylor Swift $380 million, Dwayne Johnson $65 million, and Selena Gomez $54 million.</a:t>
            </a:r>
            <a:endParaRPr lang="en-US" sz="2000" dirty="0">
              <a:highlight>
                <a:srgbClr val="FFFF00"/>
              </a:highlight>
            </a:endParaRPr>
          </a:p>
        </p:txBody>
      </p:sp>
    </p:spTree>
    <p:extLst>
      <p:ext uri="{BB962C8B-B14F-4D97-AF65-F5344CB8AC3E}">
        <p14:creationId xmlns:p14="http://schemas.microsoft.com/office/powerpoint/2010/main" val="223827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0"/>
            <a:ext cx="8229600" cy="1541252"/>
          </a:xfrm>
        </p:spPr>
        <p:txBody>
          <a:bodyPr/>
          <a:lstStyle/>
          <a:p>
            <a:r>
              <a:rPr lang="en-US" sz="3600" dirty="0">
                <a:ea typeface="ＭＳ Ｐゴシック" panose="020B0600070205080204" pitchFamily="34" charset="-128"/>
              </a:rPr>
              <a:t>Consequences of Social Class </a:t>
            </a:r>
            <a:r>
              <a:rPr lang="en-US" sz="2000" dirty="0">
                <a:ea typeface="ＭＳ Ｐゴシック" panose="020B0600070205080204" pitchFamily="34" charset="-128"/>
              </a:rPr>
              <a:t>(1 of 4)</a:t>
            </a:r>
            <a:br>
              <a:rPr lang="en-US" sz="2000" dirty="0">
                <a:ea typeface="ＭＳ Ｐゴシック" panose="020B0600070205080204" pitchFamily="34" charset="-128"/>
              </a:rPr>
            </a:br>
            <a:r>
              <a:rPr lang="en-US" sz="2000" b="0" dirty="0">
                <a:latin typeface="+mj-lt"/>
              </a:rPr>
              <a:t>8.3 Summarize the consequences of social class for physical and mental health, family life, education, religion, politics, and the criminal justice system.</a:t>
            </a:r>
            <a:endParaRPr lang="en-US" sz="2000" b="0" dirty="0">
              <a:highlight>
                <a:srgbClr val="FFFF00"/>
              </a:highlight>
              <a:latin typeface="+mj-lt"/>
            </a:endParaRPr>
          </a:p>
        </p:txBody>
      </p:sp>
      <p:sp>
        <p:nvSpPr>
          <p:cNvPr id="2" name="Text Box 1"/>
          <p:cNvSpPr>
            <a:spLocks noGrp="1"/>
          </p:cNvSpPr>
          <p:nvPr>
            <p:ph idx="1"/>
          </p:nvPr>
        </p:nvSpPr>
        <p:spPr>
          <a:xfrm>
            <a:off x="457200" y="1752600"/>
            <a:ext cx="8229600" cy="4525963"/>
          </a:xfrm>
        </p:spPr>
        <p:txBody>
          <a:bodyPr/>
          <a:lstStyle/>
          <a:p>
            <a:r>
              <a:rPr lang="en-US" sz="2800" dirty="0">
                <a:ea typeface="ＭＳ Ｐゴシック" panose="020B0600070205080204" pitchFamily="34" charset="-128"/>
              </a:rPr>
              <a:t>Physical Health</a:t>
            </a:r>
          </a:p>
          <a:p>
            <a:r>
              <a:rPr lang="en-US" sz="2800" dirty="0">
                <a:ea typeface="ＭＳ Ｐゴシック" panose="020B0600070205080204" pitchFamily="34" charset="-128"/>
              </a:rPr>
              <a:t>Mental Health</a:t>
            </a:r>
          </a:p>
          <a:p>
            <a:r>
              <a:rPr lang="en-US" sz="2800" dirty="0">
                <a:ea typeface="ＭＳ Ｐゴシック" panose="020B0600070205080204" pitchFamily="34" charset="-128"/>
              </a:rPr>
              <a:t>Family Life</a:t>
            </a:r>
          </a:p>
          <a:p>
            <a:r>
              <a:rPr lang="en-US" sz="2800" dirty="0">
                <a:ea typeface="ＭＳ Ｐゴシック" panose="020B0600070205080204" pitchFamily="34" charset="-128"/>
              </a:rPr>
              <a:t>Education</a:t>
            </a:r>
          </a:p>
          <a:p>
            <a:r>
              <a:rPr lang="en-US" sz="2800" dirty="0">
                <a:ea typeface="ＭＳ Ｐゴシック" panose="020B0600070205080204" pitchFamily="34" charset="-128"/>
              </a:rPr>
              <a:t>Religion</a:t>
            </a:r>
          </a:p>
          <a:p>
            <a:r>
              <a:rPr lang="en-US" sz="2800" dirty="0">
                <a:ea typeface="ＭＳ Ｐゴシック" panose="020B0600070205080204" pitchFamily="34" charset="-128"/>
              </a:rPr>
              <a:t>Politics</a:t>
            </a:r>
          </a:p>
          <a:p>
            <a:r>
              <a:rPr lang="en-US" sz="2800" dirty="0">
                <a:ea typeface="ＭＳ Ｐゴシック" panose="020B0600070205080204" pitchFamily="34" charset="-128"/>
              </a:rPr>
              <a:t>Crime and Criminal Justice</a:t>
            </a:r>
          </a:p>
        </p:txBody>
      </p:sp>
    </p:spTree>
    <p:extLst>
      <p:ext uri="{BB962C8B-B14F-4D97-AF65-F5344CB8AC3E}">
        <p14:creationId xmlns:p14="http://schemas.microsoft.com/office/powerpoint/2010/main" val="103045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cture PPT Template"/>
          <p:cNvSpPr>
            <a:spLocks noGrp="1"/>
          </p:cNvSpPr>
          <p:nvPr>
            <p:ph type="title"/>
          </p:nvPr>
        </p:nvSpPr>
        <p:spPr/>
        <p:txBody>
          <a:bodyPr/>
          <a:lstStyle/>
          <a:p>
            <a:r>
              <a:rPr lang="en-US" sz="3600" dirty="0"/>
              <a:t>Learning Objectives </a:t>
            </a:r>
            <a:r>
              <a:rPr lang="en-US" sz="2000" dirty="0"/>
              <a:t>(2 of 3)</a:t>
            </a:r>
          </a:p>
        </p:txBody>
      </p:sp>
      <p:sp>
        <p:nvSpPr>
          <p:cNvPr id="2" name="Text Box 1"/>
          <p:cNvSpPr>
            <a:spLocks noGrp="1"/>
          </p:cNvSpPr>
          <p:nvPr>
            <p:ph idx="1"/>
          </p:nvPr>
        </p:nvSpPr>
        <p:spPr/>
        <p:txBody>
          <a:bodyPr/>
          <a:lstStyle/>
          <a:p>
            <a:pPr marL="0" indent="0">
              <a:buNone/>
            </a:pPr>
            <a:r>
              <a:rPr lang="en-US" sz="2800" b="1" dirty="0">
                <a:solidFill>
                  <a:srgbClr val="007FA3"/>
                </a:solidFill>
              </a:rPr>
              <a:t>8.3</a:t>
            </a:r>
            <a:r>
              <a:rPr lang="en-US" sz="2800" dirty="0">
                <a:solidFill>
                  <a:srgbClr val="007FA3"/>
                </a:solidFill>
              </a:rPr>
              <a:t> </a:t>
            </a:r>
            <a:r>
              <a:rPr lang="en-US" sz="2800" dirty="0"/>
              <a:t>Summarize the consequences of social class for physical and mental health, family life, education, religion, politics, and the criminal justice system.</a:t>
            </a:r>
            <a:endParaRPr lang="en-US" sz="2800" dirty="0">
              <a:ea typeface="ＭＳ Ｐゴシック" panose="020B0600070205080204" pitchFamily="34" charset="-128"/>
            </a:endParaRPr>
          </a:p>
          <a:p>
            <a:pPr marL="0" indent="0">
              <a:buNone/>
            </a:pPr>
            <a:r>
              <a:rPr lang="en-US" sz="2800" b="1" dirty="0">
                <a:solidFill>
                  <a:srgbClr val="007FA3"/>
                </a:solidFill>
              </a:rPr>
              <a:t>8.4</a:t>
            </a:r>
            <a:r>
              <a:rPr lang="en-US" sz="2800" dirty="0">
                <a:solidFill>
                  <a:srgbClr val="007FA3"/>
                </a:solidFill>
              </a:rPr>
              <a:t> </a:t>
            </a:r>
            <a:r>
              <a:rPr lang="en-US" sz="2800" dirty="0"/>
              <a:t>Contrast the three types of social mobility, review gender issues in research on social mobility, and explain why social mobility brings pain.</a:t>
            </a:r>
          </a:p>
        </p:txBody>
      </p:sp>
    </p:spTree>
    <p:extLst>
      <p:ext uri="{BB962C8B-B14F-4D97-AF65-F5344CB8AC3E}">
        <p14:creationId xmlns:p14="http://schemas.microsoft.com/office/powerpoint/2010/main" val="1136557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8.7 Physical Health, by Income: People Who Have Difficulty with Everyday Physical Activities</a:t>
            </a:r>
            <a:endParaRPr lang="en-US" sz="3200" dirty="0">
              <a:highlight>
                <a:srgbClr val="FFFF00"/>
              </a:highlight>
            </a:endParaRPr>
          </a:p>
        </p:txBody>
      </p:sp>
      <p:pic>
        <p:nvPicPr>
          <p:cNvPr id="5" name="Picture 4" descr="A horizontal bar graph presents physical health, by income, based on the percentage of people who have difficulty with everyday physical activities.&#10;&#10;&quot;The top-horizontal axis of the graph ranges from 0 to 25 percent in increments of 5 percent, with details of the graph as follows:&#10;• Less than 35,000 Dollars: 24.5 percent&#10;• 35,000 to 50,000 Dollars: 16.6 percent&#10;• 50,000 to 75,000 Dollars: 12.6 percent&#10;• 75,000 to 100,000 Dollars: 9.6 percent&#10;• Over 100,000 Dollars: 8.7 percent.&#10;&quot;&#10;">
            <a:extLst>
              <a:ext uri="{FF2B5EF4-FFF2-40B4-BE49-F238E27FC236}">
                <a16:creationId xmlns:a16="http://schemas.microsoft.com/office/drawing/2014/main" id="{0138F9FD-9B4E-4534-B9F7-985771B85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386" y="1676400"/>
            <a:ext cx="7647439" cy="3733800"/>
          </a:xfrm>
          <a:prstGeom prst="rect">
            <a:avLst/>
          </a:prstGeom>
        </p:spPr>
      </p:pic>
      <p:sp>
        <p:nvSpPr>
          <p:cNvPr id="2" name="Caption"/>
          <p:cNvSpPr>
            <a:spLocks noGrp="1"/>
          </p:cNvSpPr>
          <p:nvPr>
            <p:ph type="body" sz="quarter" idx="13"/>
          </p:nvPr>
        </p:nvSpPr>
        <p:spPr>
          <a:xfrm>
            <a:off x="701554" y="2971800"/>
            <a:ext cx="8229599" cy="3429814"/>
          </a:xfrm>
        </p:spPr>
        <p:txBody>
          <a:bodyPr/>
          <a:lstStyle/>
          <a:p>
            <a:r>
              <a:rPr lang="en-US" sz="1200" dirty="0"/>
              <a:t>Bar </a:t>
            </a:r>
          </a:p>
          <a:p>
            <a:r>
              <a:rPr lang="en-US" sz="1200" dirty="0"/>
              <a:t>graph </a:t>
            </a:r>
          </a:p>
          <a:p>
            <a:r>
              <a:rPr lang="en-US" sz="1200" dirty="0"/>
              <a:t>showing </a:t>
            </a:r>
          </a:p>
          <a:p>
            <a:r>
              <a:rPr lang="en-US" sz="1200" dirty="0"/>
              <a:t>the </a:t>
            </a:r>
          </a:p>
          <a:p>
            <a:r>
              <a:rPr lang="en-US" sz="1200" dirty="0"/>
              <a:t>correlation </a:t>
            </a:r>
          </a:p>
          <a:p>
            <a:r>
              <a:rPr lang="en-US" sz="1200" dirty="0"/>
              <a:t>between </a:t>
            </a:r>
          </a:p>
          <a:p>
            <a:r>
              <a:rPr lang="en-US" sz="1200" dirty="0"/>
              <a:t>lower </a:t>
            </a:r>
          </a:p>
          <a:p>
            <a:r>
              <a:rPr lang="en-US" sz="1200" dirty="0"/>
              <a:t>income </a:t>
            </a:r>
          </a:p>
          <a:p>
            <a:r>
              <a:rPr lang="en-US" sz="1200" dirty="0"/>
              <a:t>and greater</a:t>
            </a:r>
          </a:p>
          <a:p>
            <a:r>
              <a:rPr lang="en-US" sz="1200" dirty="0"/>
              <a:t>likelihood </a:t>
            </a:r>
          </a:p>
          <a:p>
            <a:r>
              <a:rPr lang="en-US" sz="1200" dirty="0"/>
              <a:t>of physical </a:t>
            </a:r>
          </a:p>
          <a:p>
            <a:r>
              <a:rPr lang="en-US" sz="1200" dirty="0"/>
              <a:t>difficulties.</a:t>
            </a:r>
          </a:p>
          <a:p>
            <a:endParaRPr lang="en-US" sz="1200" dirty="0"/>
          </a:p>
          <a:p>
            <a:r>
              <a:rPr lang="en-US" sz="1200" dirty="0"/>
              <a:t>NOTE: In a national health survey, these people said they had difficulty walking, climbing steps, stooping, reaching overhead, grasping small objects, and carrying over 10 pounds.</a:t>
            </a:r>
          </a:p>
          <a:p>
            <a:endParaRPr lang="en-US" sz="1200" b="1" dirty="0"/>
          </a:p>
          <a:p>
            <a:r>
              <a:rPr lang="en-IN" sz="1200" b="1" dirty="0"/>
              <a:t>Source:</a:t>
            </a:r>
            <a:r>
              <a:rPr lang="en-IN" sz="1200" dirty="0"/>
              <a:t> By </a:t>
            </a:r>
            <a:r>
              <a:rPr lang="en-US" sz="1200" dirty="0"/>
              <a:t>the author. Based on Schiller et al. 2012:Table 19.</a:t>
            </a:r>
          </a:p>
        </p:txBody>
      </p:sp>
    </p:spTree>
    <p:extLst>
      <p:ext uri="{BB962C8B-B14F-4D97-AF65-F5344CB8AC3E}">
        <p14:creationId xmlns:p14="http://schemas.microsoft.com/office/powerpoint/2010/main" val="127285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295656" y="609600"/>
            <a:ext cx="2895600" cy="3657600"/>
          </a:xfrm>
        </p:spPr>
        <p:txBody>
          <a:bodyPr/>
          <a:lstStyle/>
          <a:p>
            <a:r>
              <a:rPr lang="en-US" sz="3200" dirty="0">
                <a:ea typeface="ＭＳ Ｐゴシック" panose="020B0600070205080204" pitchFamily="34" charset="-128"/>
              </a:rPr>
              <a:t>Figure 8.8</a:t>
            </a:r>
            <a:br>
              <a:rPr lang="en-US" sz="3200" dirty="0">
                <a:ea typeface="ＭＳ Ｐゴシック" panose="020B0600070205080204" pitchFamily="34" charset="-128"/>
              </a:rPr>
            </a:br>
            <a:r>
              <a:rPr lang="en-US" sz="3200" dirty="0">
                <a:ea typeface="ＭＳ Ｐゴシック" panose="020B0600070205080204" pitchFamily="34" charset="-128"/>
              </a:rPr>
              <a:t>Mental Health, by Income: Feelings of</a:t>
            </a:r>
            <a:br>
              <a:rPr lang="en-US" sz="3200" dirty="0">
                <a:ea typeface="ＭＳ Ｐゴシック" panose="020B0600070205080204" pitchFamily="34" charset="-128"/>
              </a:rPr>
            </a:br>
            <a:r>
              <a:rPr lang="en-US" sz="3200" dirty="0">
                <a:ea typeface="ＭＳ Ｐゴシック" panose="020B0600070205080204" pitchFamily="34" charset="-128"/>
              </a:rPr>
              <a:t>Sadness, Hopelessness, or Worthlessness</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5" name="Picture 4" descr="A multiple horizontal bar graph presents the relationship between income and mental health of a person.&#10;&#10;&quot;The text above the graph reads “I always or almost always feel sad, hopeless, or worthless.” The vertical axis of the graph ranges from 0 to 7 percent in increments of 1 percent. The data presented in the graph is as follows:&#10;• Over 100,000 Dollars&#10;o Sad: 0.6 percent.&#10;o Hopeless: 0.5 percent.&#10;o Worthless: 1.2 percent.&#10;• 75,000 to 100,000 Dollars&#10;o Sad: 0.6 percent.&#10;o Hopeless: 0.6 percent.&#10;o Worthless: 1.3 percent.&#10;• 50,000 to 75,000 Dollars&#10;o Sad: 1.1 percent.&#10;o Hopeless: 1.5 percent.&#10;o Worthless: 2.3 percent.&#10;• 35,000 to 50,000 Dollars&#10;o Sad: 1.9 percent.&#10;o Hopeless: 2.3 percent.&#10;o Worthless: 3.2 percent.&#10;• Less than 35,000 Dollars&#10;o Sad: 3.8 percent.&#10;o Hopeless: 4.6 percent.&#10;o Worthless: 6.4 percent.&#10;&quot;&#10;">
            <a:extLst>
              <a:ext uri="{FF2B5EF4-FFF2-40B4-BE49-F238E27FC236}">
                <a16:creationId xmlns:a16="http://schemas.microsoft.com/office/drawing/2014/main" id="{92FDF414-9EE6-4BE4-8386-E1E443DCA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58696"/>
            <a:ext cx="5020056" cy="4686609"/>
          </a:xfrm>
          <a:prstGeom prst="rect">
            <a:avLst/>
          </a:prstGeom>
        </p:spPr>
      </p:pic>
      <p:sp>
        <p:nvSpPr>
          <p:cNvPr id="2" name="Caption"/>
          <p:cNvSpPr>
            <a:spLocks noGrp="1"/>
          </p:cNvSpPr>
          <p:nvPr>
            <p:ph type="body" sz="quarter" idx="13"/>
          </p:nvPr>
        </p:nvSpPr>
        <p:spPr>
          <a:xfrm>
            <a:off x="838201" y="5028975"/>
            <a:ext cx="8000999" cy="1377682"/>
          </a:xfrm>
        </p:spPr>
        <p:txBody>
          <a:bodyPr/>
          <a:lstStyle/>
          <a:p>
            <a:r>
              <a:rPr lang="en-US" sz="1300" dirty="0"/>
              <a:t>Bar graph showing the correlation between lower income and greater likelihood of emotional difficulties.</a:t>
            </a:r>
          </a:p>
          <a:p>
            <a:endParaRPr lang="en-US" sz="1300" dirty="0"/>
          </a:p>
          <a:p>
            <a:r>
              <a:rPr lang="en-US" sz="1300" dirty="0"/>
              <a:t>NOTE: In a national health survey, these people answered “Always” or “Almost</a:t>
            </a:r>
          </a:p>
          <a:p>
            <a:r>
              <a:rPr lang="en-US" sz="1300" dirty="0"/>
              <a:t>always” when they were asked how often they felt sad, hopeless, or worthless.</a:t>
            </a:r>
          </a:p>
          <a:p>
            <a:endParaRPr lang="en-US" sz="1300" b="1" dirty="0"/>
          </a:p>
          <a:p>
            <a:r>
              <a:rPr lang="en-IN" sz="1300" b="1" dirty="0"/>
              <a:t>Source:</a:t>
            </a:r>
            <a:r>
              <a:rPr lang="en-IN" sz="1300" dirty="0"/>
              <a:t> </a:t>
            </a:r>
            <a:r>
              <a:rPr lang="en-US" sz="1300" dirty="0"/>
              <a:t>By the author. Based on Schiller et al. 2012:Table 14.</a:t>
            </a:r>
          </a:p>
        </p:txBody>
      </p:sp>
    </p:spTree>
    <p:extLst>
      <p:ext uri="{BB962C8B-B14F-4D97-AF65-F5344CB8AC3E}">
        <p14:creationId xmlns:p14="http://schemas.microsoft.com/office/powerpoint/2010/main" val="165459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Consequences of Social Class </a:t>
            </a:r>
            <a:r>
              <a:rPr lang="en-US" sz="2000" dirty="0">
                <a:ea typeface="ＭＳ Ｐゴシック" panose="020B0600070205080204" pitchFamily="34" charset="-128"/>
              </a:rPr>
              <a:t>(2 of 4)</a:t>
            </a:r>
            <a:endParaRPr lang="en-US" sz="2000" dirty="0">
              <a:highlight>
                <a:srgbClr val="FFFF00"/>
              </a:highlight>
            </a:endParaRPr>
          </a:p>
        </p:txBody>
      </p:sp>
      <p:pic>
        <p:nvPicPr>
          <p:cNvPr id="5" name="Picture 4" descr="A photo shows a group of well-dressed ladies, wearing a variety of hats at a gathering.&#10;">
            <a:extLst>
              <a:ext uri="{FF2B5EF4-FFF2-40B4-BE49-F238E27FC236}">
                <a16:creationId xmlns:a16="http://schemas.microsoft.com/office/drawing/2014/main" id="{7F238B2B-548A-42D4-84F9-F2D4FED0D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676401"/>
            <a:ext cx="4797128" cy="3528614"/>
          </a:xfrm>
          <a:prstGeom prst="rect">
            <a:avLst/>
          </a:prstGeom>
        </p:spPr>
      </p:pic>
      <p:sp>
        <p:nvSpPr>
          <p:cNvPr id="2" name="Text Box 1"/>
          <p:cNvSpPr>
            <a:spLocks noGrp="1"/>
          </p:cNvSpPr>
          <p:nvPr>
            <p:ph idx="1"/>
          </p:nvPr>
        </p:nvSpPr>
        <p:spPr>
          <a:xfrm>
            <a:off x="304800" y="1600200"/>
            <a:ext cx="3352800" cy="4525963"/>
          </a:xfrm>
        </p:spPr>
        <p:txBody>
          <a:bodyPr/>
          <a:lstStyle/>
          <a:p>
            <a:pPr marL="0" indent="0">
              <a:buNone/>
            </a:pPr>
            <a:r>
              <a:rPr lang="en-US" sz="2000" dirty="0"/>
              <a:t>Among the customs of the rich, sometimes called the </a:t>
            </a:r>
            <a:r>
              <a:rPr lang="en-US" sz="2000" dirty="0" err="1"/>
              <a:t>monied</a:t>
            </a:r>
            <a:r>
              <a:rPr lang="en-US" sz="2000" dirty="0"/>
              <a:t> class, is ostentatious philanthropy. Shown here are women at the Frederick Law Olmsted lunch, a charity event in New York City. The women try to outdo one another with hats created for this event.</a:t>
            </a:r>
            <a:endParaRPr lang="en-US" sz="2000" dirty="0">
              <a:highlight>
                <a:srgbClr val="FFFF00"/>
              </a:highlight>
            </a:endParaRPr>
          </a:p>
        </p:txBody>
      </p:sp>
    </p:spTree>
    <p:extLst>
      <p:ext uri="{BB962C8B-B14F-4D97-AF65-F5344CB8AC3E}">
        <p14:creationId xmlns:p14="http://schemas.microsoft.com/office/powerpoint/2010/main" val="134948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Consequences of Social Class </a:t>
            </a:r>
            <a:r>
              <a:rPr lang="en-US" sz="2000" dirty="0">
                <a:ea typeface="ＭＳ Ｐゴシック" panose="020B0600070205080204" pitchFamily="34" charset="-128"/>
              </a:rPr>
              <a:t>(3 of 4)</a:t>
            </a:r>
            <a:endParaRPr lang="en-US" sz="2000" dirty="0">
              <a:highlight>
                <a:srgbClr val="FFFF00"/>
              </a:highlight>
            </a:endParaRPr>
          </a:p>
        </p:txBody>
      </p:sp>
      <p:pic>
        <p:nvPicPr>
          <p:cNvPr id="5" name="Picture 4" descr="A photo shows a trailer adjoining a road guarded by a fence. A sign near it reads, &quot;Speed Limit 30&quot;.&#10;">
            <a:extLst>
              <a:ext uri="{FF2B5EF4-FFF2-40B4-BE49-F238E27FC236}">
                <a16:creationId xmlns:a16="http://schemas.microsoft.com/office/drawing/2014/main" id="{1DD08CD0-E874-4742-838E-1DD054891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676400"/>
            <a:ext cx="4800600" cy="3200400"/>
          </a:xfrm>
          <a:prstGeom prst="rect">
            <a:avLst/>
          </a:prstGeom>
        </p:spPr>
      </p:pic>
      <p:sp>
        <p:nvSpPr>
          <p:cNvPr id="2" name="Text Box 1"/>
          <p:cNvSpPr>
            <a:spLocks noGrp="1"/>
          </p:cNvSpPr>
          <p:nvPr>
            <p:ph idx="1"/>
          </p:nvPr>
        </p:nvSpPr>
        <p:spPr>
          <a:xfrm>
            <a:off x="457200" y="1600200"/>
            <a:ext cx="3276600" cy="4525963"/>
          </a:xfrm>
        </p:spPr>
        <p:txBody>
          <a:bodyPr/>
          <a:lstStyle/>
          <a:p>
            <a:pPr marL="0" indent="0">
              <a:buNone/>
            </a:pPr>
            <a:r>
              <a:rPr lang="en-US" sz="2000" dirty="0"/>
              <a:t>The disparities of social class in the United States are extreme. If you take the back roads in rural America, you will see thousands of trailers like this one in Davenport, Florida.</a:t>
            </a:r>
            <a:endParaRPr lang="en-US" sz="2000" dirty="0">
              <a:highlight>
                <a:srgbClr val="FFFF00"/>
              </a:highlight>
            </a:endParaRPr>
          </a:p>
        </p:txBody>
      </p:sp>
    </p:spTree>
    <p:extLst>
      <p:ext uri="{BB962C8B-B14F-4D97-AF65-F5344CB8AC3E}">
        <p14:creationId xmlns:p14="http://schemas.microsoft.com/office/powerpoint/2010/main" val="74071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Consequences of Social Class </a:t>
            </a:r>
            <a:r>
              <a:rPr lang="en-US" sz="2000" dirty="0">
                <a:ea typeface="ＭＳ Ｐゴシック" panose="020B0600070205080204" pitchFamily="34" charset="-128"/>
              </a:rPr>
              <a:t>(4 of 4)</a:t>
            </a:r>
            <a:endParaRPr lang="en-US" sz="2000" dirty="0">
              <a:solidFill>
                <a:srgbClr val="FF0000"/>
              </a:solidFill>
              <a:highlight>
                <a:srgbClr val="FFFF00"/>
              </a:highlight>
            </a:endParaRPr>
          </a:p>
        </p:txBody>
      </p:sp>
      <p:sp>
        <p:nvSpPr>
          <p:cNvPr id="2" name="Text Box 1"/>
          <p:cNvSpPr>
            <a:spLocks noGrp="1"/>
          </p:cNvSpPr>
          <p:nvPr>
            <p:ph idx="1"/>
          </p:nvPr>
        </p:nvSpPr>
        <p:spPr/>
        <p:txBody>
          <a:bodyPr/>
          <a:lstStyle/>
          <a:p>
            <a:r>
              <a:rPr lang="en-US" sz="2800" dirty="0">
                <a:ea typeface="ＭＳ Ｐゴシック" panose="020B0600070205080204" pitchFamily="34" charset="-128"/>
              </a:rPr>
              <a:t>Education</a:t>
            </a:r>
          </a:p>
          <a:p>
            <a:pPr lvl="1"/>
            <a:r>
              <a:rPr lang="en-US" sz="2800" dirty="0">
                <a:ea typeface="ＭＳ Ｐゴシック" panose="020B0600070205080204" pitchFamily="34" charset="-128"/>
              </a:rPr>
              <a:t>Type as well as amount of schooling</a:t>
            </a:r>
          </a:p>
          <a:p>
            <a:r>
              <a:rPr lang="en-US" sz="2800" dirty="0">
                <a:ea typeface="ＭＳ Ｐゴシック" panose="020B0600070205080204" pitchFamily="34" charset="-128"/>
              </a:rPr>
              <a:t>Religion</a:t>
            </a:r>
          </a:p>
          <a:p>
            <a:pPr lvl="1"/>
            <a:r>
              <a:rPr lang="en-US" sz="2800" dirty="0">
                <a:ea typeface="ＭＳ Ｐゴシック" panose="020B0600070205080204" pitchFamily="34" charset="-128"/>
              </a:rPr>
              <a:t>Type of denomination</a:t>
            </a:r>
          </a:p>
          <a:p>
            <a:r>
              <a:rPr lang="en-US" sz="2800" dirty="0">
                <a:ea typeface="ＭＳ Ｐゴシック" panose="020B0600070205080204" pitchFamily="34" charset="-128"/>
              </a:rPr>
              <a:t>Politics</a:t>
            </a:r>
          </a:p>
          <a:p>
            <a:pPr lvl="1"/>
            <a:r>
              <a:rPr lang="en-US" sz="2800" dirty="0">
                <a:ea typeface="ＭＳ Ｐゴシック" panose="020B0600070205080204" pitchFamily="34" charset="-128"/>
              </a:rPr>
              <a:t>Type of view on economic and social issues</a:t>
            </a:r>
          </a:p>
          <a:p>
            <a:r>
              <a:rPr lang="en-US" sz="2800" dirty="0">
                <a:ea typeface="ＭＳ Ｐゴシック" panose="020B0600070205080204" pitchFamily="34" charset="-128"/>
              </a:rPr>
              <a:t>Crime and Criminal Justice</a:t>
            </a:r>
          </a:p>
          <a:p>
            <a:pPr lvl="1"/>
            <a:r>
              <a:rPr lang="en-US" sz="2800" dirty="0">
                <a:ea typeface="ＭＳ Ｐゴシック" panose="020B0600070205080204" pitchFamily="34" charset="-128"/>
              </a:rPr>
              <a:t>Type as well as amount of consequences</a:t>
            </a:r>
          </a:p>
        </p:txBody>
      </p:sp>
    </p:spTree>
    <p:extLst>
      <p:ext uri="{BB962C8B-B14F-4D97-AF65-F5344CB8AC3E}">
        <p14:creationId xmlns:p14="http://schemas.microsoft.com/office/powerpoint/2010/main" val="2491557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Social Mobility </a:t>
            </a:r>
            <a:r>
              <a:rPr lang="en-US" sz="2000" dirty="0">
                <a:ea typeface="ＭＳ Ｐゴシック" panose="020B0600070205080204" pitchFamily="34" charset="-128"/>
              </a:rPr>
              <a:t>(1 of 2)</a:t>
            </a:r>
            <a:br>
              <a:rPr lang="en-US" sz="2000" dirty="0">
                <a:ea typeface="ＭＳ Ｐゴシック" panose="020B0600070205080204" pitchFamily="34" charset="-128"/>
              </a:rPr>
            </a:br>
            <a:r>
              <a:rPr lang="en-US" sz="2000" b="0" dirty="0">
                <a:latin typeface="+mj-lt"/>
              </a:rPr>
              <a:t>8.4 Contrast the three types of social mobility, review gender issues in research on social mobility, and explain why social mobility brings pain.</a:t>
            </a:r>
            <a:endParaRPr lang="en-US" sz="2000" b="0" dirty="0">
              <a:highlight>
                <a:srgbClr val="FFFF00"/>
              </a:highlight>
              <a:latin typeface="+mj-lt"/>
            </a:endParaRPr>
          </a:p>
        </p:txBody>
      </p:sp>
      <p:sp>
        <p:nvSpPr>
          <p:cNvPr id="2" name="Text Box 1"/>
          <p:cNvSpPr>
            <a:spLocks noGrp="1"/>
          </p:cNvSpPr>
          <p:nvPr>
            <p:ph idx="1"/>
          </p:nvPr>
        </p:nvSpPr>
        <p:spPr/>
        <p:txBody>
          <a:bodyPr/>
          <a:lstStyle/>
          <a:p>
            <a:r>
              <a:rPr lang="en-US" sz="2800" dirty="0">
                <a:ea typeface="ＭＳ Ｐゴシック" panose="020B0600070205080204" pitchFamily="34" charset="-128"/>
              </a:rPr>
              <a:t>Three Types of Social Mobility</a:t>
            </a:r>
          </a:p>
          <a:p>
            <a:pPr lvl="1"/>
            <a:r>
              <a:rPr lang="en-US" sz="2800" dirty="0"/>
              <a:t>Intergenerational mobility</a:t>
            </a:r>
          </a:p>
          <a:p>
            <a:pPr lvl="1"/>
            <a:r>
              <a:rPr lang="en-US" sz="2800" dirty="0"/>
              <a:t>Structural mobility</a:t>
            </a:r>
          </a:p>
          <a:p>
            <a:pPr lvl="1"/>
            <a:r>
              <a:rPr lang="en-US" sz="2800" dirty="0"/>
              <a:t>Exchange mobility</a:t>
            </a:r>
          </a:p>
          <a:p>
            <a:r>
              <a:rPr lang="en-US" sz="2800" dirty="0">
                <a:ea typeface="ＭＳ Ｐゴシック" panose="020B0600070205080204" pitchFamily="34" charset="-128"/>
              </a:rPr>
              <a:t>Women in Studies of Social Mobility</a:t>
            </a:r>
          </a:p>
          <a:p>
            <a:r>
              <a:rPr lang="en-US" sz="2800" dirty="0">
                <a:ea typeface="ＭＳ Ｐゴシック" panose="020B0600070205080204" pitchFamily="34" charset="-128"/>
              </a:rPr>
              <a:t>The Pain of Social Mobility</a:t>
            </a:r>
          </a:p>
        </p:txBody>
      </p:sp>
    </p:spTree>
    <p:extLst>
      <p:ext uri="{BB962C8B-B14F-4D97-AF65-F5344CB8AC3E}">
        <p14:creationId xmlns:p14="http://schemas.microsoft.com/office/powerpoint/2010/main" val="268420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61375" y="572489"/>
            <a:ext cx="2133600" cy="4267200"/>
          </a:xfrm>
        </p:spPr>
        <p:txBody>
          <a:bodyPr/>
          <a:lstStyle/>
          <a:p>
            <a:r>
              <a:rPr lang="en-US" sz="3200" dirty="0">
                <a:ea typeface="ＭＳ Ｐゴシック" panose="020B0600070205080204" pitchFamily="34" charset="-128"/>
              </a:rPr>
              <a:t>Figure 8.9 </a:t>
            </a:r>
            <a:br>
              <a:rPr lang="en-US" sz="3200" dirty="0">
                <a:ea typeface="ＭＳ Ｐゴシック" panose="020B0600070205080204" pitchFamily="34" charset="-128"/>
              </a:rPr>
            </a:br>
            <a:r>
              <a:rPr lang="en-US" sz="3200" dirty="0">
                <a:ea typeface="ＭＳ Ｐゴシック" panose="020B0600070205080204" pitchFamily="34" charset="-128"/>
              </a:rPr>
              <a:t>Income of </a:t>
            </a:r>
            <a:br>
              <a:rPr lang="en-US" sz="3200" dirty="0">
                <a:ea typeface="ＭＳ Ｐゴシック" panose="020B0600070205080204" pitchFamily="34" charset="-128"/>
              </a:rPr>
            </a:br>
            <a:r>
              <a:rPr lang="en-US" sz="3200" dirty="0">
                <a:ea typeface="ＭＳ Ｐゴシック" panose="020B0600070205080204" pitchFamily="34" charset="-128"/>
              </a:rPr>
              <a:t>Adult Children Compared with that of Their Parents</a:t>
            </a:r>
            <a:endParaRPr lang="en-US" sz="3200" dirty="0">
              <a:highlight>
                <a:srgbClr val="FFFF00"/>
              </a:highlight>
            </a:endParaRPr>
          </a:p>
        </p:txBody>
      </p:sp>
      <p:pic>
        <p:nvPicPr>
          <p:cNvPr id="5" name="Picture 4" descr="A stacked bar graph compares children's income with that of their parents.&#10;&#10;&quot;The text above the graph reads “Chances of moving up or down the family income ladder, by parents’ income” while the text below the graph reads “When the children were growing up, their parents’ family income.” The vertical axis of the graph represents “Percent of adult children in each family income quintile” ranging from 0 to 100 in increments of 20. The data presented in the graph is as follows:&#10;• Bottom quintile&#10;o Percent of adult children whose income is in the top quintile: 4 percent.&#10;o Percent of adult children whose income is in the fourth quintile: 9 percent.&#10;o Percent of adult children whose income is in the third quintile: 17 percent.&#10;o Percent of adult children whose income is in the second quintile: 27 percent.&#10;o Percent of adult children whose income is in the bottom quintile: 43 percent.&#10;• Second quintile&#10;o Percent of adult children whose income is in the top quintile: 14 percent.&#10;o Percent of adult children whose income is in the fourth quintile: 20 percent.&#10;o Percent of adult children whose income is in the third quintile: 18 percent.&#10;o Percent of adult children whose income is in the second quintile: 24 percent.&#10;o Percent of adult children whose income is in the bottom quintile: 25 percent.&#10;• Third quintile&#10;o Percent of adult children whose income is in the top quintile: 19 percent.&#10;o Percent of adult children whose income is in the fourth quintile: 24 percent.&#10;o Percent of adult children whose income is in the third quintile: 23 percent.&#10;o Percent of adult children whose income is in the second quintile: 20 percent.&#10;o Percent of adult children whose income is in the bottom quintile: 14 percent.&#10;• Fourth quintile&#10;o Percent of adult children whose income is in the top quintile: 24 percent.&#10;o Percent of adult children whose income is in the fourth quintile: 24 percent.&#10;o Percent of adult children whose income is in the third quintile: 23 percent.&#10;o Percent of adult children whose income is in the second quintile: 20 percent.&#10;o Percent of adult children whose income is in the bottom quintile: 9 percent.&#10;• Top quintile&#10;o Percent of adult children whose income is in the top quintile: 40 percent.&#10;o Percent of adult children whose income is in the fourth quintile: 23 percent.&#10;o Percent of adult children whose income is in the third quintile: 19 percent.&#10;o Percent of adult children whose income is in the second quintile: 10 percent.&#10;o Percent of adult children whose income is in the bottom quintile: 8 percent.&#10;&quot;&#10;">
            <a:extLst>
              <a:ext uri="{FF2B5EF4-FFF2-40B4-BE49-F238E27FC236}">
                <a16:creationId xmlns:a16="http://schemas.microsoft.com/office/drawing/2014/main" id="{9E985106-5199-4F8C-872C-D6B477C55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708" y="572489"/>
            <a:ext cx="5772917" cy="4419600"/>
          </a:xfrm>
          <a:prstGeom prst="rect">
            <a:avLst/>
          </a:prstGeom>
        </p:spPr>
      </p:pic>
      <p:sp>
        <p:nvSpPr>
          <p:cNvPr id="2" name="Caption"/>
          <p:cNvSpPr>
            <a:spLocks noGrp="1"/>
          </p:cNvSpPr>
          <p:nvPr>
            <p:ph type="body" sz="quarter" idx="13"/>
          </p:nvPr>
        </p:nvSpPr>
        <p:spPr>
          <a:xfrm>
            <a:off x="593847" y="5488378"/>
            <a:ext cx="8092953" cy="417616"/>
          </a:xfrm>
        </p:spPr>
        <p:txBody>
          <a:bodyPr/>
          <a:lstStyle/>
          <a:p>
            <a:r>
              <a:rPr lang="en-IN" sz="1400" b="1" dirty="0"/>
              <a:t>Source:</a:t>
            </a:r>
            <a:r>
              <a:rPr lang="en-IN" sz="1400" dirty="0"/>
              <a:t> </a:t>
            </a:r>
            <a:r>
              <a:rPr lang="en-US" sz="1400" dirty="0"/>
              <a:t>Pursuing the American Dream: Economic Mobility Across Generations,</a:t>
            </a:r>
          </a:p>
          <a:p>
            <a:r>
              <a:rPr lang="en-US" sz="1400" dirty="0"/>
              <a:t>p. 6. © July, 2013 the Pew Charitable Trusts.</a:t>
            </a:r>
          </a:p>
        </p:txBody>
      </p:sp>
    </p:spTree>
    <p:extLst>
      <p:ext uri="{BB962C8B-B14F-4D97-AF65-F5344CB8AC3E}">
        <p14:creationId xmlns:p14="http://schemas.microsoft.com/office/powerpoint/2010/main" val="2852738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Social Mobility </a:t>
            </a:r>
            <a:r>
              <a:rPr lang="en-US" sz="2000" dirty="0">
                <a:ea typeface="ＭＳ Ｐゴシック" panose="020B0600070205080204" pitchFamily="34" charset="-128"/>
              </a:rPr>
              <a:t>(2 of 2)</a:t>
            </a:r>
            <a:endParaRPr lang="en-US" sz="2000" dirty="0">
              <a:highlight>
                <a:srgbClr val="FFFF00"/>
              </a:highlight>
            </a:endParaRPr>
          </a:p>
        </p:txBody>
      </p:sp>
      <p:pic>
        <p:nvPicPr>
          <p:cNvPr id="5" name="Picture 4" descr="A photo shows Sly Stone performing on stage.&#10;">
            <a:extLst>
              <a:ext uri="{FF2B5EF4-FFF2-40B4-BE49-F238E27FC236}">
                <a16:creationId xmlns:a16="http://schemas.microsoft.com/office/drawing/2014/main" id="{1760040B-159C-4E82-9505-E8C31FC369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676400"/>
            <a:ext cx="3017309" cy="4525963"/>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Both downward and upward social mobility bring challenges that require life adjustments. An extreme instance is the case of Sly Stone, the front man of the 1970s funk band, Sly and the Family Stone. His saga includes going from wealth of millions to living in a van.</a:t>
            </a:r>
            <a:endParaRPr lang="en-US" sz="2000" dirty="0">
              <a:highlight>
                <a:srgbClr val="FFFF00"/>
              </a:highlight>
            </a:endParaRPr>
          </a:p>
        </p:txBody>
      </p:sp>
    </p:spTree>
    <p:extLst>
      <p:ext uri="{BB962C8B-B14F-4D97-AF65-F5344CB8AC3E}">
        <p14:creationId xmlns:p14="http://schemas.microsoft.com/office/powerpoint/2010/main" val="339068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Poverty</a:t>
            </a:r>
            <a:br>
              <a:rPr lang="en-US" sz="3600" dirty="0">
                <a:ea typeface="ＭＳ Ｐゴシック" panose="020B0600070205080204" pitchFamily="34" charset="-128"/>
              </a:rPr>
            </a:br>
            <a:r>
              <a:rPr lang="en-US" sz="2000" b="0" dirty="0">
                <a:latin typeface="+mj-lt"/>
              </a:rPr>
              <a:t>8.5 Explain the problems in drawing the poverty line and how poverty is related to geography, race–ethnicity, education, feminization, and age.</a:t>
            </a:r>
            <a:endParaRPr lang="en-US" sz="2000" b="0" dirty="0">
              <a:highlight>
                <a:srgbClr val="FFFF00"/>
              </a:highlight>
              <a:latin typeface="+mj-lt"/>
            </a:endParaRPr>
          </a:p>
        </p:txBody>
      </p:sp>
      <p:sp>
        <p:nvSpPr>
          <p:cNvPr id="2" name="Text Box 1"/>
          <p:cNvSpPr>
            <a:spLocks noGrp="1"/>
          </p:cNvSpPr>
          <p:nvPr>
            <p:ph idx="1"/>
          </p:nvPr>
        </p:nvSpPr>
        <p:spPr/>
        <p:txBody>
          <a:bodyPr/>
          <a:lstStyle/>
          <a:p>
            <a:r>
              <a:rPr lang="en-US" sz="2800" dirty="0">
                <a:ea typeface="ＭＳ Ｐゴシック" panose="020B0600070205080204" pitchFamily="34" charset="-128"/>
              </a:rPr>
              <a:t>Drawing the Poverty Line</a:t>
            </a:r>
          </a:p>
          <a:p>
            <a:r>
              <a:rPr lang="en-US" sz="2800" dirty="0">
                <a:ea typeface="ＭＳ Ｐゴシック" panose="020B0600070205080204" pitchFamily="34" charset="-128"/>
              </a:rPr>
              <a:t>Who Are the Poor?</a:t>
            </a:r>
          </a:p>
          <a:p>
            <a:r>
              <a:rPr lang="en-US" sz="2800" dirty="0">
                <a:ea typeface="ＭＳ Ｐゴシック" panose="020B0600070205080204" pitchFamily="34" charset="-128"/>
              </a:rPr>
              <a:t>Children of Poverty</a:t>
            </a:r>
          </a:p>
        </p:txBody>
      </p:sp>
    </p:spTree>
    <p:extLst>
      <p:ext uri="{BB962C8B-B14F-4D97-AF65-F5344CB8AC3E}">
        <p14:creationId xmlns:p14="http://schemas.microsoft.com/office/powerpoint/2010/main" val="191897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Drawing the Poverty Line</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Arbitrary line</a:t>
            </a:r>
          </a:p>
          <a:p>
            <a:r>
              <a:rPr lang="en-US" sz="2800" dirty="0">
                <a:ea typeface="ＭＳ Ｐゴシック" panose="020B0600070205080204" pitchFamily="34" charset="-128"/>
              </a:rPr>
              <a:t>Official measure of poverty</a:t>
            </a:r>
          </a:p>
        </p:txBody>
      </p:sp>
    </p:spTree>
    <p:extLst>
      <p:ext uri="{BB962C8B-B14F-4D97-AF65-F5344CB8AC3E}">
        <p14:creationId xmlns:p14="http://schemas.microsoft.com/office/powerpoint/2010/main" val="428948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cture PPT Template"/>
          <p:cNvSpPr>
            <a:spLocks noGrp="1"/>
          </p:cNvSpPr>
          <p:nvPr>
            <p:ph type="title"/>
          </p:nvPr>
        </p:nvSpPr>
        <p:spPr/>
        <p:txBody>
          <a:bodyPr/>
          <a:lstStyle/>
          <a:p>
            <a:r>
              <a:rPr lang="en-US" sz="3600" dirty="0"/>
              <a:t>Learning Objectives </a:t>
            </a:r>
            <a:r>
              <a:rPr lang="en-US" sz="2000" dirty="0"/>
              <a:t>(3 of 3)</a:t>
            </a:r>
          </a:p>
        </p:txBody>
      </p:sp>
      <p:sp>
        <p:nvSpPr>
          <p:cNvPr id="2" name="Text Box 1"/>
          <p:cNvSpPr>
            <a:spLocks noGrp="1"/>
          </p:cNvSpPr>
          <p:nvPr>
            <p:ph idx="1"/>
          </p:nvPr>
        </p:nvSpPr>
        <p:spPr/>
        <p:txBody>
          <a:bodyPr/>
          <a:lstStyle/>
          <a:p>
            <a:pPr marL="0" indent="0">
              <a:buNone/>
            </a:pPr>
            <a:r>
              <a:rPr lang="en-US" sz="2800" b="1" dirty="0">
                <a:solidFill>
                  <a:srgbClr val="007FA3"/>
                </a:solidFill>
              </a:rPr>
              <a:t>8.5</a:t>
            </a:r>
            <a:r>
              <a:rPr lang="en-US" sz="2800" dirty="0">
                <a:solidFill>
                  <a:srgbClr val="007FA3"/>
                </a:solidFill>
              </a:rPr>
              <a:t> </a:t>
            </a:r>
            <a:r>
              <a:rPr lang="en-US" sz="2800" dirty="0"/>
              <a:t>Explain the problems in drawing the poverty line and how poverty is related to geography, race–ethnicity, education, feminization, and age.</a:t>
            </a:r>
          </a:p>
          <a:p>
            <a:pPr marL="0" indent="0">
              <a:buNone/>
            </a:pPr>
            <a:r>
              <a:rPr lang="en-US" sz="2800" b="1" dirty="0">
                <a:solidFill>
                  <a:srgbClr val="007FA3"/>
                </a:solidFill>
              </a:rPr>
              <a:t>8.6</a:t>
            </a:r>
            <a:r>
              <a:rPr lang="en-US" sz="2800" dirty="0">
                <a:solidFill>
                  <a:srgbClr val="007FA3"/>
                </a:solidFill>
              </a:rPr>
              <a:t> </a:t>
            </a:r>
            <a:r>
              <a:rPr lang="en-US" sz="2800" dirty="0"/>
              <a:t>Contrast the dynamics of poverty with the culture of poverty, explain why people are poor and how deferred gratification is related to poverty, and comment on the Horatio Alger myth.</a:t>
            </a:r>
          </a:p>
          <a:p>
            <a:pPr marL="0" indent="0">
              <a:buNone/>
            </a:pPr>
            <a:r>
              <a:rPr lang="en-US" sz="2800" b="1" dirty="0">
                <a:solidFill>
                  <a:srgbClr val="007FA3"/>
                </a:solidFill>
              </a:rPr>
              <a:t>8.7</a:t>
            </a:r>
            <a:r>
              <a:rPr lang="en-US" sz="2800" dirty="0">
                <a:solidFill>
                  <a:srgbClr val="007FA3"/>
                </a:solidFill>
              </a:rPr>
              <a:t> </a:t>
            </a:r>
            <a:r>
              <a:rPr lang="en-US" sz="2800" dirty="0"/>
              <a:t>Discuss the possibility that we are developing a three-tier society.</a:t>
            </a:r>
          </a:p>
          <a:p>
            <a:pPr marL="0" indent="0">
              <a:buFontTx/>
              <a:buNone/>
            </a:pPr>
            <a:endParaRPr lang="en-US" sz="2800" b="1" dirty="0"/>
          </a:p>
          <a:p>
            <a:pPr marL="0" indent="0">
              <a:buFontTx/>
              <a:buNone/>
            </a:pPr>
            <a:endParaRPr lang="en-US" sz="2800" b="1" dirty="0"/>
          </a:p>
        </p:txBody>
      </p:sp>
    </p:spTree>
    <p:extLst>
      <p:ext uri="{BB962C8B-B14F-4D97-AF65-F5344CB8AC3E}">
        <p14:creationId xmlns:p14="http://schemas.microsoft.com/office/powerpoint/2010/main" val="827529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Who Are the Poor?</a:t>
            </a:r>
            <a:endParaRPr lang="en-US" sz="2000" dirty="0">
              <a:highlight>
                <a:srgbClr val="FFFF00"/>
              </a:highlight>
            </a:endParaRPr>
          </a:p>
        </p:txBody>
      </p:sp>
      <p:sp>
        <p:nvSpPr>
          <p:cNvPr id="2" name="Text Box 1"/>
          <p:cNvSpPr>
            <a:spLocks noGrp="1"/>
          </p:cNvSpPr>
          <p:nvPr>
            <p:ph idx="1"/>
          </p:nvPr>
        </p:nvSpPr>
        <p:spPr/>
        <p:txBody>
          <a:bodyPr/>
          <a:lstStyle/>
          <a:p>
            <a:r>
              <a:rPr lang="en-US" sz="2800" dirty="0">
                <a:ea typeface="ＭＳ Ｐゴシック" panose="020B0600070205080204" pitchFamily="34" charset="-128"/>
              </a:rPr>
              <a:t>The geography of poverty</a:t>
            </a:r>
          </a:p>
          <a:p>
            <a:r>
              <a:rPr lang="en-US" sz="2800" dirty="0">
                <a:ea typeface="ＭＳ Ｐゴシック" panose="020B0600070205080204" pitchFamily="34" charset="-128"/>
              </a:rPr>
              <a:t>Race–ethnicity</a:t>
            </a:r>
          </a:p>
          <a:p>
            <a:r>
              <a:rPr lang="en-US" sz="2800" dirty="0">
                <a:ea typeface="ＭＳ Ｐゴシック" panose="020B0600070205080204" pitchFamily="34" charset="-128"/>
              </a:rPr>
              <a:t>Education</a:t>
            </a:r>
          </a:p>
          <a:p>
            <a:r>
              <a:rPr lang="en-US" sz="2800" dirty="0">
                <a:ea typeface="ＭＳ Ｐゴシック" panose="020B0600070205080204" pitchFamily="34" charset="-128"/>
              </a:rPr>
              <a:t>The feminization of poverty</a:t>
            </a:r>
          </a:p>
          <a:p>
            <a:r>
              <a:rPr lang="en-US" sz="2800" dirty="0">
                <a:ea typeface="ＭＳ Ｐゴシック" panose="020B0600070205080204" pitchFamily="34" charset="-128"/>
              </a:rPr>
              <a:t>Old age</a:t>
            </a:r>
          </a:p>
        </p:txBody>
      </p:sp>
    </p:spTree>
    <p:extLst>
      <p:ext uri="{BB962C8B-B14F-4D97-AF65-F5344CB8AC3E}">
        <p14:creationId xmlns:p14="http://schemas.microsoft.com/office/powerpoint/2010/main" val="2038978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8.10 An Overview of Poverty in the United States</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5" name="Picture 4" descr="&quot;A pie chart presents the share of various groups among the U.S. poor: African Americans: 22 percent, Native Americans: 2 percent, White Americans: 44 percent, Asian Americans: 4 percent, and Latinos: 28 percent.&#10;&quot;&#10;">
            <a:extLst>
              <a:ext uri="{FF2B5EF4-FFF2-40B4-BE49-F238E27FC236}">
                <a16:creationId xmlns:a16="http://schemas.microsoft.com/office/drawing/2014/main" id="{EAE61AF2-9A08-4F39-87FB-4E4773D26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19518"/>
            <a:ext cx="7820321" cy="3733800"/>
          </a:xfrm>
          <a:prstGeom prst="rect">
            <a:avLst/>
          </a:prstGeom>
        </p:spPr>
      </p:pic>
      <p:sp>
        <p:nvSpPr>
          <p:cNvPr id="2" name="Caption"/>
          <p:cNvSpPr>
            <a:spLocks noGrp="1"/>
          </p:cNvSpPr>
          <p:nvPr>
            <p:ph type="body" sz="quarter" idx="13"/>
          </p:nvPr>
        </p:nvSpPr>
        <p:spPr>
          <a:xfrm>
            <a:off x="623792" y="5477436"/>
            <a:ext cx="8092953" cy="652676"/>
          </a:xfrm>
        </p:spPr>
        <p:txBody>
          <a:bodyPr/>
          <a:lstStyle/>
          <a:p>
            <a:r>
              <a:rPr lang="en-IN" sz="1400" dirty="0"/>
              <a:t>Pie chart showing the proportion of the poor who are in the various racial-ethnic groups.</a:t>
            </a:r>
          </a:p>
          <a:p>
            <a:endParaRPr lang="en-IN" sz="1400" b="1" dirty="0"/>
          </a:p>
          <a:p>
            <a:r>
              <a:rPr lang="en-IN" sz="1400" b="1" dirty="0"/>
              <a:t>Source:</a:t>
            </a:r>
            <a:r>
              <a:rPr lang="en-IN" sz="1400" dirty="0"/>
              <a:t> </a:t>
            </a:r>
            <a:r>
              <a:rPr lang="en-US" sz="1400" dirty="0"/>
              <a:t>By the author. Based on </a:t>
            </a:r>
            <a:r>
              <a:rPr lang="en-US" sz="1400" i="1" dirty="0"/>
              <a:t>Statistical Abstract of the United States </a:t>
            </a:r>
            <a:r>
              <a:rPr lang="en-US" sz="1400" dirty="0"/>
              <a:t>2017:Table 35.</a:t>
            </a:r>
          </a:p>
        </p:txBody>
      </p:sp>
    </p:spTree>
    <p:extLst>
      <p:ext uri="{BB962C8B-B14F-4D97-AF65-F5344CB8AC3E}">
        <p14:creationId xmlns:p14="http://schemas.microsoft.com/office/powerpoint/2010/main" val="869857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8.11 Patterns of Poverty</a:t>
            </a:r>
            <a:endParaRPr lang="en-US" sz="3200" dirty="0">
              <a:highlight>
                <a:srgbClr val="FFFF00"/>
              </a:highlight>
            </a:endParaRPr>
          </a:p>
        </p:txBody>
      </p:sp>
      <p:pic>
        <p:nvPicPr>
          <p:cNvPr id="1026" name="Picture 2" descr="A U.S. state map presents the pattern of poverty in different states of the United States, with the data &quot;Lowest poverty: New Hampshire (9.2 percent); Maryland (10.1 percent); New Jersey (10.8 percent)&quot; and &quot;Highest Poverty: Mississippi (21.5 percent); New Mexico (21.3 percent); Louisiana (19.8 percent).&quot;&#10;&#10;&quot;The data for percentage of the population in poverty in different states of the U.S. is categorized under the following three categories as follows:&#10;• States with the least poverty: 9.2 to 12.5 percent&#10;o Wyoming (11.2)&#10;o Utah (11.7)&#10;o Colorado (12.0)&#10;o Nebraska (12.4)&#10;o North Dakota (11.5)&#10;o Minnesota (11.5)&#10;o Iowa (12.2)&#10;o Virginia (11.8)&#10;o Vermont (12.2)&#10;o New Hampshire (9.2)&#10;o Rhode Island (14.3)&#10;o Connecticut (10.8)&#10;o Massachusetts (11.6)&#10;o New Jersey (11.1)&#10;o Maryland (10.1)&#10;o Dover (12.5)&#10;o Hawaii (11.4)&#10;o Alaska (11.2)&#10;• States with average poverty: 13.2 to 16.6 percent&#10;o Washington (13.2)&#10;o Montana (15.4)&#10;o Oregon (16.6)&#10;o California (16.4)&#10;o Nevada (15.2)&#10;o Idaho (14.8)&#10;o South Dakota (14.2)&#10;o Kansas (13.6)&#10;o Missouri (15.5)&#10;o Oklahoma (16.6)&#10;o Wisconsin (13.2)&#10;o Illinois (14.2)&#10;o Michigan (16.2)&#10;o Indiana (15.2)&#10;o Ohio (15.8)&#10;o Pennsylvania (13.6)&#10;o New York (15.9)&#10;o Maine (14.1)&#10;o Florida (16.5)&#10;• States with the most poverty: 17.2 to 21.5 percent&#10;o New Mexico (21.3)&#10;o Arizona (18.2)&#10;o Texas (17.2)&#10;o Arkansas (18.9)&#10;o Louisiana (19.8)&#10;o Mississippi (21.5) &#10;o Tennessee (18.3)&#10;o Alabama (19.3)&#10;o Kentucky (19.1)&#10;o Georgia (18.3)&#10;o South Carolina (18.0)&#10;o North Carolina (17.2)&#10;o West Virginia (18.3)&#10;o Washington D.C. (17.2)&#10;• The lowest poverty states are as follows:&#10;o New Hampshire (9.2 percent)&#10;o Maryland (10.1 percent)&#10;o New Jersey (10.8 percent).&#10;• The highest poverty states are as follows:&#10;o Mississippi (21.5 percent)&#10;o New Mexico (21.3 percent)&#10;o Louisiana (19.8 percent).&#10;&quot;&#1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86" y="1066800"/>
            <a:ext cx="8301466" cy="4057650"/>
          </a:xfrm>
          <a:prstGeom prst="rect">
            <a:avLst/>
          </a:prstGeom>
          <a:noFill/>
          <a:extLst>
            <a:ext uri="{909E8E84-426E-40DD-AFC4-6F175D3DCCD1}">
              <a14:hiddenFill xmlns:a14="http://schemas.microsoft.com/office/drawing/2010/main">
                <a:solidFill>
                  <a:srgbClr val="FFFFFF"/>
                </a:solidFill>
              </a14:hiddenFill>
            </a:ext>
          </a:extLst>
        </p:spPr>
      </p:pic>
      <p:sp>
        <p:nvSpPr>
          <p:cNvPr id="2" name="Caption"/>
          <p:cNvSpPr>
            <a:spLocks noGrp="1"/>
          </p:cNvSpPr>
          <p:nvPr>
            <p:ph type="body" sz="quarter" idx="13"/>
          </p:nvPr>
        </p:nvSpPr>
        <p:spPr>
          <a:xfrm>
            <a:off x="593847" y="5429003"/>
            <a:ext cx="8092953" cy="724394"/>
          </a:xfrm>
        </p:spPr>
        <p:txBody>
          <a:bodyPr/>
          <a:lstStyle/>
          <a:p>
            <a:r>
              <a:rPr lang="en-IN" sz="1400" dirty="0"/>
              <a:t>U.S. map showing state-by-state percentages of those in poverty.  </a:t>
            </a:r>
          </a:p>
          <a:p>
            <a:endParaRPr lang="en-IN" sz="1400" b="1" dirty="0"/>
          </a:p>
          <a:p>
            <a:r>
              <a:rPr lang="en-IN" sz="1400" b="1" dirty="0"/>
              <a:t>Source:</a:t>
            </a:r>
            <a:r>
              <a:rPr lang="en-IN" sz="1400" dirty="0"/>
              <a:t> </a:t>
            </a:r>
            <a:r>
              <a:rPr lang="en-US" sz="1400" dirty="0"/>
              <a:t>By the author. Based on </a:t>
            </a:r>
            <a:r>
              <a:rPr lang="en-US" sz="1400" i="1" dirty="0"/>
              <a:t>Statistical Abstract of the United States </a:t>
            </a:r>
            <a:r>
              <a:rPr lang="en-US" sz="1400" dirty="0"/>
              <a:t>2017:Table 734.</a:t>
            </a:r>
          </a:p>
        </p:txBody>
      </p:sp>
    </p:spTree>
    <p:extLst>
      <p:ext uri="{BB962C8B-B14F-4D97-AF65-F5344CB8AC3E}">
        <p14:creationId xmlns:p14="http://schemas.microsoft.com/office/powerpoint/2010/main" val="17588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8.12 Who Ends Up Poor? Poverty by Education and Race–Ethnicity</a:t>
            </a:r>
            <a:endParaRPr lang="en-US" sz="3200" dirty="0">
              <a:highlight>
                <a:srgbClr val="FFFF00"/>
              </a:highlight>
            </a:endParaRPr>
          </a:p>
        </p:txBody>
      </p:sp>
      <p:pic>
        <p:nvPicPr>
          <p:cNvPr id="5" name="Picture 4" descr="A multiple bar graph presents rate of poverty based on education and race-ethnicity.&#10;&#10;&quot;The vertical axis of the graph represents “Percentage in Poverty” ranging from 0 to 40 percent in increments of 5 percent while the horizontal axis represents different race groups. The data presented in the graph is as follows:&#10;• All Racial–Ethnic Groups&#10;o College graduate: 5 &#10;o College dropout: 11&#10;o High school graduate: 14&#10;o High school dropout: 24&#10;• White Americans&#10;o College graduate: 4&#10;o College dropout: 9&#10;o High school graduate: 10&#10;o High school dropout: 17&#10;• Asian Americans&#10;o College graduate: 8&#10;o College dropout: 13&#10;o High school graduate: 13 &#10;o High school dropout: 20&#10;• Latinos &#10;o College graduate: 8&#10;o College dropout: 13&#10;o High school graduate: 17&#10;o High school dropout: 27&#10;• African Americans&#10;o College graduate: 8&#10;o College dropout: 17&#10;o High school graduate: 25&#10;o High school dropout: 36.&#10;&quot;&#10;">
            <a:extLst>
              <a:ext uri="{FF2B5EF4-FFF2-40B4-BE49-F238E27FC236}">
                <a16:creationId xmlns:a16="http://schemas.microsoft.com/office/drawing/2014/main" id="{1062090E-2E93-4B66-9224-A08FC6AFB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44" y="1281148"/>
            <a:ext cx="7647312" cy="4403872"/>
          </a:xfrm>
          <a:prstGeom prst="rect">
            <a:avLst/>
          </a:prstGeom>
        </p:spPr>
      </p:pic>
      <p:sp>
        <p:nvSpPr>
          <p:cNvPr id="2" name="Caption"/>
          <p:cNvSpPr>
            <a:spLocks noGrp="1"/>
          </p:cNvSpPr>
          <p:nvPr>
            <p:ph type="body" sz="quarter" idx="13"/>
          </p:nvPr>
        </p:nvSpPr>
        <p:spPr>
          <a:xfrm>
            <a:off x="593847" y="5658766"/>
            <a:ext cx="8092953" cy="417616"/>
          </a:xfrm>
        </p:spPr>
        <p:txBody>
          <a:bodyPr/>
          <a:lstStyle/>
          <a:p>
            <a:r>
              <a:rPr lang="en-IN" sz="1400" b="1" dirty="0"/>
              <a:t>Source:</a:t>
            </a:r>
            <a:r>
              <a:rPr lang="en-IN" sz="1400" dirty="0"/>
              <a:t> </a:t>
            </a:r>
            <a:r>
              <a:rPr lang="en-US" sz="1400" dirty="0"/>
              <a:t>By the author. Based on U.S. Census Bureau 2016b:Table POV29.</a:t>
            </a:r>
          </a:p>
        </p:txBody>
      </p:sp>
    </p:spTree>
    <p:extLst>
      <p:ext uri="{BB962C8B-B14F-4D97-AF65-F5344CB8AC3E}">
        <p14:creationId xmlns:p14="http://schemas.microsoft.com/office/powerpoint/2010/main" val="4118797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8.13 Poverty and Family Structure</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5" name="Picture 4" descr="A bar graph presents relationship between percentage of poverty and head of the family.&#10;&#10;&quot;The text above the graph reads “Who heads the family?” The vertical axis ranges from 0 to 35 percent in increments of 5 percent. The data presented in the graph indicating percentage of poverty when headed by different members of the family is as follows:&#10;• A married couple: 6.2 percent&#10;• A man: 15.7 percent&#10;• A woman: 30.6 percent&#10;&quot;&#10;">
            <a:extLst>
              <a:ext uri="{FF2B5EF4-FFF2-40B4-BE49-F238E27FC236}">
                <a16:creationId xmlns:a16="http://schemas.microsoft.com/office/drawing/2014/main" id="{B20958EE-EF05-4EA3-B5DD-1CCA91537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10580"/>
            <a:ext cx="3352800" cy="4712376"/>
          </a:xfrm>
          <a:prstGeom prst="rect">
            <a:avLst/>
          </a:prstGeom>
        </p:spPr>
      </p:pic>
      <p:sp>
        <p:nvSpPr>
          <p:cNvPr id="2" name="Caption"/>
          <p:cNvSpPr>
            <a:spLocks noGrp="1"/>
          </p:cNvSpPr>
          <p:nvPr>
            <p:ph type="body" sz="quarter" idx="13"/>
          </p:nvPr>
        </p:nvSpPr>
        <p:spPr>
          <a:xfrm>
            <a:off x="754123" y="5638800"/>
            <a:ext cx="8092953" cy="724394"/>
          </a:xfrm>
        </p:spPr>
        <p:txBody>
          <a:bodyPr/>
          <a:lstStyle/>
          <a:p>
            <a:endParaRPr lang="en-IN" sz="1400" b="1" dirty="0"/>
          </a:p>
          <a:p>
            <a:endParaRPr lang="en-IN" sz="1400" b="1" dirty="0"/>
          </a:p>
          <a:p>
            <a:r>
              <a:rPr lang="en-IN" sz="1400" dirty="0"/>
              <a:t>Bar graph showing the greater likelihood of poverty for female-headed families.</a:t>
            </a:r>
          </a:p>
          <a:p>
            <a:endParaRPr lang="en-IN" sz="1400" b="1" dirty="0"/>
          </a:p>
          <a:p>
            <a:r>
              <a:rPr lang="en-IN" sz="1400" b="1" dirty="0"/>
              <a:t>Source:</a:t>
            </a:r>
            <a:r>
              <a:rPr lang="en-IN" sz="1400" dirty="0"/>
              <a:t> </a:t>
            </a:r>
            <a:r>
              <a:rPr lang="en-US" sz="1400" dirty="0"/>
              <a:t>By the author. Based on </a:t>
            </a:r>
            <a:r>
              <a:rPr lang="en-US" sz="1400" i="1" dirty="0"/>
              <a:t>Statistical Abstract </a:t>
            </a:r>
            <a:r>
              <a:rPr lang="en-US" sz="1400" dirty="0"/>
              <a:t>of </a:t>
            </a:r>
            <a:r>
              <a:rPr lang="en-US" sz="1400" i="1" dirty="0"/>
              <a:t>the United States </a:t>
            </a:r>
            <a:r>
              <a:rPr lang="en-US" sz="1400" dirty="0"/>
              <a:t>2017:Table 741.</a:t>
            </a:r>
          </a:p>
        </p:txBody>
      </p:sp>
    </p:spTree>
    <p:extLst>
      <p:ext uri="{BB962C8B-B14F-4D97-AF65-F5344CB8AC3E}">
        <p14:creationId xmlns:p14="http://schemas.microsoft.com/office/powerpoint/2010/main" val="1489238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8.14 Poverty and Race-Ethnicity </a:t>
            </a:r>
            <a:endParaRPr lang="en-US" sz="3200" dirty="0">
              <a:highlight>
                <a:srgbClr val="FFFF00"/>
              </a:highlight>
            </a:endParaRPr>
          </a:p>
        </p:txBody>
      </p:sp>
      <p:pic>
        <p:nvPicPr>
          <p:cNvPr id="5" name="Picture 4" descr="A bar graph presents relationship between percentage of poverty in American based on race-ethnicity.&#10;&#10;&quot;The text above the graph reads, “Americans is poverty.” The vertical axis of the graph ranges from 0 to 30 percent in increments of 5 percent. The data presented in the graph is as follows:&#10;• National average: 15 percent.&#10;• White Americans: 13 percent.&#10;• Asian Americans: 12 percent.&#10;• Latinos: 24 percent.&#10;• African Americans: 26 percent.&#10;&quot;&#10;">
            <a:extLst>
              <a:ext uri="{FF2B5EF4-FFF2-40B4-BE49-F238E27FC236}">
                <a16:creationId xmlns:a16="http://schemas.microsoft.com/office/drawing/2014/main" id="{DE5C9CD9-4BBA-4B52-BFC7-76CB13FC0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762000"/>
            <a:ext cx="4495800" cy="4600877"/>
          </a:xfrm>
          <a:prstGeom prst="rect">
            <a:avLst/>
          </a:prstGeom>
        </p:spPr>
      </p:pic>
      <p:sp>
        <p:nvSpPr>
          <p:cNvPr id="2" name="Caption"/>
          <p:cNvSpPr>
            <a:spLocks noGrp="1"/>
          </p:cNvSpPr>
          <p:nvPr>
            <p:ph type="body" sz="quarter" idx="13"/>
          </p:nvPr>
        </p:nvSpPr>
        <p:spPr>
          <a:xfrm>
            <a:off x="838200" y="5473307"/>
            <a:ext cx="8092953" cy="845939"/>
          </a:xfrm>
        </p:spPr>
        <p:txBody>
          <a:bodyPr/>
          <a:lstStyle/>
          <a:p>
            <a:endParaRPr lang="en-IN" sz="1400" b="1" dirty="0"/>
          </a:p>
          <a:p>
            <a:endParaRPr lang="en-IN" sz="1400" b="1" dirty="0"/>
          </a:p>
          <a:p>
            <a:r>
              <a:rPr lang="en-IN" sz="1400" dirty="0"/>
              <a:t>Bar graph demonstrating the disproportionate likelihood for Latinos and African Americans to be poor.</a:t>
            </a:r>
          </a:p>
          <a:p>
            <a:endParaRPr lang="en-IN" sz="1400" b="1" dirty="0"/>
          </a:p>
          <a:p>
            <a:r>
              <a:rPr lang="en-IN" sz="1400" b="1" dirty="0"/>
              <a:t>Source:</a:t>
            </a:r>
            <a:r>
              <a:rPr lang="en-IN" sz="1400" dirty="0"/>
              <a:t> </a:t>
            </a:r>
            <a:r>
              <a:rPr lang="en-US" sz="1400" dirty="0"/>
              <a:t>By the author. Based on </a:t>
            </a:r>
            <a:r>
              <a:rPr lang="en-US" sz="1400" i="1" dirty="0"/>
              <a:t>Statistical Abstract of the United</a:t>
            </a:r>
          </a:p>
          <a:p>
            <a:r>
              <a:rPr lang="en-US" sz="1400" i="1" dirty="0"/>
              <a:t>States </a:t>
            </a:r>
            <a:r>
              <a:rPr lang="en-US" sz="1400" dirty="0"/>
              <a:t>2017:Table 738.</a:t>
            </a:r>
          </a:p>
        </p:txBody>
      </p:sp>
    </p:spTree>
    <p:extLst>
      <p:ext uri="{BB962C8B-B14F-4D97-AF65-F5344CB8AC3E}">
        <p14:creationId xmlns:p14="http://schemas.microsoft.com/office/powerpoint/2010/main" val="125935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8.15 Poverty, Age, and Race-Ethnicity</a:t>
            </a:r>
            <a:endParaRPr lang="en-US" sz="3200" dirty="0">
              <a:highlight>
                <a:srgbClr val="FFFF00"/>
              </a:highlight>
            </a:endParaRPr>
          </a:p>
        </p:txBody>
      </p:sp>
      <p:pic>
        <p:nvPicPr>
          <p:cNvPr id="5" name="Picture 4" descr="A bar chart presents percentage of poverty of different races based on the category of age.&#10;&#10;&quot;The text above the graph reads, “What percentage of these groups is poor?” The vertical axis of the graph ranges from 0 to 40 percent in increments of 5 percent. The data presented in the graph is as follows:&#10;• The elderly age 65 and over&#10;o All racial–ethnic groups: 10 percent.&#10;o White Americans: 9 percent.&#10;o Asian Americans: 15 percent.&#10;o Latinos: 18 percent.&#10;o African Americans: 19 percent.&#10;• Children under age 18&#10;o All racial–ethnic groups: 21 percent.&#10;o White Americans: 18 percent.&#10;o Asian Americans: 13 percent.&#10;o Latinos: 32 percent.&#10;o African Americans: 37 percent.&#10;&quot;&#10;">
            <a:extLst>
              <a:ext uri="{FF2B5EF4-FFF2-40B4-BE49-F238E27FC236}">
                <a16:creationId xmlns:a16="http://schemas.microsoft.com/office/drawing/2014/main" id="{3FAD6B82-D7FA-4A4F-A2CF-BF60B8B64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852" y="761999"/>
            <a:ext cx="5808882" cy="5257801"/>
          </a:xfrm>
          <a:prstGeom prst="rect">
            <a:avLst/>
          </a:prstGeom>
        </p:spPr>
      </p:pic>
      <p:sp>
        <p:nvSpPr>
          <p:cNvPr id="2" name="Caption"/>
          <p:cNvSpPr>
            <a:spLocks noGrp="1"/>
          </p:cNvSpPr>
          <p:nvPr>
            <p:ph type="body" sz="quarter" idx="13"/>
          </p:nvPr>
        </p:nvSpPr>
        <p:spPr>
          <a:xfrm>
            <a:off x="593847" y="1981200"/>
            <a:ext cx="2073153" cy="3924795"/>
          </a:xfrm>
        </p:spPr>
        <p:txBody>
          <a:bodyPr/>
          <a:lstStyle/>
          <a:p>
            <a:r>
              <a:rPr lang="en-US" sz="1400" dirty="0"/>
              <a:t>Bar graph demonstrating the greater likelihood of some racial-ethnic groups’ youth and/or elderly to be in poverty than others.</a:t>
            </a:r>
          </a:p>
          <a:p>
            <a:endParaRPr lang="en-US" sz="1400" dirty="0"/>
          </a:p>
          <a:p>
            <a:r>
              <a:rPr lang="en-US" sz="1400" dirty="0"/>
              <a:t>NOTE: Only these groups are listed in the source. The poverty line is $24,230 for a</a:t>
            </a:r>
          </a:p>
          <a:p>
            <a:r>
              <a:rPr lang="en-US" sz="1400" dirty="0"/>
              <a:t>family of four.</a:t>
            </a:r>
          </a:p>
          <a:p>
            <a:endParaRPr lang="en-US" sz="1400" dirty="0"/>
          </a:p>
          <a:p>
            <a:r>
              <a:rPr lang="en-IN" sz="1400" b="1" dirty="0"/>
              <a:t>Source:</a:t>
            </a:r>
            <a:r>
              <a:rPr lang="en-IN" sz="1400" dirty="0"/>
              <a:t> By the author. </a:t>
            </a:r>
            <a:r>
              <a:rPr lang="en-US" sz="1400" dirty="0"/>
              <a:t>Based on </a:t>
            </a:r>
            <a:r>
              <a:rPr lang="en-US" sz="1400" i="1" dirty="0"/>
              <a:t>Statistical Abstract of the United States </a:t>
            </a:r>
            <a:r>
              <a:rPr lang="en-US" sz="1400" dirty="0"/>
              <a:t>2017:Tables</a:t>
            </a:r>
          </a:p>
          <a:p>
            <a:r>
              <a:rPr lang="en-US" sz="1400" dirty="0"/>
              <a:t>35, 735, 738.</a:t>
            </a:r>
          </a:p>
        </p:txBody>
      </p:sp>
    </p:spTree>
    <p:extLst>
      <p:ext uri="{BB962C8B-B14F-4D97-AF65-F5344CB8AC3E}">
        <p14:creationId xmlns:p14="http://schemas.microsoft.com/office/powerpoint/2010/main" val="84276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228600"/>
            <a:ext cx="2209800" cy="4114800"/>
          </a:xfrm>
        </p:spPr>
        <p:txBody>
          <a:bodyPr/>
          <a:lstStyle/>
          <a:p>
            <a:r>
              <a:rPr lang="en-US" sz="3200" dirty="0">
                <a:ea typeface="ＭＳ Ｐゴシック" panose="020B0600070205080204" pitchFamily="34" charset="-128"/>
              </a:rPr>
              <a:t>Figure 8.16 </a:t>
            </a:r>
            <a:br>
              <a:rPr lang="en-US" sz="3200" dirty="0">
                <a:ea typeface="ＭＳ Ｐゴシック" panose="020B0600070205080204" pitchFamily="34" charset="-128"/>
              </a:rPr>
            </a:br>
            <a:r>
              <a:rPr lang="en-US" sz="3200" dirty="0">
                <a:ea typeface="ＭＳ Ｐゴシック" panose="020B0600070205080204" pitchFamily="34" charset="-128"/>
              </a:rPr>
              <a:t>How Does </a:t>
            </a:r>
            <a:br>
              <a:rPr lang="en-US" sz="3200" dirty="0">
                <a:ea typeface="ＭＳ Ｐゴシック" panose="020B0600070205080204" pitchFamily="34" charset="-128"/>
              </a:rPr>
            </a:br>
            <a:r>
              <a:rPr lang="en-US" sz="3200" dirty="0">
                <a:ea typeface="ＭＳ Ｐゴシック" panose="020B0600070205080204" pitchFamily="34" charset="-128"/>
              </a:rPr>
              <a:t>Education Influence Births to</a:t>
            </a:r>
            <a:br>
              <a:rPr lang="en-US" sz="3200" dirty="0">
                <a:ea typeface="ＭＳ Ｐゴシック" panose="020B0600070205080204" pitchFamily="34" charset="-128"/>
              </a:rPr>
            </a:br>
            <a:r>
              <a:rPr lang="en-US" sz="3200" dirty="0">
                <a:ea typeface="ＭＳ Ｐゴシック" panose="020B0600070205080204" pitchFamily="34" charset="-128"/>
              </a:rPr>
              <a:t>Single Women</a:t>
            </a:r>
            <a:endParaRPr lang="en-US" sz="3200" dirty="0">
              <a:highlight>
                <a:srgbClr val="FFFF00"/>
              </a:highlight>
            </a:endParaRPr>
          </a:p>
        </p:txBody>
      </p:sp>
      <p:pic>
        <p:nvPicPr>
          <p:cNvPr id="5" name="Picture 4" descr="A horizontal bar chart presents relationship between education of women based on their marital status.&#10;&#10;&quot;The text above the graph reads, “Of women with this education who give birth, what percentages are single or married?” The top-horizontal axis of the graph ranges from 0 to 100 percent in increments of 20 percent. The data presented in the graph is as follows:&#10;• High school drop out&#10;o Unmarried: 56 percent.&#10;o Married: 44 percent.&#10;• High school graduate&#10;o Unmarried: 48 percent.&#10;o Married: 52 percent.&#10;• Some college, no degree&#10;o Unmarried: 40 percent.&#10;o Married: 60 percent.&#10;• Associate’s degree&#10;o Unmarried: 20 percent.&#10;o Married: 80 percent.&#10;• Bachelor’s degree&#10;o Unmarried: 11 percent.&#10;o Married: 89 percent.&#10;• Graduate or professional degree&#10;o Unmarried: 9 percent.&#10;o Married: 91 percent.&#10;Note: All data is approximate.&#10;&quot;&#10;">
            <a:extLst>
              <a:ext uri="{FF2B5EF4-FFF2-40B4-BE49-F238E27FC236}">
                <a16:creationId xmlns:a16="http://schemas.microsoft.com/office/drawing/2014/main" id="{B2EA9326-E4EF-48A9-B5AA-307A6897C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6642645" cy="4206590"/>
          </a:xfrm>
          <a:prstGeom prst="rect">
            <a:avLst/>
          </a:prstGeom>
        </p:spPr>
      </p:pic>
      <p:sp>
        <p:nvSpPr>
          <p:cNvPr id="2" name="Caption"/>
          <p:cNvSpPr>
            <a:spLocks noGrp="1"/>
          </p:cNvSpPr>
          <p:nvPr>
            <p:ph type="body" sz="quarter" idx="13"/>
          </p:nvPr>
        </p:nvSpPr>
        <p:spPr>
          <a:xfrm>
            <a:off x="609600" y="5257800"/>
            <a:ext cx="8092953" cy="952994"/>
          </a:xfrm>
        </p:spPr>
        <p:txBody>
          <a:bodyPr/>
          <a:lstStyle/>
          <a:p>
            <a:r>
              <a:rPr lang="en-IN" sz="1400" dirty="0"/>
              <a:t>Bar graph showing the correlation between higher levels of education and lower percentages of births to single women.  </a:t>
            </a:r>
          </a:p>
          <a:p>
            <a:endParaRPr lang="en-IN" sz="1400" b="1" dirty="0"/>
          </a:p>
          <a:p>
            <a:r>
              <a:rPr lang="en-IN" sz="1400" b="1" dirty="0"/>
              <a:t>Source:</a:t>
            </a:r>
            <a:r>
              <a:rPr lang="en-IN" sz="1400" dirty="0"/>
              <a:t> </a:t>
            </a:r>
            <a:r>
              <a:rPr lang="en-US" sz="1400" dirty="0" err="1"/>
              <a:t>Shuttuck</a:t>
            </a:r>
            <a:r>
              <a:rPr lang="en-US" sz="1400" dirty="0"/>
              <a:t> and </a:t>
            </a:r>
            <a:r>
              <a:rPr lang="en-US" sz="1400" dirty="0" err="1"/>
              <a:t>Kreider</a:t>
            </a:r>
            <a:r>
              <a:rPr lang="en-US" sz="1400" dirty="0"/>
              <a:t> 2013:Table 2.</a:t>
            </a:r>
          </a:p>
        </p:txBody>
      </p:sp>
    </p:spTree>
    <p:extLst>
      <p:ext uri="{BB962C8B-B14F-4D97-AF65-F5344CB8AC3E}">
        <p14:creationId xmlns:p14="http://schemas.microsoft.com/office/powerpoint/2010/main" val="266982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304105" y="571006"/>
            <a:ext cx="2184505" cy="3505200"/>
          </a:xfrm>
        </p:spPr>
        <p:txBody>
          <a:bodyPr/>
          <a:lstStyle/>
          <a:p>
            <a:r>
              <a:rPr lang="en-US" sz="3200" dirty="0">
                <a:ea typeface="ＭＳ Ｐゴシック" panose="020B0600070205080204" pitchFamily="34" charset="-128"/>
              </a:rPr>
              <a:t>Figure 8.17 </a:t>
            </a:r>
            <a:br>
              <a:rPr lang="en-US" sz="3200" dirty="0">
                <a:ea typeface="ＭＳ Ｐゴシック" panose="020B0600070205080204" pitchFamily="34" charset="-128"/>
              </a:rPr>
            </a:br>
            <a:r>
              <a:rPr lang="en-US" sz="3200" dirty="0">
                <a:ea typeface="ＭＳ Ｐゴシック" panose="020B0600070205080204" pitchFamily="34" charset="-128"/>
              </a:rPr>
              <a:t>How Does </a:t>
            </a:r>
            <a:br>
              <a:rPr lang="en-US" sz="3200" dirty="0">
                <a:ea typeface="ＭＳ Ｐゴシック" panose="020B0600070205080204" pitchFamily="34" charset="-128"/>
              </a:rPr>
            </a:br>
            <a:r>
              <a:rPr lang="en-US" sz="3200" dirty="0">
                <a:ea typeface="ＭＳ Ｐゴシック" panose="020B0600070205080204" pitchFamily="34" charset="-128"/>
              </a:rPr>
              <a:t>Income </a:t>
            </a:r>
            <a:br>
              <a:rPr lang="en-US" sz="3200" dirty="0">
                <a:ea typeface="ＭＳ Ｐゴシック" panose="020B0600070205080204" pitchFamily="34" charset="-128"/>
              </a:rPr>
            </a:br>
            <a:r>
              <a:rPr lang="en-US" sz="3200" dirty="0">
                <a:ea typeface="ＭＳ Ｐゴシック" panose="020B0600070205080204" pitchFamily="34" charset="-128"/>
              </a:rPr>
              <a:t>Influence </a:t>
            </a:r>
            <a:br>
              <a:rPr lang="en-US" sz="3200" dirty="0">
                <a:ea typeface="ＭＳ Ｐゴシック" panose="020B0600070205080204" pitchFamily="34" charset="-128"/>
              </a:rPr>
            </a:br>
            <a:r>
              <a:rPr lang="en-US" sz="3200" dirty="0">
                <a:ea typeface="ＭＳ Ｐゴシック" panose="020B0600070205080204" pitchFamily="34" charset="-128"/>
              </a:rPr>
              <a:t>Births to</a:t>
            </a:r>
            <a:br>
              <a:rPr lang="en-US" sz="3200" dirty="0">
                <a:ea typeface="ＭＳ Ｐゴシック" panose="020B0600070205080204" pitchFamily="34" charset="-128"/>
              </a:rPr>
            </a:br>
            <a:r>
              <a:rPr lang="en-US" sz="3200" dirty="0">
                <a:ea typeface="ＭＳ Ｐゴシック" panose="020B0600070205080204" pitchFamily="34" charset="-128"/>
              </a:rPr>
              <a:t>Single Women</a:t>
            </a:r>
            <a:endParaRPr lang="en-US" sz="3200" dirty="0">
              <a:highlight>
                <a:srgbClr val="FFFF00"/>
              </a:highlight>
            </a:endParaRPr>
          </a:p>
        </p:txBody>
      </p:sp>
      <p:pic>
        <p:nvPicPr>
          <p:cNvPr id="5" name="Picture 4" descr="A horizontal bar chart presents relationship between income of women and their marital status.&#10;&#10;&quot;The text above the graph reads, “Of women with this income who give birth, what percentages are single or married?” The top-horizontal axis of the graph ranges from 0 to 100 percent in increments of 20 percent while the vertical axis represents “Household income.” The data presented in the graph is as follows:&#10;• Less than 10,000 Dollars:&#10;o Single: 68 percent.&#10;o Married: 32 percent.&#10;• 10,000 to 25,000 Dollars:&#10;o Single: 56 percent.&#10;o Married: 44 percent.&#10;• 25,000 to 50,000 Dollars:&#10;o Single: 44 percent.&#10;o Married: 56 percent.&#10;• 50,000 to 75,000 Dollars:&#10;o Single: 25 percent.&#10;o Married: 75 percent.&#10;• 75,000 to 100,000 Dollars:&#10;o Single: 21 percent.&#10;o Married: 79 percent.&#10;• 100,000 to 150,000 Dollars:&#10;o Single: 18 percent.&#10;o Married: 82 percent.&#10;• 150,000 to 200,000 Dollars:&#10;o Single: 14 percent.&#10;o Married: 86 percent.&#10;• 200,000 Dollars and higher:&#10;o Single: 9 percent.&#10;o Married: 91 percent.&#10;Note: All data is approximate.&#10;&quot;&#10;">
            <a:extLst>
              <a:ext uri="{FF2B5EF4-FFF2-40B4-BE49-F238E27FC236}">
                <a16:creationId xmlns:a16="http://schemas.microsoft.com/office/drawing/2014/main" id="{AADEC30F-B308-4632-9F23-DDC75B2E0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706" y="228600"/>
            <a:ext cx="6198189" cy="4953000"/>
          </a:xfrm>
          <a:prstGeom prst="rect">
            <a:avLst/>
          </a:prstGeom>
        </p:spPr>
      </p:pic>
      <p:sp>
        <p:nvSpPr>
          <p:cNvPr id="2" name="Caption"/>
          <p:cNvSpPr>
            <a:spLocks noGrp="1"/>
          </p:cNvSpPr>
          <p:nvPr>
            <p:ph type="body" sz="quarter" idx="13"/>
          </p:nvPr>
        </p:nvSpPr>
        <p:spPr>
          <a:xfrm>
            <a:off x="746942" y="5410200"/>
            <a:ext cx="8092953" cy="876794"/>
          </a:xfrm>
        </p:spPr>
        <p:txBody>
          <a:bodyPr/>
          <a:lstStyle/>
          <a:p>
            <a:r>
              <a:rPr lang="en-IN" sz="1400" dirty="0"/>
              <a:t>Bar graph showing the correlation between higher incomes and lower percentages of births to single women.  </a:t>
            </a:r>
          </a:p>
          <a:p>
            <a:endParaRPr lang="en-IN" sz="1400" b="1" dirty="0"/>
          </a:p>
          <a:p>
            <a:r>
              <a:rPr lang="en-IN" sz="1400" b="1" dirty="0"/>
              <a:t>Source:</a:t>
            </a:r>
            <a:r>
              <a:rPr lang="en-IN" sz="1400" dirty="0"/>
              <a:t> </a:t>
            </a:r>
            <a:r>
              <a:rPr lang="en-US" sz="1400" dirty="0" err="1"/>
              <a:t>Shuttuck</a:t>
            </a:r>
            <a:r>
              <a:rPr lang="en-US" sz="1400" dirty="0"/>
              <a:t> and </a:t>
            </a:r>
            <a:r>
              <a:rPr lang="en-US" sz="1400" dirty="0" err="1"/>
              <a:t>Kreider</a:t>
            </a:r>
            <a:r>
              <a:rPr lang="en-US" sz="1400" dirty="0"/>
              <a:t> 2013:Table 2</a:t>
            </a:r>
          </a:p>
        </p:txBody>
      </p:sp>
    </p:spTree>
    <p:extLst>
      <p:ext uri="{BB962C8B-B14F-4D97-AF65-F5344CB8AC3E}">
        <p14:creationId xmlns:p14="http://schemas.microsoft.com/office/powerpoint/2010/main" val="3178533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Children of Poverty</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Children are more likely to be poor</a:t>
            </a:r>
          </a:p>
          <a:p>
            <a:pPr lvl="1"/>
            <a:r>
              <a:rPr lang="en-US" sz="2800" dirty="0">
                <a:ea typeface="ＭＳ Ｐゴシック" panose="020B0600070205080204" pitchFamily="34" charset="-128"/>
              </a:rPr>
              <a:t>Especially when Latino or African American</a:t>
            </a:r>
          </a:p>
          <a:p>
            <a:pPr lvl="1"/>
            <a:r>
              <a:rPr lang="en-US" sz="2800" dirty="0">
                <a:ea typeface="ＭＳ Ｐゴシック" panose="020B0600070205080204" pitchFamily="34" charset="-128"/>
              </a:rPr>
              <a:t>Especially when compared with the elderly</a:t>
            </a:r>
          </a:p>
          <a:p>
            <a:pPr marL="457200" lvl="1" indent="0">
              <a:buNone/>
            </a:pPr>
            <a:endParaRPr lang="en-US" sz="2800" dirty="0">
              <a:ea typeface="ＭＳ Ｐゴシック" panose="020B0600070205080204" pitchFamily="34" charset="-128"/>
            </a:endParaRPr>
          </a:p>
          <a:p>
            <a:pPr lvl="2"/>
            <a:endParaRPr lang="en-US" sz="2800" dirty="0">
              <a:solidFill>
                <a:srgbClr val="FF0000"/>
              </a:solidFill>
              <a:ea typeface="ＭＳ Ｐゴシック" panose="020B0600070205080204" pitchFamily="34" charset="-128"/>
            </a:endParaRPr>
          </a:p>
          <a:p>
            <a:pPr lvl="1"/>
            <a:endParaRPr lang="en-US" sz="2800"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276769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10886"/>
            <a:ext cx="8229600" cy="1846052"/>
          </a:xfrm>
        </p:spPr>
        <p:txBody>
          <a:bodyPr/>
          <a:lstStyle/>
          <a:p>
            <a:r>
              <a:rPr lang="en-US" sz="3600" dirty="0">
                <a:ea typeface="ＭＳ Ｐゴシック" panose="020B0600070205080204" pitchFamily="34" charset="-128"/>
              </a:rPr>
              <a:t>What is Social Class?</a:t>
            </a:r>
            <a:br>
              <a:rPr lang="en-US" sz="3600" dirty="0">
                <a:ea typeface="ＭＳ Ｐゴシック" panose="020B0600070205080204" pitchFamily="34" charset="-128"/>
              </a:rPr>
            </a:br>
            <a:r>
              <a:rPr lang="en-US" sz="2000" b="0" dirty="0">
                <a:latin typeface="+mj-lt"/>
              </a:rPr>
              <a:t>8.1 Explain the three components of social class—property, power, and prestige; distinguish between wealth and income; explain how property and income are distributed; and describe the democratic façade, the power elite, and status inconsistency.</a:t>
            </a:r>
            <a:endParaRPr lang="en-US" sz="2000" b="0" dirty="0">
              <a:highlight>
                <a:srgbClr val="FFFF00"/>
              </a:highlight>
              <a:latin typeface="+mj-lt"/>
            </a:endParaRPr>
          </a:p>
        </p:txBody>
      </p:sp>
      <p:sp>
        <p:nvSpPr>
          <p:cNvPr id="2" name="Text Box 1"/>
          <p:cNvSpPr>
            <a:spLocks noGrp="1"/>
          </p:cNvSpPr>
          <p:nvPr>
            <p:ph idx="1"/>
          </p:nvPr>
        </p:nvSpPr>
        <p:spPr/>
        <p:txBody>
          <a:bodyPr/>
          <a:lstStyle/>
          <a:p>
            <a:pPr>
              <a:defRPr/>
            </a:pPr>
            <a:endParaRPr lang="en-US" sz="2800" dirty="0"/>
          </a:p>
          <a:p>
            <a:r>
              <a:rPr lang="en-US" sz="2800" dirty="0">
                <a:ea typeface="ＭＳ Ｐゴシック" panose="020B0600070205080204" pitchFamily="34" charset="-128"/>
              </a:rPr>
              <a:t>Property</a:t>
            </a:r>
          </a:p>
          <a:p>
            <a:r>
              <a:rPr lang="en-US" sz="2800" dirty="0">
                <a:ea typeface="ＭＳ Ｐゴシック" panose="020B0600070205080204" pitchFamily="34" charset="-128"/>
              </a:rPr>
              <a:t>Power</a:t>
            </a:r>
          </a:p>
          <a:p>
            <a:r>
              <a:rPr lang="en-US" sz="2800" dirty="0">
                <a:ea typeface="ＭＳ Ｐゴシック" panose="020B0600070205080204" pitchFamily="34" charset="-128"/>
              </a:rPr>
              <a:t>Prestige</a:t>
            </a:r>
          </a:p>
          <a:p>
            <a:endParaRPr lang="en-US" sz="2800" dirty="0">
              <a:ea typeface="ＭＳ Ｐゴシック" panose="020B0600070205080204" pitchFamily="34" charset="-128"/>
            </a:endParaRPr>
          </a:p>
          <a:p>
            <a:r>
              <a:rPr lang="en-US" sz="2800" dirty="0">
                <a:ea typeface="ＭＳ Ｐゴシック" panose="020B0600070205080204" pitchFamily="34" charset="-128"/>
              </a:rPr>
              <a:t>Status Inconsistency</a:t>
            </a:r>
          </a:p>
        </p:txBody>
      </p:sp>
      <p:cxnSp>
        <p:nvCxnSpPr>
          <p:cNvPr id="5" name="Straight Connector 4">
            <a:extLst>
              <a:ext uri="{FF2B5EF4-FFF2-40B4-BE49-F238E27FC236}">
                <a16:creationId xmlns:a16="http://schemas.microsoft.com/office/drawing/2014/main" id="{5737765B-BD80-46A8-97F3-AFB3A2EE5148}"/>
              </a:ext>
            </a:extLst>
          </p:cNvPr>
          <p:cNvCxnSpPr>
            <a:cxnSpLocks/>
          </p:cNvCxnSpPr>
          <p:nvPr/>
        </p:nvCxnSpPr>
        <p:spPr>
          <a:xfrm>
            <a:off x="457200" y="41910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50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0"/>
            <a:ext cx="8229600" cy="2150852"/>
          </a:xfrm>
        </p:spPr>
        <p:txBody>
          <a:bodyPr/>
          <a:lstStyle/>
          <a:p>
            <a:r>
              <a:rPr lang="en-US" sz="3600" dirty="0">
                <a:ea typeface="ＭＳ Ｐゴシック" panose="020B0600070205080204" pitchFamily="34" charset="-128"/>
              </a:rPr>
              <a:t>The Dynamics of Poverty Versus the Culture of Poverty</a:t>
            </a:r>
            <a:br>
              <a:rPr lang="en-US" sz="3600" dirty="0">
                <a:ea typeface="ＭＳ Ｐゴシック" panose="020B0600070205080204" pitchFamily="34" charset="-128"/>
              </a:rPr>
            </a:br>
            <a:r>
              <a:rPr lang="en-US" sz="2000" b="0" dirty="0">
                <a:latin typeface="+mj-lt"/>
              </a:rPr>
              <a:t>8.6 Contrast the dynamics of poverty with the culture of poverty, explain why people are poor and how deferred gratification is related to poverty, and comment on the Horatio Alger myth.</a:t>
            </a:r>
            <a:endParaRPr lang="en-US" sz="2000" b="0" dirty="0">
              <a:latin typeface="+mj-lt"/>
              <a:ea typeface="ＭＳ Ｐゴシック" panose="020B0600070205080204" pitchFamily="34" charset="-128"/>
            </a:endParaRP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endParaRPr lang="en-US" sz="2800" dirty="0">
              <a:ea typeface="ＭＳ Ｐゴシック" panose="020B0600070205080204" pitchFamily="34" charset="-128"/>
            </a:endParaRPr>
          </a:p>
          <a:p>
            <a:r>
              <a:rPr lang="en-US" sz="2800" dirty="0">
                <a:ea typeface="ＭＳ Ｐゴシック" panose="020B0600070205080204" pitchFamily="34" charset="-128"/>
              </a:rPr>
              <a:t>Why Are People Poor?</a:t>
            </a:r>
          </a:p>
          <a:p>
            <a:r>
              <a:rPr lang="en-US" sz="2800" dirty="0">
                <a:ea typeface="ＭＳ Ｐゴシック" panose="020B0600070205080204" pitchFamily="34" charset="-128"/>
              </a:rPr>
              <a:t>Deferred Gratification</a:t>
            </a:r>
          </a:p>
          <a:p>
            <a:r>
              <a:rPr lang="en-US" sz="2800" dirty="0">
                <a:ea typeface="ＭＳ Ｐゴシック" panose="020B0600070205080204" pitchFamily="34" charset="-128"/>
              </a:rPr>
              <a:t>Where is Horatio Alger? </a:t>
            </a:r>
          </a:p>
          <a:p>
            <a:pPr lvl="1"/>
            <a:r>
              <a:rPr lang="en-US" sz="2800" dirty="0">
                <a:ea typeface="ＭＳ Ｐゴシック" panose="020B0600070205080204" pitchFamily="34" charset="-128"/>
              </a:rPr>
              <a:t>The social functions of a myth</a:t>
            </a:r>
          </a:p>
        </p:txBody>
      </p:sp>
    </p:spTree>
    <p:extLst>
      <p:ext uri="{BB962C8B-B14F-4D97-AF65-F5344CB8AC3E}">
        <p14:creationId xmlns:p14="http://schemas.microsoft.com/office/powerpoint/2010/main" val="1543865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Why Are People Poor?</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solidFill>
                <a:srgbClr val="FF0000"/>
              </a:solidFill>
              <a:ea typeface="ＭＳ Ｐゴシック" panose="020B0600070205080204" pitchFamily="34" charset="-128"/>
            </a:endParaRPr>
          </a:p>
          <a:p>
            <a:r>
              <a:rPr lang="en-US" sz="2800" dirty="0">
                <a:ea typeface="ＭＳ Ｐゴシック" panose="020B0600070205080204" pitchFamily="34" charset="-128"/>
              </a:rPr>
              <a:t>Social structure</a:t>
            </a:r>
          </a:p>
          <a:p>
            <a:r>
              <a:rPr lang="en-US" sz="2800" dirty="0">
                <a:ea typeface="ＭＳ Ｐゴシック" panose="020B0600070205080204" pitchFamily="34" charset="-128"/>
              </a:rPr>
              <a:t>Characteristics of individuals</a:t>
            </a:r>
          </a:p>
          <a:p>
            <a:r>
              <a:rPr lang="en-US" sz="2800" dirty="0">
                <a:ea typeface="ＭＳ Ｐゴシック" panose="020B0600070205080204" pitchFamily="34" charset="-128"/>
              </a:rPr>
              <a:t>Poverty triggers</a:t>
            </a:r>
          </a:p>
        </p:txBody>
      </p:sp>
    </p:spTree>
    <p:extLst>
      <p:ext uri="{BB962C8B-B14F-4D97-AF65-F5344CB8AC3E}">
        <p14:creationId xmlns:p14="http://schemas.microsoft.com/office/powerpoint/2010/main" val="1829616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Deferred Gratification</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solidFill>
                <a:srgbClr val="FF0000"/>
              </a:solidFill>
              <a:ea typeface="ＭＳ Ｐゴシック" panose="020B0600070205080204" pitchFamily="34" charset="-128"/>
            </a:endParaRPr>
          </a:p>
          <a:p>
            <a:r>
              <a:rPr lang="en-US" sz="2800" dirty="0">
                <a:ea typeface="ＭＳ Ｐゴシック" panose="020B0600070205080204" pitchFamily="34" charset="-128"/>
              </a:rPr>
              <a:t>Behaviors of the poor </a:t>
            </a:r>
          </a:p>
          <a:p>
            <a:pPr lvl="1"/>
            <a:r>
              <a:rPr lang="en-US" sz="2800" dirty="0">
                <a:ea typeface="ＭＳ Ｐゴシック" panose="020B0600070205080204" pitchFamily="34" charset="-128"/>
              </a:rPr>
              <a:t>Cause or result of poverty?</a:t>
            </a:r>
          </a:p>
        </p:txBody>
      </p:sp>
    </p:spTree>
    <p:extLst>
      <p:ext uri="{BB962C8B-B14F-4D97-AF65-F5344CB8AC3E}">
        <p14:creationId xmlns:p14="http://schemas.microsoft.com/office/powerpoint/2010/main" val="953634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7772400" cy="1097280"/>
          </a:xfrm>
        </p:spPr>
        <p:txBody>
          <a:bodyPr/>
          <a:lstStyle/>
          <a:p>
            <a:r>
              <a:rPr lang="en-US" sz="3600" dirty="0">
                <a:ea typeface="ＭＳ Ｐゴシック" panose="020B0600070205080204" pitchFamily="34" charset="-128"/>
              </a:rPr>
              <a:t>Where is Horatio Alger?  The Social Functions of a Myth</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solidFill>
                <a:srgbClr val="FF0000"/>
              </a:solidFill>
              <a:ea typeface="ＭＳ Ｐゴシック" panose="020B0600070205080204" pitchFamily="34" charset="-128"/>
            </a:endParaRPr>
          </a:p>
          <a:p>
            <a:r>
              <a:rPr lang="en-US" sz="2800" dirty="0">
                <a:ea typeface="ＭＳ Ｐゴシック" panose="020B0600070205080204" pitchFamily="34" charset="-128"/>
              </a:rPr>
              <a:t>Encourages people to strive to get ahead</a:t>
            </a:r>
          </a:p>
          <a:p>
            <a:r>
              <a:rPr lang="en-US" sz="2800" dirty="0">
                <a:ea typeface="ＭＳ Ｐゴシック" panose="020B0600070205080204" pitchFamily="34" charset="-128"/>
              </a:rPr>
              <a:t>Blames individuals for their failures</a:t>
            </a:r>
          </a:p>
        </p:txBody>
      </p:sp>
    </p:spTree>
    <p:extLst>
      <p:ext uri="{BB962C8B-B14F-4D97-AF65-F5344CB8AC3E}">
        <p14:creationId xmlns:p14="http://schemas.microsoft.com/office/powerpoint/2010/main" val="953634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76200"/>
            <a:ext cx="7772400" cy="1771133"/>
          </a:xfrm>
        </p:spPr>
        <p:txBody>
          <a:bodyPr/>
          <a:lstStyle/>
          <a:p>
            <a:r>
              <a:rPr lang="en-US" sz="3600" dirty="0">
                <a:ea typeface="ＭＳ Ｐゴシック" panose="020B0600070205080204" pitchFamily="34" charset="-128"/>
              </a:rPr>
              <a:t>Peering into the Future:  Will We Live in a Three-Tier Society?</a:t>
            </a:r>
            <a:br>
              <a:rPr lang="en-US" sz="2000" dirty="0"/>
            </a:br>
            <a:r>
              <a:rPr lang="en-US" sz="2000" b="0" dirty="0">
                <a:latin typeface="+mj-lt"/>
              </a:rPr>
              <a:t>8.7 Discuss the possibility that we are developing a three-tier society.</a:t>
            </a:r>
            <a:endParaRPr lang="en-US" sz="2000" dirty="0">
              <a:highlight>
                <a:srgbClr val="FFFF00"/>
              </a:highlight>
            </a:endParaRP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Three Tiers</a:t>
            </a:r>
          </a:p>
          <a:p>
            <a:pPr lvl="1"/>
            <a:r>
              <a:rPr lang="en-US" sz="2800" dirty="0">
                <a:ea typeface="ＭＳ Ｐゴシック" panose="020B0600070205080204" pitchFamily="34" charset="-128"/>
              </a:rPr>
              <a:t>Wealthy</a:t>
            </a:r>
          </a:p>
          <a:p>
            <a:pPr lvl="1"/>
            <a:r>
              <a:rPr lang="en-US" sz="2800" dirty="0">
                <a:ea typeface="ＭＳ Ｐゴシック" panose="020B0600070205080204" pitchFamily="34" charset="-128"/>
              </a:rPr>
              <a:t>Technically trained </a:t>
            </a:r>
          </a:p>
          <a:p>
            <a:pPr lvl="1"/>
            <a:r>
              <a:rPr lang="en-US" sz="2800" dirty="0">
                <a:ea typeface="ＭＳ Ｐゴシック" panose="020B0600070205080204" pitchFamily="34" charset="-128"/>
              </a:rPr>
              <a:t>Jobless poor</a:t>
            </a:r>
          </a:p>
          <a:p>
            <a:r>
              <a:rPr lang="en-US" sz="2800" dirty="0">
                <a:ea typeface="ＭＳ Ｐゴシック" panose="020B0600070205080204" pitchFamily="34" charset="-128"/>
              </a:rPr>
              <a:t>Two “Solutions” to Defer Upheaval</a:t>
            </a:r>
          </a:p>
          <a:p>
            <a:pPr lvl="1"/>
            <a:r>
              <a:rPr lang="en-US" sz="2800" dirty="0">
                <a:ea typeface="ＭＳ Ｐゴシック" panose="020B0600070205080204" pitchFamily="34" charset="-128"/>
              </a:rPr>
              <a:t>Pacification</a:t>
            </a:r>
          </a:p>
          <a:p>
            <a:pPr lvl="1"/>
            <a:r>
              <a:rPr lang="en-US" sz="2800" dirty="0">
                <a:ea typeface="ＭＳ Ｐゴシック" panose="020B0600070205080204" pitchFamily="34" charset="-128"/>
              </a:rPr>
              <a:t>Militarization of police</a:t>
            </a:r>
          </a:p>
        </p:txBody>
      </p:sp>
    </p:spTree>
    <p:extLst>
      <p:ext uri="{BB962C8B-B14F-4D97-AF65-F5344CB8AC3E}">
        <p14:creationId xmlns:p14="http://schemas.microsoft.com/office/powerpoint/2010/main" val="386746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Property </a:t>
            </a:r>
            <a:r>
              <a:rPr lang="en-US" sz="2000" dirty="0"/>
              <a:t>(1 of 4)</a:t>
            </a: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Distinguishing between wealth and income</a:t>
            </a:r>
          </a:p>
          <a:p>
            <a:r>
              <a:rPr lang="en-US" sz="2800" dirty="0">
                <a:ea typeface="ＭＳ Ｐゴシック" panose="020B0600070205080204" pitchFamily="34" charset="-128"/>
              </a:rPr>
              <a:t>Distribution of property</a:t>
            </a:r>
          </a:p>
          <a:p>
            <a:r>
              <a:rPr lang="en-US" sz="2800" dirty="0">
                <a:ea typeface="ＭＳ Ｐゴシック" panose="020B0600070205080204" pitchFamily="34" charset="-128"/>
              </a:rPr>
              <a:t>Distribution of income</a:t>
            </a:r>
          </a:p>
        </p:txBody>
      </p:sp>
    </p:spTree>
    <p:extLst>
      <p:ext uri="{BB962C8B-B14F-4D97-AF65-F5344CB8AC3E}">
        <p14:creationId xmlns:p14="http://schemas.microsoft.com/office/powerpoint/2010/main" val="379123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ea typeface="ＭＳ Ｐゴシック" panose="020B0600070205080204" pitchFamily="34" charset="-128"/>
              </a:rPr>
              <a:t>Property </a:t>
            </a:r>
            <a:r>
              <a:rPr lang="en-US" sz="2000" dirty="0"/>
              <a:t>(2 of 4)</a:t>
            </a:r>
            <a:endParaRPr lang="en-US" sz="2000" dirty="0">
              <a:highlight>
                <a:srgbClr val="FFFF00"/>
              </a:highlight>
            </a:endParaRPr>
          </a:p>
        </p:txBody>
      </p:sp>
      <p:pic>
        <p:nvPicPr>
          <p:cNvPr id="6" name="Picture 5" descr="A photo shows Oprah Winfrey.&#10;">
            <a:extLst>
              <a:ext uri="{FF2B5EF4-FFF2-40B4-BE49-F238E27FC236}">
                <a16:creationId xmlns:a16="http://schemas.microsoft.com/office/drawing/2014/main" id="{27799316-72D8-4634-8852-B1B200B98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859" y="1676400"/>
            <a:ext cx="2774119" cy="4191000"/>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A mere one-half percent of Americans owns over a quarter of the entire nation’s wealth. Very few minorities are numbered among this 0.5 percent. An exception is Oprah Winfrey, who has had an ultra-successful career in entertainment and investing. Worth $3.0 billion, she is the 239th richest person in the United States. Winfrey has given millions of dollars to help minority children.</a:t>
            </a:r>
            <a:endParaRPr lang="en-US" sz="2000" dirty="0">
              <a:highlight>
                <a:srgbClr val="FFFF00"/>
              </a:highlight>
            </a:endParaRPr>
          </a:p>
        </p:txBody>
      </p:sp>
    </p:spTree>
    <p:extLst>
      <p:ext uri="{BB962C8B-B14F-4D97-AF65-F5344CB8AC3E}">
        <p14:creationId xmlns:p14="http://schemas.microsoft.com/office/powerpoint/2010/main" val="79982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8.1 Distribution of the Wealth of Americans</a:t>
            </a:r>
            <a:br>
              <a:rPr lang="en-US" sz="2400" dirty="0">
                <a:solidFill>
                  <a:schemeClr val="tx1"/>
                </a:solidFill>
                <a:ea typeface="ＭＳ Ｐゴシック" panose="020B0600070205080204" pitchFamily="34" charset="-128"/>
              </a:rPr>
            </a:br>
            <a:endParaRPr lang="en-US" sz="2400" dirty="0">
              <a:solidFill>
                <a:schemeClr val="tx1"/>
              </a:solidFill>
              <a:highlight>
                <a:srgbClr val="FFFF00"/>
              </a:highlight>
            </a:endParaRPr>
          </a:p>
        </p:txBody>
      </p:sp>
      <p:pic>
        <p:nvPicPr>
          <p:cNvPr id="5" name="Picture 4" descr="Two pie charts. The first shows that the wealthiest 1 percent of Americans own 35 percent of the nation's wealth, while the other 99 percent own 65 percent. The second shows that the wealthiest 10 percent own 77 percent of the nation's wealth, while the 90 percent owns 23 percent.&#10;">
            <a:extLst>
              <a:ext uri="{FF2B5EF4-FFF2-40B4-BE49-F238E27FC236}">
                <a16:creationId xmlns:a16="http://schemas.microsoft.com/office/drawing/2014/main" id="{0AE8BC2A-A7EC-48C8-ACA7-67D4DD6B9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857813"/>
            <a:ext cx="4834677" cy="4619039"/>
          </a:xfrm>
          <a:prstGeom prst="rect">
            <a:avLst/>
          </a:prstGeom>
        </p:spPr>
      </p:pic>
      <p:sp>
        <p:nvSpPr>
          <p:cNvPr id="2" name="Caption"/>
          <p:cNvSpPr>
            <a:spLocks noGrp="1"/>
          </p:cNvSpPr>
          <p:nvPr>
            <p:ph type="body" sz="quarter" idx="13"/>
          </p:nvPr>
        </p:nvSpPr>
        <p:spPr>
          <a:xfrm>
            <a:off x="593847" y="5476852"/>
            <a:ext cx="8092953" cy="732143"/>
          </a:xfrm>
        </p:spPr>
        <p:txBody>
          <a:bodyPr/>
          <a:lstStyle/>
          <a:p>
            <a:r>
              <a:rPr lang="en-IN" sz="1400" dirty="0"/>
              <a:t>Pie charts showing the proportion of wealth in the U.S. owned by the wealthiest people.  </a:t>
            </a:r>
          </a:p>
          <a:p>
            <a:endParaRPr lang="en-IN" sz="1400" b="1" dirty="0"/>
          </a:p>
          <a:p>
            <a:r>
              <a:rPr lang="en-IN" sz="1400" b="1" dirty="0"/>
              <a:t>Source:</a:t>
            </a:r>
            <a:r>
              <a:rPr lang="en-IN" sz="1400" dirty="0"/>
              <a:t> </a:t>
            </a:r>
            <a:r>
              <a:rPr lang="en-US" sz="1400" dirty="0"/>
              <a:t>By the author. Based on Wolff 2013.</a:t>
            </a:r>
          </a:p>
        </p:txBody>
      </p:sp>
    </p:spTree>
    <p:extLst>
      <p:ext uri="{BB962C8B-B14F-4D97-AF65-F5344CB8AC3E}">
        <p14:creationId xmlns:p14="http://schemas.microsoft.com/office/powerpoint/2010/main" val="32586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228600"/>
            <a:ext cx="2971800" cy="1981200"/>
          </a:xfrm>
        </p:spPr>
        <p:txBody>
          <a:bodyPr/>
          <a:lstStyle/>
          <a:p>
            <a:r>
              <a:rPr lang="en-US" sz="3200" dirty="0">
                <a:ea typeface="ＭＳ Ｐゴシック" panose="020B0600070205080204" pitchFamily="34" charset="-128"/>
              </a:rPr>
              <a:t>Figure 8.2 How the Income of Americans Is Distributed</a:t>
            </a:r>
            <a:endParaRPr lang="en-US" sz="3200" dirty="0">
              <a:highlight>
                <a:srgbClr val="FFFF00"/>
              </a:highlight>
            </a:endParaRPr>
          </a:p>
        </p:txBody>
      </p:sp>
      <p:pic>
        <p:nvPicPr>
          <p:cNvPr id="5" name="Picture 4" descr="A figure illustrates that if a one and a half-inch child’s block equals Dollars 500 of income, the average individual’s annual income of Dollars 48,000 would represent a height of 12 feet, and the average family’s annual income of Dollars 67,000 would represent a height of 17 feet. The income of some families, in contrast, would represent a height greater than that of Mt. Everest.&#10;">
            <a:extLst>
              <a:ext uri="{FF2B5EF4-FFF2-40B4-BE49-F238E27FC236}">
                <a16:creationId xmlns:a16="http://schemas.microsoft.com/office/drawing/2014/main" id="{F7C9F3BD-6077-4C6C-ADC9-BD9D3917C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554" y="228600"/>
            <a:ext cx="1510891" cy="6324600"/>
          </a:xfrm>
          <a:prstGeom prst="rect">
            <a:avLst/>
          </a:prstGeom>
        </p:spPr>
      </p:pic>
      <p:sp>
        <p:nvSpPr>
          <p:cNvPr id="2" name="Caption"/>
          <p:cNvSpPr>
            <a:spLocks noGrp="1"/>
          </p:cNvSpPr>
          <p:nvPr>
            <p:ph type="body" sz="quarter" idx="13"/>
          </p:nvPr>
        </p:nvSpPr>
        <p:spPr>
          <a:xfrm>
            <a:off x="593847" y="4419600"/>
            <a:ext cx="2606553" cy="1371600"/>
          </a:xfrm>
        </p:spPr>
        <p:txBody>
          <a:bodyPr/>
          <a:lstStyle/>
          <a:p>
            <a:r>
              <a:rPr lang="en-IN" sz="1400" dirty="0"/>
              <a:t>Graphic representation of the income differences in the U.S.</a:t>
            </a:r>
          </a:p>
          <a:p>
            <a:endParaRPr lang="en-IN" sz="1400" b="1" dirty="0"/>
          </a:p>
          <a:p>
            <a:r>
              <a:rPr lang="en-IN" sz="1400" b="1" dirty="0"/>
              <a:t>Source:</a:t>
            </a:r>
            <a:r>
              <a:rPr lang="en-IN" sz="1400" dirty="0"/>
              <a:t> </a:t>
            </a:r>
            <a:r>
              <a:rPr lang="en-US" sz="1400" dirty="0"/>
              <a:t>By the author. Based on</a:t>
            </a:r>
          </a:p>
          <a:p>
            <a:r>
              <a:rPr lang="en-US" sz="1400" i="1" dirty="0"/>
              <a:t>Statistical Abstract of the United States </a:t>
            </a:r>
            <a:r>
              <a:rPr lang="en-US" sz="1400" dirty="0"/>
              <a:t>2017:Tables 705, 723.</a:t>
            </a:r>
          </a:p>
        </p:txBody>
      </p:sp>
    </p:spTree>
    <p:extLst>
      <p:ext uri="{BB962C8B-B14F-4D97-AF65-F5344CB8AC3E}">
        <p14:creationId xmlns:p14="http://schemas.microsoft.com/office/powerpoint/2010/main" val="23385952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1172</TotalTime>
  <Words>2492</Words>
  <Application>Microsoft Office PowerPoint</Application>
  <PresentationFormat>On-screen Show (4:3)</PresentationFormat>
  <Paragraphs>457</Paragraphs>
  <Slides>54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508 Lecture</vt:lpstr>
      <vt:lpstr>Essentials of Sociology</vt:lpstr>
      <vt:lpstr>Learning Objectives (1 of 3)</vt:lpstr>
      <vt:lpstr>Learning Objectives (2 of 3)</vt:lpstr>
      <vt:lpstr>Learning Objectives (3 of 3)</vt:lpstr>
      <vt:lpstr>What is Social Class? 8.1 Explain the three components of social class—property, power, and prestige; distinguish between wealth and income; explain how property and income are distributed; and describe the democratic façade, the power elite, and status inconsistency.</vt:lpstr>
      <vt:lpstr>Property (1 of 4)</vt:lpstr>
      <vt:lpstr>Property (2 of 4)</vt:lpstr>
      <vt:lpstr>Figure 8.1 Distribution of the Wealth of Americans </vt:lpstr>
      <vt:lpstr>Figure 8.2 How the Income of Americans Is Distributed</vt:lpstr>
      <vt:lpstr>Property (3 of 4)</vt:lpstr>
      <vt:lpstr>Figure 8.3 The More Things Change, the More They Stay the Same: Dividing the Nation’s Income </vt:lpstr>
      <vt:lpstr>Property (4 of 4)</vt:lpstr>
      <vt:lpstr>Power</vt:lpstr>
      <vt:lpstr>Prestige (1 of 7)</vt:lpstr>
      <vt:lpstr>Prestige (2 of 7)</vt:lpstr>
      <vt:lpstr>Prestige (3 of 7)</vt:lpstr>
      <vt:lpstr>Prestige (4 of 7)</vt:lpstr>
      <vt:lpstr>Prestige (5 of 7)</vt:lpstr>
      <vt:lpstr>Prestige (6 of 7)</vt:lpstr>
      <vt:lpstr>Prestige (7 of 7)</vt:lpstr>
      <vt:lpstr>Status Inconsistency (1 of 2)</vt:lpstr>
      <vt:lpstr>Status Inconsistency (2 of 2)</vt:lpstr>
      <vt:lpstr>Sociological Models of Social Class (1 of 3) 8.2 Contrast Marx’s and Weber’s models of social class.</vt:lpstr>
      <vt:lpstr>Figure 8.4 Marx’s Model of the Social Classes </vt:lpstr>
      <vt:lpstr>Figure 8.5 Wright’s Modification of Marx’s Model of the Social Classes</vt:lpstr>
      <vt:lpstr>Figure 8.6 The U.S. Social Class Ladder</vt:lpstr>
      <vt:lpstr>Sociological Models of Social Class (2 of 3)</vt:lpstr>
      <vt:lpstr>Sociological Models of Social Class (3 of 3)</vt:lpstr>
      <vt:lpstr>Consequences of Social Class (1 of 4) 8.3 Summarize the consequences of social class for physical and mental health, family life, education, religion, politics, and the criminal justice system.</vt:lpstr>
      <vt:lpstr>Figure 8.7 Physical Health, by Income: People Who Have Difficulty with Everyday Physical Activities</vt:lpstr>
      <vt:lpstr>Figure 8.8 Mental Health, by Income: Feelings of Sadness, Hopelessness, or Worthlessness </vt:lpstr>
      <vt:lpstr>Consequences of Social Class (2 of 4)</vt:lpstr>
      <vt:lpstr>Consequences of Social Class (3 of 4)</vt:lpstr>
      <vt:lpstr>Consequences of Social Class (4 of 4)</vt:lpstr>
      <vt:lpstr>Social Mobility (1 of 2) 8.4 Contrast the three types of social mobility, review gender issues in research on social mobility, and explain why social mobility brings pain.</vt:lpstr>
      <vt:lpstr>Figure 8.9  Income of  Adult Children Compared with that of Their Parents</vt:lpstr>
      <vt:lpstr>Social Mobility (2 of 2)</vt:lpstr>
      <vt:lpstr>Poverty 8.5 Explain the problems in drawing the poverty line and how poverty is related to geography, race–ethnicity, education, feminization, and age.</vt:lpstr>
      <vt:lpstr>Drawing the Poverty Line</vt:lpstr>
      <vt:lpstr>Who Are the Poor?</vt:lpstr>
      <vt:lpstr>Figure 8.10 An Overview of Poverty in the United States </vt:lpstr>
      <vt:lpstr>Figure 8.11 Patterns of Poverty</vt:lpstr>
      <vt:lpstr>Figure 8.12 Who Ends Up Poor? Poverty by Education and Race–Ethnicity</vt:lpstr>
      <vt:lpstr>Figure 8.13 Poverty and Family Structure </vt:lpstr>
      <vt:lpstr>Figure 8.14 Poverty and Race-Ethnicity </vt:lpstr>
      <vt:lpstr>Figure 8.15 Poverty, Age, and Race-Ethnicity</vt:lpstr>
      <vt:lpstr>Figure 8.16  How Does  Education Influence Births to Single Women</vt:lpstr>
      <vt:lpstr>Figure 8.17  How Does  Income  Influence  Births to Single Women</vt:lpstr>
      <vt:lpstr>Children of Poverty</vt:lpstr>
      <vt:lpstr>The Dynamics of Poverty Versus the Culture of Poverty 8.6 Contrast the dynamics of poverty with the culture of poverty, explain why people are poor and how deferred gratification is related to poverty, and comment on the Horatio Alger myth.</vt:lpstr>
      <vt:lpstr>Why Are People Poor?</vt:lpstr>
      <vt:lpstr>Deferred Gratification</vt:lpstr>
      <vt:lpstr>Where is Horatio Alger?  The Social Functions of a Myth</vt:lpstr>
      <vt:lpstr>Peering into the Future:  Will We Live in a Three-Tier Society? 8.7 Discuss the possibility that we are developing a three-tier society.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Sociology</dc:subject>
  <dc:creator>Echo Swinford</dc:creator>
  <cp:lastModifiedBy>Eunice</cp:lastModifiedBy>
  <cp:revision>269</cp:revision>
  <cp:lastPrinted>2017-10-10T16:06:37Z</cp:lastPrinted>
  <dcterms:created xsi:type="dcterms:W3CDTF">2014-07-14T20:04:21Z</dcterms:created>
  <dcterms:modified xsi:type="dcterms:W3CDTF">2020-10-06T05:14:19Z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agembala</vt:lpwstr>
  </property>
  <property fmtid="{D5CDD505-2E9C-101B-9397-08002B2CF9AE}" pid="3" name="Offisync_ServerID">
    <vt:lpwstr>7e960520-0e88-4f05-9fa0-24079b61e486</vt:lpwstr>
  </property>
  <property fmtid="{D5CDD505-2E9C-101B-9397-08002B2CF9AE}" pid="4" name="Jive_VersionGuid">
    <vt:lpwstr>085e3b80-19bf-40c7-a2f2-e69e8ac20e07</vt:lpwstr>
  </property>
  <property fmtid="{D5CDD505-2E9C-101B-9397-08002B2CF9AE}" pid="5" name="Offisync_UpdateToken">
    <vt:lpwstr>2</vt:lpwstr>
  </property>
  <property fmtid="{D5CDD505-2E9C-101B-9397-08002B2CF9AE}" pid="6" name="Offisync_ProviderInitializationData">
    <vt:lpwstr>https://neo.pearson.com</vt:lpwstr>
  </property>
  <property fmtid="{D5CDD505-2E9C-101B-9397-08002B2CF9AE}" pid="7" name="Offisync_UniqueId">
    <vt:lpwstr>669364</vt:lpwstr>
  </property>
</Properties>
</file>