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4"/>
  </p:sldMasterIdLst>
  <p:notesMasterIdLst>
    <p:notesMasterId r:id="rId41"/>
  </p:notesMasterIdLst>
  <p:handoutMasterIdLst>
    <p:handoutMasterId r:id="rId42"/>
  </p:handoutMasterIdLst>
  <p:sldIdLst>
    <p:sldId id="333" r:id="rId5"/>
    <p:sldId id="292" r:id="rId6"/>
    <p:sldId id="325" r:id="rId7"/>
    <p:sldId id="334" r:id="rId8"/>
    <p:sldId id="293" r:id="rId9"/>
    <p:sldId id="294" r:id="rId10"/>
    <p:sldId id="327" r:id="rId11"/>
    <p:sldId id="329" r:id="rId12"/>
    <p:sldId id="297" r:id="rId13"/>
    <p:sldId id="298" r:id="rId14"/>
    <p:sldId id="341" r:id="rId15"/>
    <p:sldId id="301" r:id="rId16"/>
    <p:sldId id="302" r:id="rId17"/>
    <p:sldId id="305" r:id="rId18"/>
    <p:sldId id="303" r:id="rId19"/>
    <p:sldId id="335" r:id="rId20"/>
    <p:sldId id="306" r:id="rId21"/>
    <p:sldId id="307" r:id="rId22"/>
    <p:sldId id="308" r:id="rId23"/>
    <p:sldId id="323" r:id="rId24"/>
    <p:sldId id="330" r:id="rId25"/>
    <p:sldId id="336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37" r:id="rId34"/>
    <p:sldId id="317" r:id="rId35"/>
    <p:sldId id="331" r:id="rId36"/>
    <p:sldId id="332" r:id="rId37"/>
    <p:sldId id="338" r:id="rId38"/>
    <p:sldId id="339" r:id="rId39"/>
    <p:sldId id="340" r:id="rId4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entury Gothic" panose="020B0502020202020204" pitchFamily="34" charset="0"/>
      <p:regular r:id="rId47"/>
      <p:bold r:id="rId48"/>
      <p:italic r:id="rId49"/>
      <p:boldItalic r:id="rId50"/>
    </p:embeddedFont>
    <p:embeddedFont>
      <p:font typeface="Palatino Linotype" panose="02040502050505030304" pitchFamily="18" charset="0"/>
      <p:regular r:id="rId51"/>
      <p:bold r:id="rId52"/>
      <p:italic r:id="rId53"/>
      <p:boldItalic r:id="rId54"/>
    </p:embeddedFont>
  </p:embeddedFontLst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itra Krishna" initials="SK" lastIdx="26" clrIdx="0"/>
  <p:cmAuthor id="2" name="Anisha Fernandes" initials="AMF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C4"/>
    <a:srgbClr val="FF9966"/>
    <a:srgbClr val="D3D3D3"/>
    <a:srgbClr val="006699"/>
    <a:srgbClr val="EAEAEA"/>
    <a:srgbClr val="F5EBD3"/>
    <a:srgbClr val="E7CE91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0" autoAdjust="0"/>
    <p:restoredTop sz="91508" autoAdjust="0"/>
  </p:normalViewPr>
  <p:slideViewPr>
    <p:cSldViewPr snapToGrid="0">
      <p:cViewPr varScale="1">
        <p:scale>
          <a:sx n="66" d="100"/>
          <a:sy n="66" d="100"/>
        </p:scale>
        <p:origin x="16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66146E-911D-4CD3-A291-2139DBB295D2}" type="datetimeFigureOut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D574BCD-B26F-4CD7-8396-A2BA98734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07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42761A-EA2B-4CC2-9B55-C66948E72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37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616AB3-3DBF-49D7-946C-950B9FDC627C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276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142BCA-EE5E-4274-B7BD-F85195CE1953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8384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680FAA-4446-4797-9127-F7BA0C08E568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8662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B4DF2-C291-4097-A5E6-5339ADBB2A18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7721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89B8A7-7B1F-461E-A110-65D341B5A16B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3625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CCBFAF-D1CF-4C8C-B52F-10F5774F4C99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8906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C44D4A-D53C-4836-B367-02D156F5A510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5863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1B5940-4D95-4BA1-B33C-412D931E2A26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2313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B2D5BA-6E73-4A45-90D1-C7CFEE9E1089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824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DF5F24-481D-4F41-B454-78DAD20D0E33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265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AE8F92-8FB7-453F-AAE5-B7CCF56C1E7C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75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68F8C6-2EE7-428D-A362-995D6A3AB393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303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AE8F92-8FB7-453F-AAE5-B7CCF56C1E7C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86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1568AA-B5D2-490F-900F-542B377F9AB2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8046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9AFF09-225F-4289-B79A-E34BD83798E6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0410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BE2BA9-2D0D-4533-9E22-2907ADDAB7D0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972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5526BE-198D-4FDE-8A24-6CB0C7F96524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3588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DBB2BD-2354-474C-8B98-8D0319305ABF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5623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836035-A746-44B2-A8D2-624EE5EDB66E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4738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2EEA34-A0D8-41F1-BF21-D726FC259522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2793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2EEA34-A0D8-41F1-BF21-D726FC259522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8516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5FC610-F53C-4D5D-96C6-9F7D1CE3CFB7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382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E61214-09E9-4BF6-8675-2B818ED9126E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3068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E93FD8-7529-4BF6-AB38-65FE9FEF1C67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4880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DCF39D-0511-4270-92C1-94EB010CE25C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9480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F454FF-A97A-4EC8-93D1-B7993AD21E44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02258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F454FF-A97A-4EC8-93D1-B7993AD21E44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099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E16DEB-056F-4DC1-90F5-256CAF8A14EF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165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0CC639-68E8-47CA-9253-AE8F8B509215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80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E704FB-0CE6-4A66-AB9B-492FA9491F68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013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3A7D46-E8AF-4256-8892-6825BC3D8447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902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4222F5-10FF-4C17-97BA-8F46102FA281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1841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4222F5-10FF-4C17-97BA-8F46102FA281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71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61EB-9B0D-4557-8C58-6E3B89E65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8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99620-9DE5-4B7A-90AA-5E507667A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B2559-D15B-4C3D-8AB8-3124B84A5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32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2-</a:t>
            </a:r>
            <a:fld id="{06430B84-6B9E-457A-8FF6-D41D008CA596}" type="slidenum"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‹#›</a:t>
            </a:fld>
            <a:endParaRPr 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0A496-F818-4F69-9F16-E3D7CB796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9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2-</a:t>
            </a:r>
            <a:fld id="{FA8357F8-B0A8-4DE1-A3C7-C40BCA65C6DE}" type="slidenum"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‹#›</a:t>
            </a:fld>
            <a:endParaRPr 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D77C4-9320-4B97-8E6F-2FB1C4FDA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6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96B1-04D4-4D9F-AE7E-29693A71B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2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A395-6845-4B9F-8087-3D6E3922A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3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90F5-7B60-4345-92AB-D259157AF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3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322F-5253-4CAE-BCCC-C2FB3A2C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1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1FA5-AB2F-4D99-8A5D-D7C60C6A2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1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B218-96DC-4291-907F-88E4053D2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0066-8410-4DF4-AC10-9739AC7C5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A3F4-5DAF-48F1-BE12-10106E186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1125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00A78F7-C3C7-4884-9F47-D52109233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533" name="Rectangle 21"/>
          <p:cNvSpPr>
            <a:spLocks noChangeArrowheads="1"/>
          </p:cNvSpPr>
          <p:nvPr userDrawn="1"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2-</a:t>
            </a:r>
            <a:fld id="{28CBCE72-E71B-47F9-9371-8E5C3A814B1F}" type="slidenum"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‹#›</a:t>
            </a:fld>
            <a:endParaRPr 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92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3" r:id="rId10"/>
    <p:sldLayoutId id="2147483891" r:id="rId11"/>
    <p:sldLayoutId id="2147483894" r:id="rId12"/>
    <p:sldLayoutId id="2147483895" r:id="rId13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789488" y="3228975"/>
            <a:ext cx="4103687" cy="1692275"/>
          </a:xfrm>
          <a:ln>
            <a:noFill/>
          </a:ln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Chapter 2</a:t>
            </a:r>
            <a:b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Employment Law Toolkit: Resources for Understanding the Law and Recurring Legal Concepts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5EB055-06F6-40F4-9EA5-7DAC695341FD}"/>
              </a:ext>
            </a:extLst>
          </p:cNvPr>
          <p:cNvSpPr txBox="1">
            <a:spLocks/>
          </p:cNvSpPr>
          <p:nvPr/>
        </p:nvSpPr>
        <p:spPr bwMode="auto">
          <a:xfrm>
            <a:off x="5105400" y="5638800"/>
            <a:ext cx="3787775" cy="660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914400" indent="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1" y="734217"/>
            <a:ext cx="4484083" cy="54582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At-Will Employment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15590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IN" altLang="en-US" dirty="0">
                <a:latin typeface="Arial" charset="0"/>
                <a:cs typeface="Arial" charset="0"/>
              </a:rPr>
              <a:t>Employment relationship where there is no contractual obligation to remain in the relationship</a:t>
            </a:r>
          </a:p>
          <a:p>
            <a:pPr lvl="1" eaLnBrk="1" hangingPunct="1">
              <a:spcBef>
                <a:spcPts val="1000"/>
              </a:spcBef>
            </a:pPr>
            <a:r>
              <a:rPr lang="en-IN" altLang="en-US" dirty="0">
                <a:latin typeface="Arial" charset="0"/>
                <a:cs typeface="Arial" charset="0"/>
              </a:rPr>
              <a:t>Employee could work for the employer as long as he or she wished and leave when he or she no longer wished to work</a:t>
            </a:r>
          </a:p>
          <a:p>
            <a:pPr lvl="1" eaLnBrk="1" hangingPunct="1">
              <a:spcBef>
                <a:spcPts val="1000"/>
              </a:spcBef>
            </a:pPr>
            <a:r>
              <a:rPr lang="en-IN" altLang="en-US" dirty="0">
                <a:latin typeface="Arial" charset="0"/>
                <a:cs typeface="Arial" charset="0"/>
              </a:rPr>
              <a:t>Either party may terminate the relationship</a:t>
            </a:r>
          </a:p>
          <a:p>
            <a:pPr eaLnBrk="1" hangingPunct="1">
              <a:spcBef>
                <a:spcPts val="1000"/>
              </a:spcBef>
            </a:pPr>
            <a:r>
              <a:rPr lang="en-IN" altLang="en-US" dirty="0">
                <a:latin typeface="Arial" charset="0"/>
                <a:cs typeface="Arial" charset="0"/>
              </a:rPr>
              <a:t>Employer cannot terminate a worker based on race, gender, religion, national origin, age, or disability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dirty="0"/>
              <a:t>Exclusions from At-Will Employment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15590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IN" altLang="en-US" dirty="0">
                <a:latin typeface="Arial" charset="0"/>
                <a:cs typeface="Arial" charset="0"/>
              </a:rPr>
              <a:t>Government employment</a:t>
            </a:r>
          </a:p>
          <a:p>
            <a:pPr eaLnBrk="1" hangingPunct="1">
              <a:spcBef>
                <a:spcPts val="1000"/>
              </a:spcBef>
            </a:pPr>
            <a:r>
              <a:rPr lang="en-IN" altLang="en-US" dirty="0">
                <a:latin typeface="Arial" charset="0"/>
                <a:cs typeface="Arial" charset="0"/>
              </a:rPr>
              <a:t>Employees under a collective bargaining agreement</a:t>
            </a:r>
          </a:p>
          <a:p>
            <a:pPr eaLnBrk="1" hangingPunct="1">
              <a:spcBef>
                <a:spcPts val="1000"/>
              </a:spcBef>
            </a:pPr>
            <a:r>
              <a:rPr lang="en-IN" altLang="en-US" dirty="0">
                <a:latin typeface="Arial" charset="0"/>
                <a:cs typeface="Arial" charset="0"/>
              </a:rPr>
              <a:t>Employees who have an individual contract with their employer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74470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Public Policy Exception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charset="0"/>
                <a:cs typeface="Arial" charset="0"/>
              </a:rPr>
              <a:t>Public policy</a:t>
            </a:r>
            <a:r>
              <a:rPr lang="en-US" altLang="en-US" dirty="0">
                <a:latin typeface="Arial" charset="0"/>
                <a:cs typeface="Arial" charset="0"/>
              </a:rPr>
              <a:t>: Legal concept intended to ensure that no individual lawfully does that which may  injure the public or damage the public good</a:t>
            </a:r>
          </a:p>
          <a:p>
            <a:pPr eaLnBrk="1" hangingPunct="1"/>
            <a:r>
              <a:rPr lang="en-US" altLang="en-US" b="1" dirty="0">
                <a:latin typeface="Arial" charset="0"/>
                <a:cs typeface="Arial" charset="0"/>
              </a:rPr>
              <a:t>Whistle-blowing</a:t>
            </a:r>
            <a:r>
              <a:rPr lang="en-IN" altLang="en-US" dirty="0">
                <a:latin typeface="Arial" charset="0"/>
                <a:cs typeface="Arial" charset="0"/>
              </a:rPr>
              <a:t>:</a:t>
            </a:r>
            <a:r>
              <a:rPr lang="en-IN" altLang="en-US" b="1" dirty="0">
                <a:latin typeface="Arial" charset="0"/>
                <a:cs typeface="Arial" charset="0"/>
              </a:rPr>
              <a:t> </a:t>
            </a:r>
            <a:r>
              <a:rPr lang="en-IN" altLang="en-US" dirty="0">
                <a:latin typeface="Arial" charset="0"/>
                <a:cs typeface="Arial" charset="0"/>
              </a:rPr>
              <a:t>Occurs when an employee reports an employer’s wrongdoing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Protections</a:t>
            </a:r>
          </a:p>
          <a:p>
            <a:pPr lvl="2" eaLnBrk="1" hangingPunct="1"/>
            <a:r>
              <a:rPr lang="en-US" altLang="en-US" dirty="0">
                <a:latin typeface="Arial" charset="0"/>
                <a:cs typeface="Arial" charset="0"/>
              </a:rPr>
              <a:t>Federal Whistleblower Statute</a:t>
            </a:r>
          </a:p>
          <a:p>
            <a:pPr lvl="2" eaLnBrk="1" hangingPunct="1"/>
            <a:r>
              <a:rPr lang="en-US" altLang="en-US" dirty="0">
                <a:latin typeface="Arial" charset="0"/>
                <a:cs typeface="Arial" charset="0"/>
              </a:rPr>
              <a:t>Whistleblowers Protection Act</a:t>
            </a:r>
          </a:p>
          <a:p>
            <a:pPr lvl="2" eaLnBrk="1" hangingPunct="1"/>
            <a:r>
              <a:rPr lang="en-US" altLang="en-US" dirty="0">
                <a:latin typeface="Arial" charset="0"/>
                <a:cs typeface="Arial" charset="0"/>
              </a:rPr>
              <a:t>State protection</a:t>
            </a:r>
          </a:p>
          <a:p>
            <a:pPr lvl="1" eaLnBrk="1" hangingPunct="1"/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Retaliatory Discharge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1612900"/>
            <a:ext cx="8229600" cy="4851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Terminations in response to an employee exercising rights provided by law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E.g., filing a claim charging discrimination</a:t>
            </a: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Constitutional protections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Employer is prohibited from terminating a worker or taking other adverse employment action against a worker on the basis of the worker’s engaging in constitutionally protected activities</a:t>
            </a:r>
          </a:p>
          <a:p>
            <a:pPr lvl="1" eaLnBrk="1" hangingPunct="1"/>
            <a:r>
              <a:rPr lang="en-US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State action – </a:t>
            </a:r>
            <a:r>
              <a:rPr lang="en-IN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Protections vary from state to state</a:t>
            </a:r>
            <a:endParaRPr lang="en-US" alt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IN" sz="3600" dirty="0"/>
              <a:t>Retaliatory Discharge: </a:t>
            </a:r>
            <a:r>
              <a:rPr lang="en-IN" sz="3600" i="1" dirty="0"/>
              <a:t>Prima Facie </a:t>
            </a:r>
            <a:r>
              <a:rPr lang="en-IN" sz="3600" dirty="0"/>
              <a:t>Case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6" y="2079764"/>
            <a:ext cx="8889167" cy="2186097"/>
          </a:xfrm>
          <a:prstGeom prst="rect">
            <a:avLst/>
          </a:prstGeom>
        </p:spPr>
      </p:pic>
      <p:sp>
        <p:nvSpPr>
          <p:cNvPr id="20483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927987"/>
            <a:ext cx="8194675" cy="1000125"/>
          </a:xfrm>
        </p:spPr>
        <p:txBody>
          <a:bodyPr/>
          <a:lstStyle/>
          <a:p>
            <a:pPr eaLnBrk="1" hangingPunct="1"/>
            <a:r>
              <a:rPr lang="en-US" altLang="en-US" i="1" dirty="0">
                <a:latin typeface="Arial" charset="0"/>
                <a:cs typeface="Arial" charset="0"/>
              </a:rPr>
              <a:t>Burlington Northern &amp; Santa Fe Railway Co. v. White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Implied Covenant of Good Faith and Fair Dealing Exception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30931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altLang="en-US" dirty="0">
                <a:latin typeface="Arial" charset="0"/>
                <a:cs typeface="Arial" charset="0"/>
              </a:rPr>
              <a:t>Implied contractual obligation to act in good faith in the fulfillment of each party’s reasonable contractual expectations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en-US" dirty="0">
                <a:latin typeface="Arial" charset="0"/>
                <a:cs typeface="Arial" charset="0"/>
              </a:rPr>
              <a:t>The court examines the parties’ actions to ascertain whether termination demonstrated bad faith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en-US" dirty="0">
                <a:latin typeface="Arial" charset="0"/>
                <a:cs typeface="Arial" charset="0"/>
              </a:rPr>
              <a:t>Case: </a:t>
            </a:r>
            <a:r>
              <a:rPr lang="en-US" altLang="en-US" i="1" u="sng" dirty="0" err="1">
                <a:latin typeface="Arial" charset="0"/>
                <a:cs typeface="Arial" charset="0"/>
              </a:rPr>
              <a:t>Guz</a:t>
            </a:r>
            <a:r>
              <a:rPr lang="en-US" altLang="en-US" i="1" u="sng" dirty="0">
                <a:latin typeface="Arial" charset="0"/>
                <a:cs typeface="Arial" charset="0"/>
              </a:rPr>
              <a:t> v. Bechtel National, Inc.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Implied Contract Exception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charset="0"/>
                <a:cs typeface="Arial" charset="0"/>
              </a:rPr>
              <a:t>Implied contract</a:t>
            </a:r>
            <a:r>
              <a:rPr lang="en-US" altLang="en-US" dirty="0">
                <a:latin typeface="Arial" charset="0"/>
                <a:cs typeface="Arial" charset="0"/>
              </a:rPr>
              <a:t>: C</a:t>
            </a:r>
            <a:r>
              <a:rPr lang="en-IN" altLang="en-US" dirty="0" err="1">
                <a:latin typeface="Arial" charset="0"/>
                <a:cs typeface="Arial" charset="0"/>
              </a:rPr>
              <a:t>ontract</a:t>
            </a:r>
            <a:r>
              <a:rPr lang="en-IN" altLang="en-US" dirty="0">
                <a:latin typeface="Arial" charset="0"/>
                <a:cs typeface="Arial" charset="0"/>
              </a:rPr>
              <a:t> that is not expressed but is created by other words or conduct of the parties involved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IN" altLang="en-US" dirty="0">
                <a:latin typeface="Arial" charset="0"/>
                <a:cs typeface="Arial" charset="0"/>
              </a:rPr>
              <a:t>Courts have found contracts implied from off-hand statements made by employers during </a:t>
            </a:r>
            <a:r>
              <a:rPr lang="en-IN" altLang="en-US" dirty="0" err="1">
                <a:latin typeface="Arial" charset="0"/>
                <a:cs typeface="Arial" charset="0"/>
              </a:rPr>
              <a:t>preemployment</a:t>
            </a:r>
            <a:r>
              <a:rPr lang="en-IN" altLang="en-US" dirty="0">
                <a:latin typeface="Arial" charset="0"/>
                <a:cs typeface="Arial" charset="0"/>
              </a:rPr>
              <a:t> interviews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altLang="en-US" i="1" dirty="0" err="1">
                <a:latin typeface="Arial" charset="0"/>
                <a:cs typeface="Arial" charset="0"/>
              </a:rPr>
              <a:t>Melott</a:t>
            </a:r>
            <a:r>
              <a:rPr lang="en-US" altLang="en-US" i="1" dirty="0">
                <a:latin typeface="Arial" charset="0"/>
                <a:cs typeface="Arial" charset="0"/>
              </a:rPr>
              <a:t> v. ACC Operations, Inc. </a:t>
            </a:r>
          </a:p>
          <a:p>
            <a:pPr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533209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600" dirty="0"/>
              <a:t>Promissory Estoppel Exception: </a:t>
            </a:r>
            <a:r>
              <a:rPr lang="en-US" sz="3600" i="1" dirty="0"/>
              <a:t>Prima Facie </a:t>
            </a:r>
            <a:r>
              <a:rPr lang="en-US" sz="3600" dirty="0"/>
              <a:t>Case; other statutes of note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5" y="1478327"/>
            <a:ext cx="8228195" cy="1640591"/>
          </a:xfrm>
          <a:prstGeom prst="rect">
            <a:avLst/>
          </a:prstGeom>
        </p:spPr>
      </p:pic>
      <p:sp>
        <p:nvSpPr>
          <p:cNvPr id="23555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428625" y="3163888"/>
            <a:ext cx="8229600" cy="3208337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IN" altLang="en-US" dirty="0">
                <a:latin typeface="Arial" charset="0"/>
                <a:cs typeface="Arial" charset="0"/>
              </a:rPr>
              <a:t>Similar to the implied contract claim except that the promise, implied or expressed, does not rise to the level of a contract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ts val="5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Other statutory exceptions to employment at-will</a:t>
            </a:r>
          </a:p>
          <a:p>
            <a:pPr lvl="1" eaLnBrk="1" hangingPunct="1">
              <a:spcBef>
                <a:spcPts val="5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Occupational Safety and Health Act </a:t>
            </a:r>
          </a:p>
          <a:p>
            <a:pPr lvl="1" eaLnBrk="1" hangingPunct="1">
              <a:spcBef>
                <a:spcPts val="5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Fair Labor Standards Act </a:t>
            </a:r>
          </a:p>
          <a:p>
            <a:pPr lvl="1" eaLnBrk="1" hangingPunct="1">
              <a:spcBef>
                <a:spcPts val="5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Pregnancy Discrimination Act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Constructive Discharge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altLang="en-US" b="1" dirty="0">
                <a:latin typeface="Arial" charset="0"/>
                <a:cs typeface="Arial" charset="0"/>
              </a:rPr>
              <a:t>Constructive discharge</a:t>
            </a:r>
            <a:r>
              <a:rPr lang="en-US" altLang="en-US" dirty="0">
                <a:latin typeface="Arial" charset="0"/>
                <a:cs typeface="Arial" charset="0"/>
              </a:rPr>
              <a:t>: Occurs when </a:t>
            </a:r>
            <a:r>
              <a:rPr lang="en-IN" altLang="en-US" dirty="0">
                <a:latin typeface="Arial" charset="0"/>
                <a:cs typeface="Arial" charset="0"/>
              </a:rPr>
              <a:t>the employee is given no reasonable alternative but to end the employment relationship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500"/>
              </a:spcBef>
            </a:pPr>
            <a:r>
              <a:rPr lang="en-IN" altLang="en-US" dirty="0">
                <a:latin typeface="Arial" charset="0"/>
                <a:cs typeface="Arial" charset="0"/>
              </a:rPr>
              <a:t>Considered an involuntary act on the part of the employee</a:t>
            </a:r>
          </a:p>
          <a:p>
            <a:pPr lvl="1" eaLnBrk="1" hangingPunct="1">
              <a:spcBef>
                <a:spcPts val="500"/>
              </a:spcBef>
            </a:pPr>
            <a:r>
              <a:rPr lang="en-IN" altLang="en-US" dirty="0">
                <a:latin typeface="Arial" charset="0"/>
                <a:cs typeface="Arial" charset="0"/>
              </a:rPr>
              <a:t>Restricts employers’ actions of wrongful termination</a:t>
            </a:r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500"/>
              </a:spcBef>
            </a:pPr>
            <a:r>
              <a:rPr lang="en-US" altLang="en-US" i="1" dirty="0" err="1">
                <a:latin typeface="Arial" charset="0"/>
                <a:cs typeface="Arial" charset="0"/>
              </a:rPr>
              <a:t>Paloni</a:t>
            </a:r>
            <a:r>
              <a:rPr lang="en-US" altLang="en-US" i="1" dirty="0">
                <a:latin typeface="Arial" charset="0"/>
                <a:cs typeface="Arial" charset="0"/>
              </a:rPr>
              <a:t> v. City of Albuquerque Police Department </a:t>
            </a:r>
            <a:r>
              <a:rPr lang="en-US" altLang="en-US" dirty="0">
                <a:latin typeface="Arial" charset="0"/>
                <a:cs typeface="Arial" charset="0"/>
              </a:rPr>
              <a:t>(no)</a:t>
            </a:r>
          </a:p>
          <a:p>
            <a:pPr eaLnBrk="1" hangingPunct="1">
              <a:spcBef>
                <a:spcPts val="500"/>
              </a:spcBef>
            </a:pPr>
            <a:r>
              <a:rPr lang="en-US" altLang="en-US" i="1" dirty="0" err="1">
                <a:latin typeface="Arial" charset="0"/>
                <a:cs typeface="Arial" charset="0"/>
              </a:rPr>
              <a:t>Nassar</a:t>
            </a:r>
            <a:r>
              <a:rPr lang="en-US" altLang="en-US" i="1" dirty="0">
                <a:latin typeface="Arial" charset="0"/>
                <a:cs typeface="Arial" charset="0"/>
              </a:rPr>
              <a:t> v. Univ. of Texas Southwestern Medical Center at Dallas </a:t>
            </a:r>
            <a:r>
              <a:rPr lang="en-US" altLang="en-US" dirty="0">
                <a:latin typeface="Arial" charset="0"/>
                <a:cs typeface="Arial" charset="0"/>
              </a:rPr>
              <a:t>(yes)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Other Restrictions on At-Will Doctrine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The Worker Adjustment and Retraining Notification Act (WARN)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Requires that employers with over 100 employees must give 60 days’ advance notice of a plant closing or mass layoff to affected employees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Exceptions</a:t>
            </a:r>
          </a:p>
          <a:p>
            <a:pPr lvl="2" eaLnBrk="1" hangingPunct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Faltering company exception</a:t>
            </a:r>
          </a:p>
          <a:p>
            <a:pPr lvl="2" eaLnBrk="1" hangingPunct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Sudden, dramatic, unexpected business changes</a:t>
            </a:r>
          </a:p>
          <a:p>
            <a:pPr lvl="2" eaLnBrk="1" hangingPunct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Certain natural calamities</a:t>
            </a:r>
          </a:p>
          <a:p>
            <a:pPr lvl="1" eaLnBrk="1" hangingPunct="1"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Learning Objectives </a:t>
            </a:r>
            <a:r>
              <a:rPr lang="en-US" sz="2400" dirty="0"/>
              <a:t>(1)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13300"/>
          </a:xfrm>
        </p:spPr>
        <p:txBody>
          <a:bodyPr/>
          <a:lstStyle/>
          <a:p>
            <a:r>
              <a:rPr lang="en-US" dirty="0"/>
              <a:t>Understand how to read and digest legal cases and citations </a:t>
            </a:r>
          </a:p>
          <a:p>
            <a:r>
              <a:rPr lang="en-US" dirty="0"/>
              <a:t>Explain and distinguish the concepts of </a:t>
            </a:r>
            <a:r>
              <a:rPr lang="en-US" i="1" dirty="0"/>
              <a:t>stare decisis </a:t>
            </a:r>
            <a:r>
              <a:rPr lang="en-US" dirty="0"/>
              <a:t>and precedent </a:t>
            </a:r>
          </a:p>
          <a:p>
            <a:r>
              <a:rPr lang="en-US" dirty="0"/>
              <a:t>Evaluate whether an employee is an at-will employee </a:t>
            </a:r>
          </a:p>
          <a:p>
            <a:r>
              <a:rPr lang="en-US" dirty="0"/>
              <a:t>Determine if an at-will employee has sufficient basis for wrongful discharge 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N" sz="3600" dirty="0"/>
              <a:t>Other Exceptions to At-Will Doctrine</a:t>
            </a:r>
            <a:endParaRPr lang="en-US" sz="3600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Wrongful Discharge Based on Other Tort Liability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Tort of intentional and outrageous conduct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Tort claim for emotional distress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Tort action of defamation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Wrongful invasion of privacy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Federal law prohibits employment discrimination on the basis of race, color, gender, religion, national origin, age, disability, and genetic information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Generally two types of discrimination claims:</a:t>
            </a:r>
          </a:p>
          <a:p>
            <a:pPr lvl="1"/>
            <a:r>
              <a:rPr lang="en-US" altLang="en-US" b="1" dirty="0">
                <a:latin typeface="Arial" charset="0"/>
                <a:cs typeface="Arial" charset="0"/>
              </a:rPr>
              <a:t>Disparate treatment</a:t>
            </a:r>
          </a:p>
          <a:p>
            <a:pPr lvl="1"/>
            <a:r>
              <a:rPr lang="en-US" altLang="en-US" b="1" dirty="0">
                <a:latin typeface="Arial" charset="0"/>
                <a:cs typeface="Arial" charset="0"/>
              </a:rPr>
              <a:t>Disparate impact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Employment Discrimination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latin typeface="Arial" charset="0"/>
                <a:cs typeface="Arial" charset="0"/>
              </a:rPr>
              <a:t>Disparate treatment</a:t>
            </a:r>
            <a:r>
              <a:rPr lang="en-US" altLang="en-US" dirty="0">
                <a:latin typeface="Arial" charset="0"/>
                <a:cs typeface="Arial" charset="0"/>
              </a:rPr>
              <a:t>: </a:t>
            </a:r>
            <a:r>
              <a:rPr lang="en-IN" altLang="en-US" dirty="0">
                <a:latin typeface="Arial" charset="0"/>
                <a:cs typeface="Arial" charset="0"/>
              </a:rPr>
              <a:t>Treating similarly situated employee differently because of prohibited Title VII or other employment discrimination law factors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Considered intentional discrimination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Employment Discrimination Concepts: Disparate Treatment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855122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Employment Discrimination Concepts, Disparate Treatment: </a:t>
            </a:r>
            <a:r>
              <a:rPr lang="en-US" sz="3600" i="1" dirty="0"/>
              <a:t>Prima Facie </a:t>
            </a:r>
            <a:r>
              <a:rPr lang="en-US" sz="3600" dirty="0"/>
              <a:t>Case</a:t>
            </a:r>
          </a:p>
        </p:txBody>
      </p:sp>
      <p:pic>
        <p:nvPicPr>
          <p:cNvPr id="3" name="Pictur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18330"/>
            <a:ext cx="8238997" cy="4632568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Employment Discrimination Concepts,  Disparate Treatment: Defenses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37100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Employer’s defense</a:t>
            </a:r>
          </a:p>
          <a:p>
            <a:pPr lvl="1" eaLnBrk="1" hangingPunct="1">
              <a:spcBef>
                <a:spcPts val="900"/>
              </a:spcBef>
            </a:pPr>
            <a:r>
              <a:rPr lang="en-US" altLang="en-US" b="1" dirty="0">
                <a:latin typeface="Arial" charset="0"/>
                <a:cs typeface="Arial" charset="0"/>
              </a:rPr>
              <a:t>Legitimate, Nondiscriminatory Reason Defense</a:t>
            </a:r>
          </a:p>
          <a:p>
            <a:pPr lvl="1" eaLnBrk="1" hangingPunct="1">
              <a:spcBef>
                <a:spcPts val="9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Employee’s counter – </a:t>
            </a:r>
            <a:r>
              <a:rPr lang="en-IN" altLang="en-US" dirty="0">
                <a:latin typeface="Arial" charset="0"/>
                <a:cs typeface="Arial" charset="0"/>
              </a:rPr>
              <a:t>Employee can counter with evidence that the employer’s legitimate, non-discriminatory reason was a mere pretext for the employer to discriminate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900"/>
              </a:spcBef>
            </a:pPr>
            <a:r>
              <a:rPr lang="en-US" altLang="en-US" b="1" dirty="0">
                <a:latin typeface="Arial" charset="0"/>
                <a:cs typeface="Arial" charset="0"/>
              </a:rPr>
              <a:t>The Bona Fide Occupational Qualification Defense</a:t>
            </a:r>
            <a:r>
              <a:rPr lang="en-US" altLang="en-US" dirty="0">
                <a:latin typeface="Arial" charset="0"/>
                <a:cs typeface="Arial" charset="0"/>
              </a:rPr>
              <a:t>: Permissible discrimination if legally necessary for employer’s particular business</a:t>
            </a:r>
          </a:p>
          <a:p>
            <a:pPr lvl="2" eaLnBrk="1" hangingPunct="1">
              <a:spcBef>
                <a:spcPts val="9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Legalized discrimination, </a:t>
            </a:r>
            <a:r>
              <a:rPr lang="en-IN" altLang="en-US" dirty="0">
                <a:latin typeface="Arial" charset="0"/>
                <a:cs typeface="Arial" charset="0"/>
              </a:rPr>
              <a:t>narrowly construed by the courts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2" eaLnBrk="1" hangingPunct="1">
              <a:spcBef>
                <a:spcPts val="900"/>
              </a:spcBef>
            </a:pPr>
            <a:r>
              <a:rPr lang="en-US" altLang="en-US" i="1" dirty="0">
                <a:latin typeface="Arial" charset="0"/>
                <a:cs typeface="Arial" charset="0"/>
              </a:rPr>
              <a:t>Case: Wilson v. Southwest Airlines Company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 Discrimination Concepts: Disparate Impact </a:t>
            </a:r>
            <a:r>
              <a:rPr lang="en-US" sz="2400" dirty="0">
                <a:solidFill>
                  <a:prstClr val="black"/>
                </a:solidFill>
              </a:rPr>
              <a:t>(1)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charset="0"/>
                <a:cs typeface="Arial" charset="0"/>
              </a:rPr>
              <a:t>Disparate impact</a:t>
            </a:r>
            <a:r>
              <a:rPr lang="en-US" altLang="en-US" dirty="0">
                <a:latin typeface="Arial" charset="0"/>
                <a:cs typeface="Arial" charset="0"/>
              </a:rPr>
              <a:t>: Discriminatory effect of a </a:t>
            </a:r>
            <a:r>
              <a:rPr lang="en-US" altLang="en-US" b="1" dirty="0">
                <a:latin typeface="Arial" charset="0"/>
                <a:cs typeface="Arial" charset="0"/>
              </a:rPr>
              <a:t>facially neutral policy </a:t>
            </a:r>
            <a:r>
              <a:rPr lang="en-US" altLang="en-US" dirty="0">
                <a:latin typeface="Arial" charset="0"/>
                <a:cs typeface="Arial" charset="0"/>
              </a:rPr>
              <a:t>on a Title VII group</a:t>
            </a:r>
          </a:p>
          <a:p>
            <a:pPr lvl="1" eaLnBrk="1" hangingPunct="1"/>
            <a:r>
              <a:rPr lang="en-US" altLang="en-US" b="1" dirty="0">
                <a:latin typeface="Arial" charset="0"/>
                <a:cs typeface="Arial" charset="0"/>
              </a:rPr>
              <a:t>Facially neutral policy</a:t>
            </a:r>
            <a:r>
              <a:rPr lang="en-IN" altLang="en-US" dirty="0">
                <a:latin typeface="Arial" charset="0"/>
                <a:cs typeface="Arial" charset="0"/>
              </a:rPr>
              <a:t>: Workplace policy that applies equally to all appropriate employees</a:t>
            </a:r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i="1" dirty="0">
                <a:latin typeface="Arial" charset="0"/>
                <a:cs typeface="Arial" charset="0"/>
              </a:rPr>
              <a:t>Case: Griggs v. Duke Power Company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 Discrimination Concepts: Disparate Impact </a:t>
            </a:r>
            <a:r>
              <a:rPr lang="en-US" sz="2400" dirty="0">
                <a:solidFill>
                  <a:prstClr val="black"/>
                </a:solidFill>
              </a:rPr>
              <a:t>(2)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altLang="en-US" b="1" dirty="0">
                <a:latin typeface="Arial" charset="0"/>
                <a:cs typeface="Arial" charset="0"/>
              </a:rPr>
              <a:t>Screening device</a:t>
            </a:r>
            <a:r>
              <a:rPr lang="en-US" altLang="en-US" dirty="0">
                <a:latin typeface="Arial" charset="0"/>
                <a:cs typeface="Arial" charset="0"/>
              </a:rPr>
              <a:t>: Mechanism used to separate  applicants from the general pool of candidates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b="1" dirty="0">
                <a:latin typeface="Arial" charset="0"/>
                <a:cs typeface="Arial" charset="0"/>
              </a:rPr>
              <a:t>Four-fifths rule</a:t>
            </a:r>
            <a:r>
              <a:rPr lang="en-US" altLang="en-US" dirty="0">
                <a:latin typeface="Arial" charset="0"/>
                <a:cs typeface="Arial" charset="0"/>
              </a:rPr>
              <a:t>: </a:t>
            </a:r>
            <a:r>
              <a:rPr lang="en-IN" altLang="en-US" dirty="0">
                <a:latin typeface="Arial" charset="0"/>
                <a:cs typeface="Arial" charset="0"/>
              </a:rPr>
              <a:t>Minority group must perform at least 80 percent (four-fifths) as well as the majority group under a screening device</a:t>
            </a:r>
          </a:p>
          <a:p>
            <a:pPr lvl="1" eaLnBrk="1" hangingPunct="1">
              <a:spcBef>
                <a:spcPts val="1000"/>
              </a:spcBef>
            </a:pPr>
            <a:r>
              <a:rPr lang="en-IN" altLang="en-US" dirty="0">
                <a:latin typeface="Arial" charset="0"/>
                <a:cs typeface="Arial" charset="0"/>
              </a:rPr>
              <a:t>If the requirement is not met, a presumption arises that the screening device has a disparate impact on the minority group and must be shown to serve a legitimate business necessity</a:t>
            </a:r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Subjective or objective criteria are a concern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 Discrimination Concepts: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Disparate Impact </a:t>
            </a:r>
            <a:r>
              <a:rPr lang="en-US" sz="2400" dirty="0">
                <a:solidFill>
                  <a:prstClr val="black"/>
                </a:solidFill>
              </a:rPr>
              <a:t>(3)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371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Arial" charset="0"/>
                <a:cs typeface="Arial" charset="0"/>
              </a:rPr>
              <a:t>Preemployment</a:t>
            </a:r>
            <a:r>
              <a:rPr lang="en-US" altLang="en-US" dirty="0">
                <a:latin typeface="Arial" charset="0"/>
                <a:cs typeface="Arial" charset="0"/>
              </a:rPr>
              <a:t> interviews</a:t>
            </a: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Employment applications</a:t>
            </a:r>
          </a:p>
          <a:p>
            <a:pPr eaLnBrk="1" hangingPunct="1"/>
            <a:r>
              <a:rPr lang="en-US" altLang="en-US" b="1" dirty="0">
                <a:latin typeface="Arial" charset="0"/>
                <a:cs typeface="Arial" charset="0"/>
              </a:rPr>
              <a:t>Business necessity</a:t>
            </a:r>
            <a:r>
              <a:rPr lang="en-US" altLang="en-US" dirty="0">
                <a:latin typeface="Arial" charset="0"/>
                <a:cs typeface="Arial" charset="0"/>
              </a:rPr>
              <a:t>: Defense to a disparate impact case based on the employer’s need for the policy as a legitimate requirement for the job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Other Defenses to Employment Discrimination Claims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Employee’s evidence is not true</a:t>
            </a: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Employer’s “bottom line” comes out correctly</a:t>
            </a:r>
          </a:p>
          <a:p>
            <a:pPr eaLnBrk="1" hangingPunct="1"/>
            <a:r>
              <a:rPr lang="en-US" altLang="en-US" i="1" dirty="0">
                <a:latin typeface="Arial" charset="0"/>
                <a:cs typeface="Arial" charset="0"/>
              </a:rPr>
              <a:t>Case: Connecticut v. Teal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Other Common Concepts </a:t>
            </a:r>
            <a:r>
              <a:rPr lang="en-US" sz="2400" dirty="0">
                <a:solidFill>
                  <a:prstClr val="black"/>
                </a:solidFill>
              </a:rPr>
              <a:t>(1)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37100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altLang="en-US" b="1" dirty="0">
                <a:latin typeface="Arial" charset="0"/>
                <a:cs typeface="Arial" charset="0"/>
              </a:rPr>
              <a:t>Accommodation: </a:t>
            </a:r>
            <a:r>
              <a:rPr lang="en-US" altLang="en-US" dirty="0">
                <a:latin typeface="Arial" charset="0"/>
                <a:cs typeface="Arial" charset="0"/>
              </a:rPr>
              <a:t>Employer’s duty in Title VII religious discrimination claims and under Americans With Disabilities Act (ADA) to accommodate workplace conflicts</a:t>
            </a:r>
          </a:p>
          <a:p>
            <a:pPr lvl="1" eaLnBrk="1" hangingPunct="1">
              <a:spcBef>
                <a:spcPts val="5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Should not cause undue hardship to the employer</a:t>
            </a:r>
          </a:p>
          <a:p>
            <a:pPr lvl="1" eaLnBrk="1" hangingPunct="1">
              <a:spcBef>
                <a:spcPts val="50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Extent of duty varies between religious and disability accommodations</a:t>
            </a:r>
          </a:p>
          <a:p>
            <a:pPr eaLnBrk="1" hangingPunct="1">
              <a:spcBef>
                <a:spcPts val="500"/>
              </a:spcBef>
            </a:pPr>
            <a:r>
              <a:rPr lang="en-US" altLang="en-US" b="1" dirty="0">
                <a:latin typeface="Arial" charset="0"/>
                <a:cs typeface="Arial" charset="0"/>
              </a:rPr>
              <a:t>Retaliation</a:t>
            </a:r>
            <a:r>
              <a:rPr lang="en-US" altLang="en-US" dirty="0">
                <a:latin typeface="Arial" charset="0"/>
                <a:cs typeface="Arial" charset="0"/>
              </a:rPr>
              <a:t>: </a:t>
            </a:r>
            <a:r>
              <a:rPr lang="en-IN" altLang="en-US" dirty="0">
                <a:latin typeface="Arial" charset="0"/>
                <a:cs typeface="Arial" charset="0"/>
              </a:rPr>
              <a:t>Provisions allowing employees to file separate claims for negative consequences experienced from their employers for pursuing their lawful rights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Learning Objectives </a:t>
            </a:r>
            <a:r>
              <a:rPr lang="en-US" sz="2400" dirty="0"/>
              <a:t>(2)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Recite and explain at least three exceptions to employment-at-will 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/>
              <a:t>Distinguish between disparate impact and disparate treatment discrimination claims </a:t>
            </a:r>
          </a:p>
          <a:p>
            <a:r>
              <a:rPr lang="en-US" dirty="0"/>
              <a:t>Provide several bases for employer defenses to employment discrimination claims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Other Common Concepts </a:t>
            </a:r>
            <a:r>
              <a:rPr lang="en-US" sz="2400" dirty="0">
                <a:solidFill>
                  <a:prstClr val="black"/>
                </a:solidFill>
              </a:rPr>
              <a:t>(2)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371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b="1" dirty="0">
                <a:latin typeface="Arial" charset="0"/>
                <a:cs typeface="Arial" charset="0"/>
              </a:rPr>
              <a:t>Exhaustion of Administrative Remedies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en-IN" altLang="en-US" dirty="0">
                <a:latin typeface="Arial" charset="0"/>
                <a:cs typeface="Arial" charset="0"/>
              </a:rPr>
              <a:t>Going through the EEOC administrative procedure before being permitted to seek judicial review of an agency decision</a:t>
            </a:r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711309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400" dirty="0"/>
              <a:t>Exhibit 2.9 - Employment Discrimination Remedies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16" y="1526402"/>
            <a:ext cx="5401429" cy="473458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Employment Discrimination Remedies </a:t>
            </a:r>
            <a:r>
              <a:rPr lang="en-US" sz="2400" dirty="0">
                <a:solidFill>
                  <a:prstClr val="black"/>
                </a:solidFill>
              </a:rPr>
              <a:t>(1)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1025" y="2181225"/>
          <a:ext cx="8012113" cy="3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Key Terms</a:t>
                      </a: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</a:t>
                      </a:r>
                    </a:p>
                  </a:txBody>
                  <a:tcPr marL="91443" marR="91443" marT="45706" marB="457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12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Back pay</a:t>
                      </a: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Money awarded for time employee was not working because of illegal discrimination</a:t>
                      </a:r>
                    </a:p>
                  </a:txBody>
                  <a:tcPr marL="91443" marR="91443" marT="45706" marB="457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34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Front pay</a:t>
                      </a: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Equitable remedy of money awarded to claimant when reinstatement is not possible or feasible</a:t>
                      </a:r>
                    </a:p>
                  </a:txBody>
                  <a:tcPr marL="91443" marR="91443" marT="45706" marB="457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8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Retroactive seniority</a:t>
                      </a: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Seniority that dates back to the time the claimant was treated illegally</a:t>
                      </a:r>
                    </a:p>
                  </a:txBody>
                  <a:tcPr marL="91443" marR="91443" marT="45706" marB="457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</a:rPr>
              <a:t>Employment Discrimination Remedies </a:t>
            </a:r>
            <a:r>
              <a:rPr lang="en-US" sz="2400" dirty="0">
                <a:solidFill>
                  <a:prstClr val="black"/>
                </a:solidFill>
              </a:rPr>
              <a:t>(2)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201760"/>
              </p:ext>
            </p:extLst>
          </p:nvPr>
        </p:nvGraphicFramePr>
        <p:xfrm>
          <a:off x="581025" y="2181225"/>
          <a:ext cx="8012113" cy="34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Key Terms</a:t>
                      </a: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Meaning</a:t>
                      </a:r>
                    </a:p>
                  </a:txBody>
                  <a:tcPr marL="91443" marR="91443"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9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Make-whole relief</a:t>
                      </a: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Attempt to put the claimant in position he or she would have been 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been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in had there been no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discrimination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3" marB="45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Compensatory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damages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Money damages given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to a party to compensate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for direct losses due to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an injury suffered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3" marB="457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Punitive damages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Money over and above compensatory damages, 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imposed by a court to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punish employer or deter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future acts</a:t>
                      </a:r>
                    </a:p>
                  </a:txBody>
                  <a:tcPr marL="91443" marR="91443" marT="45703" marB="457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Legal Resources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Law Libraries</a:t>
            </a:r>
          </a:p>
          <a:p>
            <a:pPr lvl="1"/>
            <a:r>
              <a:rPr lang="en-IN" dirty="0"/>
              <a:t>Found everywhere from private law firms to public courthouses</a:t>
            </a:r>
          </a:p>
          <a:p>
            <a:pPr lvl="1"/>
            <a:r>
              <a:rPr lang="en-IN" dirty="0"/>
              <a:t>Can contain only a few necessary legal resources or vast ones</a:t>
            </a:r>
          </a:p>
          <a:p>
            <a:r>
              <a:rPr lang="en-IN" dirty="0"/>
              <a:t>The Internet</a:t>
            </a:r>
          </a:p>
          <a:p>
            <a:pPr lvl="1"/>
            <a:r>
              <a:rPr lang="en-IN" dirty="0"/>
              <a:t>Includes legal databases for public consumption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005020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Management Tips </a:t>
            </a:r>
            <a:r>
              <a:rPr lang="en-US" sz="2400" dirty="0">
                <a:solidFill>
                  <a:prstClr val="black"/>
                </a:solidFill>
              </a:rPr>
              <a:t>(1)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65766"/>
          </a:xfrm>
        </p:spPr>
        <p:txBody>
          <a:bodyPr/>
          <a:lstStyle/>
          <a:p>
            <a:pPr eaLnBrk="1" hangingPunct="1"/>
            <a:r>
              <a:rPr lang="en-IN" altLang="en-US" dirty="0">
                <a:latin typeface="Arial" charset="0"/>
                <a:cs typeface="Arial" charset="0"/>
              </a:rPr>
              <a:t>Employers are always allowed to hire the best person for a job</a:t>
            </a:r>
          </a:p>
          <a:p>
            <a:pPr lvl="1" eaLnBrk="1" hangingPunct="1"/>
            <a:r>
              <a:rPr lang="en-IN" altLang="en-US" dirty="0">
                <a:latin typeface="Arial" charset="0"/>
                <a:cs typeface="Arial" charset="0"/>
              </a:rPr>
              <a:t>Allowed to fire an employee for any reason as long as it is not for one of the specific reasons prohibited by law</a:t>
            </a:r>
          </a:p>
          <a:p>
            <a:pPr eaLnBrk="1" hangingPunct="1"/>
            <a:r>
              <a:rPr lang="en-IN" altLang="en-US" dirty="0">
                <a:latin typeface="Arial" charset="0"/>
                <a:cs typeface="Arial" charset="0"/>
              </a:rPr>
              <a:t>Company policies and procedures should create a space for employees to voice any concerns and complaints</a:t>
            </a: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Employers should </a:t>
            </a:r>
            <a:r>
              <a:rPr lang="en-IN" altLang="en-US" dirty="0">
                <a:latin typeface="Arial" charset="0"/>
                <a:cs typeface="Arial" charset="0"/>
              </a:rPr>
              <a:t>subject termination decisions to internal review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153098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Management Tips </a:t>
            </a:r>
            <a:r>
              <a:rPr lang="en-US" sz="2400" dirty="0">
                <a:solidFill>
                  <a:prstClr val="black"/>
                </a:solidFill>
              </a:rPr>
              <a:t>(2)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74474"/>
          </a:xfrm>
        </p:spPr>
        <p:txBody>
          <a:bodyPr/>
          <a:lstStyle/>
          <a:p>
            <a:pPr eaLnBrk="1" hangingPunct="1"/>
            <a:r>
              <a:rPr lang="en-IN" altLang="en-US" dirty="0">
                <a:latin typeface="Arial" charset="0"/>
                <a:cs typeface="Arial" charset="0"/>
              </a:rPr>
              <a:t>Employees should be made aware of their rights under the law regarding any protected category to which they may belong</a:t>
            </a:r>
          </a:p>
          <a:p>
            <a:pPr eaLnBrk="1" hangingPunct="1"/>
            <a:r>
              <a:rPr lang="en-IN" altLang="en-US" dirty="0">
                <a:latin typeface="Arial" charset="0"/>
                <a:cs typeface="Arial" charset="0"/>
              </a:rPr>
              <a:t>Policies that discriminate on their face should be discarded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05547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B366-8557-4E79-BC7A-89786C6E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  <a:r>
              <a:rPr lang="en-US" sz="2400" dirty="0"/>
              <a:t>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034C-D6E8-456A-89E0-DF217CFA4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if there is sufficient basis for a retaliation claim by an employee</a:t>
            </a:r>
            <a:endParaRPr lang="en-US" altLang="en-US" dirty="0">
              <a:latin typeface="Arial" charset="0"/>
              <a:cs typeface="Arial" charset="0"/>
            </a:endParaRPr>
          </a:p>
          <a:p>
            <a:r>
              <a:rPr lang="en-US" dirty="0"/>
              <a:t>Identify sources for further legal information and resources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76234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/>
              <a:t>Stare Decisis </a:t>
            </a:r>
            <a:r>
              <a:rPr lang="en-US" dirty="0"/>
              <a:t>and Precedent </a:t>
            </a:r>
            <a:r>
              <a:rPr lang="en-US" sz="2400" dirty="0"/>
              <a:t>(1)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latin typeface="Arial" charset="0"/>
                <a:cs typeface="Arial" charset="0"/>
              </a:rPr>
              <a:t>Stare decisis </a:t>
            </a:r>
            <a:r>
              <a:rPr lang="en-US" altLang="en-US" dirty="0">
                <a:latin typeface="Arial" charset="0"/>
                <a:cs typeface="Arial" charset="0"/>
              </a:rPr>
              <a:t>(stand by a decision)</a:t>
            </a:r>
          </a:p>
          <a:p>
            <a:pPr lvl="1" eaLnBrk="1" hangingPunct="1"/>
            <a:r>
              <a:rPr lang="en-IN" altLang="en-US" dirty="0">
                <a:latin typeface="Arial" charset="0"/>
                <a:cs typeface="Arial" charset="0"/>
              </a:rPr>
              <a:t>Process of a court using prior decisions to determine decision for case before it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Decision may be a concurring or a dissenting opinion</a:t>
            </a:r>
          </a:p>
          <a:p>
            <a:pPr lvl="0" eaLnBrk="1" hangingPunct="1"/>
            <a:r>
              <a:rPr lang="en-IN" altLang="en-US" dirty="0">
                <a:latin typeface="Arial" charset="0"/>
                <a:cs typeface="Arial" charset="0"/>
              </a:rPr>
              <a:t>States have court systems parallel to the federal court system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Trial court </a:t>
            </a:r>
            <a:r>
              <a:rPr lang="en-US" altLang="en-US" sz="18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altLang="en-US" dirty="0">
                <a:latin typeface="Arial" charset="0"/>
                <a:cs typeface="Arial" charset="0"/>
                <a:sym typeface="Wingdings" pitchFamily="2" charset="2"/>
              </a:rPr>
              <a:t> intermediate court of appeals </a:t>
            </a:r>
            <a:r>
              <a:rPr lang="en-US" altLang="en-US" sz="18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altLang="en-US" dirty="0">
                <a:latin typeface="Arial" charset="0"/>
                <a:cs typeface="Arial" charset="0"/>
                <a:sym typeface="Wingdings" pitchFamily="2" charset="2"/>
              </a:rPr>
              <a:t> state supreme court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/>
              <a:t>Stare Decisis </a:t>
            </a:r>
            <a:r>
              <a:rPr lang="en-US" dirty="0"/>
              <a:t>and Precedent </a:t>
            </a:r>
            <a:r>
              <a:rPr lang="en-US" sz="2400" dirty="0"/>
              <a:t>(2)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371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Interplay between states and the federal court system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U.S. Supreme Court decisions are final</a:t>
            </a:r>
          </a:p>
          <a:p>
            <a:pPr lvl="1" eaLnBrk="1" hangingPunct="1"/>
            <a:r>
              <a:rPr lang="en-IN" altLang="en-US" dirty="0">
                <a:latin typeface="Arial" charset="0"/>
                <a:cs typeface="Arial" charset="0"/>
              </a:rPr>
              <a:t>Congress can pass a law to change a Court decision if it believes the Court’s interpretation is not in keeping with the law’s intended purpose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Understanding the Case Parties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33965"/>
              </p:ext>
            </p:extLst>
          </p:nvPr>
        </p:nvGraphicFramePr>
        <p:xfrm>
          <a:off x="565943" y="1626563"/>
          <a:ext cx="8012113" cy="44195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3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Terms</a:t>
                      </a:r>
                    </a:p>
                  </a:txBody>
                  <a:tcPr marL="91443" marR="9144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Meaning</a:t>
                      </a:r>
                    </a:p>
                  </a:txBody>
                  <a:tcPr marL="91443" marR="91443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Plaintiff</a:t>
                      </a:r>
                      <a:endParaRPr lang="en-US" sz="2000" b="1" dirty="0"/>
                    </a:p>
                  </a:txBody>
                  <a:tcPr marL="91443" marR="91443" marT="45712" marB="45712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One who brings a civil action in court</a:t>
                      </a:r>
                    </a:p>
                  </a:txBody>
                  <a:tcPr marL="91443" marR="91443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Defendant</a:t>
                      </a:r>
                      <a:endParaRPr lang="en-US" sz="2000" b="1" dirty="0"/>
                    </a:p>
                  </a:txBody>
                  <a:tcPr marL="91443" marR="91443" marT="45712" marB="45712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One against whom a case is brought</a:t>
                      </a:r>
                    </a:p>
                  </a:txBody>
                  <a:tcPr marL="91443" marR="91443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Appellant</a:t>
                      </a:r>
                      <a:endParaRPr lang="en-US" sz="2000" b="1" dirty="0"/>
                    </a:p>
                  </a:txBody>
                  <a:tcPr marL="91443" marR="91443" marT="45712" marB="45712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One who brings an appeal </a:t>
                      </a:r>
                    </a:p>
                  </a:txBody>
                  <a:tcPr marL="91443" marR="91443"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Appellee</a:t>
                      </a:r>
                      <a:endParaRPr lang="en-US" sz="2000" b="1" dirty="0"/>
                    </a:p>
                  </a:txBody>
                  <a:tcPr marL="91443" marR="91443" marT="45712" marB="45712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One against whom an appeal is brought</a:t>
                      </a:r>
                    </a:p>
                  </a:txBody>
                  <a:tcPr marL="91443" marR="91443"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Petitioner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 marL="91443" marR="91443" marT="45712" marB="45712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One who appeals a case to the Supreme Court</a:t>
                      </a:r>
                    </a:p>
                  </a:txBody>
                  <a:tcPr marL="91443" marR="91443" marT="45712" marB="457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Respondent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 marL="91443" marR="91443" marT="45712" marB="45712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One against whom a case is appealed at the Supreme Court</a:t>
                      </a:r>
                    </a:p>
                  </a:txBody>
                  <a:tcPr marL="91443" marR="91443" marT="45712" marB="457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Understanding the Case: Information</a:t>
            </a:r>
          </a:p>
        </p:txBody>
      </p:sp>
      <p:graphicFrame>
        <p:nvGraphicFramePr>
          <p:cNvPr id="13336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820375"/>
              </p:ext>
            </p:extLst>
          </p:nvPr>
        </p:nvGraphicFramePr>
        <p:xfrm>
          <a:off x="457200" y="1594241"/>
          <a:ext cx="8229600" cy="425192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93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Key Terms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43" marR="91443"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Meaning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43" marR="91443" marT="45707" marB="4570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Law reporter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43" marR="91443" marT="45707" marB="45707" horzOverflow="overflow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Book in which court opinions are placed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43" marR="91443" marT="45707" marB="45707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2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Case citation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43" marR="91443" marT="45707" marB="45707" horzOverflow="overflow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The line after the case name in the 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l</a:t>
                      </a: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aw reporter</a:t>
                      </a:r>
                      <a:r>
                        <a:rPr kumimoji="0" lang="en-I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that has several numbers and a few letters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43" marR="91443" marT="45707" marB="4570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Motion to dismiss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43" marR="91443" marT="45707" marB="45707" horzOverflow="overflow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Request by a defendant for the court to dismiss the plaintiff’s case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43" marR="91443" marT="45707" marB="4570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Motion for summary judgment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43" marR="91443" marT="45707" marB="45707" horzOverflow="overflow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Defendant’s request for the court to rule on the plaintiff’s case based on the documents submitted, alleging there are no triable issues of fact to be decided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43" marR="91443" marT="45707" marB="4570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a-Latn" sz="19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Per curiam</a:t>
                      </a:r>
                      <a:endParaRPr kumimoji="0" lang="la-Latn" sz="1900" b="1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43" marR="91443" marT="45707" marB="45707" horzOverflow="overflow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Brief determination made by an appellate court, </a:t>
                      </a:r>
                      <a:r>
                        <a:rPr kumimoji="0" lang="en-IN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not issued by a particular judge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43" marR="91443" marT="45707" marB="4570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/>
              <a:t>Prima Facie </a:t>
            </a:r>
            <a:r>
              <a:rPr lang="en-US" dirty="0"/>
              <a:t>Case</a:t>
            </a:r>
            <a:endParaRPr lang="en-US" sz="28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charset="0"/>
                <a:cs typeface="Arial" charset="0"/>
              </a:rPr>
              <a:t>Cause of action</a:t>
            </a:r>
            <a:r>
              <a:rPr lang="en-US" altLang="en-US" dirty="0">
                <a:latin typeface="Arial" charset="0"/>
                <a:cs typeface="Arial" charset="0"/>
              </a:rPr>
              <a:t>: Right provided by law for a party to sue for remedies when </a:t>
            </a:r>
            <a:r>
              <a:rPr lang="en-IN" altLang="en-US" dirty="0">
                <a:latin typeface="Arial" charset="0"/>
                <a:cs typeface="Arial" charset="0"/>
              </a:rPr>
              <a:t>certain legal rights are violated</a:t>
            </a:r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b="1" dirty="0">
                <a:latin typeface="Arial" charset="0"/>
                <a:cs typeface="Arial" charset="0"/>
              </a:rPr>
              <a:t>Prima facie case</a:t>
            </a:r>
            <a:r>
              <a:rPr lang="en-US" altLang="en-US" dirty="0">
                <a:latin typeface="Arial" charset="0"/>
                <a:cs typeface="Arial" charset="0"/>
              </a:rPr>
              <a:t>: Presentation of evidence that fits each requirement of a cause of action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Establishes plaintiff’s claim to a cause of action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Requires defendant to </a:t>
            </a:r>
            <a:r>
              <a:rPr lang="en-IN" altLang="en-US" dirty="0">
                <a:latin typeface="Arial" charset="0"/>
                <a:cs typeface="Arial" charset="0"/>
              </a:rPr>
              <a:t>establish all the elements of the claim</a:t>
            </a:r>
            <a:r>
              <a:rPr lang="en-US" altLang="en-US" dirty="0">
                <a:latin typeface="Arial" charset="0"/>
                <a:cs typeface="Arial" charset="0"/>
              </a:rPr>
              <a:t>(s)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5EC02-E41D-4C4E-B4C3-62DF6C1CEF31}"/>
              </a:ext>
            </a:extLst>
          </p:cNvPr>
          <p:cNvSpPr txBox="1">
            <a:spLocks/>
          </p:cNvSpPr>
          <p:nvPr/>
        </p:nvSpPr>
        <p:spPr bwMode="auto">
          <a:xfrm>
            <a:off x="457200" y="6468067"/>
            <a:ext cx="8229600" cy="244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100" b="1" dirty="0">
                <a:solidFill>
                  <a:prstClr val="black"/>
                </a:solidFill>
                <a:cs typeface="+mn-cs"/>
              </a:rPr>
              <a:t>            </a:t>
            </a:r>
            <a:r>
              <a:rPr lang="en-US" altLang="en-US" sz="800" b="1" dirty="0">
                <a:solidFill>
                  <a:prstClr val="black"/>
                </a:solidFill>
                <a:cs typeface="+mn-cs"/>
              </a:rPr>
              <a:t>Copyright 2019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109&quot;&gt;&lt;object type=&quot;3&quot; unique_id=&quot;10110&quot;&gt;&lt;property id=&quot;20148&quot; value=&quot;5&quot;/&gt;&lt;property id=&quot;20300&quot; value=&quot;Slide 1 - &amp;quot;Chapter 2&amp;#x0D;&amp;#x0A;The Employment Law Toolkit: Resources for Understanding the Law and Recurring Legal Concepts&amp;quot;&quot;/&gt;&lt;property id=&quot;20307&quot; value=&quot;326&quot;/&gt;&lt;/object&gt;&lt;object type=&quot;3&quot; unique_id=&quot;10111&quot;&gt;&lt;property id=&quot;20148&quot; value=&quot;5&quot;/&gt;&lt;property id=&quot;20300&quot; value=&quot;Slide 2 - &amp;quot;Learning Objectives&amp;quot;&quot;/&gt;&lt;property id=&quot;20307&quot; value=&quot;292&quot;/&gt;&lt;/object&gt;&lt;object type=&quot;3&quot; unique_id=&quot;10112&quot;&gt;&lt;property id=&quot;20148&quot; value=&quot;5&quot;/&gt;&lt;property id=&quot;20300&quot; value=&quot;Slide 3 - &amp;quot;Learning Objectives&amp;quot;&quot;/&gt;&lt;property id=&quot;20307&quot; value=&quot;325&quot;/&gt;&lt;/object&gt;&lt;object type=&quot;3&quot; unique_id=&quot;10113&quot;&gt;&lt;property id=&quot;20148&quot; value=&quot;5&quot;/&gt;&lt;property id=&quot;20300&quot; value=&quot;Slide 4 - &amp;quot;Learning Objectives&amp;quot;&quot;/&gt;&lt;property id=&quot;20307&quot; value=&quot;324&quot;/&gt;&lt;/object&gt;&lt;object type=&quot;3&quot; unique_id=&quot;10114&quot;&gt;&lt;property id=&quot;20148&quot; value=&quot;5&quot;/&gt;&lt;property id=&quot;20300&quot; value=&quot;Slide 5 - &amp;quot;Stare Decisis and Precedent&amp;quot;&quot;/&gt;&lt;property id=&quot;20307&quot; value=&quot;293&quot;/&gt;&lt;/object&gt;&lt;object type=&quot;3&quot; unique_id=&quot;10115&quot;&gt;&lt;property id=&quot;20148&quot; value=&quot;5&quot;/&gt;&lt;property id=&quot;20300&quot; value=&quot;Slide 6 - &amp;quot;Stare Decisis and Precedent&amp;quot;&quot;/&gt;&lt;property id=&quot;20307&quot; value=&quot;294&quot;/&gt;&lt;/object&gt;&lt;object type=&quot;3&quot; unique_id=&quot;10116&quot;&gt;&lt;property id=&quot;20148&quot; value=&quot;5&quot;/&gt;&lt;property id=&quot;20300&quot; value=&quot;Slide 7 - &amp;quot;Understanding the Case Information&amp;quot;&quot;/&gt;&lt;property id=&quot;20307&quot; value=&quot;327&quot;/&gt;&lt;/object&gt;&lt;object type=&quot;3&quot; unique_id=&quot;10117&quot;&gt;&lt;property id=&quot;20148&quot; value=&quot;5&quot;/&gt;&lt;property id=&quot;20300&quot; value=&quot;Slide 8 - &amp;quot;Understanding the Case Information&amp;quot;&quot;/&gt;&lt;property id=&quot;20307&quot; value=&quot;329&quot;/&gt;&lt;/object&gt;&lt;object type=&quot;3&quot; unique_id=&quot;10118&quot;&gt;&lt;property id=&quot;20148&quot; value=&quot;5&quot;/&gt;&lt;property id=&quot;20300&quot; value=&quot;Slide 9 - &amp;quot;Prima Facie Case&amp;quot;&quot;/&gt;&lt;property id=&quot;20307&quot; value=&quot;297&quot;/&gt;&lt;/object&gt;&lt;object type=&quot;3&quot; unique_id=&quot;10119&quot;&gt;&lt;property id=&quot;20148&quot; value=&quot;5&quot;/&gt;&lt;property id=&quot;20300&quot; value=&quot;Slide 10 - &amp;quot;Employment-at-Will Concepts&amp;quot;&quot;/&gt;&lt;property id=&quot;20307&quot; value=&quot;298&quot;/&gt;&lt;/object&gt;&lt;object type=&quot;3&quot; unique_id=&quot;10120&quot;&gt;&lt;property id=&quot;20148&quot; value=&quot;5&quot;/&gt;&lt;property id=&quot;20300&quot; value=&quot;Slide 11 - &amp;quot;Employment-at-Will Concepts&amp;quot;&quot;/&gt;&lt;property id=&quot;20307&quot; value=&quot;299&quot;/&gt;&lt;/object&gt;&lt;object type=&quot;3&quot; unique_id=&quot;10121&quot;&gt;&lt;property id=&quot;20148&quot; value=&quot;5&quot;/&gt;&lt;property id=&quot;20300&quot; value=&quot;Slide 12 - &amp;quot;Exceptions to the At-Will Doctrine&amp;quot;&quot;/&gt;&lt;property id=&quot;20307&quot; value=&quot;300&quot;/&gt;&lt;/object&gt;&lt;object type=&quot;3&quot; unique_id=&quot;10122&quot;&gt;&lt;property id=&quot;20148&quot; value=&quot;5&quot;/&gt;&lt;property id=&quot;20300&quot; value=&quot;Slide 13 - &amp;quot;Violation of Public Policy&amp;quot;&quot;/&gt;&lt;property id=&quot;20307&quot; value=&quot;301&quot;/&gt;&lt;/object&gt;&lt;object type=&quot;3&quot; unique_id=&quot;10123&quot;&gt;&lt;property id=&quot;20148&quot; value=&quot;5&quot;/&gt;&lt;property id=&quot;20300&quot; value=&quot;Slide 14 - &amp;quot;Retaliatory Discharge&amp;quot;&quot;/&gt;&lt;property id=&quot;20307&quot; value=&quot;302&quot;/&gt;&lt;/object&gt;&lt;object type=&quot;3&quot; unique_id=&quot;10124&quot;&gt;&lt;property id=&quot;20148&quot; value=&quot;5&quot;/&gt;&lt;property id=&quot;20300&quot; value=&quot;Slide 15 - &amp;quot;Retaliatory Discharge: Prima Facie Case&amp;quot;&quot;/&gt;&lt;property id=&quot;20307&quot; value=&quot;305&quot;/&gt;&lt;/object&gt;&lt;object type=&quot;3&quot; unique_id=&quot;10125&quot;&gt;&lt;property id=&quot;20148&quot; value=&quot;5&quot;/&gt;&lt;property id=&quot;20300&quot; value=&quot;Slide 16 - &amp;quot;Breach of Implied Covenant of Good Faith and Fair Dealing&amp;quot;&quot;/&gt;&lt;property id=&quot;20307&quot; value=&quot;303&quot;/&gt;&lt;/object&gt;&lt;object type=&quot;3&quot; unique_id=&quot;10126&quot;&gt;&lt;property id=&quot;20148&quot; value=&quot;5&quot;/&gt;&lt;property id=&quot;20300&quot; value=&quot;Slide 17 - &amp;quot;Breach of Implied Contract&amp;quot;&quot;/&gt;&lt;property id=&quot;20307&quot; value=&quot;304&quot;/&gt;&lt;/object&gt;&lt;object type=&quot;3&quot; unique_id=&quot;10127&quot;&gt;&lt;property id=&quot;20148&quot; value=&quot;5&quot;/&gt;&lt;property id=&quot;20300&quot; value=&quot;Slide 18 - &amp;quot;Promissory Estoppel: Prima Facie Case&amp;quot;&quot;/&gt;&lt;property id=&quot;20307&quot; value=&quot;306&quot;/&gt;&lt;/object&gt;&lt;object type=&quot;3&quot; unique_id=&quot;10128&quot;&gt;&lt;property id=&quot;20148&quot; value=&quot;5&quot;/&gt;&lt;property id=&quot;20300&quot; value=&quot;Slide 19 - &amp;quot;Constructive Discharge&amp;quot;&quot;/&gt;&lt;property id=&quot;20307&quot; value=&quot;307&quot;/&gt;&lt;/object&gt;&lt;object type=&quot;3&quot; unique_id=&quot;10129&quot;&gt;&lt;property id=&quot;20148&quot; value=&quot;5&quot;/&gt;&lt;property id=&quot;20300&quot; value=&quot;Slide 20 - &amp;quot;Other Exceptions to At-Will Doctrine&amp;quot;&quot;/&gt;&lt;property id=&quot;20307&quot; value=&quot;308&quot;/&gt;&lt;/object&gt;&lt;object type=&quot;3&quot; unique_id=&quot;10130&quot;&gt;&lt;property id=&quot;20148&quot; value=&quot;5&quot;/&gt;&lt;property id=&quot;20300&quot; value=&quot;Slide 21 - &amp;quot;Other Exceptions to At-Will Doctrine&amp;quot;&quot;/&gt;&lt;property id=&quot;20307&quot; value=&quot;323&quot;/&gt;&lt;/object&gt;&lt;object type=&quot;3&quot; unique_id=&quot;10131&quot;&gt;&lt;property id=&quot;20148&quot; value=&quot;5&quot;/&gt;&lt;property id=&quot;20300&quot; value=&quot;Slide 22 - &amp;quot;Disparate Treatment Discrimination: Prima Facie Case&amp;quot;&quot;/&gt;&lt;property id=&quot;20307&quot; value=&quot;309&quot;/&gt;&lt;/object&gt;&lt;object type=&quot;3&quot; unique_id=&quot;10132&quot;&gt;&lt;property id=&quot;20148&quot; value=&quot;5&quot;/&gt;&lt;property id=&quot;20300&quot; value=&quot;Slide 23 - &amp;quot;Employment Discrimination Concepts: Disparate Treatment&amp;quot;&quot;/&gt;&lt;property id=&quot;20307&quot; value=&quot;330&quot;/&gt;&lt;/object&gt;&lt;object type=&quot;3&quot; unique_id=&quot;10133&quot;&gt;&lt;property id=&quot;20148&quot; value=&quot;5&quot;/&gt;&lt;property id=&quot;20300&quot; value=&quot;Slide 24 - &amp;quot;Employment Discrimination Concepts: Disparate Treatment&amp;quot;&quot;/&gt;&lt;property id=&quot;20307&quot; value=&quot;310&quot;/&gt;&lt;/object&gt;&lt;object type=&quot;3&quot; unique_id=&quot;10134&quot;&gt;&lt;property id=&quot;20148&quot; value=&quot;5&quot;/&gt;&lt;property id=&quot;20300&quot; value=&quot;Slide 25 - &amp;quot;Employment Discrimination Concepts: Disparate Impact&amp;quot;&quot;/&gt;&lt;property id=&quot;20307&quot; value=&quot;311&quot;/&gt;&lt;/object&gt;&lt;object type=&quot;3&quot; unique_id=&quot;10135&quot;&gt;&lt;property id=&quot;20148&quot; value=&quot;5&quot;/&gt;&lt;property id=&quot;20300&quot; value=&quot;Slide 26 - &amp;quot;Employment Discrimination Concepts: Disparate Impact&amp;quot;&quot;/&gt;&lt;property id=&quot;20307&quot; value=&quot;312&quot;/&gt;&lt;/object&gt;&lt;object type=&quot;3&quot; unique_id=&quot;10136&quot;&gt;&lt;property id=&quot;20148&quot; value=&quot;5&quot;/&gt;&lt;property id=&quot;20300&quot; value=&quot;Slide 27 - &amp;quot;Employment Discrimination Concepts:&amp;#x0D;&amp;#x0A;Disparate Impact&amp;quot;&quot;/&gt;&lt;property id=&quot;20307&quot; value=&quot;313&quot;/&gt;&lt;/object&gt;&lt;object type=&quot;3&quot; unique_id=&quot;10137&quot;&gt;&lt;property id=&quot;20148&quot; value=&quot;5&quot;/&gt;&lt;property id=&quot;20300&quot; value=&quot;Slide 28 - &amp;quot;Other Defenses to Employment Discrimination Claims&amp;quot;&quot;/&gt;&lt;property id=&quot;20307&quot; value=&quot;314&quot;/&gt;&lt;/object&gt;&lt;object type=&quot;3&quot; unique_id=&quot;10138&quot;&gt;&lt;property id=&quot;20148&quot; value=&quot;5&quot;/&gt;&lt;property id=&quot;20300&quot; value=&quot;Slide 29 - &amp;quot;Accommodation&amp;quot;&quot;/&gt;&lt;property id=&quot;20307&quot; value=&quot;315&quot;/&gt;&lt;/object&gt;&lt;object type=&quot;3&quot; unique_id=&quot;10139&quot;&gt;&lt;property id=&quot;20148&quot; value=&quot;5&quot;/&gt;&lt;property id=&quot;20300&quot; value=&quot;Slide 30 - &amp;quot;Exhibit 2.9 - Employment Discrimination Remedies&amp;quot;&quot;/&gt;&lt;property id=&quot;20307&quot; value=&quot;317&quot;/&gt;&lt;/object&gt;&lt;object type=&quot;3&quot; unique_id=&quot;10140&quot;&gt;&lt;property id=&quot;20148&quot; value=&quot;5&quot;/&gt;&lt;property id=&quot;20300&quot; value=&quot;Slide 31 - &amp;quot;Employment Discrimination Remedies&amp;quot;&quot;/&gt;&lt;property id=&quot;20307&quot; value=&quot;331&quot;/&gt;&lt;/object&gt;&lt;object type=&quot;3&quot; unique_id=&quot;10141&quot;&gt;&lt;property id=&quot;20148&quot; value=&quot;5&quot;/&gt;&lt;property id=&quot;20300&quot; value=&quot;Slide 32 - &amp;quot;Employment Discrimination Remedies&amp;quot;&quot;/&gt;&lt;property id=&quot;20307&quot; value=&quot;332&quot;/&gt;&lt;/object&gt;&lt;object type=&quot;3&quot; unique_id=&quot;10142&quot;&gt;&lt;property id=&quot;20148&quot; value=&quot;5&quot;/&gt;&lt;property id=&quot;20300&quot; value=&quot;Slide 33 - &amp;quot;Legal Resources&amp;quot;&quot;/&gt;&lt;property id=&quot;20307&quot; value=&quot;319&quot;/&gt;&lt;/object&gt;&lt;object type=&quot;3&quot; unique_id=&quot;10143&quot;&gt;&lt;property id=&quot;20148&quot; value=&quot;5&quot;/&gt;&lt;property id=&quot;20300&quot; value=&quot;Slide 34 - &amp;quot;Management Tips&amp;quot;&quot;/&gt;&lt;property id=&quot;20307&quot; value=&quot;320&quot;/&gt;&lt;/object&gt;&lt;object type=&quot;3&quot; unique_id=&quot;10144&quot;&gt;&lt;property id=&quot;20148&quot; value=&quot;5&quot;/&gt;&lt;property id=&quot;20300&quot; value=&quot;Slide 35 - &amp;quot;Management Tips&amp;quot;&quot;/&gt;&lt;property id=&quot;20307&quot; value=&quot;321&quot;/&gt;&lt;/object&gt;&lt;/object&gt;&lt;object type=&quot;8&quot; unique_id=&quot;10181&quot;&gt;&lt;/object&gt;&lt;/object&gt;&lt;/database&gt;"/>
  <p:tag name="MMPROD_NEXTUNIQUEID" val="10010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pter Numbe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ABAF118341F49B3F97BCD1E57DDE2" ma:contentTypeVersion="6" ma:contentTypeDescription="Create a new document." ma:contentTypeScope="" ma:versionID="4796dbcb31bea3d0fd02e4ee949330af">
  <xsd:schema xmlns:xsd="http://www.w3.org/2001/XMLSchema" xmlns:xs="http://www.w3.org/2001/XMLSchema" xmlns:p="http://schemas.microsoft.com/office/2006/metadata/properties" xmlns:ns2="3b891efd-a537-4e57-a9a6-7bde74ae8a20" xmlns:ns3="aa4f5ada-9d1d-46d6-b705-f2cf90d05a91" targetNamespace="http://schemas.microsoft.com/office/2006/metadata/properties" ma:root="true" ma:fieldsID="7776fb78729b9f75e026cc4e6f0874e2" ns2:_="" ns3:_="">
    <xsd:import namespace="3b891efd-a537-4e57-a9a6-7bde74ae8a20"/>
    <xsd:import namespace="aa4f5ada-9d1d-46d6-b705-f2cf90d05a9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Date" minOccurs="0"/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91efd-a537-4e57-a9a6-7bde74ae8a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f5ada-9d1d-46d6-b705-f2cf90d05a91" elementFormDefault="qualified">
    <xsd:import namespace="http://schemas.microsoft.com/office/2006/documentManagement/types"/>
    <xsd:import namespace="http://schemas.microsoft.com/office/infopath/2007/PartnerControls"/>
    <xsd:element name="Date" ma:index="10" nillable="true" ma:displayName="Date" ma:format="DateOnly" ma:internalName="Date">
      <xsd:simpleType>
        <xsd:restriction base="dms:DateTime"/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aa4f5ada-9d1d-46d6-b705-f2cf90d05a9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990067-9F73-4203-95F7-4DD1ACEDC0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891efd-a537-4e57-a9a6-7bde74ae8a20"/>
    <ds:schemaRef ds:uri="aa4f5ada-9d1d-46d6-b705-f2cf90d05a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AF39A3-5830-42ED-AB78-00C4B4CA027A}">
  <ds:schemaRefs>
    <ds:schemaRef ds:uri="http://schemas.microsoft.com/office/2006/metadata/properties"/>
    <ds:schemaRef ds:uri="http://schemas.microsoft.com/office/infopath/2007/PartnerControls"/>
    <ds:schemaRef ds:uri="aa4f5ada-9d1d-46d6-b705-f2cf90d05a91"/>
  </ds:schemaRefs>
</ds:datastoreItem>
</file>

<file path=customXml/itemProps3.xml><?xml version="1.0" encoding="utf-8"?>
<ds:datastoreItem xmlns:ds="http://schemas.openxmlformats.org/officeDocument/2006/customXml" ds:itemID="{7966B2CC-DBAF-4778-97FA-E2A7475F57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Chapter Number</Template>
  <TotalTime>8269</TotalTime>
  <Words>2511</Words>
  <Application>Microsoft Office PowerPoint</Application>
  <PresentationFormat>On-screen Show (4:3)</PresentationFormat>
  <Paragraphs>256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Times New Roman</vt:lpstr>
      <vt:lpstr>Arial</vt:lpstr>
      <vt:lpstr>Courier New</vt:lpstr>
      <vt:lpstr>Calibri</vt:lpstr>
      <vt:lpstr>Palatino Linotype</vt:lpstr>
      <vt:lpstr>Century Gothic</vt:lpstr>
      <vt:lpstr>Wingdings</vt:lpstr>
      <vt:lpstr>Chapter Number</vt:lpstr>
      <vt:lpstr>Chapter 2 The Employment Law Toolkit: Resources for Understanding the Law and Recurring Legal Concepts</vt:lpstr>
      <vt:lpstr>Learning Objectives (1)</vt:lpstr>
      <vt:lpstr>Learning Objectives (2)</vt:lpstr>
      <vt:lpstr>Learning Objectives (3)</vt:lpstr>
      <vt:lpstr>Stare Decisis and Precedent (1)</vt:lpstr>
      <vt:lpstr>Stare Decisis and Precedent (2)</vt:lpstr>
      <vt:lpstr>Understanding the Case Parties</vt:lpstr>
      <vt:lpstr>Understanding the Case: Information</vt:lpstr>
      <vt:lpstr>Prima Facie Case</vt:lpstr>
      <vt:lpstr>At-Will Employment</vt:lpstr>
      <vt:lpstr>Exclusions from At-Will Employment</vt:lpstr>
      <vt:lpstr>Public Policy Exception</vt:lpstr>
      <vt:lpstr>Retaliatory Discharge</vt:lpstr>
      <vt:lpstr>Retaliatory Discharge: Prima Facie Case</vt:lpstr>
      <vt:lpstr>Implied Covenant of Good Faith and Fair Dealing Exception</vt:lpstr>
      <vt:lpstr>Implied Contract Exception</vt:lpstr>
      <vt:lpstr>Promissory Estoppel Exception: Prima Facie Case; other statutes of note</vt:lpstr>
      <vt:lpstr>Constructive Discharge</vt:lpstr>
      <vt:lpstr>Other Restrictions on At-Will Doctrine</vt:lpstr>
      <vt:lpstr>Other Exceptions to At-Will Doctrine</vt:lpstr>
      <vt:lpstr>Employment Discrimination</vt:lpstr>
      <vt:lpstr>Employment Discrimination Concepts: Disparate Treatment</vt:lpstr>
      <vt:lpstr>Employment Discrimination Concepts, Disparate Treatment: Prima Facie Case</vt:lpstr>
      <vt:lpstr>Employment Discrimination Concepts,  Disparate Treatment: Defenses</vt:lpstr>
      <vt:lpstr>Employment Discrimination Concepts: Disparate Impact (1)</vt:lpstr>
      <vt:lpstr>Employment Discrimination Concepts: Disparate Impact (2)</vt:lpstr>
      <vt:lpstr>Employment Discrimination Concepts: Disparate Impact (3)</vt:lpstr>
      <vt:lpstr>Other Defenses to Employment Discrimination Claims</vt:lpstr>
      <vt:lpstr>Other Common Concepts (1)</vt:lpstr>
      <vt:lpstr>Other Common Concepts (2)</vt:lpstr>
      <vt:lpstr>Exhibit 2.9 - Employment Discrimination Remedies</vt:lpstr>
      <vt:lpstr>Employment Discrimination Remedies (1)</vt:lpstr>
      <vt:lpstr>Employment Discrimination Remedies (2)</vt:lpstr>
      <vt:lpstr>Additional Legal Resources</vt:lpstr>
      <vt:lpstr>Management Tips (1)</vt:lpstr>
      <vt:lpstr>Management Tips (2)</vt:lpstr>
    </vt:vector>
  </TitlesOfParts>
  <Company>Aesbus Knowledge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Cushing</dc:creator>
  <cp:lastModifiedBy>Eunice</cp:lastModifiedBy>
  <cp:revision>314</cp:revision>
  <dcterms:created xsi:type="dcterms:W3CDTF">2005-08-04T17:31:30Z</dcterms:created>
  <dcterms:modified xsi:type="dcterms:W3CDTF">2020-09-11T05:35:36Z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0x010100581ABAF118341F49B3F97BCD1E57DDE2</vt:lpwstr>
  </property>
</Properties>
</file>