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89" r:id="rId4"/>
    <p:sldId id="265" r:id="rId5"/>
    <p:sldId id="284" r:id="rId6"/>
    <p:sldId id="262" r:id="rId7"/>
    <p:sldId id="302" r:id="rId8"/>
    <p:sldId id="263" r:id="rId9"/>
    <p:sldId id="303" r:id="rId10"/>
    <p:sldId id="304" r:id="rId11"/>
    <p:sldId id="264" r:id="rId12"/>
    <p:sldId id="268" r:id="rId13"/>
    <p:sldId id="269" r:id="rId14"/>
    <p:sldId id="270" r:id="rId15"/>
    <p:sldId id="271" r:id="rId16"/>
    <p:sldId id="283" r:id="rId17"/>
    <p:sldId id="279" r:id="rId18"/>
    <p:sldId id="272" r:id="rId19"/>
    <p:sldId id="273" r:id="rId20"/>
    <p:sldId id="274" r:id="rId21"/>
    <p:sldId id="276" r:id="rId22"/>
    <p:sldId id="277" r:id="rId23"/>
    <p:sldId id="285" r:id="rId24"/>
    <p:sldId id="278" r:id="rId25"/>
    <p:sldId id="280" r:id="rId26"/>
    <p:sldId id="28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A3534B-270F-2244-B056-873480BF97B6}" type="datetimeFigureOut">
              <a:rPr lang="en-US" smtClean="0"/>
              <a:t>9/28/20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3534B-270F-2244-B056-873480BF97B6}" type="datetimeFigureOut">
              <a:rPr lang="en-US" smtClean="0"/>
              <a:t>9/28/20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3534B-270F-2244-B056-873480BF97B6}" type="datetimeFigureOut">
              <a:rPr lang="en-US" smtClean="0"/>
              <a:t>9/28/20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3534B-270F-2244-B056-873480BF97B6}" type="datetimeFigureOut">
              <a:rPr lang="en-US" smtClean="0"/>
              <a:t>9/28/20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3534B-270F-2244-B056-873480BF97B6}" type="datetimeFigureOut">
              <a:rPr lang="en-US" smtClean="0"/>
              <a:t>9/28/20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A3534B-270F-2244-B056-873480BF97B6}" type="datetimeFigureOut">
              <a:rPr lang="en-US" smtClean="0"/>
              <a:t>9/28/20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A3534B-270F-2244-B056-873480BF97B6}" type="datetimeFigureOut">
              <a:rPr lang="en-US" smtClean="0"/>
              <a:t>9/28/20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A3534B-270F-2244-B056-873480BF97B6}" type="datetimeFigureOut">
              <a:rPr lang="en-US" smtClean="0"/>
              <a:t>9/28/20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3534B-270F-2244-B056-873480BF97B6}" type="datetimeFigureOut">
              <a:rPr lang="en-US" smtClean="0"/>
              <a:t>9/28/20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F7363-F382-9E4B-B461-E19ED87233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A3534B-270F-2244-B056-873480BF97B6}" type="datetimeFigureOut">
              <a:rPr lang="en-US" smtClean="0"/>
              <a:t>9/28/20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F7363-F382-9E4B-B461-E19ED872336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DA3534B-270F-2244-B056-873480BF97B6}" type="datetimeFigureOut">
              <a:rPr lang="en-US" smtClean="0"/>
              <a:t>9/28/20</a:t>
            </a:fld>
            <a:endParaRPr lang="en-US"/>
          </a:p>
        </p:txBody>
      </p:sp>
      <p:sp>
        <p:nvSpPr>
          <p:cNvPr id="9" name="Slide Number Placeholder 8"/>
          <p:cNvSpPr>
            <a:spLocks noGrp="1"/>
          </p:cNvSpPr>
          <p:nvPr>
            <p:ph type="sldNum" sz="quarter" idx="11"/>
          </p:nvPr>
        </p:nvSpPr>
        <p:spPr/>
        <p:txBody>
          <a:bodyPr/>
          <a:lstStyle/>
          <a:p>
            <a:fld id="{C00F7363-F382-9E4B-B461-E19ED872336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00F7363-F382-9E4B-B461-E19ED872336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DA3534B-270F-2244-B056-873480BF97B6}" type="datetimeFigureOut">
              <a:rPr lang="en-US" smtClean="0"/>
              <a:t>9/28/20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TgFz3qmE9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nmVVZRtrY5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The Police Role in Society</a:t>
            </a:r>
          </a:p>
        </p:txBody>
      </p:sp>
      <p:sp>
        <p:nvSpPr>
          <p:cNvPr id="3" name="Subtitle 2"/>
          <p:cNvSpPr>
            <a:spLocks noGrp="1"/>
          </p:cNvSpPr>
          <p:nvPr>
            <p:ph type="subTitle" idx="1"/>
          </p:nvPr>
        </p:nvSpPr>
        <p:spPr/>
        <p:txBody>
          <a:bodyPr/>
          <a:lstStyle/>
          <a:p>
            <a:r>
              <a:rPr lang="en-US" dirty="0"/>
              <a:t>Chapter 5</a:t>
            </a:r>
          </a:p>
        </p:txBody>
      </p:sp>
    </p:spTree>
    <p:extLst>
      <p:ext uri="{BB962C8B-B14F-4D97-AF65-F5344CB8AC3E}">
        <p14:creationId xmlns:p14="http://schemas.microsoft.com/office/powerpoint/2010/main" val="2179776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Future of Policing</a:t>
            </a:r>
          </a:p>
        </p:txBody>
      </p:sp>
      <p:sp>
        <p:nvSpPr>
          <p:cNvPr id="3" name="Content Placeholder 2"/>
          <p:cNvSpPr>
            <a:spLocks noGrp="1"/>
          </p:cNvSpPr>
          <p:nvPr>
            <p:ph idx="1"/>
          </p:nvPr>
        </p:nvSpPr>
        <p:spPr/>
        <p:txBody>
          <a:bodyPr>
            <a:normAutofit/>
          </a:bodyPr>
          <a:lstStyle/>
          <a:p>
            <a:pPr marL="114300" indent="0">
              <a:buNone/>
            </a:pPr>
            <a:r>
              <a:rPr lang="en-US" sz="3200" u="sng" dirty="0"/>
              <a:t>Predictive</a:t>
            </a:r>
            <a:r>
              <a:rPr lang="en-US" sz="3200" dirty="0"/>
              <a:t>: </a:t>
            </a:r>
          </a:p>
          <a:p>
            <a:pPr marL="114300" indent="0" algn="ctr">
              <a:buNone/>
            </a:pPr>
            <a:r>
              <a:rPr lang="en-US" sz="3200" dirty="0"/>
              <a:t>Data gathering and analysis</a:t>
            </a:r>
          </a:p>
        </p:txBody>
      </p:sp>
    </p:spTree>
    <p:extLst>
      <p:ext uri="{BB962C8B-B14F-4D97-AF65-F5344CB8AC3E}">
        <p14:creationId xmlns:p14="http://schemas.microsoft.com/office/powerpoint/2010/main" val="370774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Future of Policing</a:t>
            </a:r>
          </a:p>
        </p:txBody>
      </p:sp>
      <p:sp>
        <p:nvSpPr>
          <p:cNvPr id="3" name="Content Placeholder 2"/>
          <p:cNvSpPr>
            <a:spLocks noGrp="1"/>
          </p:cNvSpPr>
          <p:nvPr>
            <p:ph idx="1"/>
          </p:nvPr>
        </p:nvSpPr>
        <p:spPr/>
        <p:txBody>
          <a:bodyPr/>
          <a:lstStyle/>
          <a:p>
            <a:pPr marL="114300" indent="0">
              <a:buNone/>
            </a:pPr>
            <a:r>
              <a:rPr lang="en-US" sz="3200" u="sng" dirty="0"/>
              <a:t>Intelligence-led</a:t>
            </a:r>
            <a:r>
              <a:rPr lang="en-US" sz="3200" dirty="0"/>
              <a:t>: </a:t>
            </a:r>
          </a:p>
          <a:p>
            <a:pPr marL="114300" indent="0" algn="ctr">
              <a:buNone/>
            </a:pPr>
            <a:r>
              <a:rPr lang="en-US" sz="3200" dirty="0"/>
              <a:t>Data analysis and intelligence are used to make objective decisions to prevent crime. </a:t>
            </a:r>
          </a:p>
          <a:p>
            <a:pPr marL="114300" indent="0" algn="ctr">
              <a:buNone/>
            </a:pPr>
            <a:endParaRPr lang="en-US" sz="2800" dirty="0"/>
          </a:p>
          <a:p>
            <a:pPr lvl="1"/>
            <a:r>
              <a:rPr lang="en-US" sz="2400" dirty="0"/>
              <a:t>Data: confidential informants, offender interviews, incident reports, community sources of information</a:t>
            </a:r>
          </a:p>
          <a:p>
            <a:endParaRPr lang="en-US" dirty="0"/>
          </a:p>
        </p:txBody>
      </p:sp>
    </p:spTree>
    <p:extLst>
      <p:ext uri="{BB962C8B-B14F-4D97-AF65-F5344CB8AC3E}">
        <p14:creationId xmlns:p14="http://schemas.microsoft.com/office/powerpoint/2010/main" val="411883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a:t>
            </a:r>
          </a:p>
        </p:txBody>
      </p:sp>
      <p:sp>
        <p:nvSpPr>
          <p:cNvPr id="3" name="Content Placeholder 2"/>
          <p:cNvSpPr>
            <a:spLocks noGrp="1"/>
          </p:cNvSpPr>
          <p:nvPr>
            <p:ph idx="1"/>
          </p:nvPr>
        </p:nvSpPr>
        <p:spPr/>
        <p:txBody>
          <a:bodyPr/>
          <a:lstStyle/>
          <a:p>
            <a:r>
              <a:rPr lang="en-US" dirty="0">
                <a:hlinkClick r:id="rId2"/>
              </a:rPr>
              <a:t>https://www.youtube.com/watch?v=-TgFz3qmE9U</a:t>
            </a:r>
            <a:endParaRPr lang="en-US" dirty="0"/>
          </a:p>
          <a:p>
            <a:pPr marL="114300" indent="0">
              <a:buNone/>
            </a:pPr>
            <a:endParaRPr lang="en-US" dirty="0"/>
          </a:p>
          <a:p>
            <a:pPr marL="114300" indent="0">
              <a:buNone/>
            </a:pPr>
            <a:endParaRPr lang="en-US" dirty="0"/>
          </a:p>
          <a:p>
            <a:pPr marL="114300" indent="0" algn="ctr">
              <a:buNone/>
            </a:pPr>
            <a:r>
              <a:rPr lang="en-US" sz="3200" dirty="0"/>
              <a:t>What role does the officer play in this video </a:t>
            </a:r>
            <a:r>
              <a:rPr lang="mr-IN" sz="3200" dirty="0"/>
              <a:t>–</a:t>
            </a:r>
            <a:r>
              <a:rPr lang="en-US" sz="3200" dirty="0"/>
              <a:t> crime control, public servant, or both</a:t>
            </a:r>
            <a:r>
              <a:rPr lang="en-US" sz="2800" dirty="0"/>
              <a:t>?</a:t>
            </a:r>
          </a:p>
        </p:txBody>
      </p:sp>
    </p:spTree>
    <p:extLst>
      <p:ext uri="{BB962C8B-B14F-4D97-AF65-F5344CB8AC3E}">
        <p14:creationId xmlns:p14="http://schemas.microsoft.com/office/powerpoint/2010/main" val="2222659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Power and Discretion</a:t>
            </a:r>
          </a:p>
        </p:txBody>
      </p:sp>
      <p:sp>
        <p:nvSpPr>
          <p:cNvPr id="3" name="Content Placeholder 2"/>
          <p:cNvSpPr>
            <a:spLocks noGrp="1"/>
          </p:cNvSpPr>
          <p:nvPr>
            <p:ph idx="1"/>
          </p:nvPr>
        </p:nvSpPr>
        <p:spPr/>
        <p:txBody>
          <a:bodyPr>
            <a:normAutofit/>
          </a:bodyPr>
          <a:lstStyle/>
          <a:p>
            <a:pPr marL="114300" indent="0">
              <a:buNone/>
            </a:pPr>
            <a:r>
              <a:rPr lang="en-US" sz="3600" b="1" u="sng" dirty="0"/>
              <a:t>Discretion</a:t>
            </a:r>
            <a:r>
              <a:rPr lang="en-US" sz="3600" dirty="0"/>
              <a:t>: </a:t>
            </a:r>
          </a:p>
          <a:p>
            <a:pPr marL="114300" indent="0" algn="ctr">
              <a:buNone/>
            </a:pPr>
            <a:r>
              <a:rPr lang="en-US" sz="3600" dirty="0"/>
              <a:t>Having the authority to choose between two or more courses of behavior. </a:t>
            </a:r>
          </a:p>
        </p:txBody>
      </p:sp>
    </p:spTree>
    <p:extLst>
      <p:ext uri="{BB962C8B-B14F-4D97-AF65-F5344CB8AC3E}">
        <p14:creationId xmlns:p14="http://schemas.microsoft.com/office/powerpoint/2010/main" val="300295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Power and Discretion</a:t>
            </a:r>
          </a:p>
        </p:txBody>
      </p:sp>
      <p:sp>
        <p:nvSpPr>
          <p:cNvPr id="3" name="Content Placeholder 2"/>
          <p:cNvSpPr>
            <a:spLocks noGrp="1"/>
          </p:cNvSpPr>
          <p:nvPr>
            <p:ph idx="1"/>
          </p:nvPr>
        </p:nvSpPr>
        <p:spPr/>
        <p:txBody>
          <a:bodyPr>
            <a:normAutofit/>
          </a:bodyPr>
          <a:lstStyle/>
          <a:p>
            <a:pPr marL="114300" indent="0">
              <a:buNone/>
            </a:pPr>
            <a:r>
              <a:rPr lang="en-US" sz="3200" b="1" u="sng" dirty="0"/>
              <a:t>Authority</a:t>
            </a:r>
            <a:r>
              <a:rPr lang="en-US" sz="3200" dirty="0"/>
              <a:t>: Entitlement to unquestionable obedience</a:t>
            </a:r>
          </a:p>
          <a:p>
            <a:pPr marL="114300" indent="0">
              <a:buNone/>
            </a:pPr>
            <a:r>
              <a:rPr lang="en-US" sz="3200" b="1" u="sng" dirty="0"/>
              <a:t>Power</a:t>
            </a:r>
            <a:r>
              <a:rPr lang="en-US" sz="3200" dirty="0"/>
              <a:t>: Threat behind authority </a:t>
            </a:r>
            <a:r>
              <a:rPr lang="mr-IN" sz="3200" dirty="0"/>
              <a:t>–</a:t>
            </a:r>
            <a:r>
              <a:rPr lang="en-US" sz="3200" dirty="0"/>
              <a:t> use any means to overcome resistance </a:t>
            </a:r>
          </a:p>
          <a:p>
            <a:pPr marL="114300" indent="0">
              <a:buNone/>
            </a:pPr>
            <a:r>
              <a:rPr lang="en-US" sz="3200" b="1" u="sng" dirty="0"/>
              <a:t>Persuasion</a:t>
            </a:r>
            <a:r>
              <a:rPr lang="en-US" sz="3200" dirty="0"/>
              <a:t>: Use of signs, symbols, words, and arguments to persuade compliance</a:t>
            </a:r>
          </a:p>
          <a:p>
            <a:pPr marL="114300" indent="0">
              <a:buNone/>
            </a:pPr>
            <a:r>
              <a:rPr lang="en-US" sz="3200" b="1" u="sng" dirty="0"/>
              <a:t>Force</a:t>
            </a:r>
            <a:r>
              <a:rPr lang="en-US" sz="3200" dirty="0"/>
              <a:t>: Physical coercion </a:t>
            </a:r>
            <a:r>
              <a:rPr lang="mr-IN" sz="3200" dirty="0"/>
              <a:t>–</a:t>
            </a:r>
            <a:r>
              <a:rPr lang="en-US" sz="3200" dirty="0"/>
              <a:t> authority to overcome the will of the individual. </a:t>
            </a:r>
          </a:p>
        </p:txBody>
      </p:sp>
    </p:spTree>
    <p:extLst>
      <p:ext uri="{BB962C8B-B14F-4D97-AF65-F5344CB8AC3E}">
        <p14:creationId xmlns:p14="http://schemas.microsoft.com/office/powerpoint/2010/main" val="2046424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 citizens want?</a:t>
            </a:r>
          </a:p>
        </p:txBody>
      </p:sp>
      <p:sp>
        <p:nvSpPr>
          <p:cNvPr id="3" name="Content Placeholder 2"/>
          <p:cNvSpPr>
            <a:spLocks noGrp="1"/>
          </p:cNvSpPr>
          <p:nvPr>
            <p:ph idx="1"/>
          </p:nvPr>
        </p:nvSpPr>
        <p:spPr/>
        <p:txBody>
          <a:bodyPr/>
          <a:lstStyle/>
          <a:p>
            <a:pPr marL="514350" indent="-514350">
              <a:buFont typeface="+mj-lt"/>
              <a:buAutoNum type="arabicPeriod"/>
            </a:pPr>
            <a:r>
              <a:rPr lang="en-US" sz="2800" dirty="0"/>
              <a:t>To feel protected</a:t>
            </a:r>
          </a:p>
          <a:p>
            <a:pPr marL="514350" indent="-514350">
              <a:buFont typeface="+mj-lt"/>
              <a:buAutoNum type="arabicPeriod"/>
            </a:pPr>
            <a:r>
              <a:rPr lang="en-US" sz="2800" dirty="0"/>
              <a:t>Minimum use of necessary police power to meet goals of protection</a:t>
            </a:r>
          </a:p>
          <a:p>
            <a:pPr marL="514350" indent="-514350">
              <a:buFont typeface="+mj-lt"/>
              <a:buAutoNum type="arabicPeriod"/>
            </a:pPr>
            <a:r>
              <a:rPr lang="en-US" sz="2800" dirty="0"/>
              <a:t>5 ethical standards (Cohen &amp; Feldberg)</a:t>
            </a:r>
          </a:p>
          <a:p>
            <a:pPr marL="1257300" lvl="1" indent="-514350">
              <a:buFont typeface="+mj-lt"/>
              <a:buAutoNum type="arabicPeriod"/>
            </a:pPr>
            <a:r>
              <a:rPr lang="en-US" sz="2400" dirty="0"/>
              <a:t>Fair access</a:t>
            </a:r>
          </a:p>
          <a:p>
            <a:pPr marL="1257300" lvl="1" indent="-514350">
              <a:buFont typeface="+mj-lt"/>
              <a:buAutoNum type="arabicPeriod"/>
            </a:pPr>
            <a:r>
              <a:rPr lang="en-US" sz="2400" dirty="0"/>
              <a:t>Public trust</a:t>
            </a:r>
          </a:p>
          <a:p>
            <a:pPr marL="1257300" lvl="1" indent="-514350">
              <a:buFont typeface="+mj-lt"/>
              <a:buAutoNum type="arabicPeriod"/>
            </a:pPr>
            <a:r>
              <a:rPr lang="en-US" sz="2400" dirty="0"/>
              <a:t>Safety and security</a:t>
            </a:r>
          </a:p>
          <a:p>
            <a:pPr marL="1257300" lvl="1" indent="-514350">
              <a:buFont typeface="+mj-lt"/>
              <a:buAutoNum type="arabicPeriod"/>
            </a:pPr>
            <a:r>
              <a:rPr lang="en-US" sz="2400" dirty="0"/>
              <a:t>Teamwork</a:t>
            </a:r>
          </a:p>
          <a:p>
            <a:pPr marL="1257300" lvl="1" indent="-514350">
              <a:buFont typeface="+mj-lt"/>
              <a:buAutoNum type="arabicPeriod"/>
            </a:pPr>
            <a:r>
              <a:rPr lang="en-US" sz="2400" dirty="0"/>
              <a:t>Objectivity</a:t>
            </a:r>
          </a:p>
          <a:p>
            <a:pPr marL="114300" indent="0">
              <a:buNone/>
            </a:pPr>
            <a:endParaRPr lang="en-US" dirty="0"/>
          </a:p>
        </p:txBody>
      </p:sp>
    </p:spTree>
    <p:extLst>
      <p:ext uri="{BB962C8B-B14F-4D97-AF65-F5344CB8AC3E}">
        <p14:creationId xmlns:p14="http://schemas.microsoft.com/office/powerpoint/2010/main" val="317136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a:t>
            </a:r>
          </a:p>
        </p:txBody>
      </p:sp>
      <p:sp>
        <p:nvSpPr>
          <p:cNvPr id="3" name="Content Placeholder 2"/>
          <p:cNvSpPr>
            <a:spLocks noGrp="1"/>
          </p:cNvSpPr>
          <p:nvPr>
            <p:ph idx="1"/>
          </p:nvPr>
        </p:nvSpPr>
        <p:spPr/>
        <p:txBody>
          <a:bodyPr/>
          <a:lstStyle/>
          <a:p>
            <a:pPr marL="114300" indent="0">
              <a:buNone/>
            </a:pPr>
            <a:r>
              <a:rPr lang="en-US" dirty="0">
                <a:hlinkClick r:id="rId2"/>
              </a:rPr>
              <a:t>https://www.youtube.com/watch?v=nmVVZRtrY5g</a:t>
            </a:r>
            <a:r>
              <a:rPr lang="en-US" dirty="0"/>
              <a:t> </a:t>
            </a:r>
          </a:p>
          <a:p>
            <a:pPr marL="114300" indent="0">
              <a:buNone/>
            </a:pPr>
            <a:endParaRPr lang="en-US" dirty="0"/>
          </a:p>
          <a:p>
            <a:pPr marL="114300" indent="0" algn="ctr">
              <a:buNone/>
            </a:pPr>
            <a:r>
              <a:rPr lang="en-US" sz="3200" dirty="0"/>
              <a:t>What aspects of power and discretion are displayed in this video?</a:t>
            </a:r>
          </a:p>
          <a:p>
            <a:pPr marL="114300" indent="0" algn="ctr">
              <a:buNone/>
            </a:pPr>
            <a:r>
              <a:rPr lang="en-US" sz="3200" dirty="0"/>
              <a:t>What ethical issues are involved?</a:t>
            </a:r>
          </a:p>
        </p:txBody>
      </p:sp>
    </p:spTree>
    <p:extLst>
      <p:ext uri="{BB962C8B-B14F-4D97-AF65-F5344CB8AC3E}">
        <p14:creationId xmlns:p14="http://schemas.microsoft.com/office/powerpoint/2010/main" val="1197350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Discussion</a:t>
            </a:r>
          </a:p>
        </p:txBody>
      </p:sp>
      <p:sp>
        <p:nvSpPr>
          <p:cNvPr id="3" name="Content Placeholder 2"/>
          <p:cNvSpPr>
            <a:spLocks noGrp="1"/>
          </p:cNvSpPr>
          <p:nvPr>
            <p:ph idx="1"/>
          </p:nvPr>
        </p:nvSpPr>
        <p:spPr/>
        <p:txBody>
          <a:bodyPr>
            <a:normAutofit/>
          </a:bodyPr>
          <a:lstStyle/>
          <a:p>
            <a:pPr marL="114300" indent="0" algn="ctr">
              <a:buNone/>
            </a:pPr>
            <a:r>
              <a:rPr lang="en-US" sz="4400" dirty="0"/>
              <a:t>Instances where you had to use discretion at work, school, or in your personal life. </a:t>
            </a:r>
          </a:p>
        </p:txBody>
      </p:sp>
    </p:spTree>
    <p:extLst>
      <p:ext uri="{BB962C8B-B14F-4D97-AF65-F5344CB8AC3E}">
        <p14:creationId xmlns:p14="http://schemas.microsoft.com/office/powerpoint/2010/main" val="1833558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Discretion &amp; Duty</a:t>
            </a:r>
          </a:p>
        </p:txBody>
      </p:sp>
      <p:sp>
        <p:nvSpPr>
          <p:cNvPr id="3" name="Content Placeholder 2"/>
          <p:cNvSpPr>
            <a:spLocks noGrp="1"/>
          </p:cNvSpPr>
          <p:nvPr>
            <p:ph idx="1"/>
          </p:nvPr>
        </p:nvSpPr>
        <p:spPr/>
        <p:txBody>
          <a:bodyPr>
            <a:normAutofit/>
          </a:bodyPr>
          <a:lstStyle/>
          <a:p>
            <a:pPr marL="114300" indent="0">
              <a:buNone/>
            </a:pPr>
            <a:r>
              <a:rPr lang="en-US" sz="3200" b="1" u="sng" dirty="0"/>
              <a:t>Discretion</a:t>
            </a:r>
            <a:r>
              <a:rPr lang="en-US" sz="3200" dirty="0"/>
              <a:t>: the authority to choose </a:t>
            </a:r>
          </a:p>
          <a:p>
            <a:pPr marL="114300" indent="0">
              <a:buNone/>
            </a:pPr>
            <a:endParaRPr lang="en-US" sz="3200" dirty="0"/>
          </a:p>
          <a:p>
            <a:pPr marL="114300" indent="0">
              <a:buNone/>
            </a:pPr>
            <a:r>
              <a:rPr lang="en-US" sz="3200" b="1" u="sng" dirty="0"/>
              <a:t>Duty</a:t>
            </a:r>
            <a:r>
              <a:rPr lang="en-US" sz="3200" dirty="0"/>
              <a:t>: ?</a:t>
            </a:r>
          </a:p>
        </p:txBody>
      </p:sp>
    </p:spTree>
    <p:extLst>
      <p:ext uri="{BB962C8B-B14F-4D97-AF65-F5344CB8AC3E}">
        <p14:creationId xmlns:p14="http://schemas.microsoft.com/office/powerpoint/2010/main" val="1032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Discretion &amp; Duty</a:t>
            </a:r>
          </a:p>
        </p:txBody>
      </p:sp>
      <p:sp>
        <p:nvSpPr>
          <p:cNvPr id="3" name="Content Placeholder 2"/>
          <p:cNvSpPr>
            <a:spLocks noGrp="1"/>
          </p:cNvSpPr>
          <p:nvPr>
            <p:ph idx="1"/>
          </p:nvPr>
        </p:nvSpPr>
        <p:spPr/>
        <p:txBody>
          <a:bodyPr>
            <a:normAutofit/>
          </a:bodyPr>
          <a:lstStyle/>
          <a:p>
            <a:pPr marL="114300" indent="0">
              <a:buNone/>
            </a:pPr>
            <a:r>
              <a:rPr lang="en-US" sz="3200" b="1" u="sng" dirty="0"/>
              <a:t>Duty</a:t>
            </a:r>
            <a:r>
              <a:rPr lang="en-US" sz="3200" dirty="0"/>
              <a:t>: </a:t>
            </a:r>
          </a:p>
          <a:p>
            <a:pPr marL="114300" indent="0" algn="ctr">
              <a:buNone/>
            </a:pPr>
            <a:r>
              <a:rPr lang="en-US" sz="3200" dirty="0"/>
              <a:t>Required behavior or action. Responsibilities that are attached to a specific role. </a:t>
            </a:r>
          </a:p>
          <a:p>
            <a:pPr marL="114300" indent="0">
              <a:buNone/>
            </a:pPr>
            <a:endParaRPr lang="en-US" sz="3200" dirty="0"/>
          </a:p>
          <a:p>
            <a:pPr marL="114300" indent="0">
              <a:buNone/>
            </a:pPr>
            <a:r>
              <a:rPr lang="en-US" sz="2800" dirty="0"/>
              <a:t>Example: Citizens have a duty to obey the law</a:t>
            </a:r>
          </a:p>
        </p:txBody>
      </p:sp>
    </p:spTree>
    <p:extLst>
      <p:ext uri="{BB962C8B-B14F-4D97-AF65-F5344CB8AC3E}">
        <p14:creationId xmlns:p14="http://schemas.microsoft.com/office/powerpoint/2010/main" val="2522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Crime Fighter or Public Servant? </a:t>
            </a:r>
          </a:p>
        </p:txBody>
      </p:sp>
      <p:sp>
        <p:nvSpPr>
          <p:cNvPr id="3" name="Content Placeholder 2"/>
          <p:cNvSpPr>
            <a:spLocks noGrp="1"/>
          </p:cNvSpPr>
          <p:nvPr>
            <p:ph idx="1"/>
          </p:nvPr>
        </p:nvSpPr>
        <p:spPr/>
        <p:txBody>
          <a:bodyPr/>
          <a:lstStyle/>
          <a:p>
            <a:pPr marL="114300" indent="0">
              <a:buNone/>
            </a:pPr>
            <a:r>
              <a:rPr lang="en-US" sz="3200" b="1" u="sng" dirty="0"/>
              <a:t>Crime Fighter</a:t>
            </a:r>
            <a:r>
              <a:rPr lang="en-US" sz="3200" dirty="0"/>
              <a:t>:  </a:t>
            </a:r>
          </a:p>
          <a:p>
            <a:pPr marL="114300" indent="0">
              <a:buNone/>
            </a:pPr>
            <a:endParaRPr lang="en-US" sz="3200" dirty="0"/>
          </a:p>
          <a:p>
            <a:pPr marL="114300" indent="0">
              <a:buNone/>
            </a:pPr>
            <a:r>
              <a:rPr lang="en-US" sz="3200" dirty="0"/>
              <a:t>Criminals are the “enemy” and fundamentally different from “good” people.</a:t>
            </a:r>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212862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Policing styles</a:t>
            </a:r>
          </a:p>
        </p:txBody>
      </p:sp>
      <p:sp>
        <p:nvSpPr>
          <p:cNvPr id="3" name="Content Placeholder 2"/>
          <p:cNvSpPr>
            <a:spLocks noGrp="1"/>
          </p:cNvSpPr>
          <p:nvPr>
            <p:ph idx="1"/>
          </p:nvPr>
        </p:nvSpPr>
        <p:spPr/>
        <p:txBody>
          <a:bodyPr>
            <a:normAutofit/>
          </a:bodyPr>
          <a:lstStyle/>
          <a:p>
            <a:pPr marL="114300" indent="0">
              <a:buNone/>
            </a:pPr>
            <a:r>
              <a:rPr lang="en-US" sz="3200" dirty="0"/>
              <a:t>Legalistic style </a:t>
            </a:r>
          </a:p>
          <a:p>
            <a:pPr marL="114300" indent="0">
              <a:buNone/>
            </a:pPr>
            <a:endParaRPr lang="en-US" sz="3200" dirty="0"/>
          </a:p>
          <a:p>
            <a:pPr marL="114300" indent="0">
              <a:buNone/>
            </a:pPr>
            <a:r>
              <a:rPr lang="en-US" sz="3200" dirty="0"/>
              <a:t>Watchman style </a:t>
            </a:r>
          </a:p>
          <a:p>
            <a:pPr marL="114300" indent="0">
              <a:buNone/>
            </a:pPr>
            <a:endParaRPr lang="en-US" sz="3200" dirty="0"/>
          </a:p>
          <a:p>
            <a:pPr marL="114300" indent="0">
              <a:buNone/>
            </a:pPr>
            <a:r>
              <a:rPr lang="en-US" sz="3200" dirty="0"/>
              <a:t>Caretaker style</a:t>
            </a:r>
          </a:p>
        </p:txBody>
      </p:sp>
    </p:spTree>
    <p:extLst>
      <p:ext uri="{BB962C8B-B14F-4D97-AF65-F5344CB8AC3E}">
        <p14:creationId xmlns:p14="http://schemas.microsoft.com/office/powerpoint/2010/main" val="453591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Policing Styles</a:t>
            </a:r>
          </a:p>
        </p:txBody>
      </p:sp>
      <p:sp>
        <p:nvSpPr>
          <p:cNvPr id="3" name="Content Placeholder 2"/>
          <p:cNvSpPr>
            <a:spLocks noGrp="1"/>
          </p:cNvSpPr>
          <p:nvPr>
            <p:ph idx="1"/>
          </p:nvPr>
        </p:nvSpPr>
        <p:spPr/>
        <p:txBody>
          <a:bodyPr>
            <a:normAutofit/>
          </a:bodyPr>
          <a:lstStyle/>
          <a:p>
            <a:r>
              <a:rPr lang="en-US" sz="3200" dirty="0"/>
              <a:t>Response to domestic violence</a:t>
            </a:r>
          </a:p>
        </p:txBody>
      </p:sp>
    </p:spTree>
    <p:extLst>
      <p:ext uri="{BB962C8B-B14F-4D97-AF65-F5344CB8AC3E}">
        <p14:creationId xmlns:p14="http://schemas.microsoft.com/office/powerpoint/2010/main" val="40665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Formal Ethics for Police Officers</a:t>
            </a:r>
          </a:p>
        </p:txBody>
      </p:sp>
      <p:sp>
        <p:nvSpPr>
          <p:cNvPr id="3" name="Content Placeholder 2"/>
          <p:cNvSpPr>
            <a:spLocks noGrp="1"/>
          </p:cNvSpPr>
          <p:nvPr>
            <p:ph idx="1"/>
          </p:nvPr>
        </p:nvSpPr>
        <p:spPr/>
        <p:txBody>
          <a:bodyPr>
            <a:normAutofit/>
          </a:bodyPr>
          <a:lstStyle/>
          <a:p>
            <a:pPr marL="114300" indent="0">
              <a:buNone/>
            </a:pPr>
            <a:r>
              <a:rPr lang="en-US" sz="2800" dirty="0"/>
              <a:t>Most professions have a professional code of ethics.</a:t>
            </a:r>
          </a:p>
          <a:p>
            <a:pPr marL="114300" indent="0">
              <a:buNone/>
            </a:pPr>
            <a:r>
              <a:rPr lang="en-US" sz="3200" u="sng" dirty="0"/>
              <a:t>Major themes for law enforcement</a:t>
            </a:r>
            <a:r>
              <a:rPr lang="en-US" sz="3200" dirty="0"/>
              <a:t>:</a:t>
            </a:r>
          </a:p>
          <a:p>
            <a:r>
              <a:rPr lang="en-US" sz="3200" dirty="0"/>
              <a:t>Justice/Fairness</a:t>
            </a:r>
          </a:p>
          <a:p>
            <a:r>
              <a:rPr lang="en-US" sz="3200" dirty="0"/>
              <a:t>Service</a:t>
            </a:r>
          </a:p>
          <a:p>
            <a:r>
              <a:rPr lang="en-US" sz="3200" dirty="0"/>
              <a:t>Importance of the law</a:t>
            </a:r>
          </a:p>
          <a:p>
            <a:r>
              <a:rPr lang="en-US" sz="3200" dirty="0"/>
              <a:t>Personal conduct </a:t>
            </a:r>
          </a:p>
        </p:txBody>
      </p:sp>
    </p:spTree>
    <p:extLst>
      <p:ext uri="{BB962C8B-B14F-4D97-AF65-F5344CB8AC3E}">
        <p14:creationId xmlns:p14="http://schemas.microsoft.com/office/powerpoint/2010/main" val="311003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a:t>
            </a:r>
          </a:p>
        </p:txBody>
      </p:sp>
      <p:sp>
        <p:nvSpPr>
          <p:cNvPr id="3" name="Content Placeholder 2"/>
          <p:cNvSpPr>
            <a:spLocks noGrp="1"/>
          </p:cNvSpPr>
          <p:nvPr>
            <p:ph idx="1"/>
          </p:nvPr>
        </p:nvSpPr>
        <p:spPr/>
        <p:txBody>
          <a:bodyPr>
            <a:normAutofit/>
          </a:bodyPr>
          <a:lstStyle/>
          <a:p>
            <a:pPr marL="114300" indent="0" algn="ctr">
              <a:buNone/>
            </a:pPr>
            <a:r>
              <a:rPr lang="en-US" sz="3200" dirty="0"/>
              <a:t>Are being a crime fighter and a public servant too much to ask of the police? Does society need to choose what they want their police to be, or are both reasonable to expect?</a:t>
            </a:r>
          </a:p>
        </p:txBody>
      </p:sp>
    </p:spTree>
    <p:extLst>
      <p:ext uri="{BB962C8B-B14F-4D97-AF65-F5344CB8AC3E}">
        <p14:creationId xmlns:p14="http://schemas.microsoft.com/office/powerpoint/2010/main" val="3552658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discussion</a:t>
            </a:r>
          </a:p>
        </p:txBody>
      </p:sp>
      <p:sp>
        <p:nvSpPr>
          <p:cNvPr id="3" name="Content Placeholder 2"/>
          <p:cNvSpPr>
            <a:spLocks noGrp="1"/>
          </p:cNvSpPr>
          <p:nvPr>
            <p:ph idx="1"/>
          </p:nvPr>
        </p:nvSpPr>
        <p:spPr/>
        <p:txBody>
          <a:bodyPr>
            <a:normAutofit/>
          </a:bodyPr>
          <a:lstStyle/>
          <a:p>
            <a:pPr marL="114300" indent="0">
              <a:buNone/>
            </a:pPr>
            <a:r>
              <a:rPr lang="en-US" sz="3200" dirty="0"/>
              <a:t>Dilemma #1</a:t>
            </a:r>
          </a:p>
          <a:p>
            <a:pPr marL="114300" indent="0">
              <a:buNone/>
            </a:pPr>
            <a:endParaRPr lang="en-US" sz="3200" dirty="0"/>
          </a:p>
          <a:p>
            <a:pPr marL="114300" indent="0" algn="ctr">
              <a:buNone/>
            </a:pPr>
            <a:r>
              <a:rPr lang="en-US" sz="3200" dirty="0"/>
              <a:t>It is ten minutes to off-duty time. You see an accident. Do you work through the accident even though you want to go home, or do you avoid the accident by sneaking around it? </a:t>
            </a:r>
          </a:p>
        </p:txBody>
      </p:sp>
    </p:spTree>
    <p:extLst>
      <p:ext uri="{BB962C8B-B14F-4D97-AF65-F5344CB8AC3E}">
        <p14:creationId xmlns:p14="http://schemas.microsoft.com/office/powerpoint/2010/main" val="2274600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discussion</a:t>
            </a:r>
          </a:p>
        </p:txBody>
      </p:sp>
      <p:sp>
        <p:nvSpPr>
          <p:cNvPr id="3" name="Content Placeholder 2"/>
          <p:cNvSpPr>
            <a:spLocks noGrp="1"/>
          </p:cNvSpPr>
          <p:nvPr>
            <p:ph idx="1"/>
          </p:nvPr>
        </p:nvSpPr>
        <p:spPr/>
        <p:txBody>
          <a:bodyPr>
            <a:normAutofit/>
          </a:bodyPr>
          <a:lstStyle/>
          <a:p>
            <a:pPr marL="114300" indent="0">
              <a:buNone/>
            </a:pPr>
            <a:r>
              <a:rPr lang="en-US" sz="3200" dirty="0"/>
              <a:t>Dilemma #2</a:t>
            </a:r>
          </a:p>
          <a:p>
            <a:pPr marL="114300" indent="0">
              <a:buNone/>
            </a:pPr>
            <a:endParaRPr lang="en-US" sz="3200" dirty="0"/>
          </a:p>
          <a:p>
            <a:pPr marL="114300" indent="0" algn="ctr">
              <a:buNone/>
            </a:pPr>
            <a:r>
              <a:rPr lang="en-US" sz="3200" dirty="0"/>
              <a:t>You have received the same 911 call at the same location at least twenty times. Each time it has been unfounded. You have just been dispatched to that location again. Should you check it or just clear it as unfounded without driving by?</a:t>
            </a:r>
          </a:p>
        </p:txBody>
      </p:sp>
    </p:spTree>
    <p:extLst>
      <p:ext uri="{BB962C8B-B14F-4D97-AF65-F5344CB8AC3E}">
        <p14:creationId xmlns:p14="http://schemas.microsoft.com/office/powerpoint/2010/main" val="3226299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Discussion</a:t>
            </a:r>
          </a:p>
        </p:txBody>
      </p:sp>
      <p:sp>
        <p:nvSpPr>
          <p:cNvPr id="3" name="Content Placeholder 2"/>
          <p:cNvSpPr>
            <a:spLocks noGrp="1"/>
          </p:cNvSpPr>
          <p:nvPr>
            <p:ph idx="1"/>
          </p:nvPr>
        </p:nvSpPr>
        <p:spPr/>
        <p:txBody>
          <a:bodyPr>
            <a:noAutofit/>
          </a:bodyPr>
          <a:lstStyle/>
          <a:p>
            <a:pPr marL="114300" indent="0">
              <a:buNone/>
            </a:pPr>
            <a:r>
              <a:rPr lang="en-US" sz="2400" dirty="0"/>
              <a:t>Dilemma #3</a:t>
            </a:r>
          </a:p>
          <a:p>
            <a:pPr marL="114300" indent="0">
              <a:buNone/>
            </a:pPr>
            <a:endParaRPr lang="en-US" sz="2400" dirty="0"/>
          </a:p>
          <a:p>
            <a:pPr marL="114300" indent="0" algn="ctr">
              <a:buNone/>
            </a:pPr>
            <a:r>
              <a:rPr lang="en-US" sz="2400" dirty="0"/>
              <a:t>A young boy approaches you during your dinner because he is upset over his lost bicycle. What do the guidelines of your job dictate? What is the ethical thing to do? Should you interrupt your dinner and go search for the missing bicycle? Should you take a report and make the boy feel better, even though you won’t or can’t do anything about it? Should you tell the boy to go away because you have had a hard day and you need to have dinner? </a:t>
            </a:r>
          </a:p>
        </p:txBody>
      </p:sp>
    </p:spTree>
    <p:extLst>
      <p:ext uri="{BB962C8B-B14F-4D97-AF65-F5344CB8AC3E}">
        <p14:creationId xmlns:p14="http://schemas.microsoft.com/office/powerpoint/2010/main" val="4258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Crime Fighter or Public Servant? </a:t>
            </a:r>
          </a:p>
        </p:txBody>
      </p:sp>
      <p:sp>
        <p:nvSpPr>
          <p:cNvPr id="3" name="Content Placeholder 2"/>
          <p:cNvSpPr>
            <a:spLocks noGrp="1"/>
          </p:cNvSpPr>
          <p:nvPr>
            <p:ph idx="1"/>
          </p:nvPr>
        </p:nvSpPr>
        <p:spPr/>
        <p:txBody>
          <a:bodyPr>
            <a:normAutofit/>
          </a:bodyPr>
          <a:lstStyle/>
          <a:p>
            <a:pPr marL="114300" indent="0">
              <a:buNone/>
            </a:pPr>
            <a:r>
              <a:rPr lang="en-US" sz="3200" b="1" u="sng" dirty="0"/>
              <a:t>Public Servant</a:t>
            </a:r>
            <a:r>
              <a:rPr lang="en-US" sz="3200" dirty="0"/>
              <a:t>: </a:t>
            </a:r>
          </a:p>
          <a:p>
            <a:pPr marL="114300" indent="0">
              <a:buNone/>
            </a:pPr>
            <a:endParaRPr lang="en-US" sz="3200" dirty="0"/>
          </a:p>
          <a:p>
            <a:pPr marL="114300" indent="0">
              <a:buNone/>
            </a:pPr>
            <a:r>
              <a:rPr lang="en-US" sz="3200" dirty="0"/>
              <a:t>Pursue the public good</a:t>
            </a:r>
          </a:p>
          <a:p>
            <a:pPr marL="114300" indent="0">
              <a:buNone/>
            </a:pPr>
            <a:endParaRPr lang="en-US" sz="3200" dirty="0"/>
          </a:p>
          <a:p>
            <a:pPr marL="114300" indent="0">
              <a:buNone/>
            </a:pPr>
            <a:r>
              <a:rPr lang="en-US" sz="3200" dirty="0"/>
              <a:t>Police serve </a:t>
            </a:r>
            <a:r>
              <a:rPr lang="en-US" sz="3200" i="1" dirty="0"/>
              <a:t>all</a:t>
            </a:r>
            <a:r>
              <a:rPr lang="en-US" sz="3200" dirty="0"/>
              <a:t> people, including criminals.</a:t>
            </a:r>
          </a:p>
          <a:p>
            <a:pPr marL="114300" indent="0">
              <a:buNone/>
            </a:pPr>
            <a:r>
              <a:rPr lang="en-US" sz="3200" dirty="0"/>
              <a:t> </a:t>
            </a:r>
          </a:p>
        </p:txBody>
      </p:sp>
    </p:spTree>
    <p:extLst>
      <p:ext uri="{BB962C8B-B14F-4D97-AF65-F5344CB8AC3E}">
        <p14:creationId xmlns:p14="http://schemas.microsoft.com/office/powerpoint/2010/main" val="277544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Crime Fighter v. Public Servant</a:t>
            </a:r>
          </a:p>
        </p:txBody>
      </p:sp>
      <p:sp>
        <p:nvSpPr>
          <p:cNvPr id="3" name="Text Placeholder 2"/>
          <p:cNvSpPr>
            <a:spLocks noGrp="1"/>
          </p:cNvSpPr>
          <p:nvPr>
            <p:ph type="body" idx="1"/>
          </p:nvPr>
        </p:nvSpPr>
        <p:spPr>
          <a:xfrm>
            <a:off x="457200" y="1097757"/>
            <a:ext cx="3657600" cy="639762"/>
          </a:xfrm>
        </p:spPr>
        <p:txBody>
          <a:bodyPr/>
          <a:lstStyle/>
          <a:p>
            <a:r>
              <a:rPr lang="en-US" dirty="0"/>
              <a:t>Crime Fighter</a:t>
            </a:r>
          </a:p>
        </p:txBody>
      </p:sp>
      <p:sp>
        <p:nvSpPr>
          <p:cNvPr id="4" name="Content Placeholder 3"/>
          <p:cNvSpPr>
            <a:spLocks noGrp="1"/>
          </p:cNvSpPr>
          <p:nvPr>
            <p:ph sz="half" idx="2"/>
          </p:nvPr>
        </p:nvSpPr>
        <p:spPr>
          <a:xfrm>
            <a:off x="457200" y="1737519"/>
            <a:ext cx="3657600" cy="4388644"/>
          </a:xfrm>
        </p:spPr>
        <p:txBody>
          <a:bodyPr/>
          <a:lstStyle/>
          <a:p>
            <a:r>
              <a:rPr lang="en-US" dirty="0"/>
              <a:t>Repressing criminals is the top priority</a:t>
            </a:r>
          </a:p>
          <a:p>
            <a:pPr marL="114300" indent="0">
              <a:buNone/>
            </a:pPr>
            <a:endParaRPr lang="en-US" dirty="0"/>
          </a:p>
          <a:p>
            <a:r>
              <a:rPr lang="en-US" dirty="0"/>
              <a:t>Emphasis on speed and finality</a:t>
            </a:r>
          </a:p>
          <a:p>
            <a:endParaRPr lang="en-US" dirty="0"/>
          </a:p>
          <a:p>
            <a:r>
              <a:rPr lang="en-US" dirty="0"/>
              <a:t>Efficiency is a top priority</a:t>
            </a:r>
          </a:p>
          <a:p>
            <a:endParaRPr lang="en-US" dirty="0"/>
          </a:p>
          <a:p>
            <a:r>
              <a:rPr lang="en-US" dirty="0"/>
              <a:t>Presumption of guilt</a:t>
            </a:r>
          </a:p>
        </p:txBody>
      </p:sp>
      <p:sp>
        <p:nvSpPr>
          <p:cNvPr id="5" name="Text Placeholder 4"/>
          <p:cNvSpPr>
            <a:spLocks noGrp="1"/>
          </p:cNvSpPr>
          <p:nvPr>
            <p:ph type="body" sz="quarter" idx="3"/>
          </p:nvPr>
        </p:nvSpPr>
        <p:spPr>
          <a:xfrm>
            <a:off x="4419600" y="1145873"/>
            <a:ext cx="3657600" cy="639762"/>
          </a:xfrm>
        </p:spPr>
        <p:txBody>
          <a:bodyPr/>
          <a:lstStyle/>
          <a:p>
            <a:r>
              <a:rPr lang="en-US" dirty="0"/>
              <a:t>Public Servant</a:t>
            </a:r>
          </a:p>
        </p:txBody>
      </p:sp>
      <p:sp>
        <p:nvSpPr>
          <p:cNvPr id="6" name="Content Placeholder 5"/>
          <p:cNvSpPr>
            <a:spLocks noGrp="1"/>
          </p:cNvSpPr>
          <p:nvPr>
            <p:ph sz="quarter" idx="4"/>
          </p:nvPr>
        </p:nvSpPr>
        <p:spPr>
          <a:xfrm>
            <a:off x="4419600" y="1737519"/>
            <a:ext cx="3657600" cy="4388644"/>
          </a:xfrm>
        </p:spPr>
        <p:txBody>
          <a:bodyPr>
            <a:normAutofit fontScale="92500"/>
          </a:bodyPr>
          <a:lstStyle/>
          <a:p>
            <a:r>
              <a:rPr lang="en-US" dirty="0"/>
              <a:t>Possibility of error/ Want to prevent and eliminate mistakes</a:t>
            </a:r>
          </a:p>
          <a:p>
            <a:pPr marL="114300" indent="0">
              <a:buNone/>
            </a:pPr>
            <a:endParaRPr lang="en-US" dirty="0"/>
          </a:p>
          <a:p>
            <a:r>
              <a:rPr lang="en-US" dirty="0"/>
              <a:t>Finality is not a priority</a:t>
            </a:r>
          </a:p>
          <a:p>
            <a:pPr marL="114300" indent="0">
              <a:buNone/>
            </a:pPr>
            <a:endParaRPr lang="en-US" dirty="0"/>
          </a:p>
          <a:p>
            <a:r>
              <a:rPr lang="en-US" dirty="0"/>
              <a:t>Efficiency is rejected if it involves shortcuts</a:t>
            </a:r>
          </a:p>
          <a:p>
            <a:pPr marL="114300" indent="0">
              <a:buNone/>
            </a:pPr>
            <a:endParaRPr lang="en-US" dirty="0"/>
          </a:p>
          <a:p>
            <a:r>
              <a:rPr lang="en-US" dirty="0"/>
              <a:t>Process is as important as protecting the innocent.</a:t>
            </a:r>
          </a:p>
        </p:txBody>
      </p:sp>
    </p:spTree>
    <p:extLst>
      <p:ext uri="{BB962C8B-B14F-4D97-AF65-F5344CB8AC3E}">
        <p14:creationId xmlns:p14="http://schemas.microsoft.com/office/powerpoint/2010/main" val="89938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a:t>
            </a:r>
          </a:p>
        </p:txBody>
      </p:sp>
      <p:sp>
        <p:nvSpPr>
          <p:cNvPr id="3" name="Content Placeholder 2"/>
          <p:cNvSpPr>
            <a:spLocks noGrp="1"/>
          </p:cNvSpPr>
          <p:nvPr>
            <p:ph idx="1"/>
          </p:nvPr>
        </p:nvSpPr>
        <p:spPr/>
        <p:txBody>
          <a:bodyPr>
            <a:normAutofit/>
          </a:bodyPr>
          <a:lstStyle/>
          <a:p>
            <a:pPr marL="114300" indent="0" algn="ctr">
              <a:buNone/>
            </a:pPr>
            <a:r>
              <a:rPr lang="en-US" sz="3600" dirty="0"/>
              <a:t>What if you could determine the future of policing? </a:t>
            </a:r>
          </a:p>
          <a:p>
            <a:pPr marL="114300" indent="0" algn="ctr">
              <a:buNone/>
            </a:pPr>
            <a:r>
              <a:rPr lang="en-US" sz="3600" dirty="0"/>
              <a:t>Where would you take it?</a:t>
            </a:r>
          </a:p>
        </p:txBody>
      </p:sp>
    </p:spTree>
    <p:extLst>
      <p:ext uri="{BB962C8B-B14F-4D97-AF65-F5344CB8AC3E}">
        <p14:creationId xmlns:p14="http://schemas.microsoft.com/office/powerpoint/2010/main" val="306001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History of Policing</a:t>
            </a:r>
          </a:p>
        </p:txBody>
      </p:sp>
      <p:sp>
        <p:nvSpPr>
          <p:cNvPr id="3" name="Content Placeholder 2"/>
          <p:cNvSpPr>
            <a:spLocks noGrp="1"/>
          </p:cNvSpPr>
          <p:nvPr>
            <p:ph idx="1"/>
          </p:nvPr>
        </p:nvSpPr>
        <p:spPr/>
        <p:txBody>
          <a:bodyPr/>
          <a:lstStyle/>
          <a:p>
            <a:pPr marL="114300" indent="0" algn="ctr">
              <a:buNone/>
            </a:pPr>
            <a:r>
              <a:rPr lang="en-US" sz="3600" dirty="0"/>
              <a:t>Early origins were a model of service, but also corruption.</a:t>
            </a:r>
          </a:p>
          <a:p>
            <a:pPr marL="777240" lvl="2" indent="0">
              <a:buNone/>
            </a:pPr>
            <a:endParaRPr lang="en-US" sz="2400" dirty="0">
              <a:sym typeface="Wingdings"/>
            </a:endParaRPr>
          </a:p>
          <a:p>
            <a:pPr marL="777240" lvl="2" indent="0">
              <a:buNone/>
            </a:pPr>
            <a:endParaRPr lang="en-US" sz="2400" dirty="0">
              <a:sym typeface="Wingdings"/>
            </a:endParaRPr>
          </a:p>
        </p:txBody>
      </p:sp>
    </p:spTree>
    <p:extLst>
      <p:ext uri="{BB962C8B-B14F-4D97-AF65-F5344CB8AC3E}">
        <p14:creationId xmlns:p14="http://schemas.microsoft.com/office/powerpoint/2010/main" val="8393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History of Policing</a:t>
            </a:r>
          </a:p>
        </p:txBody>
      </p:sp>
      <p:sp>
        <p:nvSpPr>
          <p:cNvPr id="3" name="Content Placeholder 2"/>
          <p:cNvSpPr>
            <a:spLocks noGrp="1"/>
          </p:cNvSpPr>
          <p:nvPr>
            <p:ph idx="1"/>
          </p:nvPr>
        </p:nvSpPr>
        <p:spPr/>
        <p:txBody>
          <a:bodyPr/>
          <a:lstStyle/>
          <a:p>
            <a:pPr marL="114300" indent="0">
              <a:buNone/>
            </a:pPr>
            <a:r>
              <a:rPr lang="en-US" sz="3200" dirty="0">
                <a:sym typeface="Wingdings"/>
              </a:rPr>
              <a:t>Currently: community policing</a:t>
            </a:r>
          </a:p>
          <a:p>
            <a:pPr lvl="1"/>
            <a:r>
              <a:rPr lang="en-US" sz="2400" dirty="0">
                <a:sym typeface="Wingdings"/>
              </a:rPr>
              <a:t>Possible issues:</a:t>
            </a:r>
          </a:p>
          <a:p>
            <a:pPr lvl="2"/>
            <a:r>
              <a:rPr lang="en-US" sz="2800" dirty="0">
                <a:sym typeface="Wingdings"/>
              </a:rPr>
              <a:t>Gratuities</a:t>
            </a:r>
          </a:p>
          <a:p>
            <a:pPr lvl="2"/>
            <a:r>
              <a:rPr lang="en-US" sz="2800" dirty="0">
                <a:sym typeface="Wingdings"/>
              </a:rPr>
              <a:t>Wider corruption</a:t>
            </a:r>
          </a:p>
          <a:p>
            <a:pPr lvl="2"/>
            <a:r>
              <a:rPr lang="en-US" sz="2800" dirty="0">
                <a:sym typeface="Wingdings"/>
              </a:rPr>
              <a:t>Discretion in personal relationships</a:t>
            </a:r>
          </a:p>
          <a:p>
            <a:pPr lvl="2"/>
            <a:r>
              <a:rPr lang="en-US" sz="2800" dirty="0">
                <a:sym typeface="Wingdings"/>
              </a:rPr>
              <a:t>Increased freedom and decreased supervision</a:t>
            </a:r>
          </a:p>
          <a:p>
            <a:pPr marL="777240" lvl="2" indent="0">
              <a:buNone/>
            </a:pPr>
            <a:endParaRPr lang="en-US" sz="2400" dirty="0">
              <a:sym typeface="Wingdings"/>
            </a:endParaRPr>
          </a:p>
          <a:p>
            <a:pPr marL="777240" lvl="2" indent="0">
              <a:buNone/>
            </a:pPr>
            <a:endParaRPr lang="en-US" sz="2400" dirty="0">
              <a:sym typeface="Wingdings"/>
            </a:endParaRPr>
          </a:p>
        </p:txBody>
      </p:sp>
    </p:spTree>
    <p:extLst>
      <p:ext uri="{BB962C8B-B14F-4D97-AF65-F5344CB8AC3E}">
        <p14:creationId xmlns:p14="http://schemas.microsoft.com/office/powerpoint/2010/main" val="4131451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Future of Policing</a:t>
            </a:r>
          </a:p>
        </p:txBody>
      </p:sp>
      <p:sp>
        <p:nvSpPr>
          <p:cNvPr id="3" name="Content Placeholder 2"/>
          <p:cNvSpPr>
            <a:spLocks noGrp="1"/>
          </p:cNvSpPr>
          <p:nvPr>
            <p:ph idx="1"/>
          </p:nvPr>
        </p:nvSpPr>
        <p:spPr/>
        <p:txBody>
          <a:bodyPr>
            <a:normAutofit/>
          </a:bodyPr>
          <a:lstStyle/>
          <a:p>
            <a:pPr marL="114300" indent="0" algn="ctr">
              <a:buNone/>
            </a:pPr>
            <a:endParaRPr lang="en-US" sz="3200" dirty="0"/>
          </a:p>
          <a:p>
            <a:pPr marL="114300" indent="0" algn="ctr">
              <a:buNone/>
            </a:pPr>
            <a:r>
              <a:rPr lang="en-US" sz="3200" dirty="0"/>
              <a:t>Mix of approaches = confusing</a:t>
            </a:r>
          </a:p>
          <a:p>
            <a:pPr marL="114300" indent="0" algn="ctr">
              <a:buNone/>
            </a:pPr>
            <a:r>
              <a:rPr lang="en-US" sz="3200" dirty="0"/>
              <a:t>(3)</a:t>
            </a:r>
          </a:p>
        </p:txBody>
      </p:sp>
    </p:spTree>
    <p:extLst>
      <p:ext uri="{BB962C8B-B14F-4D97-AF65-F5344CB8AC3E}">
        <p14:creationId xmlns:p14="http://schemas.microsoft.com/office/powerpoint/2010/main" val="369922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Future of Policing</a:t>
            </a:r>
          </a:p>
        </p:txBody>
      </p:sp>
      <p:sp>
        <p:nvSpPr>
          <p:cNvPr id="3" name="Content Placeholder 2"/>
          <p:cNvSpPr>
            <a:spLocks noGrp="1"/>
          </p:cNvSpPr>
          <p:nvPr>
            <p:ph idx="1"/>
          </p:nvPr>
        </p:nvSpPr>
        <p:spPr/>
        <p:txBody>
          <a:bodyPr/>
          <a:lstStyle/>
          <a:p>
            <a:pPr marL="114300" indent="0">
              <a:buNone/>
            </a:pPr>
            <a:r>
              <a:rPr lang="en-US" sz="3200" u="sng" dirty="0"/>
              <a:t>Problem-solving</a:t>
            </a:r>
            <a:r>
              <a:rPr lang="en-US" sz="3200" dirty="0"/>
              <a:t>: </a:t>
            </a:r>
          </a:p>
          <a:p>
            <a:pPr marL="114300" indent="0" algn="ctr">
              <a:buNone/>
            </a:pPr>
            <a:r>
              <a:rPr lang="en-US" sz="3200" dirty="0"/>
              <a:t>Community based policing. Identify neighborhood problems</a:t>
            </a:r>
          </a:p>
          <a:p>
            <a:pPr marL="114300" indent="0">
              <a:buNone/>
            </a:pPr>
            <a:endParaRPr lang="en-US" sz="2800" dirty="0"/>
          </a:p>
        </p:txBody>
      </p:sp>
    </p:spTree>
    <p:extLst>
      <p:ext uri="{BB962C8B-B14F-4D97-AF65-F5344CB8AC3E}">
        <p14:creationId xmlns:p14="http://schemas.microsoft.com/office/powerpoint/2010/main" val="36602389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9612</TotalTime>
  <Words>737</Words>
  <Application>Microsoft Macintosh PowerPoint</Application>
  <PresentationFormat>On-screen Show (4:3)</PresentationFormat>
  <Paragraphs>127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vt:lpstr>
      <vt:lpstr>Adjacency</vt:lpstr>
      <vt:lpstr>The Police Role in Society</vt:lpstr>
      <vt:lpstr>Crime Fighter or Public Servant? </vt:lpstr>
      <vt:lpstr>Crime Fighter or Public Servant? </vt:lpstr>
      <vt:lpstr>Crime Fighter v. Public Servant</vt:lpstr>
      <vt:lpstr>Question</vt:lpstr>
      <vt:lpstr>History of Policing</vt:lpstr>
      <vt:lpstr>History of Policing</vt:lpstr>
      <vt:lpstr>Future of Policing</vt:lpstr>
      <vt:lpstr>Future of Policing</vt:lpstr>
      <vt:lpstr>Future of Policing</vt:lpstr>
      <vt:lpstr>Future of Policing</vt:lpstr>
      <vt:lpstr>Question</vt:lpstr>
      <vt:lpstr>Power and Discretion</vt:lpstr>
      <vt:lpstr>Power and Discretion</vt:lpstr>
      <vt:lpstr>What do citizens want?</vt:lpstr>
      <vt:lpstr>Question</vt:lpstr>
      <vt:lpstr>Class Discussion</vt:lpstr>
      <vt:lpstr>Discretion &amp; Duty</vt:lpstr>
      <vt:lpstr>Discretion &amp; Duty</vt:lpstr>
      <vt:lpstr>Policing styles</vt:lpstr>
      <vt:lpstr>Policing Styles</vt:lpstr>
      <vt:lpstr>Formal Ethics for Police Officers</vt:lpstr>
      <vt:lpstr>Question</vt:lpstr>
      <vt:lpstr>Class discussion</vt:lpstr>
      <vt:lpstr>Class discussion</vt:lpstr>
      <vt:lpstr>Class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Police Role in Society</dc:title>
  <dc:creator>Megan Mangassarian</dc:creator>
  <cp:lastModifiedBy>Mangassarian, Megan</cp:lastModifiedBy>
  <cp:revision>48</cp:revision>
  <dcterms:created xsi:type="dcterms:W3CDTF">2017-10-16T23:32:29Z</dcterms:created>
  <dcterms:modified xsi:type="dcterms:W3CDTF">2020-09-28T17:55:02Z</dcterms:modified>
</cp:coreProperties>
</file>