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8" r:id="rId2"/>
    <p:sldId id="259" r:id="rId3"/>
    <p:sldId id="274" r:id="rId4"/>
    <p:sldId id="260" r:id="rId5"/>
    <p:sldId id="275" r:id="rId6"/>
    <p:sldId id="267" r:id="rId7"/>
    <p:sldId id="268" r:id="rId8"/>
    <p:sldId id="276" r:id="rId9"/>
    <p:sldId id="261" r:id="rId10"/>
    <p:sldId id="277" r:id="rId11"/>
    <p:sldId id="269" r:id="rId12"/>
    <p:sldId id="278" r:id="rId13"/>
    <p:sldId id="270" r:id="rId14"/>
    <p:sldId id="262" r:id="rId15"/>
    <p:sldId id="279" r:id="rId16"/>
    <p:sldId id="271" r:id="rId17"/>
    <p:sldId id="263" r:id="rId18"/>
    <p:sldId id="280" r:id="rId19"/>
    <p:sldId id="272" r:id="rId20"/>
    <p:sldId id="264" r:id="rId21"/>
    <p:sldId id="281" r:id="rId22"/>
    <p:sldId id="273" r:id="rId23"/>
    <p:sldId id="265" r:id="rId24"/>
    <p:sldId id="28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14" d="100"/>
          <a:sy n="114" d="100"/>
        </p:scale>
        <p:origin x="153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D330FD-CAA6-4181-A1BF-7642130A0A46}" type="datetimeFigureOut">
              <a:rPr lang="en-US" smtClean="0"/>
              <a:t>9/22/20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5B8D85-9FED-4EB8-8321-51C443AA6B1F}" type="slidenum">
              <a:rPr lang="en-US" smtClean="0"/>
              <a:t>‹#›</a:t>
            </a:fld>
            <a:endParaRPr lang="en-US" dirty="0"/>
          </a:p>
        </p:txBody>
      </p:sp>
    </p:spTree>
    <p:extLst>
      <p:ext uri="{BB962C8B-B14F-4D97-AF65-F5344CB8AC3E}">
        <p14:creationId xmlns:p14="http://schemas.microsoft.com/office/powerpoint/2010/main" val="2658335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_design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56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no design">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0026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1881295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hapter Slid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114397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2178120"/>
            <a:ext cx="3886200" cy="4163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2178119"/>
            <a:ext cx="3886200" cy="4163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199009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76581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210240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937339"/>
            <a:ext cx="3868340" cy="34064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2102398"/>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37327"/>
            <a:ext cx="3887391" cy="34064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MY" dirty="0"/>
          </a:p>
        </p:txBody>
      </p:sp>
      <p:sp>
        <p:nvSpPr>
          <p:cNvPr id="9" name="Slide Number Placeholder 8"/>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294976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MY" dirty="0"/>
          </a:p>
        </p:txBody>
      </p:sp>
      <p:sp>
        <p:nvSpPr>
          <p:cNvPr id="5" name="Slide Number Placeholder 4"/>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26230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MY" dirty="0"/>
          </a:p>
        </p:txBody>
      </p:sp>
      <p:sp>
        <p:nvSpPr>
          <p:cNvPr id="4" name="Slide Number Placeholder 3"/>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2561349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0143"/>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978053"/>
            <a:ext cx="7886700" cy="41529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F6657-C8E7-4319-A541-48B02933DAFD}" type="slidenum">
              <a:rPr lang="en-MY" smtClean="0"/>
              <a:t>‹#›</a:t>
            </a:fld>
            <a:endParaRPr lang="en-MY" dirty="0"/>
          </a:p>
        </p:txBody>
      </p:sp>
    </p:spTree>
    <p:extLst>
      <p:ext uri="{BB962C8B-B14F-4D97-AF65-F5344CB8AC3E}">
        <p14:creationId xmlns:p14="http://schemas.microsoft.com/office/powerpoint/2010/main" val="3352395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1pPr>
      <a:lvl2pPr marL="515938" indent="-287338"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2pPr>
      <a:lvl3pPr marL="855663" indent="-279400" algn="l" defTabSz="914400" rtl="0" eaLnBrk="1" latinLnBrk="0" hangingPunct="1">
        <a:lnSpc>
          <a:spcPct val="100000"/>
        </a:lnSpc>
        <a:spcBef>
          <a:spcPts val="500"/>
        </a:spcBef>
        <a:buFont typeface="Courier New" panose="02070309020205020404" pitchFamily="49" charset="0"/>
        <a:buChar char="o"/>
        <a:defRPr sz="2200" kern="1200">
          <a:solidFill>
            <a:schemeClr val="tx1"/>
          </a:solidFill>
          <a:latin typeface="+mn-lt"/>
          <a:ea typeface="+mn-ea"/>
          <a:cs typeface="+mn-cs"/>
        </a:defRPr>
      </a:lvl3pPr>
      <a:lvl4pPr marL="1143000" indent="-287338"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4pPr>
      <a:lvl5pPr marL="1490663" indent="-347663"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F9840-A8BA-4F8C-B916-F916CE14EC66}"/>
              </a:ext>
            </a:extLst>
          </p:cNvPr>
          <p:cNvSpPr>
            <a:spLocks noGrp="1"/>
          </p:cNvSpPr>
          <p:nvPr>
            <p:ph type="title"/>
          </p:nvPr>
        </p:nvSpPr>
        <p:spPr/>
        <p:txBody>
          <a:bodyPr/>
          <a:lstStyle/>
          <a:p>
            <a:r>
              <a:rPr lang="en-MY" dirty="0"/>
              <a:t>Learning outcomes</a:t>
            </a:r>
          </a:p>
        </p:txBody>
      </p:sp>
      <p:sp>
        <p:nvSpPr>
          <p:cNvPr id="3" name="Content Placeholder 2">
            <a:extLst>
              <a:ext uri="{FF2B5EF4-FFF2-40B4-BE49-F238E27FC236}">
                <a16:creationId xmlns:a16="http://schemas.microsoft.com/office/drawing/2014/main" id="{C78EEA21-7A3E-4D54-A981-CF9BD51C8F55}"/>
              </a:ext>
            </a:extLst>
          </p:cNvPr>
          <p:cNvSpPr>
            <a:spLocks noGrp="1"/>
          </p:cNvSpPr>
          <p:nvPr>
            <p:ph idx="1"/>
          </p:nvPr>
        </p:nvSpPr>
        <p:spPr>
          <a:xfrm>
            <a:off x="628650" y="1978053"/>
            <a:ext cx="7886700" cy="4642880"/>
          </a:xfrm>
        </p:spPr>
        <p:txBody>
          <a:bodyPr>
            <a:normAutofit/>
          </a:bodyPr>
          <a:lstStyle/>
          <a:p>
            <a:r>
              <a:rPr lang="en-MY" dirty="0"/>
              <a:t>After completing this chapter, you should be able to:</a:t>
            </a:r>
          </a:p>
          <a:p>
            <a:pPr lvl="1"/>
            <a:r>
              <a:rPr lang="en-GB" dirty="0"/>
              <a:t>Explain the nature of, and the benefits of follower-centric approaches to understanding leader-follower relations and the leadership process.</a:t>
            </a:r>
            <a:endParaRPr lang="en-MY" dirty="0"/>
          </a:p>
          <a:p>
            <a:pPr lvl="1"/>
            <a:r>
              <a:rPr lang="en-GB" dirty="0"/>
              <a:t>Understand positivist/entity and social constructionist perspectives on relational leadership.</a:t>
            </a:r>
            <a:endParaRPr lang="en-MY" dirty="0"/>
          </a:p>
          <a:p>
            <a:pPr lvl="1"/>
            <a:r>
              <a:rPr lang="en-GB" dirty="0"/>
              <a:t>Explain how the dyadic and group relationships dynamics influence the leadership process.</a:t>
            </a:r>
            <a:endParaRPr lang="en-MY" dirty="0"/>
          </a:p>
          <a:p>
            <a:pPr lvl="1"/>
            <a:r>
              <a:rPr lang="en-GB" dirty="0"/>
              <a:t>Critically discuss the competing views of what distributed leadership represents in organizations.</a:t>
            </a:r>
            <a:endParaRPr lang="en-MY" dirty="0"/>
          </a:p>
          <a:p>
            <a:pPr lvl="1"/>
            <a:r>
              <a:rPr lang="en-GB" dirty="0"/>
              <a:t>Engage critically with important themes in team leadership.</a:t>
            </a:r>
            <a:endParaRPr lang="en-MY" dirty="0"/>
          </a:p>
        </p:txBody>
      </p:sp>
      <p:sp>
        <p:nvSpPr>
          <p:cNvPr id="4" name="Slide Number Placeholder 3"/>
          <p:cNvSpPr>
            <a:spLocks noGrp="1"/>
          </p:cNvSpPr>
          <p:nvPr>
            <p:ph type="sldNum" sz="quarter" idx="12"/>
          </p:nvPr>
        </p:nvSpPr>
        <p:spPr/>
        <p:txBody>
          <a:bodyPr/>
          <a:lstStyle/>
          <a:p>
            <a:fld id="{248F6657-C8E7-4319-A541-48B02933DAFD}" type="slidenum">
              <a:rPr lang="en-MY" smtClean="0"/>
              <a:t>1</a:t>
            </a:fld>
            <a:endParaRPr lang="en-MY" dirty="0"/>
          </a:p>
        </p:txBody>
      </p:sp>
    </p:spTree>
    <p:extLst>
      <p:ext uri="{BB962C8B-B14F-4D97-AF65-F5344CB8AC3E}">
        <p14:creationId xmlns:p14="http://schemas.microsoft.com/office/powerpoint/2010/main" val="762624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a:xfrm>
            <a:off x="628650" y="2062723"/>
            <a:ext cx="7886700" cy="4152952"/>
          </a:xfrm>
        </p:spPr>
        <p:txBody>
          <a:bodyPr>
            <a:normAutofit/>
          </a:bodyPr>
          <a:lstStyle/>
          <a:p>
            <a:r>
              <a:rPr lang="en-US" dirty="0"/>
              <a:t>Relational leadership has been defined as:</a:t>
            </a:r>
          </a:p>
          <a:p>
            <a:pPr lvl="1"/>
            <a:r>
              <a:rPr lang="en-US" dirty="0"/>
              <a:t>A social influence process through which emergent coordination (i.e. evolving social order) and change (e.g. new values, attitudes, approaches, behaviours, and ideologies) are constructed and produced (Uhl-Bien, 2006, p. 655). </a:t>
            </a:r>
          </a:p>
          <a:p>
            <a:pPr lvl="2"/>
            <a:r>
              <a:rPr lang="en-US" dirty="0"/>
              <a:t>This definition proposed that a ‘relational’ orientation to understanding leadership starts not with an individual leader or follower but with social interaction, and views leadership as relationally co-constructed (Fairhurst, 2007). </a:t>
            </a:r>
          </a:p>
          <a:p>
            <a:endParaRPr lang="en-MY" dirty="0"/>
          </a:p>
        </p:txBody>
      </p:sp>
      <p:sp>
        <p:nvSpPr>
          <p:cNvPr id="6" name="Title 1">
            <a:extLst>
              <a:ext uri="{FF2B5EF4-FFF2-40B4-BE49-F238E27FC236}">
                <a16:creationId xmlns:a16="http://schemas.microsoft.com/office/drawing/2014/main" id="{DECDC871-2257-4AF1-9B0D-CA1CFEA67838}"/>
              </a:ext>
            </a:extLst>
          </p:cNvPr>
          <p:cNvSpPr>
            <a:spLocks noGrp="1"/>
          </p:cNvSpPr>
          <p:nvPr>
            <p:ph type="title"/>
          </p:nvPr>
        </p:nvSpPr>
        <p:spPr>
          <a:xfrm>
            <a:off x="628650" y="384813"/>
            <a:ext cx="7886700" cy="1325563"/>
          </a:xfrm>
        </p:spPr>
        <p:txBody>
          <a:bodyPr/>
          <a:lstStyle/>
          <a:p>
            <a:r>
              <a:rPr lang="en-MY" dirty="0"/>
              <a:t>Contemporary theories of relational leadership</a:t>
            </a:r>
          </a:p>
        </p:txBody>
      </p:sp>
      <p:sp>
        <p:nvSpPr>
          <p:cNvPr id="2" name="Slide Number Placeholder 1"/>
          <p:cNvSpPr>
            <a:spLocks noGrp="1"/>
          </p:cNvSpPr>
          <p:nvPr>
            <p:ph type="sldNum" sz="quarter" idx="12"/>
          </p:nvPr>
        </p:nvSpPr>
        <p:spPr/>
        <p:txBody>
          <a:bodyPr/>
          <a:lstStyle/>
          <a:p>
            <a:fld id="{248F6657-C8E7-4319-A541-48B02933DAFD}" type="slidenum">
              <a:rPr lang="en-MY" smtClean="0"/>
              <a:t>10</a:t>
            </a:fld>
            <a:endParaRPr lang="en-MY" dirty="0"/>
          </a:p>
        </p:txBody>
      </p:sp>
    </p:spTree>
    <p:extLst>
      <p:ext uri="{BB962C8B-B14F-4D97-AF65-F5344CB8AC3E}">
        <p14:creationId xmlns:p14="http://schemas.microsoft.com/office/powerpoint/2010/main" val="1626290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188F2F7-6216-4A56-AF97-1EEA7B0D1CFF}"/>
              </a:ext>
            </a:extLst>
          </p:cNvPr>
          <p:cNvSpPr>
            <a:spLocks noGrp="1"/>
          </p:cNvSpPr>
          <p:nvPr>
            <p:ph idx="1"/>
          </p:nvPr>
        </p:nvSpPr>
        <p:spPr>
          <a:xfrm>
            <a:off x="628650" y="2062723"/>
            <a:ext cx="7886700" cy="4583610"/>
          </a:xfrm>
        </p:spPr>
        <p:txBody>
          <a:bodyPr>
            <a:normAutofit/>
          </a:bodyPr>
          <a:lstStyle/>
          <a:p>
            <a:r>
              <a:rPr lang="en-MY" dirty="0"/>
              <a:t>Ontology and relational leadership</a:t>
            </a:r>
          </a:p>
          <a:p>
            <a:pPr lvl="1"/>
            <a:r>
              <a:rPr lang="en-US" dirty="0"/>
              <a:t>‘Does social reality exist independent of our perceptions?’</a:t>
            </a:r>
          </a:p>
          <a:p>
            <a:pPr lvl="1"/>
            <a:r>
              <a:rPr lang="en-US" dirty="0"/>
              <a:t>‘Is what passes for reality merely a set of mental constructions?’</a:t>
            </a:r>
          </a:p>
          <a:p>
            <a:pPr lvl="2"/>
            <a:r>
              <a:rPr lang="en-US" dirty="0"/>
              <a:t>If we lean more to the first question, the more we move towards the positivist position. This view maintains that there is such a thing as social reality and it is the researcher’s job to discover what that reality is.</a:t>
            </a:r>
          </a:p>
          <a:p>
            <a:pPr lvl="2"/>
            <a:r>
              <a:rPr lang="en-US" dirty="0"/>
              <a:t>If we lean more to the second question, the more we move towards the social constructionist position, whereby the view is that there are no facts, only interpretations.</a:t>
            </a:r>
          </a:p>
        </p:txBody>
      </p:sp>
      <p:sp>
        <p:nvSpPr>
          <p:cNvPr id="7" name="Title 1">
            <a:extLst>
              <a:ext uri="{FF2B5EF4-FFF2-40B4-BE49-F238E27FC236}">
                <a16:creationId xmlns:a16="http://schemas.microsoft.com/office/drawing/2014/main" id="{DECDC871-2257-4AF1-9B0D-CA1CFEA67838}"/>
              </a:ext>
            </a:extLst>
          </p:cNvPr>
          <p:cNvSpPr>
            <a:spLocks noGrp="1"/>
          </p:cNvSpPr>
          <p:nvPr>
            <p:ph type="title"/>
          </p:nvPr>
        </p:nvSpPr>
        <p:spPr>
          <a:xfrm>
            <a:off x="628650" y="384813"/>
            <a:ext cx="7886700" cy="1325563"/>
          </a:xfrm>
        </p:spPr>
        <p:txBody>
          <a:bodyPr/>
          <a:lstStyle/>
          <a:p>
            <a:r>
              <a:rPr lang="en-MY" dirty="0"/>
              <a:t>Contemporary theories of relational leadership</a:t>
            </a:r>
          </a:p>
        </p:txBody>
      </p:sp>
      <p:sp>
        <p:nvSpPr>
          <p:cNvPr id="2" name="Slide Number Placeholder 1"/>
          <p:cNvSpPr>
            <a:spLocks noGrp="1"/>
          </p:cNvSpPr>
          <p:nvPr>
            <p:ph type="sldNum" sz="quarter" idx="12"/>
          </p:nvPr>
        </p:nvSpPr>
        <p:spPr/>
        <p:txBody>
          <a:bodyPr/>
          <a:lstStyle/>
          <a:p>
            <a:fld id="{248F6657-C8E7-4319-A541-48B02933DAFD}" type="slidenum">
              <a:rPr lang="en-MY" smtClean="0"/>
              <a:t>11</a:t>
            </a:fld>
            <a:endParaRPr lang="en-MY" dirty="0"/>
          </a:p>
        </p:txBody>
      </p:sp>
    </p:spTree>
    <p:extLst>
      <p:ext uri="{BB962C8B-B14F-4D97-AF65-F5344CB8AC3E}">
        <p14:creationId xmlns:p14="http://schemas.microsoft.com/office/powerpoint/2010/main" val="4283644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188F2F7-6216-4A56-AF97-1EEA7B0D1CFF}"/>
              </a:ext>
            </a:extLst>
          </p:cNvPr>
          <p:cNvSpPr>
            <a:spLocks noGrp="1"/>
          </p:cNvSpPr>
          <p:nvPr>
            <p:ph idx="1"/>
          </p:nvPr>
        </p:nvSpPr>
        <p:spPr>
          <a:xfrm>
            <a:off x="628650" y="2045789"/>
            <a:ext cx="7886700" cy="4152952"/>
          </a:xfrm>
        </p:spPr>
        <p:txBody>
          <a:bodyPr>
            <a:normAutofit/>
          </a:bodyPr>
          <a:lstStyle/>
          <a:p>
            <a:pPr lvl="1"/>
            <a:r>
              <a:rPr lang="en-US" dirty="0"/>
              <a:t>‘Is social reality largely fixed, something that individuals and groups have to confront but over which they little or no control, akin to the weather?’</a:t>
            </a:r>
          </a:p>
          <a:p>
            <a:pPr lvl="1"/>
            <a:r>
              <a:rPr lang="en-US" dirty="0"/>
              <a:t>‘Is social reality not necessarily pre-existing but fluid, and open to be shaped by individuals and groups through their social interactions and agency?’</a:t>
            </a:r>
          </a:p>
          <a:p>
            <a:pPr lvl="2"/>
            <a:r>
              <a:rPr lang="en-US" dirty="0"/>
              <a:t>The same conclusion is reached here as the first set of questions asked.</a:t>
            </a:r>
            <a:endParaRPr lang="en-MY" dirty="0"/>
          </a:p>
        </p:txBody>
      </p:sp>
      <p:sp>
        <p:nvSpPr>
          <p:cNvPr id="5" name="Title 1">
            <a:extLst>
              <a:ext uri="{FF2B5EF4-FFF2-40B4-BE49-F238E27FC236}">
                <a16:creationId xmlns:a16="http://schemas.microsoft.com/office/drawing/2014/main" id="{DECDC871-2257-4AF1-9B0D-CA1CFEA67838}"/>
              </a:ext>
            </a:extLst>
          </p:cNvPr>
          <p:cNvSpPr>
            <a:spLocks noGrp="1"/>
          </p:cNvSpPr>
          <p:nvPr>
            <p:ph type="title"/>
          </p:nvPr>
        </p:nvSpPr>
        <p:spPr>
          <a:xfrm>
            <a:off x="628650" y="384813"/>
            <a:ext cx="7886700" cy="1325563"/>
          </a:xfrm>
        </p:spPr>
        <p:txBody>
          <a:bodyPr/>
          <a:lstStyle/>
          <a:p>
            <a:r>
              <a:rPr lang="en-MY" dirty="0"/>
              <a:t>Contemporary theories of relational leadership</a:t>
            </a:r>
          </a:p>
        </p:txBody>
      </p:sp>
      <p:sp>
        <p:nvSpPr>
          <p:cNvPr id="2" name="Slide Number Placeholder 1"/>
          <p:cNvSpPr>
            <a:spLocks noGrp="1"/>
          </p:cNvSpPr>
          <p:nvPr>
            <p:ph type="sldNum" sz="quarter" idx="12"/>
          </p:nvPr>
        </p:nvSpPr>
        <p:spPr/>
        <p:txBody>
          <a:bodyPr/>
          <a:lstStyle/>
          <a:p>
            <a:fld id="{248F6657-C8E7-4319-A541-48B02933DAFD}" type="slidenum">
              <a:rPr lang="en-MY" smtClean="0"/>
              <a:t>12</a:t>
            </a:fld>
            <a:endParaRPr lang="en-MY" dirty="0"/>
          </a:p>
        </p:txBody>
      </p:sp>
    </p:spTree>
    <p:extLst>
      <p:ext uri="{BB962C8B-B14F-4D97-AF65-F5344CB8AC3E}">
        <p14:creationId xmlns:p14="http://schemas.microsoft.com/office/powerpoint/2010/main" val="340098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0C68CB3-011C-45DD-98B3-06E5D82A388D}"/>
              </a:ext>
            </a:extLst>
          </p:cNvPr>
          <p:cNvPicPr>
            <a:picLocks noGrp="1" noChangeAspect="1"/>
          </p:cNvPicPr>
          <p:nvPr>
            <p:ph idx="1"/>
          </p:nvPr>
        </p:nvPicPr>
        <p:blipFill>
          <a:blip r:embed="rId2"/>
          <a:stretch>
            <a:fillRect/>
          </a:stretch>
        </p:blipFill>
        <p:spPr>
          <a:xfrm>
            <a:off x="1666564" y="1978025"/>
            <a:ext cx="5810871" cy="4152900"/>
          </a:xfrm>
        </p:spPr>
      </p:pic>
      <p:sp>
        <p:nvSpPr>
          <p:cNvPr id="7" name="Title 1">
            <a:extLst>
              <a:ext uri="{FF2B5EF4-FFF2-40B4-BE49-F238E27FC236}">
                <a16:creationId xmlns:a16="http://schemas.microsoft.com/office/drawing/2014/main" id="{DECDC871-2257-4AF1-9B0D-CA1CFEA67838}"/>
              </a:ext>
            </a:extLst>
          </p:cNvPr>
          <p:cNvSpPr>
            <a:spLocks noGrp="1"/>
          </p:cNvSpPr>
          <p:nvPr>
            <p:ph type="title"/>
          </p:nvPr>
        </p:nvSpPr>
        <p:spPr>
          <a:xfrm>
            <a:off x="628650" y="384813"/>
            <a:ext cx="7886700" cy="1325563"/>
          </a:xfrm>
        </p:spPr>
        <p:txBody>
          <a:bodyPr/>
          <a:lstStyle/>
          <a:p>
            <a:r>
              <a:rPr lang="en-MY" dirty="0"/>
              <a:t>Contemporary theories of relational leadership</a:t>
            </a:r>
          </a:p>
        </p:txBody>
      </p:sp>
      <p:sp>
        <p:nvSpPr>
          <p:cNvPr id="2" name="Slide Number Placeholder 1"/>
          <p:cNvSpPr>
            <a:spLocks noGrp="1"/>
          </p:cNvSpPr>
          <p:nvPr>
            <p:ph type="sldNum" sz="quarter" idx="12"/>
          </p:nvPr>
        </p:nvSpPr>
        <p:spPr/>
        <p:txBody>
          <a:bodyPr/>
          <a:lstStyle/>
          <a:p>
            <a:fld id="{248F6657-C8E7-4319-A541-48B02933DAFD}" type="slidenum">
              <a:rPr lang="en-MY" smtClean="0"/>
              <a:t>13</a:t>
            </a:fld>
            <a:endParaRPr lang="en-MY" dirty="0"/>
          </a:p>
        </p:txBody>
      </p:sp>
    </p:spTree>
    <p:extLst>
      <p:ext uri="{BB962C8B-B14F-4D97-AF65-F5344CB8AC3E}">
        <p14:creationId xmlns:p14="http://schemas.microsoft.com/office/powerpoint/2010/main" val="4264425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Positivist dyadic relational perspectives</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a:xfrm>
            <a:off x="628650" y="2062723"/>
            <a:ext cx="7886700" cy="4152952"/>
          </a:xfrm>
        </p:spPr>
        <p:txBody>
          <a:bodyPr>
            <a:normAutofit/>
          </a:bodyPr>
          <a:lstStyle/>
          <a:p>
            <a:r>
              <a:rPr lang="en-US" dirty="0"/>
              <a:t>Leaders and followers are treated as stable entities that have different roles in the organizational context.</a:t>
            </a:r>
          </a:p>
          <a:p>
            <a:r>
              <a:rPr lang="en-US" dirty="0"/>
              <a:t>Leader-member exchange (LMX) theory focuses on the quality of the dyadic relationship between a leader and an individual (see Figure 8.3). It argues that because followers are uniquely different, leaders should establish a special relationship with each of her or his followers, rather than treating followers as a homogeneous group.</a:t>
            </a:r>
          </a:p>
        </p:txBody>
      </p:sp>
      <p:sp>
        <p:nvSpPr>
          <p:cNvPr id="3" name="Slide Number Placeholder 2"/>
          <p:cNvSpPr>
            <a:spLocks noGrp="1"/>
          </p:cNvSpPr>
          <p:nvPr>
            <p:ph type="sldNum" sz="quarter" idx="12"/>
          </p:nvPr>
        </p:nvSpPr>
        <p:spPr/>
        <p:txBody>
          <a:bodyPr/>
          <a:lstStyle/>
          <a:p>
            <a:fld id="{248F6657-C8E7-4319-A541-48B02933DAFD}" type="slidenum">
              <a:rPr lang="en-MY" smtClean="0"/>
              <a:t>14</a:t>
            </a:fld>
            <a:endParaRPr lang="en-MY" dirty="0"/>
          </a:p>
        </p:txBody>
      </p:sp>
    </p:spTree>
    <p:extLst>
      <p:ext uri="{BB962C8B-B14F-4D97-AF65-F5344CB8AC3E}">
        <p14:creationId xmlns:p14="http://schemas.microsoft.com/office/powerpoint/2010/main" val="3169860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a:xfrm>
            <a:off x="628650" y="2062723"/>
            <a:ext cx="7886700" cy="4152952"/>
          </a:xfrm>
        </p:spPr>
        <p:txBody>
          <a:bodyPr>
            <a:normAutofit fontScale="92500"/>
          </a:bodyPr>
          <a:lstStyle/>
          <a:p>
            <a:r>
              <a:rPr lang="en-US" dirty="0"/>
              <a:t>Antecedents of dyadic relationship quality:</a:t>
            </a:r>
          </a:p>
          <a:p>
            <a:pPr lvl="1"/>
            <a:r>
              <a:rPr lang="en-US" dirty="0"/>
              <a:t>Role of contextual forces and organizational imperatives</a:t>
            </a:r>
          </a:p>
          <a:p>
            <a:pPr lvl="1"/>
            <a:r>
              <a:rPr lang="en-US" dirty="0"/>
              <a:t>Leader attributes</a:t>
            </a:r>
          </a:p>
          <a:p>
            <a:pPr lvl="1"/>
            <a:r>
              <a:rPr lang="en-US" dirty="0"/>
              <a:t>Follower characteristics</a:t>
            </a:r>
          </a:p>
          <a:p>
            <a:pPr lvl="1"/>
            <a:r>
              <a:rPr lang="en-US" dirty="0"/>
              <a:t>Interactional factors between leader and follower – Perceived Congruence and Psychological Contract</a:t>
            </a:r>
          </a:p>
          <a:p>
            <a:pPr lvl="1"/>
            <a:r>
              <a:rPr lang="en-US" dirty="0"/>
              <a:t>Concept of equity</a:t>
            </a:r>
          </a:p>
          <a:p>
            <a:r>
              <a:rPr lang="en-US" dirty="0"/>
              <a:t>Differentiated LMX Relationships</a:t>
            </a:r>
          </a:p>
          <a:p>
            <a:pPr lvl="1"/>
            <a:r>
              <a:rPr lang="en-US" dirty="0"/>
              <a:t>In-group – relationships based on expanded role responsibilities</a:t>
            </a:r>
          </a:p>
          <a:p>
            <a:pPr lvl="1"/>
            <a:r>
              <a:rPr lang="en-US" dirty="0"/>
              <a:t>Out-group – relationships based on restricted role responsibilities</a:t>
            </a:r>
          </a:p>
          <a:p>
            <a:endParaRPr lang="en-MY" dirty="0"/>
          </a:p>
        </p:txBody>
      </p:sp>
      <p:sp>
        <p:nvSpPr>
          <p:cNvPr id="6"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Positivist dyadic relational perspectives</a:t>
            </a:r>
          </a:p>
        </p:txBody>
      </p:sp>
      <p:sp>
        <p:nvSpPr>
          <p:cNvPr id="2" name="Slide Number Placeholder 1"/>
          <p:cNvSpPr>
            <a:spLocks noGrp="1"/>
          </p:cNvSpPr>
          <p:nvPr>
            <p:ph type="sldNum" sz="quarter" idx="12"/>
          </p:nvPr>
        </p:nvSpPr>
        <p:spPr/>
        <p:txBody>
          <a:bodyPr/>
          <a:lstStyle/>
          <a:p>
            <a:fld id="{248F6657-C8E7-4319-A541-48B02933DAFD}" type="slidenum">
              <a:rPr lang="en-MY" smtClean="0"/>
              <a:t>15</a:t>
            </a:fld>
            <a:endParaRPr lang="en-MY" dirty="0"/>
          </a:p>
        </p:txBody>
      </p:sp>
    </p:spTree>
    <p:extLst>
      <p:ext uri="{BB962C8B-B14F-4D97-AF65-F5344CB8AC3E}">
        <p14:creationId xmlns:p14="http://schemas.microsoft.com/office/powerpoint/2010/main" val="2170830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2">
            <a:extLst>
              <a:ext uri="{FF2B5EF4-FFF2-40B4-BE49-F238E27FC236}">
                <a16:creationId xmlns:a16="http://schemas.microsoft.com/office/drawing/2014/main" id="{D0EF6EC8-49F1-48F8-9B6C-733482E2B456}"/>
              </a:ext>
            </a:extLst>
          </p:cNvPr>
          <p:cNvPicPr>
            <a:picLocks noGrp="1" noChangeAspect="1"/>
          </p:cNvPicPr>
          <p:nvPr>
            <p:ph idx="1"/>
          </p:nvPr>
        </p:nvPicPr>
        <p:blipFill>
          <a:blip r:embed="rId2"/>
          <a:stretch>
            <a:fillRect/>
          </a:stretch>
        </p:blipFill>
        <p:spPr>
          <a:xfrm>
            <a:off x="2219658" y="1978025"/>
            <a:ext cx="4704683" cy="4152900"/>
          </a:xfrm>
        </p:spPr>
      </p:pic>
      <p:sp>
        <p:nvSpPr>
          <p:cNvPr id="7"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Positivist dyadic relational perspectives</a:t>
            </a:r>
          </a:p>
        </p:txBody>
      </p:sp>
      <p:sp>
        <p:nvSpPr>
          <p:cNvPr id="2" name="Slide Number Placeholder 1"/>
          <p:cNvSpPr>
            <a:spLocks noGrp="1"/>
          </p:cNvSpPr>
          <p:nvPr>
            <p:ph type="sldNum" sz="quarter" idx="12"/>
          </p:nvPr>
        </p:nvSpPr>
        <p:spPr/>
        <p:txBody>
          <a:bodyPr/>
          <a:lstStyle/>
          <a:p>
            <a:fld id="{248F6657-C8E7-4319-A541-48B02933DAFD}" type="slidenum">
              <a:rPr lang="en-MY" smtClean="0"/>
              <a:t>16</a:t>
            </a:fld>
            <a:endParaRPr lang="en-MY" dirty="0"/>
          </a:p>
        </p:txBody>
      </p:sp>
    </p:spTree>
    <p:extLst>
      <p:ext uri="{BB962C8B-B14F-4D97-AF65-F5344CB8AC3E}">
        <p14:creationId xmlns:p14="http://schemas.microsoft.com/office/powerpoint/2010/main" val="946653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normAutofit/>
          </a:bodyPr>
          <a:lstStyle/>
          <a:p>
            <a:r>
              <a:rPr lang="en-MY" dirty="0"/>
              <a:t>Social constructionist group-level relational perspectives</a:t>
            </a:r>
          </a:p>
        </p:txBody>
      </p:sp>
      <p:sp>
        <p:nvSpPr>
          <p:cNvPr id="4" name="Content Placeholder 3">
            <a:extLst>
              <a:ext uri="{FF2B5EF4-FFF2-40B4-BE49-F238E27FC236}">
                <a16:creationId xmlns:a16="http://schemas.microsoft.com/office/drawing/2014/main" id="{FD856574-E74A-4542-A203-C5C327E14303}"/>
              </a:ext>
            </a:extLst>
          </p:cNvPr>
          <p:cNvSpPr>
            <a:spLocks noGrp="1"/>
          </p:cNvSpPr>
          <p:nvPr>
            <p:ph idx="1"/>
          </p:nvPr>
        </p:nvSpPr>
        <p:spPr>
          <a:xfrm>
            <a:off x="628650" y="2062723"/>
            <a:ext cx="7886700" cy="4152952"/>
          </a:xfrm>
        </p:spPr>
        <p:txBody>
          <a:bodyPr>
            <a:normAutofit/>
          </a:bodyPr>
          <a:lstStyle/>
          <a:p>
            <a:r>
              <a:rPr lang="en-MY" dirty="0"/>
              <a:t>Through positivist perspective, 3 distinct streams of differentiated LMX theorizing are produced:</a:t>
            </a:r>
          </a:p>
          <a:p>
            <a:pPr lvl="1"/>
            <a:r>
              <a:rPr lang="en-US" i="1" dirty="0"/>
              <a:t>perceived LMX differentiation </a:t>
            </a:r>
            <a:r>
              <a:rPr lang="en-US" dirty="0"/>
              <a:t>(Hooper and Martin, 2008) – seeks to capture perceived variability within a group</a:t>
            </a:r>
          </a:p>
          <a:p>
            <a:pPr lvl="1"/>
            <a:r>
              <a:rPr lang="en-US" i="1" dirty="0"/>
              <a:t>relative LMX </a:t>
            </a:r>
            <a:r>
              <a:rPr lang="en-US" dirty="0"/>
              <a:t>(Hu and Liden, 2013) and </a:t>
            </a:r>
            <a:r>
              <a:rPr lang="en-US" i="1" dirty="0"/>
              <a:t>group-level LMX differentiation</a:t>
            </a:r>
            <a:r>
              <a:rPr lang="en-US" dirty="0"/>
              <a:t> (Erdogan and Bauer, 2010) – analyzes dyadic relationships in work groups, characterized by complexity and interdependency</a:t>
            </a:r>
          </a:p>
          <a:p>
            <a:pPr lvl="1"/>
            <a:r>
              <a:rPr lang="en-US" dirty="0"/>
              <a:t>These studies underscore the importance of context and role conditions.</a:t>
            </a:r>
          </a:p>
        </p:txBody>
      </p:sp>
      <p:sp>
        <p:nvSpPr>
          <p:cNvPr id="3" name="Slide Number Placeholder 2"/>
          <p:cNvSpPr>
            <a:spLocks noGrp="1"/>
          </p:cNvSpPr>
          <p:nvPr>
            <p:ph type="sldNum" sz="quarter" idx="12"/>
          </p:nvPr>
        </p:nvSpPr>
        <p:spPr/>
        <p:txBody>
          <a:bodyPr/>
          <a:lstStyle/>
          <a:p>
            <a:fld id="{248F6657-C8E7-4319-A541-48B02933DAFD}" type="slidenum">
              <a:rPr lang="en-MY" smtClean="0"/>
              <a:t>17</a:t>
            </a:fld>
            <a:endParaRPr lang="en-MY" dirty="0"/>
          </a:p>
        </p:txBody>
      </p:sp>
    </p:spTree>
    <p:extLst>
      <p:ext uri="{BB962C8B-B14F-4D97-AF65-F5344CB8AC3E}">
        <p14:creationId xmlns:p14="http://schemas.microsoft.com/office/powerpoint/2010/main" val="1099761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D856574-E74A-4542-A203-C5C327E14303}"/>
              </a:ext>
            </a:extLst>
          </p:cNvPr>
          <p:cNvSpPr>
            <a:spLocks noGrp="1"/>
          </p:cNvSpPr>
          <p:nvPr>
            <p:ph idx="1"/>
          </p:nvPr>
        </p:nvSpPr>
        <p:spPr>
          <a:xfrm>
            <a:off x="628650" y="2062723"/>
            <a:ext cx="7886700" cy="4152952"/>
          </a:xfrm>
        </p:spPr>
        <p:txBody>
          <a:bodyPr>
            <a:normAutofit/>
          </a:bodyPr>
          <a:lstStyle/>
          <a:p>
            <a:r>
              <a:rPr lang="en-US" dirty="0"/>
              <a:t>Through a social-cultural prism, a constructionist position is adopted to view relationships:</a:t>
            </a:r>
          </a:p>
          <a:p>
            <a:pPr lvl="1"/>
            <a:r>
              <a:rPr lang="en-US" dirty="0"/>
              <a:t>Self-concept is vital</a:t>
            </a:r>
          </a:p>
          <a:p>
            <a:pPr lvl="1"/>
            <a:r>
              <a:rPr lang="en-US" dirty="0"/>
              <a:t>Leadership does not exist as an entity but rather it emerges through processes of interaction and co-construction</a:t>
            </a:r>
          </a:p>
          <a:p>
            <a:pPr lvl="1"/>
            <a:r>
              <a:rPr lang="en-US" dirty="0"/>
              <a:t>Sensemaking shapes human relationships</a:t>
            </a:r>
          </a:p>
          <a:p>
            <a:pPr lvl="1"/>
            <a:r>
              <a:rPr lang="en-US" dirty="0"/>
              <a:t>Leadership is not possessed by an individual but “leadership resides… in the between space of the relationship” (Epitropaki et al. 2018, p. 125, emphasis added)</a:t>
            </a:r>
          </a:p>
        </p:txBody>
      </p:sp>
      <p:sp>
        <p:nvSpPr>
          <p:cNvPr id="5"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normAutofit/>
          </a:bodyPr>
          <a:lstStyle/>
          <a:p>
            <a:r>
              <a:rPr lang="en-MY" dirty="0"/>
              <a:t>Social constructionist group-level relational perspectives</a:t>
            </a:r>
          </a:p>
        </p:txBody>
      </p:sp>
      <p:sp>
        <p:nvSpPr>
          <p:cNvPr id="2" name="Slide Number Placeholder 1"/>
          <p:cNvSpPr>
            <a:spLocks noGrp="1"/>
          </p:cNvSpPr>
          <p:nvPr>
            <p:ph type="sldNum" sz="quarter" idx="12"/>
          </p:nvPr>
        </p:nvSpPr>
        <p:spPr/>
        <p:txBody>
          <a:bodyPr/>
          <a:lstStyle/>
          <a:p>
            <a:fld id="{248F6657-C8E7-4319-A541-48B02933DAFD}" type="slidenum">
              <a:rPr lang="en-MY" smtClean="0"/>
              <a:t>18</a:t>
            </a:fld>
            <a:endParaRPr lang="en-MY" dirty="0"/>
          </a:p>
        </p:txBody>
      </p:sp>
    </p:spTree>
    <p:extLst>
      <p:ext uri="{BB962C8B-B14F-4D97-AF65-F5344CB8AC3E}">
        <p14:creationId xmlns:p14="http://schemas.microsoft.com/office/powerpoint/2010/main" val="392650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D4317EA8-6F81-4B60-926A-BD8F30E5F74A}"/>
              </a:ext>
            </a:extLst>
          </p:cNvPr>
          <p:cNvPicPr>
            <a:picLocks noGrp="1" noChangeAspect="1"/>
          </p:cNvPicPr>
          <p:nvPr>
            <p:ph idx="1"/>
          </p:nvPr>
        </p:nvPicPr>
        <p:blipFill>
          <a:blip r:embed="rId2"/>
          <a:stretch>
            <a:fillRect/>
          </a:stretch>
        </p:blipFill>
        <p:spPr>
          <a:xfrm>
            <a:off x="2890943" y="1978025"/>
            <a:ext cx="3362114" cy="4152900"/>
          </a:xfrm>
        </p:spPr>
      </p:pic>
      <p:sp>
        <p:nvSpPr>
          <p:cNvPr id="7"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normAutofit/>
          </a:bodyPr>
          <a:lstStyle/>
          <a:p>
            <a:r>
              <a:rPr lang="en-MY" dirty="0"/>
              <a:t>Social constructionist group-level relational perspectives</a:t>
            </a:r>
          </a:p>
        </p:txBody>
      </p:sp>
      <p:sp>
        <p:nvSpPr>
          <p:cNvPr id="2" name="Slide Number Placeholder 1"/>
          <p:cNvSpPr>
            <a:spLocks noGrp="1"/>
          </p:cNvSpPr>
          <p:nvPr>
            <p:ph type="sldNum" sz="quarter" idx="12"/>
          </p:nvPr>
        </p:nvSpPr>
        <p:spPr/>
        <p:txBody>
          <a:bodyPr/>
          <a:lstStyle/>
          <a:p>
            <a:fld id="{248F6657-C8E7-4319-A541-48B02933DAFD}" type="slidenum">
              <a:rPr lang="en-MY" smtClean="0"/>
              <a:t>19</a:t>
            </a:fld>
            <a:endParaRPr lang="en-MY" dirty="0"/>
          </a:p>
        </p:txBody>
      </p:sp>
    </p:spTree>
    <p:extLst>
      <p:ext uri="{BB962C8B-B14F-4D97-AF65-F5344CB8AC3E}">
        <p14:creationId xmlns:p14="http://schemas.microsoft.com/office/powerpoint/2010/main" val="314807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Introduction</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US" dirty="0"/>
              <a:t>Follower-centric approaches cultivate the opinion that followers’ self-concept – how we perceive ourselves through attitudes, values, perceptions, emotion - directly influences the leader-follower relationship and effectiveness, which has given rise to relational and distributed leadership theories.</a:t>
            </a:r>
          </a:p>
          <a:p>
            <a:r>
              <a:rPr lang="en-US" dirty="0"/>
              <a:t>Follower-centric theories explore leadership as an interdependent relationship that involves the leader and follower (s), entwined in a socially constructed purposeful relational process of influence (Adair 2008; Shamir et al. 2007; Riggio et al., 2008).</a:t>
            </a:r>
          </a:p>
        </p:txBody>
      </p:sp>
      <p:sp>
        <p:nvSpPr>
          <p:cNvPr id="3" name="Slide Number Placeholder 2"/>
          <p:cNvSpPr>
            <a:spLocks noGrp="1"/>
          </p:cNvSpPr>
          <p:nvPr>
            <p:ph type="sldNum" sz="quarter" idx="12"/>
          </p:nvPr>
        </p:nvSpPr>
        <p:spPr/>
        <p:txBody>
          <a:bodyPr/>
          <a:lstStyle/>
          <a:p>
            <a:fld id="{248F6657-C8E7-4319-A541-48B02933DAFD}" type="slidenum">
              <a:rPr lang="en-MY" smtClean="0"/>
              <a:t>2</a:t>
            </a:fld>
            <a:endParaRPr lang="en-MY" dirty="0"/>
          </a:p>
        </p:txBody>
      </p:sp>
    </p:spTree>
    <p:extLst>
      <p:ext uri="{BB962C8B-B14F-4D97-AF65-F5344CB8AC3E}">
        <p14:creationId xmlns:p14="http://schemas.microsoft.com/office/powerpoint/2010/main" val="3710314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growth of distributed leadership</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US" dirty="0"/>
              <a:t>Shifts the focus from hierarchy to heterarchy; from heroic to ‘post heroic’ leadership – leadership resides in every individual of the organization, who takes on the role of leading a group, not just those positioned at the top of the organization.</a:t>
            </a:r>
          </a:p>
          <a:p>
            <a:r>
              <a:rPr lang="en-US" dirty="0"/>
              <a:t>Propose ‘lead from behind’ through employee empowerment (Spillane, 2006).</a:t>
            </a:r>
          </a:p>
          <a:p>
            <a:r>
              <a:rPr lang="en-US" dirty="0"/>
              <a:t>Facilitate than being an ‘all-knowing’ expert (Hill, 2008).</a:t>
            </a:r>
          </a:p>
          <a:p>
            <a:r>
              <a:rPr lang="en-US" dirty="0"/>
              <a:t>Most effective when tasks are interdependent, complex and leader capabilities within the organization and teams have developed.</a:t>
            </a:r>
          </a:p>
        </p:txBody>
      </p:sp>
      <p:sp>
        <p:nvSpPr>
          <p:cNvPr id="3" name="Slide Number Placeholder 2"/>
          <p:cNvSpPr>
            <a:spLocks noGrp="1"/>
          </p:cNvSpPr>
          <p:nvPr>
            <p:ph type="sldNum" sz="quarter" idx="12"/>
          </p:nvPr>
        </p:nvSpPr>
        <p:spPr/>
        <p:txBody>
          <a:bodyPr/>
          <a:lstStyle/>
          <a:p>
            <a:fld id="{248F6657-C8E7-4319-A541-48B02933DAFD}" type="slidenum">
              <a:rPr lang="en-MY" smtClean="0"/>
              <a:t>20</a:t>
            </a:fld>
            <a:endParaRPr lang="en-MY" dirty="0"/>
          </a:p>
        </p:txBody>
      </p:sp>
    </p:spTree>
    <p:extLst>
      <p:ext uri="{BB962C8B-B14F-4D97-AF65-F5344CB8AC3E}">
        <p14:creationId xmlns:p14="http://schemas.microsoft.com/office/powerpoint/2010/main" val="877559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growth of distributed leadership</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US" dirty="0"/>
              <a:t>Distributed Leadership - an interactive process disassociated from the hierarchy.</a:t>
            </a:r>
          </a:p>
          <a:p>
            <a:r>
              <a:rPr lang="en-US" b="1" dirty="0"/>
              <a:t>Self-management work teams (SMWT) </a:t>
            </a:r>
            <a:r>
              <a:rPr lang="en-US" dirty="0"/>
              <a:t>movement proclaimed the need for redesigning organizations to allow members to undertake a wider range of tasks, including self-inspection, decision-making and leadership responsibilities. </a:t>
            </a:r>
          </a:p>
          <a:p>
            <a:r>
              <a:rPr lang="en-US" dirty="0"/>
              <a:t>Team Leadership – any behavior that helps the team identify task-related or person-related problems and generate and implement in solutions.</a:t>
            </a:r>
          </a:p>
          <a:p>
            <a:endParaRPr lang="en-US" dirty="0"/>
          </a:p>
        </p:txBody>
      </p:sp>
      <p:sp>
        <p:nvSpPr>
          <p:cNvPr id="3" name="Slide Number Placeholder 2"/>
          <p:cNvSpPr>
            <a:spLocks noGrp="1"/>
          </p:cNvSpPr>
          <p:nvPr>
            <p:ph type="sldNum" sz="quarter" idx="12"/>
          </p:nvPr>
        </p:nvSpPr>
        <p:spPr/>
        <p:txBody>
          <a:bodyPr/>
          <a:lstStyle/>
          <a:p>
            <a:fld id="{248F6657-C8E7-4319-A541-48B02933DAFD}" type="slidenum">
              <a:rPr lang="en-MY" smtClean="0"/>
              <a:t>21</a:t>
            </a:fld>
            <a:endParaRPr lang="en-MY" dirty="0"/>
          </a:p>
        </p:txBody>
      </p:sp>
    </p:spTree>
    <p:extLst>
      <p:ext uri="{BB962C8B-B14F-4D97-AF65-F5344CB8AC3E}">
        <p14:creationId xmlns:p14="http://schemas.microsoft.com/office/powerpoint/2010/main" val="3670815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growth of distributed leadership</a:t>
            </a:r>
          </a:p>
        </p:txBody>
      </p:sp>
      <p:pic>
        <p:nvPicPr>
          <p:cNvPr id="4" name="Content Placeholder 2">
            <a:extLst>
              <a:ext uri="{FF2B5EF4-FFF2-40B4-BE49-F238E27FC236}">
                <a16:creationId xmlns:a16="http://schemas.microsoft.com/office/drawing/2014/main" id="{96A7F753-6375-4F9C-9E0C-B44AB68A769A}"/>
              </a:ext>
            </a:extLst>
          </p:cNvPr>
          <p:cNvPicPr>
            <a:picLocks noGrp="1" noChangeAspect="1"/>
          </p:cNvPicPr>
          <p:nvPr>
            <p:ph idx="1"/>
          </p:nvPr>
        </p:nvPicPr>
        <p:blipFill>
          <a:blip r:embed="rId2"/>
          <a:stretch>
            <a:fillRect/>
          </a:stretch>
        </p:blipFill>
        <p:spPr>
          <a:xfrm>
            <a:off x="1807746" y="1978025"/>
            <a:ext cx="5528507" cy="4152900"/>
          </a:xfrm>
        </p:spPr>
      </p:pic>
      <p:sp>
        <p:nvSpPr>
          <p:cNvPr id="3" name="Slide Number Placeholder 2"/>
          <p:cNvSpPr>
            <a:spLocks noGrp="1"/>
          </p:cNvSpPr>
          <p:nvPr>
            <p:ph type="sldNum" sz="quarter" idx="12"/>
          </p:nvPr>
        </p:nvSpPr>
        <p:spPr/>
        <p:txBody>
          <a:bodyPr/>
          <a:lstStyle/>
          <a:p>
            <a:fld id="{248F6657-C8E7-4319-A541-48B02933DAFD}" type="slidenum">
              <a:rPr lang="en-MY" smtClean="0"/>
              <a:t>22</a:t>
            </a:fld>
            <a:endParaRPr lang="en-MY" dirty="0"/>
          </a:p>
        </p:txBody>
      </p:sp>
    </p:spTree>
    <p:extLst>
      <p:ext uri="{BB962C8B-B14F-4D97-AF65-F5344CB8AC3E}">
        <p14:creationId xmlns:p14="http://schemas.microsoft.com/office/powerpoint/2010/main" val="3548805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Practising distributed and shared leadership</a:t>
            </a:r>
          </a:p>
        </p:txBody>
      </p:sp>
      <p:sp>
        <p:nvSpPr>
          <p:cNvPr id="4" name="Content Placeholder 3">
            <a:extLst>
              <a:ext uri="{FF2B5EF4-FFF2-40B4-BE49-F238E27FC236}">
                <a16:creationId xmlns:a16="http://schemas.microsoft.com/office/drawing/2014/main" id="{EE86D110-98F0-40EA-AB58-B73E2FA78951}"/>
              </a:ext>
            </a:extLst>
          </p:cNvPr>
          <p:cNvSpPr>
            <a:spLocks noGrp="1"/>
          </p:cNvSpPr>
          <p:nvPr>
            <p:ph idx="1"/>
          </p:nvPr>
        </p:nvSpPr>
        <p:spPr/>
        <p:txBody>
          <a:bodyPr>
            <a:normAutofit/>
          </a:bodyPr>
          <a:lstStyle/>
          <a:p>
            <a:r>
              <a:rPr lang="en-MY" dirty="0"/>
              <a:t>Structural and Work Design</a:t>
            </a:r>
          </a:p>
          <a:p>
            <a:pPr lvl="1"/>
            <a:r>
              <a:rPr lang="en-US" dirty="0"/>
              <a:t>Structural Design: the planning and implementation of a structural configuration of roles and modes of operation, often displayed in an organizational chart. </a:t>
            </a:r>
          </a:p>
          <a:p>
            <a:pPr lvl="1"/>
            <a:r>
              <a:rPr lang="en-US" dirty="0"/>
              <a:t>Job/Work Design: the process of assigning tasks to a job, including the interdependency of those tasks to other jobs. </a:t>
            </a:r>
            <a:endParaRPr lang="en-MY" dirty="0"/>
          </a:p>
          <a:p>
            <a:r>
              <a:rPr lang="en-MY" dirty="0"/>
              <a:t>HRM Policies and Practices</a:t>
            </a:r>
          </a:p>
          <a:p>
            <a:pPr lvl="1"/>
            <a:r>
              <a:rPr lang="en-MY" dirty="0"/>
              <a:t>The core of this subject can assist the development of distributed/team leadership (Danford et al., 2008).</a:t>
            </a:r>
          </a:p>
        </p:txBody>
      </p:sp>
      <p:sp>
        <p:nvSpPr>
          <p:cNvPr id="3" name="Slide Number Placeholder 2"/>
          <p:cNvSpPr>
            <a:spLocks noGrp="1"/>
          </p:cNvSpPr>
          <p:nvPr>
            <p:ph type="sldNum" sz="quarter" idx="12"/>
          </p:nvPr>
        </p:nvSpPr>
        <p:spPr/>
        <p:txBody>
          <a:bodyPr/>
          <a:lstStyle/>
          <a:p>
            <a:fld id="{248F6657-C8E7-4319-A541-48B02933DAFD}" type="slidenum">
              <a:rPr lang="en-MY" smtClean="0"/>
              <a:t>23</a:t>
            </a:fld>
            <a:endParaRPr lang="en-MY" dirty="0"/>
          </a:p>
        </p:txBody>
      </p:sp>
    </p:spTree>
    <p:extLst>
      <p:ext uri="{BB962C8B-B14F-4D97-AF65-F5344CB8AC3E}">
        <p14:creationId xmlns:p14="http://schemas.microsoft.com/office/powerpoint/2010/main" val="3947729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E86D110-98F0-40EA-AB58-B73E2FA78951}"/>
              </a:ext>
            </a:extLst>
          </p:cNvPr>
          <p:cNvSpPr>
            <a:spLocks noGrp="1"/>
          </p:cNvSpPr>
          <p:nvPr>
            <p:ph idx="1"/>
          </p:nvPr>
        </p:nvSpPr>
        <p:spPr/>
        <p:txBody>
          <a:bodyPr>
            <a:normAutofit/>
          </a:bodyPr>
          <a:lstStyle/>
          <a:p>
            <a:r>
              <a:rPr lang="en-MY" dirty="0"/>
              <a:t>The Role of Appointed Leaders</a:t>
            </a:r>
          </a:p>
          <a:p>
            <a:pPr lvl="1"/>
            <a:r>
              <a:rPr lang="en-MY" dirty="0"/>
              <a:t>Empowering employees is the key.</a:t>
            </a:r>
          </a:p>
          <a:p>
            <a:r>
              <a:rPr lang="en-MY" dirty="0"/>
              <a:t>Organizational Culture and Climate</a:t>
            </a:r>
          </a:p>
          <a:p>
            <a:pPr lvl="1"/>
            <a:r>
              <a:rPr lang="en-MY" dirty="0"/>
              <a:t>Vital influences.</a:t>
            </a:r>
          </a:p>
        </p:txBody>
      </p:sp>
      <p:sp>
        <p:nvSpPr>
          <p:cNvPr id="5"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Practising distributed and shared leadership</a:t>
            </a:r>
          </a:p>
        </p:txBody>
      </p:sp>
      <p:sp>
        <p:nvSpPr>
          <p:cNvPr id="2" name="Slide Number Placeholder 1"/>
          <p:cNvSpPr>
            <a:spLocks noGrp="1"/>
          </p:cNvSpPr>
          <p:nvPr>
            <p:ph type="sldNum" sz="quarter" idx="12"/>
          </p:nvPr>
        </p:nvSpPr>
        <p:spPr/>
        <p:txBody>
          <a:bodyPr/>
          <a:lstStyle/>
          <a:p>
            <a:fld id="{248F6657-C8E7-4319-A541-48B02933DAFD}" type="slidenum">
              <a:rPr lang="en-MY" smtClean="0"/>
              <a:t>24</a:t>
            </a:fld>
            <a:endParaRPr lang="en-MY" dirty="0"/>
          </a:p>
        </p:txBody>
      </p:sp>
    </p:spTree>
    <p:extLst>
      <p:ext uri="{BB962C8B-B14F-4D97-AF65-F5344CB8AC3E}">
        <p14:creationId xmlns:p14="http://schemas.microsoft.com/office/powerpoint/2010/main" val="2198501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Introduction</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GB" dirty="0"/>
              <a:t>Distributed theories of leadership shift the focus away from leaders in hierarchical positions within the organization to viewing followers as reflective and proactive: as leaders across the organization.</a:t>
            </a:r>
            <a:endParaRPr lang="en-US" dirty="0"/>
          </a:p>
          <a:p>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3</a:t>
            </a:fld>
            <a:endParaRPr lang="en-MY" dirty="0"/>
          </a:p>
        </p:txBody>
      </p:sp>
    </p:spTree>
    <p:extLst>
      <p:ext uri="{BB962C8B-B14F-4D97-AF65-F5344CB8AC3E}">
        <p14:creationId xmlns:p14="http://schemas.microsoft.com/office/powerpoint/2010/main" val="413357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Classical relational studies</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US" dirty="0"/>
              <a:t>Individuals not only shape the relations they engage in, but also are simultaneously shaped by reciprocal human interactions.</a:t>
            </a:r>
          </a:p>
          <a:p>
            <a:r>
              <a:rPr lang="en-US" dirty="0"/>
              <a:t>For Simmel (1858-1918), society is constituted of a web of interactional forces between individuals and groups, and his focus on the concept of reciprocity emphasized that every single social phenomenon has meaning only through its relationships with others.</a:t>
            </a:r>
          </a:p>
        </p:txBody>
      </p:sp>
      <p:sp>
        <p:nvSpPr>
          <p:cNvPr id="3" name="Slide Number Placeholder 2"/>
          <p:cNvSpPr>
            <a:spLocks noGrp="1"/>
          </p:cNvSpPr>
          <p:nvPr>
            <p:ph type="sldNum" sz="quarter" idx="12"/>
          </p:nvPr>
        </p:nvSpPr>
        <p:spPr/>
        <p:txBody>
          <a:bodyPr/>
          <a:lstStyle/>
          <a:p>
            <a:fld id="{248F6657-C8E7-4319-A541-48B02933DAFD}" type="slidenum">
              <a:rPr lang="en-MY" smtClean="0"/>
              <a:t>4</a:t>
            </a:fld>
            <a:endParaRPr lang="en-MY" dirty="0"/>
          </a:p>
        </p:txBody>
      </p:sp>
    </p:spTree>
    <p:extLst>
      <p:ext uri="{BB962C8B-B14F-4D97-AF65-F5344CB8AC3E}">
        <p14:creationId xmlns:p14="http://schemas.microsoft.com/office/powerpoint/2010/main" val="68110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Classical relational studies</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p:txBody>
          <a:bodyPr>
            <a:normAutofit/>
          </a:bodyPr>
          <a:lstStyle/>
          <a:p>
            <a:r>
              <a:rPr lang="en-GB" dirty="0"/>
              <a:t>Simmel investigated the influence of numbers upon human relationships, whereby the size of a group influences how individuals interact with one another (refer Figure 8.1).</a:t>
            </a:r>
          </a:p>
          <a:p>
            <a:r>
              <a:rPr lang="en-GB" dirty="0"/>
              <a:t>In general, the larger the size of the group, the more its members can become dissimilar to each other, and more independence and intellectual development can take place. However, Simmel observed that the individual’s inner personal unity is based upon the interaction and connection of many elements and determinants.</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5</a:t>
            </a:fld>
            <a:endParaRPr lang="en-MY" dirty="0"/>
          </a:p>
        </p:txBody>
      </p:sp>
    </p:spTree>
    <p:extLst>
      <p:ext uri="{BB962C8B-B14F-4D97-AF65-F5344CB8AC3E}">
        <p14:creationId xmlns:p14="http://schemas.microsoft.com/office/powerpoint/2010/main" val="318924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Classical relational studies</a:t>
            </a:r>
          </a:p>
        </p:txBody>
      </p:sp>
      <p:pic>
        <p:nvPicPr>
          <p:cNvPr id="7" name="Content Placeholder 6">
            <a:extLst>
              <a:ext uri="{FF2B5EF4-FFF2-40B4-BE49-F238E27FC236}">
                <a16:creationId xmlns:a16="http://schemas.microsoft.com/office/drawing/2014/main" id="{3A104135-2A8E-42B1-B099-C20E77D51461}"/>
              </a:ext>
            </a:extLst>
          </p:cNvPr>
          <p:cNvPicPr>
            <a:picLocks noGrp="1" noChangeAspect="1"/>
          </p:cNvPicPr>
          <p:nvPr>
            <p:ph idx="1"/>
          </p:nvPr>
        </p:nvPicPr>
        <p:blipFill>
          <a:blip r:embed="rId2"/>
          <a:stretch>
            <a:fillRect/>
          </a:stretch>
        </p:blipFill>
        <p:spPr>
          <a:xfrm>
            <a:off x="1543050" y="2211387"/>
            <a:ext cx="6057900" cy="3686175"/>
          </a:xfrm>
        </p:spPr>
      </p:pic>
      <p:sp>
        <p:nvSpPr>
          <p:cNvPr id="3" name="Slide Number Placeholder 2"/>
          <p:cNvSpPr>
            <a:spLocks noGrp="1"/>
          </p:cNvSpPr>
          <p:nvPr>
            <p:ph type="sldNum" sz="quarter" idx="12"/>
          </p:nvPr>
        </p:nvSpPr>
        <p:spPr/>
        <p:txBody>
          <a:bodyPr/>
          <a:lstStyle/>
          <a:p>
            <a:fld id="{248F6657-C8E7-4319-A541-48B02933DAFD}" type="slidenum">
              <a:rPr lang="en-MY" smtClean="0"/>
              <a:t>6</a:t>
            </a:fld>
            <a:endParaRPr lang="en-MY" dirty="0"/>
          </a:p>
        </p:txBody>
      </p:sp>
    </p:spTree>
    <p:extLst>
      <p:ext uri="{BB962C8B-B14F-4D97-AF65-F5344CB8AC3E}">
        <p14:creationId xmlns:p14="http://schemas.microsoft.com/office/powerpoint/2010/main" val="317986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Classical relational studies</a:t>
            </a:r>
          </a:p>
        </p:txBody>
      </p:sp>
      <p:sp>
        <p:nvSpPr>
          <p:cNvPr id="4" name="Content Placeholder 3">
            <a:extLst>
              <a:ext uri="{FF2B5EF4-FFF2-40B4-BE49-F238E27FC236}">
                <a16:creationId xmlns:a16="http://schemas.microsoft.com/office/drawing/2014/main" id="{A2EF78AA-AC96-4A89-8C74-0149D655B38C}"/>
              </a:ext>
            </a:extLst>
          </p:cNvPr>
          <p:cNvSpPr>
            <a:spLocks noGrp="1"/>
          </p:cNvSpPr>
          <p:nvPr>
            <p:ph idx="1"/>
          </p:nvPr>
        </p:nvSpPr>
        <p:spPr/>
        <p:txBody>
          <a:bodyPr>
            <a:normAutofit/>
          </a:bodyPr>
          <a:lstStyle/>
          <a:p>
            <a:r>
              <a:rPr lang="en-MY" dirty="0"/>
              <a:t>Mead </a:t>
            </a:r>
            <a:r>
              <a:rPr lang="en-US" dirty="0"/>
              <a:t>analyzed in detail how the human self is created by social processes, emphasizing that the human mind developed thanks to co-operation and complex social relationships.</a:t>
            </a:r>
          </a:p>
          <a:p>
            <a:r>
              <a:rPr lang="en-US" dirty="0"/>
              <a:t>He also wrote that, “We attempt…to explain the conduct of the individual in terms of the organized conduct of the social group, rather than…in terms of the conduct of the separate individuals belonging to it” (1934, p. 7).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7</a:t>
            </a:fld>
            <a:endParaRPr lang="en-MY" dirty="0"/>
          </a:p>
        </p:txBody>
      </p:sp>
    </p:spTree>
    <p:extLst>
      <p:ext uri="{BB962C8B-B14F-4D97-AF65-F5344CB8AC3E}">
        <p14:creationId xmlns:p14="http://schemas.microsoft.com/office/powerpoint/2010/main" val="2906624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Classical relational studies</a:t>
            </a:r>
          </a:p>
        </p:txBody>
      </p:sp>
      <p:sp>
        <p:nvSpPr>
          <p:cNvPr id="4" name="Content Placeholder 3">
            <a:extLst>
              <a:ext uri="{FF2B5EF4-FFF2-40B4-BE49-F238E27FC236}">
                <a16:creationId xmlns:a16="http://schemas.microsoft.com/office/drawing/2014/main" id="{A2EF78AA-AC96-4A89-8C74-0149D655B38C}"/>
              </a:ext>
            </a:extLst>
          </p:cNvPr>
          <p:cNvSpPr>
            <a:spLocks noGrp="1"/>
          </p:cNvSpPr>
          <p:nvPr>
            <p:ph idx="1"/>
          </p:nvPr>
        </p:nvSpPr>
        <p:spPr/>
        <p:txBody>
          <a:bodyPr>
            <a:normAutofit/>
          </a:bodyPr>
          <a:lstStyle/>
          <a:p>
            <a:r>
              <a:rPr lang="en-US" dirty="0"/>
              <a:t>Mead’s theory of self incorporates the crucial condition of “reflexiveness” – the ability to unconsciously turn-back the experience of the individual upon himself – for the development of the human mind. </a:t>
            </a:r>
          </a:p>
          <a:p>
            <a:r>
              <a:rPr lang="en-US" dirty="0"/>
              <a:t>Mead views the mind in terms of what it does, the role it plays in human interaction. He emphasized the significance of human intersubjectivity: a myriad of human interactions, individual self-reflection and meaning that is modified through social interaction.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8</a:t>
            </a:fld>
            <a:endParaRPr lang="en-MY" dirty="0"/>
          </a:p>
        </p:txBody>
      </p:sp>
    </p:spTree>
    <p:extLst>
      <p:ext uri="{BB962C8B-B14F-4D97-AF65-F5344CB8AC3E}">
        <p14:creationId xmlns:p14="http://schemas.microsoft.com/office/powerpoint/2010/main" val="367817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384813"/>
            <a:ext cx="7886700" cy="1325563"/>
          </a:xfrm>
        </p:spPr>
        <p:txBody>
          <a:bodyPr/>
          <a:lstStyle/>
          <a:p>
            <a:r>
              <a:rPr lang="en-MY" dirty="0"/>
              <a:t>Contemporary theories of relational leadership</a:t>
            </a:r>
          </a:p>
        </p:txBody>
      </p:sp>
      <p:sp>
        <p:nvSpPr>
          <p:cNvPr id="5" name="Content Placeholder 4">
            <a:extLst>
              <a:ext uri="{FF2B5EF4-FFF2-40B4-BE49-F238E27FC236}">
                <a16:creationId xmlns:a16="http://schemas.microsoft.com/office/drawing/2014/main" id="{C904FA05-2B0A-43D7-B34C-B9F0A399857F}"/>
              </a:ext>
            </a:extLst>
          </p:cNvPr>
          <p:cNvSpPr>
            <a:spLocks noGrp="1"/>
          </p:cNvSpPr>
          <p:nvPr>
            <p:ph idx="1"/>
          </p:nvPr>
        </p:nvSpPr>
        <p:spPr>
          <a:xfrm>
            <a:off x="628650" y="2062723"/>
            <a:ext cx="7886700" cy="4152952"/>
          </a:xfrm>
        </p:spPr>
        <p:txBody>
          <a:bodyPr>
            <a:normAutofit/>
          </a:bodyPr>
          <a:lstStyle/>
          <a:p>
            <a:r>
              <a:rPr lang="en-US" dirty="0"/>
              <a:t>The focus is on dynamic leadership relationship between leaders and followers in which influence is interactionally and dialectically achieved leading to reconfiguration of management practices and relationship development. </a:t>
            </a:r>
          </a:p>
          <a:p>
            <a:r>
              <a:rPr lang="en-US" dirty="0"/>
              <a:t>Subsequently, the focus is extended onto the nature of the vertical interactions leaders engage in with each of their followers because leadership effectiveness depends on the ability of a leader to create high-quality relationships with others in the organization.</a:t>
            </a:r>
          </a:p>
          <a:p>
            <a:r>
              <a:rPr lang="en-US" dirty="0"/>
              <a:t>Where leadership is always dependent on the context, the context is established by positive symbiotic relationships.</a:t>
            </a:r>
          </a:p>
        </p:txBody>
      </p:sp>
      <p:sp>
        <p:nvSpPr>
          <p:cNvPr id="3" name="Slide Number Placeholder 2"/>
          <p:cNvSpPr>
            <a:spLocks noGrp="1"/>
          </p:cNvSpPr>
          <p:nvPr>
            <p:ph type="sldNum" sz="quarter" idx="12"/>
          </p:nvPr>
        </p:nvSpPr>
        <p:spPr/>
        <p:txBody>
          <a:bodyPr/>
          <a:lstStyle/>
          <a:p>
            <a:fld id="{248F6657-C8E7-4319-A541-48B02933DAFD}" type="slidenum">
              <a:rPr lang="en-MY" smtClean="0"/>
              <a:t>9</a:t>
            </a:fld>
            <a:endParaRPr lang="en-MY" dirty="0"/>
          </a:p>
        </p:txBody>
      </p:sp>
    </p:spTree>
    <p:extLst>
      <p:ext uri="{BB962C8B-B14F-4D97-AF65-F5344CB8AC3E}">
        <p14:creationId xmlns:p14="http://schemas.microsoft.com/office/powerpoint/2010/main" val="1357075880"/>
      </p:ext>
    </p:extLst>
  </p:cSld>
  <p:clrMapOvr>
    <a:masterClrMapping/>
  </p:clrMapOvr>
</p:sld>
</file>

<file path=ppt/theme/theme1.xml><?xml version="1.0" encoding="utf-8"?>
<a:theme xmlns:a="http://schemas.openxmlformats.org/drawingml/2006/main" name="CDC PPT master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C PPT master theme" id="{54717623-23ED-4358-9C73-6518671C19EC}" vid="{8348790F-27F1-4F39-885D-2376FA45C8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CW_TEMPLATE_PPTX</Template>
  <TotalTime>1133</TotalTime>
  <Words>1492</Words>
  <Application>Microsoft Macintosh PowerPoint</Application>
  <PresentationFormat>On-screen Show (4:3)</PresentationFormat>
  <Paragraphs>115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Courier New</vt:lpstr>
      <vt:lpstr>CDC PPT master theme</vt:lpstr>
      <vt:lpstr>Learning outcomes</vt:lpstr>
      <vt:lpstr>Introduction</vt:lpstr>
      <vt:lpstr>Introduction</vt:lpstr>
      <vt:lpstr>Classical relational studies</vt:lpstr>
      <vt:lpstr>Classical relational studies</vt:lpstr>
      <vt:lpstr>Classical relational studies</vt:lpstr>
      <vt:lpstr>Classical relational studies</vt:lpstr>
      <vt:lpstr>Classical relational studies</vt:lpstr>
      <vt:lpstr>Contemporary theories of relational leadership</vt:lpstr>
      <vt:lpstr>Contemporary theories of relational leadership</vt:lpstr>
      <vt:lpstr>Contemporary theories of relational leadership</vt:lpstr>
      <vt:lpstr>Contemporary theories of relational leadership</vt:lpstr>
      <vt:lpstr>Contemporary theories of relational leadership</vt:lpstr>
      <vt:lpstr>Positivist dyadic relational perspectives</vt:lpstr>
      <vt:lpstr>Positivist dyadic relational perspectives</vt:lpstr>
      <vt:lpstr>Positivist dyadic relational perspectives</vt:lpstr>
      <vt:lpstr>Social constructionist group-level relational perspectives</vt:lpstr>
      <vt:lpstr>Social constructionist group-level relational perspectives</vt:lpstr>
      <vt:lpstr>Social constructionist group-level relational perspectives</vt:lpstr>
      <vt:lpstr>The growth of distributed leadership</vt:lpstr>
      <vt:lpstr>The growth of distributed leadership</vt:lpstr>
      <vt:lpstr>The growth of distributed leadership</vt:lpstr>
      <vt:lpstr>Practising distributed and shared leadership</vt:lpstr>
      <vt:lpstr>Practising distributed and shared leadership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Leadership</dc:title>
  <dc:creator>Asus</dc:creator>
  <cp:lastModifiedBy>Hussain, Azhar</cp:lastModifiedBy>
  <cp:revision>198</cp:revision>
  <dcterms:created xsi:type="dcterms:W3CDTF">2019-07-06T10:41:26Z</dcterms:created>
  <dcterms:modified xsi:type="dcterms:W3CDTF">2020-09-23T02:03:12Z</dcterms:modified>
</cp:coreProperties>
</file>