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8" r:id="rId2"/>
    <p:sldId id="259" r:id="rId3"/>
    <p:sldId id="260" r:id="rId4"/>
    <p:sldId id="268" r:id="rId5"/>
    <p:sldId id="269" r:id="rId6"/>
    <p:sldId id="261" r:id="rId7"/>
    <p:sldId id="270" r:id="rId8"/>
    <p:sldId id="265" r:id="rId9"/>
    <p:sldId id="266" r:id="rId10"/>
    <p:sldId id="272" r:id="rId11"/>
    <p:sldId id="273" r:id="rId12"/>
    <p:sldId id="274" r:id="rId13"/>
    <p:sldId id="262" r:id="rId14"/>
    <p:sldId id="267" r:id="rId15"/>
    <p:sldId id="278" r:id="rId16"/>
    <p:sldId id="281" r:id="rId17"/>
    <p:sldId id="263" r:id="rId18"/>
    <p:sldId id="280" r:id="rId19"/>
    <p:sldId id="279" r:id="rId20"/>
    <p:sldId id="264" r:id="rId21"/>
    <p:sldId id="28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114" d="100"/>
          <a:sy n="114" d="100"/>
        </p:scale>
        <p:origin x="153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9EB34E-2B64-449C-A2C0-22D5F7ACA6C3}" type="datetimeFigureOut">
              <a:rPr lang="en-US" smtClean="0"/>
              <a:t>9/22/20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443B49-3FF4-44D7-9537-9F486F98F6AD}" type="slidenum">
              <a:rPr lang="en-US" smtClean="0"/>
              <a:t>‹#›</a:t>
            </a:fld>
            <a:endParaRPr lang="en-US" dirty="0"/>
          </a:p>
        </p:txBody>
      </p:sp>
    </p:spTree>
    <p:extLst>
      <p:ext uri="{BB962C8B-B14F-4D97-AF65-F5344CB8AC3E}">
        <p14:creationId xmlns:p14="http://schemas.microsoft.com/office/powerpoint/2010/main" val="1980856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_design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no design">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3970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100185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hapter Slid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318029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2178120"/>
            <a:ext cx="3886200" cy="4163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2178119"/>
            <a:ext cx="3886200" cy="4163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MY" dirty="0"/>
          </a:p>
        </p:txBody>
      </p:sp>
      <p:sp>
        <p:nvSpPr>
          <p:cNvPr id="7" name="Slide Number Placeholder 6"/>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1905760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765817"/>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2102404"/>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937339"/>
            <a:ext cx="3868340" cy="34064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2102398"/>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937327"/>
            <a:ext cx="3887391" cy="34064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MY" dirty="0"/>
          </a:p>
        </p:txBody>
      </p:sp>
      <p:sp>
        <p:nvSpPr>
          <p:cNvPr id="9" name="Slide Number Placeholder 8"/>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99884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MY" dirty="0"/>
          </a:p>
        </p:txBody>
      </p:sp>
      <p:sp>
        <p:nvSpPr>
          <p:cNvPr id="5" name="Slide Number Placeholder 4"/>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233602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MY" dirty="0"/>
          </a:p>
        </p:txBody>
      </p:sp>
      <p:sp>
        <p:nvSpPr>
          <p:cNvPr id="4" name="Slide Number Placeholder 3"/>
          <p:cNvSpPr>
            <a:spLocks noGrp="1"/>
          </p:cNvSpPr>
          <p:nvPr>
            <p:ph type="sldNum" sz="quarter" idx="12"/>
          </p:nvPr>
        </p:nvSpPr>
        <p:spPr/>
        <p:txBody>
          <a:bodyPr/>
          <a:lstStyle/>
          <a:p>
            <a:fld id="{248F6657-C8E7-4319-A541-48B02933DAFD}" type="slidenum">
              <a:rPr lang="en-MY" smtClean="0"/>
              <a:t>‹#›</a:t>
            </a:fld>
            <a:endParaRPr lang="en-MY" dirty="0"/>
          </a:p>
        </p:txBody>
      </p:sp>
    </p:spTree>
    <p:extLst>
      <p:ext uri="{BB962C8B-B14F-4D97-AF65-F5344CB8AC3E}">
        <p14:creationId xmlns:p14="http://schemas.microsoft.com/office/powerpoint/2010/main" val="3133697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0143"/>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978053"/>
            <a:ext cx="7886700" cy="415295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F6657-C8E7-4319-A541-48B02933DAFD}" type="slidenum">
              <a:rPr lang="en-MY" smtClean="0"/>
              <a:t>‹#›</a:t>
            </a:fld>
            <a:endParaRPr lang="en-MY" dirty="0"/>
          </a:p>
        </p:txBody>
      </p:sp>
    </p:spTree>
    <p:extLst>
      <p:ext uri="{BB962C8B-B14F-4D97-AF65-F5344CB8AC3E}">
        <p14:creationId xmlns:p14="http://schemas.microsoft.com/office/powerpoint/2010/main" val="21845632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1pPr>
      <a:lvl2pPr marL="515938" indent="-287338"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2pPr>
      <a:lvl3pPr marL="855663" indent="-279400" algn="l" defTabSz="914400" rtl="0" eaLnBrk="1" latinLnBrk="0" hangingPunct="1">
        <a:lnSpc>
          <a:spcPct val="100000"/>
        </a:lnSpc>
        <a:spcBef>
          <a:spcPts val="500"/>
        </a:spcBef>
        <a:buFont typeface="Courier New" panose="02070309020205020404" pitchFamily="49" charset="0"/>
        <a:buChar char="o"/>
        <a:defRPr sz="2200" kern="1200">
          <a:solidFill>
            <a:schemeClr val="tx1"/>
          </a:solidFill>
          <a:latin typeface="+mn-lt"/>
          <a:ea typeface="+mn-ea"/>
          <a:cs typeface="+mn-cs"/>
        </a:defRPr>
      </a:lvl3pPr>
      <a:lvl4pPr marL="1143000" indent="-287338"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4pPr>
      <a:lvl5pPr marL="1490663" indent="-347663" algn="l" defTabSz="914400" rtl="0" eaLnBrk="1" latinLnBrk="0" hangingPunct="1">
        <a:lnSpc>
          <a:spcPct val="10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F9840-A8BA-4F8C-B916-F916CE14EC66}"/>
              </a:ext>
            </a:extLst>
          </p:cNvPr>
          <p:cNvSpPr>
            <a:spLocks noGrp="1"/>
          </p:cNvSpPr>
          <p:nvPr>
            <p:ph type="title"/>
          </p:nvPr>
        </p:nvSpPr>
        <p:spPr/>
        <p:txBody>
          <a:bodyPr/>
          <a:lstStyle/>
          <a:p>
            <a:r>
              <a:rPr lang="en-MY" dirty="0"/>
              <a:t>Learning outcomes</a:t>
            </a:r>
          </a:p>
        </p:txBody>
      </p:sp>
      <p:sp>
        <p:nvSpPr>
          <p:cNvPr id="3" name="Content Placeholder 2">
            <a:extLst>
              <a:ext uri="{FF2B5EF4-FFF2-40B4-BE49-F238E27FC236}">
                <a16:creationId xmlns:a16="http://schemas.microsoft.com/office/drawing/2014/main" id="{C78EEA21-7A3E-4D54-A981-CF9BD51C8F55}"/>
              </a:ext>
            </a:extLst>
          </p:cNvPr>
          <p:cNvSpPr>
            <a:spLocks noGrp="1"/>
          </p:cNvSpPr>
          <p:nvPr>
            <p:ph idx="1"/>
          </p:nvPr>
        </p:nvSpPr>
        <p:spPr/>
        <p:txBody>
          <a:bodyPr/>
          <a:lstStyle/>
          <a:p>
            <a:r>
              <a:rPr lang="en-MY" dirty="0"/>
              <a:t>After completing this chapter, you should be able to:</a:t>
            </a:r>
          </a:p>
          <a:p>
            <a:pPr lvl="1"/>
            <a:r>
              <a:rPr lang="en-US" dirty="0"/>
              <a:t>Explain the meaning of charismatic and transformational leadership</a:t>
            </a:r>
          </a:p>
          <a:p>
            <a:pPr lvl="1"/>
            <a:r>
              <a:rPr lang="en-US" dirty="0"/>
              <a:t>Critically analyze the charismatic and transformational approach to leadership</a:t>
            </a:r>
          </a:p>
          <a:p>
            <a:pPr lvl="1"/>
            <a:r>
              <a:rPr lang="en-US" dirty="0"/>
              <a:t>Critique charismatic and transformational perspectives of leadership and explain some ethical issues</a:t>
            </a:r>
          </a:p>
        </p:txBody>
      </p:sp>
      <p:sp>
        <p:nvSpPr>
          <p:cNvPr id="4" name="Slide Number Placeholder 3"/>
          <p:cNvSpPr>
            <a:spLocks noGrp="1"/>
          </p:cNvSpPr>
          <p:nvPr>
            <p:ph type="sldNum" sz="quarter" idx="12"/>
          </p:nvPr>
        </p:nvSpPr>
        <p:spPr/>
        <p:txBody>
          <a:bodyPr/>
          <a:lstStyle/>
          <a:p>
            <a:fld id="{248F6657-C8E7-4319-A541-48B02933DAFD}" type="slidenum">
              <a:rPr lang="en-MY" smtClean="0"/>
              <a:t>1</a:t>
            </a:fld>
            <a:endParaRPr lang="en-MY" dirty="0"/>
          </a:p>
        </p:txBody>
      </p:sp>
    </p:spTree>
    <p:extLst>
      <p:ext uri="{BB962C8B-B14F-4D97-AF65-F5344CB8AC3E}">
        <p14:creationId xmlns:p14="http://schemas.microsoft.com/office/powerpoint/2010/main" val="762624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normAutofit/>
          </a:bodyPr>
          <a:lstStyle/>
          <a:p>
            <a:r>
              <a:rPr lang="en-US" dirty="0"/>
              <a:t>Bass and Riggio’s Transformational Leadership Model</a:t>
            </a:r>
          </a:p>
          <a:p>
            <a:pPr lvl="1"/>
            <a:r>
              <a:rPr lang="en-GB" dirty="0"/>
              <a:t>Transformational leaders are able to inspire followers to transcend their self-interests for the good of the organization, with 4 essential behaviours:</a:t>
            </a:r>
          </a:p>
          <a:p>
            <a:pPr lvl="2"/>
            <a:r>
              <a:rPr lang="en-GB" dirty="0"/>
              <a:t>Idealized influence</a:t>
            </a:r>
          </a:p>
          <a:p>
            <a:pPr lvl="2"/>
            <a:r>
              <a:rPr lang="en-GB" dirty="0"/>
              <a:t>Inspirational motivation</a:t>
            </a:r>
          </a:p>
          <a:p>
            <a:pPr lvl="2"/>
            <a:r>
              <a:rPr lang="en-GB" dirty="0"/>
              <a:t>Intellectual stimulation</a:t>
            </a:r>
          </a:p>
          <a:p>
            <a:pPr lvl="2"/>
            <a:r>
              <a:rPr lang="en-GB" dirty="0"/>
              <a:t>Individualized consideration</a:t>
            </a:r>
          </a:p>
        </p:txBody>
      </p:sp>
      <p:sp>
        <p:nvSpPr>
          <p:cNvPr id="3" name="Slide Number Placeholder 2"/>
          <p:cNvSpPr>
            <a:spLocks noGrp="1"/>
          </p:cNvSpPr>
          <p:nvPr>
            <p:ph type="sldNum" sz="quarter" idx="12"/>
          </p:nvPr>
        </p:nvSpPr>
        <p:spPr/>
        <p:txBody>
          <a:bodyPr/>
          <a:lstStyle/>
          <a:p>
            <a:fld id="{248F6657-C8E7-4319-A541-48B02933DAFD}" type="slidenum">
              <a:rPr lang="en-MY" smtClean="0"/>
              <a:t>10</a:t>
            </a:fld>
            <a:endParaRPr lang="en-MY" dirty="0"/>
          </a:p>
        </p:txBody>
      </p:sp>
    </p:spTree>
    <p:extLst>
      <p:ext uri="{BB962C8B-B14F-4D97-AF65-F5344CB8AC3E}">
        <p14:creationId xmlns:p14="http://schemas.microsoft.com/office/powerpoint/2010/main" val="2316013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normAutofit/>
          </a:bodyPr>
          <a:lstStyle/>
          <a:p>
            <a:pPr lvl="1"/>
            <a:r>
              <a:rPr lang="en-GB" dirty="0"/>
              <a:t>Transformational leaders link their visions to their employees’ growth needs and values through responding to individual followers’ learning and growth needs by empowering them. </a:t>
            </a:r>
          </a:p>
          <a:p>
            <a:pPr lvl="1"/>
            <a:r>
              <a:rPr lang="en-GB" dirty="0"/>
              <a:t>In addition, there are two other elements of the leader (transactional factors):</a:t>
            </a:r>
          </a:p>
          <a:p>
            <a:pPr lvl="2"/>
            <a:r>
              <a:rPr lang="en-GB" dirty="0"/>
              <a:t>Contingent reward</a:t>
            </a:r>
          </a:p>
          <a:p>
            <a:pPr lvl="2"/>
            <a:r>
              <a:rPr lang="en-GB" dirty="0"/>
              <a:t>Management-by-exception</a:t>
            </a:r>
          </a:p>
        </p:txBody>
      </p:sp>
      <p:sp>
        <p:nvSpPr>
          <p:cNvPr id="3" name="Slide Number Placeholder 2"/>
          <p:cNvSpPr>
            <a:spLocks noGrp="1"/>
          </p:cNvSpPr>
          <p:nvPr>
            <p:ph type="sldNum" sz="quarter" idx="12"/>
          </p:nvPr>
        </p:nvSpPr>
        <p:spPr/>
        <p:txBody>
          <a:bodyPr/>
          <a:lstStyle/>
          <a:p>
            <a:fld id="{248F6657-C8E7-4319-A541-48B02933DAFD}" type="slidenum">
              <a:rPr lang="en-MY" smtClean="0"/>
              <a:t>11</a:t>
            </a:fld>
            <a:endParaRPr lang="en-MY" dirty="0"/>
          </a:p>
        </p:txBody>
      </p:sp>
    </p:spTree>
    <p:extLst>
      <p:ext uri="{BB962C8B-B14F-4D97-AF65-F5344CB8AC3E}">
        <p14:creationId xmlns:p14="http://schemas.microsoft.com/office/powerpoint/2010/main" val="247983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normAutofit/>
          </a:bodyPr>
          <a:lstStyle/>
          <a:p>
            <a:pPr lvl="1"/>
            <a:r>
              <a:rPr lang="en-GB" dirty="0"/>
              <a:t>Therefore, transactional leadership, particularly contingent reward, provides a broad basis for effective leadership, but extraordinary performance and employee satisfaction, commitment, and loyalty is possible from transactional leadership if augmented by transformative leadership (Bass &amp; Riggio, 2006). </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12</a:t>
            </a:fld>
            <a:endParaRPr lang="en-MY" dirty="0"/>
          </a:p>
        </p:txBody>
      </p:sp>
    </p:spTree>
    <p:extLst>
      <p:ext uri="{BB962C8B-B14F-4D97-AF65-F5344CB8AC3E}">
        <p14:creationId xmlns:p14="http://schemas.microsoft.com/office/powerpoint/2010/main" val="3674598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1978052"/>
            <a:ext cx="7886700" cy="4397347"/>
          </a:xfrm>
        </p:spPr>
        <p:txBody>
          <a:bodyPr>
            <a:norm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Figure 7.1 The Augmented Effect of Transformational Leadership </a:t>
            </a:r>
            <a:endParaRPr lang="en-MY" dirty="0"/>
          </a:p>
          <a:p>
            <a:r>
              <a:rPr lang="en-GB" dirty="0"/>
              <a:t>Source: Adapted from Bass and Riggio (2006)</a:t>
            </a:r>
            <a:endParaRPr lang="en-MY" dirty="0"/>
          </a:p>
          <a:p>
            <a:endParaRPr lang="en-MY" dirty="0"/>
          </a:p>
        </p:txBody>
      </p:sp>
      <p:pic>
        <p:nvPicPr>
          <p:cNvPr id="7" name="Picture 6">
            <a:extLst>
              <a:ext uri="{FF2B5EF4-FFF2-40B4-BE49-F238E27FC236}">
                <a16:creationId xmlns:a16="http://schemas.microsoft.com/office/drawing/2014/main" id="{692B0628-D244-414F-868B-BC8BD4DA1780}"/>
              </a:ext>
            </a:extLst>
          </p:cNvPr>
          <p:cNvPicPr>
            <a:picLocks noChangeAspect="1"/>
          </p:cNvPicPr>
          <p:nvPr/>
        </p:nvPicPr>
        <p:blipFill>
          <a:blip r:embed="rId2"/>
          <a:stretch>
            <a:fillRect/>
          </a:stretch>
        </p:blipFill>
        <p:spPr>
          <a:xfrm>
            <a:off x="1120388" y="2233224"/>
            <a:ext cx="6073492" cy="2897576"/>
          </a:xfrm>
          <a:prstGeom prst="rect">
            <a:avLst/>
          </a:prstGeom>
        </p:spPr>
      </p:pic>
      <p:sp>
        <p:nvSpPr>
          <p:cNvPr id="3" name="Slide Number Placeholder 2"/>
          <p:cNvSpPr>
            <a:spLocks noGrp="1"/>
          </p:cNvSpPr>
          <p:nvPr>
            <p:ph type="sldNum" sz="quarter" idx="12"/>
          </p:nvPr>
        </p:nvSpPr>
        <p:spPr/>
        <p:txBody>
          <a:bodyPr/>
          <a:lstStyle/>
          <a:p>
            <a:fld id="{248F6657-C8E7-4319-A541-48B02933DAFD}" type="slidenum">
              <a:rPr lang="en-MY" smtClean="0"/>
              <a:t>13</a:t>
            </a:fld>
            <a:endParaRPr lang="en-MY" dirty="0"/>
          </a:p>
        </p:txBody>
      </p:sp>
    </p:spTree>
    <p:extLst>
      <p:ext uri="{BB962C8B-B14F-4D97-AF65-F5344CB8AC3E}">
        <p14:creationId xmlns:p14="http://schemas.microsoft.com/office/powerpoint/2010/main" val="128501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6" name="Content Placeholder 5">
            <a:extLst>
              <a:ext uri="{FF2B5EF4-FFF2-40B4-BE49-F238E27FC236}">
                <a16:creationId xmlns:a16="http://schemas.microsoft.com/office/drawing/2014/main" id="{C0B206B5-4CC8-4193-8620-9C7BE0DEE4CC}"/>
              </a:ext>
            </a:extLst>
          </p:cNvPr>
          <p:cNvSpPr>
            <a:spLocks noGrp="1"/>
          </p:cNvSpPr>
          <p:nvPr>
            <p:ph idx="1"/>
          </p:nvPr>
        </p:nvSpPr>
        <p:spPr/>
        <p:txBody>
          <a:bodyPr>
            <a:normAutofit/>
          </a:bodyPr>
          <a:lstStyle/>
          <a:p>
            <a:r>
              <a:rPr lang="en-US" dirty="0"/>
              <a:t>Charismatic, Ideological, and Pragmatic (CIP) model of leadership (Lovelace et al., 2019) emphasized a leader's “sensemaking” process before outlining the resulting leader behaviours. Through sensemaking, leaders help followers see the past and to envision what is ahead more clearly.</a:t>
            </a:r>
          </a:p>
          <a:p>
            <a:r>
              <a:rPr lang="en-US" dirty="0"/>
              <a:t>Cross-cultural studies seem to confirm the universality of some aspects of charismatic leadership, though the influence of leadership is particularly popular in the United States and significantly less so in Nordic countries (see House, 1999).</a:t>
            </a:r>
          </a:p>
        </p:txBody>
      </p:sp>
      <p:sp>
        <p:nvSpPr>
          <p:cNvPr id="3" name="Slide Number Placeholder 2"/>
          <p:cNvSpPr>
            <a:spLocks noGrp="1"/>
          </p:cNvSpPr>
          <p:nvPr>
            <p:ph type="sldNum" sz="quarter" idx="12"/>
          </p:nvPr>
        </p:nvSpPr>
        <p:spPr/>
        <p:txBody>
          <a:bodyPr/>
          <a:lstStyle/>
          <a:p>
            <a:fld id="{248F6657-C8E7-4319-A541-48B02933DAFD}" type="slidenum">
              <a:rPr lang="en-MY" smtClean="0"/>
              <a:t>14</a:t>
            </a:fld>
            <a:endParaRPr lang="en-MY" dirty="0"/>
          </a:p>
        </p:txBody>
      </p:sp>
    </p:spTree>
    <p:extLst>
      <p:ext uri="{BB962C8B-B14F-4D97-AF65-F5344CB8AC3E}">
        <p14:creationId xmlns:p14="http://schemas.microsoft.com/office/powerpoint/2010/main" val="4074981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6" name="Content Placeholder 5">
            <a:extLst>
              <a:ext uri="{FF2B5EF4-FFF2-40B4-BE49-F238E27FC236}">
                <a16:creationId xmlns:a16="http://schemas.microsoft.com/office/drawing/2014/main" id="{C0B206B5-4CC8-4193-8620-9C7BE0DEE4CC}"/>
              </a:ext>
            </a:extLst>
          </p:cNvPr>
          <p:cNvSpPr>
            <a:spLocks noGrp="1"/>
          </p:cNvSpPr>
          <p:nvPr>
            <p:ph idx="1"/>
          </p:nvPr>
        </p:nvSpPr>
        <p:spPr>
          <a:xfrm>
            <a:off x="628650" y="1978053"/>
            <a:ext cx="7886700" cy="4270348"/>
          </a:xfrm>
        </p:spPr>
        <p:txBody>
          <a:bodyPr>
            <a:normAutofit/>
          </a:bodyPr>
          <a:lstStyle/>
          <a:p>
            <a:r>
              <a:rPr lang="en-US" dirty="0"/>
              <a:t>Numerous leadership writers suggest that leadership can help facilitate innovation and organizational change:</a:t>
            </a:r>
          </a:p>
          <a:p>
            <a:pPr lvl="1"/>
            <a:r>
              <a:rPr lang="en-US" dirty="0"/>
              <a:t>Leaders can facilitate change by communication that inspires and challenging employees to look at old problems in new ways (Kotter, 2012).</a:t>
            </a:r>
          </a:p>
          <a:p>
            <a:pPr lvl="1"/>
            <a:r>
              <a:rPr lang="en-US" dirty="0"/>
              <a:t>Essentially an emotional bonding between leader and followers results in followers doing things they would probably never would have done under a non-charismatic leader (Bass and Riggio).</a:t>
            </a:r>
          </a:p>
        </p:txBody>
      </p:sp>
      <p:sp>
        <p:nvSpPr>
          <p:cNvPr id="3" name="Slide Number Placeholder 2"/>
          <p:cNvSpPr>
            <a:spLocks noGrp="1"/>
          </p:cNvSpPr>
          <p:nvPr>
            <p:ph type="sldNum" sz="quarter" idx="12"/>
          </p:nvPr>
        </p:nvSpPr>
        <p:spPr/>
        <p:txBody>
          <a:bodyPr/>
          <a:lstStyle/>
          <a:p>
            <a:fld id="{248F6657-C8E7-4319-A541-48B02933DAFD}" type="slidenum">
              <a:rPr lang="en-MY" smtClean="0"/>
              <a:t>15</a:t>
            </a:fld>
            <a:endParaRPr lang="en-MY" dirty="0"/>
          </a:p>
        </p:txBody>
      </p:sp>
    </p:spTree>
    <p:extLst>
      <p:ext uri="{BB962C8B-B14F-4D97-AF65-F5344CB8AC3E}">
        <p14:creationId xmlns:p14="http://schemas.microsoft.com/office/powerpoint/2010/main" val="3022929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6" name="Content Placeholder 5">
            <a:extLst>
              <a:ext uri="{FF2B5EF4-FFF2-40B4-BE49-F238E27FC236}">
                <a16:creationId xmlns:a16="http://schemas.microsoft.com/office/drawing/2014/main" id="{C0B206B5-4CC8-4193-8620-9C7BE0DEE4CC}"/>
              </a:ext>
            </a:extLst>
          </p:cNvPr>
          <p:cNvSpPr>
            <a:spLocks noGrp="1"/>
          </p:cNvSpPr>
          <p:nvPr>
            <p:ph idx="1"/>
          </p:nvPr>
        </p:nvSpPr>
        <p:spPr>
          <a:xfrm>
            <a:off x="628650" y="1978052"/>
            <a:ext cx="7886700" cy="4702147"/>
          </a:xfrm>
        </p:spPr>
        <p:txBody>
          <a:bodyPr>
            <a:normAutofit/>
          </a:bodyPr>
          <a:lstStyle/>
          <a:p>
            <a:pPr lvl="1"/>
            <a:r>
              <a:rPr lang="en-US" dirty="0"/>
              <a:t>Value of employee ‘voice’ in the innovation and change process (Emmott, 2015).</a:t>
            </a:r>
          </a:p>
          <a:p>
            <a:r>
              <a:rPr lang="en-US" dirty="0"/>
              <a:t>In summary, transformational leadership must be inclusive, open, and engaging or trust, knowledge creation and sharing will falter (see, for example, Adler, 2005; Marchington, 2012). </a:t>
            </a:r>
          </a:p>
        </p:txBody>
      </p:sp>
      <p:sp>
        <p:nvSpPr>
          <p:cNvPr id="3" name="Slide Number Placeholder 2"/>
          <p:cNvSpPr>
            <a:spLocks noGrp="1"/>
          </p:cNvSpPr>
          <p:nvPr>
            <p:ph type="sldNum" sz="quarter" idx="12"/>
          </p:nvPr>
        </p:nvSpPr>
        <p:spPr/>
        <p:txBody>
          <a:bodyPr/>
          <a:lstStyle/>
          <a:p>
            <a:fld id="{248F6657-C8E7-4319-A541-48B02933DAFD}" type="slidenum">
              <a:rPr lang="en-MY" smtClean="0"/>
              <a:t>16</a:t>
            </a:fld>
            <a:endParaRPr lang="en-MY" dirty="0"/>
          </a:p>
        </p:txBody>
      </p:sp>
    </p:spTree>
    <p:extLst>
      <p:ext uri="{BB962C8B-B14F-4D97-AF65-F5344CB8AC3E}">
        <p14:creationId xmlns:p14="http://schemas.microsoft.com/office/powerpoint/2010/main" val="3495772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Authentic, ethical and servant theories of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2062723"/>
            <a:ext cx="7886700" cy="4152952"/>
          </a:xfrm>
        </p:spPr>
        <p:txBody>
          <a:bodyPr>
            <a:normAutofit/>
          </a:bodyPr>
          <a:lstStyle/>
          <a:p>
            <a:r>
              <a:rPr lang="en-MY" dirty="0"/>
              <a:t>Authentic Leadership</a:t>
            </a:r>
          </a:p>
          <a:p>
            <a:pPr lvl="1"/>
            <a:r>
              <a:rPr lang="en-US" dirty="0"/>
              <a:t>A recent theory is still in the process of defining itself (Caza and Jackson, 2011). </a:t>
            </a:r>
          </a:p>
          <a:p>
            <a:pPr lvl="1"/>
            <a:r>
              <a:rPr lang="en-US" dirty="0"/>
              <a:t>Nascent endeavours have framed authentic leadership around the developmental processes (Gardner et al., 2005), and in terms of a leader’s self-awareness of work-related attitudes and behaviours, beyond what transformational leadership offered (Walumbwa et al. 2008).</a:t>
            </a:r>
          </a:p>
          <a:p>
            <a:pPr lvl="1"/>
            <a:r>
              <a:rPr lang="en-US" dirty="0"/>
              <a:t>Authentic leaders know what values they believe in, and they act on those values.</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17</a:t>
            </a:fld>
            <a:endParaRPr lang="en-MY" dirty="0"/>
          </a:p>
        </p:txBody>
      </p:sp>
    </p:spTree>
    <p:extLst>
      <p:ext uri="{BB962C8B-B14F-4D97-AF65-F5344CB8AC3E}">
        <p14:creationId xmlns:p14="http://schemas.microsoft.com/office/powerpoint/2010/main" val="3454624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Authentic, ethical and servant theories of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2062723"/>
            <a:ext cx="7886700" cy="4152952"/>
          </a:xfrm>
        </p:spPr>
        <p:txBody>
          <a:bodyPr>
            <a:normAutofit/>
          </a:bodyPr>
          <a:lstStyle/>
          <a:p>
            <a:r>
              <a:rPr lang="en-MY" dirty="0"/>
              <a:t>Ethical Leadership</a:t>
            </a:r>
          </a:p>
          <a:p>
            <a:pPr lvl="1"/>
            <a:r>
              <a:rPr lang="en-US" dirty="0"/>
              <a:t>Ethical theories of leadership emphasize integrity and consistency between a leader’s espoused values and behaviour.</a:t>
            </a:r>
          </a:p>
          <a:p>
            <a:pPr lvl="1"/>
            <a:r>
              <a:rPr lang="en-US" dirty="0"/>
              <a:t>An ethical leader is someone “who does the right thing, the right way, and for the right reasons” (Ciulla and Forsyth, 2011, p. 239). </a:t>
            </a:r>
          </a:p>
          <a:p>
            <a:pPr lvl="1"/>
            <a:r>
              <a:rPr lang="en-US" dirty="0"/>
              <a:t>An ethical leader has the crucial responsibility to create the ethical expectations for all organizational members (Stouten et al., 2012).</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18</a:t>
            </a:fld>
            <a:endParaRPr lang="en-MY" dirty="0"/>
          </a:p>
        </p:txBody>
      </p:sp>
    </p:spTree>
    <p:extLst>
      <p:ext uri="{BB962C8B-B14F-4D97-AF65-F5344CB8AC3E}">
        <p14:creationId xmlns:p14="http://schemas.microsoft.com/office/powerpoint/2010/main" val="1154934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27148"/>
            <a:ext cx="7886700" cy="1325563"/>
          </a:xfrm>
        </p:spPr>
        <p:txBody>
          <a:bodyPr/>
          <a:lstStyle/>
          <a:p>
            <a:r>
              <a:rPr lang="en-MY" dirty="0"/>
              <a:t>Authentic, ethical and servant theories of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2062723"/>
            <a:ext cx="7886700" cy="4152952"/>
          </a:xfrm>
        </p:spPr>
        <p:txBody>
          <a:bodyPr>
            <a:normAutofit lnSpcReduction="10000"/>
          </a:bodyPr>
          <a:lstStyle/>
          <a:p>
            <a:r>
              <a:rPr lang="en-MY" dirty="0"/>
              <a:t>Servant Leadership</a:t>
            </a:r>
          </a:p>
          <a:p>
            <a:pPr lvl="1"/>
            <a:r>
              <a:rPr lang="en-US" dirty="0"/>
              <a:t>Leaders should go beyond their self-interest and focus on opportunities to empower and help develop followers and be attentive to their needs (Greenleaf 1970; Spears 2002).</a:t>
            </a:r>
          </a:p>
          <a:p>
            <a:pPr lvl="1"/>
            <a:r>
              <a:rPr lang="en-US" dirty="0"/>
              <a:t>Empathizing, listening, persuading and developing followers’ full potential are some of the characteristic behaviours of servant leadership (Van Dierendonck, 2011). </a:t>
            </a:r>
          </a:p>
          <a:p>
            <a:r>
              <a:rPr lang="en-GB" dirty="0"/>
              <a:t>All three theories conceptualize leadership using value-loaded language and explicitly address the role of leaders in creating ethical organizational practices. </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19</a:t>
            </a:fld>
            <a:endParaRPr lang="en-MY" dirty="0"/>
          </a:p>
        </p:txBody>
      </p:sp>
    </p:spTree>
    <p:extLst>
      <p:ext uri="{BB962C8B-B14F-4D97-AF65-F5344CB8AC3E}">
        <p14:creationId xmlns:p14="http://schemas.microsoft.com/office/powerpoint/2010/main" val="365484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Introduction</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lstStyle/>
          <a:p>
            <a:r>
              <a:rPr lang="en-GB" dirty="0"/>
              <a:t>The ability to use language to stir emotion, to persuade and to mobilize people can be called, for simplicity, the charismatic effect.</a:t>
            </a:r>
          </a:p>
          <a:p>
            <a:r>
              <a:rPr lang="en-US" dirty="0"/>
              <a:t>Charismatic and transformative leadership share a common view, that leaders as individuals who inspire others through language to change. </a:t>
            </a:r>
          </a:p>
          <a:p>
            <a:r>
              <a:rPr lang="en-GB" dirty="0"/>
              <a:t>While both take a leader-centred perspective on leadership, the focus is on a set of behaviours and skills that can be </a:t>
            </a:r>
            <a:r>
              <a:rPr lang="en-GB" i="1" dirty="0"/>
              <a:t>learned</a:t>
            </a:r>
            <a:r>
              <a:rPr lang="en-GB" dirty="0"/>
              <a:t> and developed. </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2</a:t>
            </a:fld>
            <a:endParaRPr lang="en-MY" dirty="0"/>
          </a:p>
        </p:txBody>
      </p:sp>
    </p:spTree>
    <p:extLst>
      <p:ext uri="{BB962C8B-B14F-4D97-AF65-F5344CB8AC3E}">
        <p14:creationId xmlns:p14="http://schemas.microsoft.com/office/powerpoint/2010/main" val="3710314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18681"/>
            <a:ext cx="7886700" cy="1325563"/>
          </a:xfrm>
        </p:spPr>
        <p:txBody>
          <a:bodyPr>
            <a:normAutofit/>
          </a:bodyPr>
          <a:lstStyle/>
          <a:p>
            <a:r>
              <a:rPr lang="en-MY" dirty="0"/>
              <a:t>Critiquing charismatic and transformational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2062723"/>
            <a:ext cx="7886700" cy="4152952"/>
          </a:xfrm>
        </p:spPr>
        <p:txBody>
          <a:bodyPr>
            <a:normAutofit/>
          </a:bodyPr>
          <a:lstStyle/>
          <a:p>
            <a:r>
              <a:rPr lang="en-US" dirty="0"/>
              <a:t>Transformational leadership treats leadership as a personality trait rather than a behaviour or competency that people can learn (Bryman, 1992).</a:t>
            </a:r>
          </a:p>
          <a:p>
            <a:r>
              <a:rPr lang="en-US" dirty="0"/>
              <a:t>Transformational leadership also reinforces the “heroic leader” perspective (Yukl, 1999) because of its basic premise that it is the leader who inspires and mobilizes followers to do exceptional things.</a:t>
            </a:r>
          </a:p>
          <a:p>
            <a:r>
              <a:rPr lang="en-US" dirty="0"/>
              <a:t>The charismatic nature of transformative leadership presents significant risks for organizations (Conger, 1999). Reverence and blind obedience to a leader can risk the Icarus paradox.</a:t>
            </a:r>
          </a:p>
        </p:txBody>
      </p:sp>
      <p:sp>
        <p:nvSpPr>
          <p:cNvPr id="3" name="Slide Number Placeholder 2"/>
          <p:cNvSpPr>
            <a:spLocks noGrp="1"/>
          </p:cNvSpPr>
          <p:nvPr>
            <p:ph type="sldNum" sz="quarter" idx="12"/>
          </p:nvPr>
        </p:nvSpPr>
        <p:spPr/>
        <p:txBody>
          <a:bodyPr/>
          <a:lstStyle/>
          <a:p>
            <a:fld id="{248F6657-C8E7-4319-A541-48B02933DAFD}" type="slidenum">
              <a:rPr lang="en-MY" smtClean="0"/>
              <a:t>20</a:t>
            </a:fld>
            <a:endParaRPr lang="en-MY" dirty="0"/>
          </a:p>
        </p:txBody>
      </p:sp>
    </p:spTree>
    <p:extLst>
      <p:ext uri="{BB962C8B-B14F-4D97-AF65-F5344CB8AC3E}">
        <p14:creationId xmlns:p14="http://schemas.microsoft.com/office/powerpoint/2010/main" val="413811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a:xfrm>
            <a:off x="628650" y="418681"/>
            <a:ext cx="7886700" cy="1325563"/>
          </a:xfrm>
        </p:spPr>
        <p:txBody>
          <a:bodyPr>
            <a:normAutofit/>
          </a:bodyPr>
          <a:lstStyle/>
          <a:p>
            <a:r>
              <a:rPr lang="en-MY" dirty="0"/>
              <a:t>Critiquing charismatic and transformational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2062723"/>
            <a:ext cx="7886700" cy="4152952"/>
          </a:xfrm>
        </p:spPr>
        <p:txBody>
          <a:bodyPr>
            <a:normAutofit/>
          </a:bodyPr>
          <a:lstStyle/>
          <a:p>
            <a:r>
              <a:rPr lang="en-US" dirty="0"/>
              <a:t>Charismatic-transformational leadership theories downplay the importance of power.</a:t>
            </a:r>
          </a:p>
          <a:p>
            <a:r>
              <a:rPr lang="en-US" dirty="0"/>
              <a:t>Charismatic and transformational leaders achieve, and expect, obedience by a combination of charismatic and rational-legal types of authority. </a:t>
            </a:r>
          </a:p>
          <a:p>
            <a:r>
              <a:rPr lang="en-US" dirty="0"/>
              <a:t>Persuasion by transformational leaders for followers to accept the need for “commitment” by displaying certain behavioural competencies, simultaneously, as the spectre of precarious work is omnipresent (Hewison, 2016), alongside an acceptance of increased insecurity in the employment relationship, is arguably ethically deficient.</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21</a:t>
            </a:fld>
            <a:endParaRPr lang="en-MY" dirty="0"/>
          </a:p>
        </p:txBody>
      </p:sp>
    </p:spTree>
    <p:extLst>
      <p:ext uri="{BB962C8B-B14F-4D97-AF65-F5344CB8AC3E}">
        <p14:creationId xmlns:p14="http://schemas.microsoft.com/office/powerpoint/2010/main" val="66022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The nature of charismatic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normAutofit/>
          </a:bodyPr>
          <a:lstStyle/>
          <a:p>
            <a:r>
              <a:rPr lang="en-GB" dirty="0"/>
              <a:t>The English word ‘charisma’ derives from the Greek </a:t>
            </a:r>
            <a:r>
              <a:rPr lang="en-GB" i="1" dirty="0"/>
              <a:t>kharisma</a:t>
            </a:r>
            <a:r>
              <a:rPr lang="en-GB" dirty="0"/>
              <a:t>, itself drawn from the word </a:t>
            </a:r>
            <a:r>
              <a:rPr lang="en-GB" i="1" dirty="0"/>
              <a:t>kharis</a:t>
            </a:r>
            <a:r>
              <a:rPr lang="en-GB" dirty="0"/>
              <a:t> meaning favour or grace.</a:t>
            </a:r>
          </a:p>
          <a:p>
            <a:r>
              <a:rPr lang="en-GB" dirty="0"/>
              <a:t>It generally describes a speaker’s personal talent to “command and compel an audience” (Perloff, 2006, p. 158).</a:t>
            </a:r>
          </a:p>
          <a:p>
            <a:r>
              <a:rPr lang="en-US" dirty="0"/>
              <a:t>When charismatic organizational leaders put into words, and communicate through conversations they can reassure, inspire and alter peoples’ perceptions of change.</a:t>
            </a:r>
          </a:p>
        </p:txBody>
      </p:sp>
      <p:sp>
        <p:nvSpPr>
          <p:cNvPr id="3" name="Slide Number Placeholder 2"/>
          <p:cNvSpPr>
            <a:spLocks noGrp="1"/>
          </p:cNvSpPr>
          <p:nvPr>
            <p:ph type="sldNum" sz="quarter" idx="12"/>
          </p:nvPr>
        </p:nvSpPr>
        <p:spPr/>
        <p:txBody>
          <a:bodyPr/>
          <a:lstStyle/>
          <a:p>
            <a:fld id="{248F6657-C8E7-4319-A541-48B02933DAFD}" type="slidenum">
              <a:rPr lang="en-MY" smtClean="0"/>
              <a:t>3</a:t>
            </a:fld>
            <a:endParaRPr lang="en-MY" dirty="0"/>
          </a:p>
        </p:txBody>
      </p:sp>
    </p:spTree>
    <p:extLst>
      <p:ext uri="{BB962C8B-B14F-4D97-AF65-F5344CB8AC3E}">
        <p14:creationId xmlns:p14="http://schemas.microsoft.com/office/powerpoint/2010/main" val="209703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The nature of charismatic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normAutofit/>
          </a:bodyPr>
          <a:lstStyle/>
          <a:p>
            <a:r>
              <a:rPr lang="en-US" dirty="0"/>
              <a:t>It is important to note here, therefore, that the power of persuasion may be less to do with the leader’s personal qualities but, instead, comes through the audience, when the speech stirs their emotions and meets the need of the hearers for a visible personification of their deeper emotions.</a:t>
            </a:r>
          </a:p>
          <a:p>
            <a:r>
              <a:rPr lang="en-US" dirty="0"/>
              <a:t>Communication scholars suggest that charisma is a personal attribute – command of language, use of non-verbal communications (e.g. hand motions, eye contact) - that can be cultivated, that many individuals may have and that some have more than others.</a:t>
            </a:r>
          </a:p>
        </p:txBody>
      </p:sp>
      <p:sp>
        <p:nvSpPr>
          <p:cNvPr id="3" name="Slide Number Placeholder 2"/>
          <p:cNvSpPr>
            <a:spLocks noGrp="1"/>
          </p:cNvSpPr>
          <p:nvPr>
            <p:ph type="sldNum" sz="quarter" idx="12"/>
          </p:nvPr>
        </p:nvSpPr>
        <p:spPr/>
        <p:txBody>
          <a:bodyPr/>
          <a:lstStyle/>
          <a:p>
            <a:fld id="{248F6657-C8E7-4319-A541-48B02933DAFD}" type="slidenum">
              <a:rPr lang="en-MY" smtClean="0"/>
              <a:t>4</a:t>
            </a:fld>
            <a:endParaRPr lang="en-MY" dirty="0"/>
          </a:p>
        </p:txBody>
      </p:sp>
    </p:spTree>
    <p:extLst>
      <p:ext uri="{BB962C8B-B14F-4D97-AF65-F5344CB8AC3E}">
        <p14:creationId xmlns:p14="http://schemas.microsoft.com/office/powerpoint/2010/main" val="37685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The nature of charismatic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normAutofit/>
          </a:bodyPr>
          <a:lstStyle/>
          <a:p>
            <a:r>
              <a:rPr lang="en-US" dirty="0"/>
              <a:t>Charismatics are effective leaders depends, to some extent, on the context.</a:t>
            </a:r>
          </a:p>
          <a:p>
            <a:r>
              <a:rPr lang="en-US" dirty="0"/>
              <a:t>Charismatic leaders do not always act in the best interests of their followers, shareholders or communities in which they are based.</a:t>
            </a:r>
          </a:p>
          <a:p>
            <a:r>
              <a:rPr lang="en-US" dirty="0"/>
              <a:t>Weber also explained that </a:t>
            </a:r>
            <a:r>
              <a:rPr lang="en-GB" dirty="0"/>
              <a:t>charismatic power emerges as a quality conferred on a “supernatural” leader only during periods of “extraordinary” social crisis. </a:t>
            </a:r>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5</a:t>
            </a:fld>
            <a:endParaRPr lang="en-MY" dirty="0"/>
          </a:p>
        </p:txBody>
      </p:sp>
    </p:spTree>
    <p:extLst>
      <p:ext uri="{BB962C8B-B14F-4D97-AF65-F5344CB8AC3E}">
        <p14:creationId xmlns:p14="http://schemas.microsoft.com/office/powerpoint/2010/main" val="152407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Neo-charisma and competencies</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p:txBody>
          <a:bodyPr>
            <a:normAutofit/>
          </a:bodyPr>
          <a:lstStyle/>
          <a:p>
            <a:r>
              <a:rPr lang="en-US" dirty="0"/>
              <a:t>House’s reinterpretation of charisma identified the necessary persuasive competencies to influence people and, importantly, proposed that individual-deference predictors of charismatic leaders might be empirically quantifiable – establishing the “foundations for how charisma is studied today” (Antonakis, 2018, p. 63). This reconstruction also known as ‘organizational charisma’ or ‘nurtured charisma’.</a:t>
            </a:r>
          </a:p>
          <a:p>
            <a:r>
              <a:rPr lang="en-US" dirty="0"/>
              <a:t>House also argued that the charismatic effect is the emotional interaction between a leader and his/her followers.</a:t>
            </a:r>
          </a:p>
        </p:txBody>
      </p:sp>
      <p:sp>
        <p:nvSpPr>
          <p:cNvPr id="3" name="Slide Number Placeholder 2"/>
          <p:cNvSpPr>
            <a:spLocks noGrp="1"/>
          </p:cNvSpPr>
          <p:nvPr>
            <p:ph type="sldNum" sz="quarter" idx="12"/>
          </p:nvPr>
        </p:nvSpPr>
        <p:spPr/>
        <p:txBody>
          <a:bodyPr/>
          <a:lstStyle/>
          <a:p>
            <a:fld id="{248F6657-C8E7-4319-A541-48B02933DAFD}" type="slidenum">
              <a:rPr lang="en-MY" smtClean="0"/>
              <a:t>6</a:t>
            </a:fld>
            <a:endParaRPr lang="en-MY" dirty="0"/>
          </a:p>
        </p:txBody>
      </p:sp>
    </p:spTree>
    <p:extLst>
      <p:ext uri="{BB962C8B-B14F-4D97-AF65-F5344CB8AC3E}">
        <p14:creationId xmlns:p14="http://schemas.microsoft.com/office/powerpoint/2010/main" val="70913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Neo-charisma and competencies</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1978053"/>
            <a:ext cx="7886700" cy="4566680"/>
          </a:xfrm>
        </p:spPr>
        <p:txBody>
          <a:bodyPr>
            <a:normAutofit/>
          </a:bodyPr>
          <a:lstStyle/>
          <a:p>
            <a:r>
              <a:rPr lang="en-US" dirty="0"/>
              <a:t>To explain how leaders engage followers, House and Shamir (1993) proposed that leaders have extraordinary effects on followers, who are motivated by enhanced levels of self-identity that lead to personal commitment to the leader’s mission, self-sacrificial behaviour and fulfilment. </a:t>
            </a:r>
          </a:p>
          <a:p>
            <a:r>
              <a:rPr lang="en-US" dirty="0"/>
              <a:t>Contrary to Weber,</a:t>
            </a:r>
          </a:p>
          <a:p>
            <a:pPr lvl="1"/>
            <a:r>
              <a:rPr lang="en-US" dirty="0"/>
              <a:t>House suggests that there are many charismatic leaders whose charisma did not diminish with time.</a:t>
            </a:r>
          </a:p>
          <a:p>
            <a:pPr lvl="1"/>
            <a:r>
              <a:rPr lang="en-US" dirty="0"/>
              <a:t>Bass noticed that charisma can still be present in leaders beyond the moment of crisis and that they still retain their charisma despite “failing to perform”.</a:t>
            </a:r>
          </a:p>
          <a:p>
            <a:endParaRPr lang="en-MY" dirty="0"/>
          </a:p>
        </p:txBody>
      </p:sp>
      <p:sp>
        <p:nvSpPr>
          <p:cNvPr id="3" name="Slide Number Placeholder 2"/>
          <p:cNvSpPr>
            <a:spLocks noGrp="1"/>
          </p:cNvSpPr>
          <p:nvPr>
            <p:ph type="sldNum" sz="quarter" idx="12"/>
          </p:nvPr>
        </p:nvSpPr>
        <p:spPr/>
        <p:txBody>
          <a:bodyPr/>
          <a:lstStyle/>
          <a:p>
            <a:fld id="{248F6657-C8E7-4319-A541-48B02933DAFD}" type="slidenum">
              <a:rPr lang="en-MY" smtClean="0"/>
              <a:t>7</a:t>
            </a:fld>
            <a:endParaRPr lang="en-MY" dirty="0"/>
          </a:p>
        </p:txBody>
      </p:sp>
    </p:spTree>
    <p:extLst>
      <p:ext uri="{BB962C8B-B14F-4D97-AF65-F5344CB8AC3E}">
        <p14:creationId xmlns:p14="http://schemas.microsoft.com/office/powerpoint/2010/main" val="243662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Neo-charisma and competencies</a:t>
            </a:r>
          </a:p>
        </p:txBody>
      </p:sp>
      <p:sp>
        <p:nvSpPr>
          <p:cNvPr id="4" name="Content Placeholder 3">
            <a:extLst>
              <a:ext uri="{FF2B5EF4-FFF2-40B4-BE49-F238E27FC236}">
                <a16:creationId xmlns:a16="http://schemas.microsoft.com/office/drawing/2014/main" id="{C4156089-9123-4C90-8438-D72442CDFB95}"/>
              </a:ext>
            </a:extLst>
          </p:cNvPr>
          <p:cNvSpPr>
            <a:spLocks noGrp="1"/>
          </p:cNvSpPr>
          <p:nvPr>
            <p:ph idx="1"/>
          </p:nvPr>
        </p:nvSpPr>
        <p:spPr/>
        <p:txBody>
          <a:bodyPr/>
          <a:lstStyle/>
          <a:p>
            <a:r>
              <a:rPr lang="en-US" dirty="0"/>
              <a:t>Conger and Kanungo (1998) further developed charismatic leadership by proposing that charisma is an attributional phenomenon, this happens through a three-stage behaviour process that engender high trust in the leader and enhanced follower performance:</a:t>
            </a:r>
          </a:p>
          <a:p>
            <a:pPr lvl="1"/>
            <a:r>
              <a:rPr lang="en-US" dirty="0"/>
              <a:t>Leader </a:t>
            </a:r>
            <a:r>
              <a:rPr lang="en-GB" dirty="0"/>
              <a:t>articulates an attainable vision that will inspire follower collective action to achieve objectives that are necessary in fulfilling the vision.</a:t>
            </a:r>
            <a:endParaRPr lang="en-MY" dirty="0"/>
          </a:p>
          <a:p>
            <a:pPr lvl="1"/>
            <a:r>
              <a:rPr lang="en-MY" dirty="0"/>
              <a:t>Leader creates an aura of confidence about the vision.</a:t>
            </a:r>
          </a:p>
          <a:p>
            <a:pPr lvl="1"/>
            <a:r>
              <a:rPr lang="en-GB" dirty="0"/>
              <a:t>Leader who uses unconventional and novel strategies or practices to achieve the vision.</a:t>
            </a:r>
          </a:p>
        </p:txBody>
      </p:sp>
      <p:sp>
        <p:nvSpPr>
          <p:cNvPr id="3" name="Slide Number Placeholder 2"/>
          <p:cNvSpPr>
            <a:spLocks noGrp="1"/>
          </p:cNvSpPr>
          <p:nvPr>
            <p:ph type="sldNum" sz="quarter" idx="12"/>
          </p:nvPr>
        </p:nvSpPr>
        <p:spPr/>
        <p:txBody>
          <a:bodyPr/>
          <a:lstStyle/>
          <a:p>
            <a:fld id="{248F6657-C8E7-4319-A541-48B02933DAFD}" type="slidenum">
              <a:rPr lang="en-MY" smtClean="0"/>
              <a:t>8</a:t>
            </a:fld>
            <a:endParaRPr lang="en-MY" dirty="0"/>
          </a:p>
        </p:txBody>
      </p:sp>
    </p:spTree>
    <p:extLst>
      <p:ext uri="{BB962C8B-B14F-4D97-AF65-F5344CB8AC3E}">
        <p14:creationId xmlns:p14="http://schemas.microsoft.com/office/powerpoint/2010/main" val="1884990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C871-2257-4AF1-9B0D-CA1CFEA67838}"/>
              </a:ext>
            </a:extLst>
          </p:cNvPr>
          <p:cNvSpPr>
            <a:spLocks noGrp="1"/>
          </p:cNvSpPr>
          <p:nvPr>
            <p:ph type="title"/>
          </p:nvPr>
        </p:nvSpPr>
        <p:spPr/>
        <p:txBody>
          <a:bodyPr/>
          <a:lstStyle/>
          <a:p>
            <a:r>
              <a:rPr lang="en-MY" dirty="0"/>
              <a:t>Transformational leadership</a:t>
            </a:r>
          </a:p>
        </p:txBody>
      </p:sp>
      <p:sp>
        <p:nvSpPr>
          <p:cNvPr id="5" name="Content Placeholder 4">
            <a:extLst>
              <a:ext uri="{FF2B5EF4-FFF2-40B4-BE49-F238E27FC236}">
                <a16:creationId xmlns:a16="http://schemas.microsoft.com/office/drawing/2014/main" id="{2585C76A-98E2-4303-8E26-5A4CBD86C69C}"/>
              </a:ext>
            </a:extLst>
          </p:cNvPr>
          <p:cNvSpPr>
            <a:spLocks noGrp="1"/>
          </p:cNvSpPr>
          <p:nvPr>
            <p:ph idx="1"/>
          </p:nvPr>
        </p:nvSpPr>
        <p:spPr>
          <a:xfrm>
            <a:off x="628650" y="1978053"/>
            <a:ext cx="7886700" cy="4685214"/>
          </a:xfrm>
        </p:spPr>
        <p:txBody>
          <a:bodyPr>
            <a:normAutofit/>
          </a:bodyPr>
          <a:lstStyle/>
          <a:p>
            <a:r>
              <a:rPr lang="en-US" dirty="0"/>
              <a:t>Transactional leadership (rooted in the employment relationship) is primarily defined as an </a:t>
            </a:r>
            <a:r>
              <a:rPr lang="en-US" i="1" dirty="0"/>
              <a:t>exchange</a:t>
            </a:r>
            <a:r>
              <a:rPr lang="en-US" dirty="0"/>
              <a:t> relationship in which the leader and follower are engaged in some kind of agreement (e.g. these transactional exchanges constitute the ‘psychological contract’ – the implicit contract between employer and employee – which remains rooted in such an exchange process), whether economic (e.g. reward), social (e.g. group membership) or psychological (e.g. self-esteem).</a:t>
            </a:r>
          </a:p>
          <a:p>
            <a:r>
              <a:rPr lang="en-US" dirty="0"/>
              <a:t>On the other hand, Transformational leadership’s objective is that leaders appealed to their followers’ sense of values beyond their own self-interests. It has to be the benefit of the organization, not the leader.</a:t>
            </a:r>
          </a:p>
        </p:txBody>
      </p:sp>
      <p:sp>
        <p:nvSpPr>
          <p:cNvPr id="3" name="Slide Number Placeholder 2"/>
          <p:cNvSpPr>
            <a:spLocks noGrp="1"/>
          </p:cNvSpPr>
          <p:nvPr>
            <p:ph type="sldNum" sz="quarter" idx="12"/>
          </p:nvPr>
        </p:nvSpPr>
        <p:spPr/>
        <p:txBody>
          <a:bodyPr/>
          <a:lstStyle/>
          <a:p>
            <a:fld id="{248F6657-C8E7-4319-A541-48B02933DAFD}" type="slidenum">
              <a:rPr lang="en-MY" smtClean="0"/>
              <a:t>9</a:t>
            </a:fld>
            <a:endParaRPr lang="en-MY" dirty="0"/>
          </a:p>
        </p:txBody>
      </p:sp>
    </p:spTree>
    <p:extLst>
      <p:ext uri="{BB962C8B-B14F-4D97-AF65-F5344CB8AC3E}">
        <p14:creationId xmlns:p14="http://schemas.microsoft.com/office/powerpoint/2010/main" val="4166326539"/>
      </p:ext>
    </p:extLst>
  </p:cSld>
  <p:clrMapOvr>
    <a:masterClrMapping/>
  </p:clrMapOvr>
</p:sld>
</file>

<file path=ppt/theme/theme1.xml><?xml version="1.0" encoding="utf-8"?>
<a:theme xmlns:a="http://schemas.openxmlformats.org/drawingml/2006/main" name="CDC PPT master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C PPT master theme" id="{54717623-23ED-4358-9C73-6518671C19EC}" vid="{8348790F-27F1-4F39-885D-2376FA45C8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CW_TEMPLATE_PPTX</Template>
  <TotalTime>897</TotalTime>
  <Words>1588</Words>
  <Application>Microsoft Macintosh PowerPoint</Application>
  <PresentationFormat>On-screen Show (4:3)</PresentationFormat>
  <Paragraphs>115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Courier New</vt:lpstr>
      <vt:lpstr>CDC PPT master theme</vt:lpstr>
      <vt:lpstr>Learning outcomes</vt:lpstr>
      <vt:lpstr>Introduction</vt:lpstr>
      <vt:lpstr>The nature of charismatic leadership</vt:lpstr>
      <vt:lpstr>The nature of charismatic leadership</vt:lpstr>
      <vt:lpstr>The nature of charismatic leadership</vt:lpstr>
      <vt:lpstr>Neo-charisma and competencies</vt:lpstr>
      <vt:lpstr>Neo-charisma and competencies</vt:lpstr>
      <vt:lpstr>Neo-charisma and competencies</vt:lpstr>
      <vt:lpstr>Transformational leadership</vt:lpstr>
      <vt:lpstr>Transformational leadership</vt:lpstr>
      <vt:lpstr>Transformational leadership</vt:lpstr>
      <vt:lpstr>Transformational leadership</vt:lpstr>
      <vt:lpstr>Transformational leadership</vt:lpstr>
      <vt:lpstr>Transformational leadership</vt:lpstr>
      <vt:lpstr>Transformational leadership</vt:lpstr>
      <vt:lpstr>Transformational leadership</vt:lpstr>
      <vt:lpstr>Authentic, ethical and servant theories of leadership</vt:lpstr>
      <vt:lpstr>Authentic, ethical and servant theories of leadership</vt:lpstr>
      <vt:lpstr>Authentic, ethical and servant theories of leadership</vt:lpstr>
      <vt:lpstr>Critiquing charismatic and transformational leadership</vt:lpstr>
      <vt:lpstr>Critiquing charismatic and transformational leadership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of Leadership</dc:title>
  <dc:creator>Asus</dc:creator>
  <cp:lastModifiedBy>Hussain, Azhar</cp:lastModifiedBy>
  <cp:revision>184</cp:revision>
  <dcterms:created xsi:type="dcterms:W3CDTF">2019-07-06T10:41:26Z</dcterms:created>
  <dcterms:modified xsi:type="dcterms:W3CDTF">2020-09-23T02:03:53Z</dcterms:modified>
</cp:coreProperties>
</file>