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5" r:id="rId1"/>
  </p:sldMasterIdLst>
  <p:notesMasterIdLst>
    <p:notesMasterId r:id="rId25"/>
  </p:notesMasterIdLst>
  <p:handoutMasterIdLst>
    <p:handoutMasterId r:id="rId26"/>
  </p:handoutMasterIdLst>
  <p:sldIdLst>
    <p:sldId id="311" r:id="rId2"/>
    <p:sldId id="267" r:id="rId3"/>
    <p:sldId id="270" r:id="rId4"/>
    <p:sldId id="301" r:id="rId5"/>
    <p:sldId id="275" r:id="rId6"/>
    <p:sldId id="312" r:id="rId7"/>
    <p:sldId id="313" r:id="rId8"/>
    <p:sldId id="276" r:id="rId9"/>
    <p:sldId id="314" r:id="rId10"/>
    <p:sldId id="315" r:id="rId11"/>
    <p:sldId id="316" r:id="rId12"/>
    <p:sldId id="317" r:id="rId13"/>
    <p:sldId id="318" r:id="rId14"/>
    <p:sldId id="319" r:id="rId15"/>
    <p:sldId id="320" r:id="rId16"/>
    <p:sldId id="278" r:id="rId17"/>
    <p:sldId id="283" r:id="rId18"/>
    <p:sldId id="321" r:id="rId19"/>
    <p:sldId id="322" r:id="rId20"/>
    <p:sldId id="323" r:id="rId21"/>
    <p:sldId id="295" r:id="rId22"/>
    <p:sldId id="302" r:id="rId23"/>
    <p:sldId id="306" r:id="rId24"/>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4600"/>
    <a:srgbClr val="D8F646"/>
    <a:srgbClr val="646464"/>
    <a:srgbClr val="646E03"/>
    <a:srgbClr val="5A6C03"/>
    <a:srgbClr val="5AB403"/>
    <a:srgbClr val="777777"/>
    <a:srgbClr val="808080"/>
    <a:srgbClr val="F8F8F8"/>
    <a:srgbClr val="0000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331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331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331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174B69A4-5178-4AEB-AD75-B01F3D59D2BC}" type="slidenum">
              <a:rPr lang="en-US" altLang="en-US"/>
              <a:pPr>
                <a:defRPr/>
              </a:pPr>
              <a:t>‹#›</a:t>
            </a:fld>
            <a:endParaRPr lang="en-US" altLang="en-US"/>
          </a:p>
        </p:txBody>
      </p:sp>
    </p:spTree>
    <p:extLst>
      <p:ext uri="{BB962C8B-B14F-4D97-AF65-F5344CB8AC3E}">
        <p14:creationId xmlns:p14="http://schemas.microsoft.com/office/powerpoint/2010/main" val="27633080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112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440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2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112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7784B800-FFDF-4057-AAC7-64852C8C4381}" type="slidenum">
              <a:rPr lang="en-US" altLang="en-US"/>
              <a:pPr>
                <a:defRPr/>
              </a:pPr>
              <a:t>‹#›</a:t>
            </a:fld>
            <a:endParaRPr lang="en-US" altLang="en-US"/>
          </a:p>
        </p:txBody>
      </p:sp>
    </p:spTree>
    <p:extLst>
      <p:ext uri="{BB962C8B-B14F-4D97-AF65-F5344CB8AC3E}">
        <p14:creationId xmlns:p14="http://schemas.microsoft.com/office/powerpoint/2010/main" val="17765133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42975"/>
            <a:ext cx="3795713" cy="474345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pic>
        <p:nvPicPr>
          <p:cNvPr id="4"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5800" y="914400"/>
            <a:ext cx="3878029" cy="4846320"/>
          </a:xfrm>
          <a:prstGeom prst="rect">
            <a:avLst/>
          </a:prstGeom>
          <a:noFill/>
          <a:ln w="28575">
            <a:solidFill>
              <a:schemeClr val="bg1"/>
            </a:solidFill>
            <a:miter lim="800000"/>
            <a:headEnd/>
            <a:tailEnd/>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876800" y="914400"/>
            <a:ext cx="3840480" cy="4846320"/>
          </a:xfrm>
          <a:noFill/>
          <a:ln>
            <a:noFill/>
          </a:ln>
          <a:effectLst/>
        </p:spPr>
        <p:txBody>
          <a:bodyPr anchor="b"/>
          <a:lstStyle>
            <a:lvl1pPr algn="l">
              <a:defRPr sz="3600" u="sng">
                <a:solidFill>
                  <a:srgbClr val="D8F646"/>
                </a:solidFill>
              </a:defRPr>
            </a:lvl1pPr>
          </a:lstStyle>
          <a:p>
            <a:r>
              <a:rPr lang="en-US" dirty="0"/>
              <a:t>Click to edit Master title style</a:t>
            </a:r>
          </a:p>
        </p:txBody>
      </p:sp>
      <p:sp>
        <p:nvSpPr>
          <p:cNvPr id="8" name="Text Placeholder 7"/>
          <p:cNvSpPr>
            <a:spLocks noGrp="1"/>
          </p:cNvSpPr>
          <p:nvPr>
            <p:ph type="body" sz="quarter" idx="10"/>
          </p:nvPr>
        </p:nvSpPr>
        <p:spPr>
          <a:xfrm>
            <a:off x="914400" y="6431280"/>
            <a:ext cx="7315200" cy="274320"/>
          </a:xfrm>
          <a:noFill/>
          <a:ln>
            <a:noFill/>
          </a:ln>
          <a:effectLst/>
        </p:spPr>
        <p:txBody>
          <a:bodyPr anchor="ctr"/>
          <a:lstStyle>
            <a:lvl1pPr marL="0" indent="0" algn="ctr">
              <a:buNone/>
              <a:defRPr sz="1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75060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a:effectLst/>
        </p:spPr>
        <p:txBody>
          <a:bodyPr/>
          <a:lstStyle>
            <a:lvl1pPr>
              <a:defRPr sz="3600">
                <a:solidFill>
                  <a:srgbClr val="AA4600"/>
                </a:solidFill>
                <a:effectLst/>
              </a:defRPr>
            </a:lvl1pPr>
          </a:lstStyle>
          <a:p>
            <a:r>
              <a:rPr lang="en-US" dirty="0"/>
              <a:t>Click to edit Master title style</a:t>
            </a:r>
          </a:p>
        </p:txBody>
      </p:sp>
      <p:sp>
        <p:nvSpPr>
          <p:cNvPr id="3" name="Content Placeholder 2"/>
          <p:cNvSpPr>
            <a:spLocks noGrp="1"/>
          </p:cNvSpPr>
          <p:nvPr>
            <p:ph idx="1"/>
          </p:nvPr>
        </p:nvSpPr>
        <p:spPr>
          <a:xfrm>
            <a:off x="457200" y="1447800"/>
            <a:ext cx="8229600" cy="487680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14400" y="6431280"/>
            <a:ext cx="7315200" cy="274320"/>
          </a:xfrm>
          <a:prstGeom prst="rect">
            <a:avLst/>
          </a:prstGeom>
          <a:noFill/>
        </p:spPr>
        <p:txBody>
          <a:bodyPr wrap="square" rtlCol="0" anchor="ctr">
            <a:noAutofit/>
          </a:bodyPr>
          <a:lstStyle/>
          <a:p>
            <a:pPr algn="ctr">
              <a:defRPr/>
            </a:pPr>
            <a:r>
              <a:rPr lang="en-US" sz="1000" i="0" dirty="0">
                <a:solidFill>
                  <a:schemeClr val="bg1"/>
                </a:solidFill>
                <a:latin typeface="Arial" panose="020B0604020202020204" pitchFamily="34" charset="0"/>
                <a:cs typeface="Arial" panose="020B0604020202020204" pitchFamily="34" charset="0"/>
              </a:rPr>
              <a:t>© 2019 Cengage. May not be scanned, copied or duplicated, or posted to a publicly accessible website, in whole or in part.</a:t>
            </a:r>
          </a:p>
        </p:txBody>
      </p:sp>
    </p:spTree>
    <p:extLst>
      <p:ext uri="{BB962C8B-B14F-4D97-AF65-F5344CB8AC3E}">
        <p14:creationId xmlns:p14="http://schemas.microsoft.com/office/powerpoint/2010/main" val="1530361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a:effectLst/>
        </p:spPr>
        <p:txBody>
          <a:bodyPr/>
          <a:lstStyle>
            <a:lvl1pPr>
              <a:defRPr sz="3600">
                <a:solidFill>
                  <a:srgbClr val="AA4600"/>
                </a:solidFill>
                <a:effectLst/>
              </a:defRPr>
            </a:lvl1pPr>
          </a:lstStyle>
          <a:p>
            <a:r>
              <a:rPr lang="en-US" dirty="0"/>
              <a:t>Click to edit Master title style</a:t>
            </a:r>
          </a:p>
        </p:txBody>
      </p:sp>
      <p:sp>
        <p:nvSpPr>
          <p:cNvPr id="3" name="Content Placeholder 2"/>
          <p:cNvSpPr>
            <a:spLocks noGrp="1"/>
          </p:cNvSpPr>
          <p:nvPr>
            <p:ph idx="1"/>
          </p:nvPr>
        </p:nvSpPr>
        <p:spPr>
          <a:xfrm>
            <a:off x="457200" y="1447800"/>
            <a:ext cx="3931920" cy="487680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14400" y="6431280"/>
            <a:ext cx="7315200" cy="274320"/>
          </a:xfrm>
          <a:prstGeom prst="rect">
            <a:avLst/>
          </a:prstGeom>
          <a:noFill/>
        </p:spPr>
        <p:txBody>
          <a:bodyPr wrap="square" rtlCol="0" anchor="ctr">
            <a:noAutofit/>
          </a:bodyPr>
          <a:lstStyle/>
          <a:p>
            <a:pPr algn="ctr">
              <a:defRPr/>
            </a:pPr>
            <a:r>
              <a:rPr lang="en-US" sz="1000" i="0" dirty="0">
                <a:solidFill>
                  <a:schemeClr val="bg1"/>
                </a:solidFill>
                <a:latin typeface="Arial" panose="020B0604020202020204" pitchFamily="34" charset="0"/>
                <a:cs typeface="Arial" panose="020B0604020202020204" pitchFamily="34" charset="0"/>
              </a:rPr>
              <a:t>© 2019 Cengage. May not be scanned, copied or duplicated, or posted to a publicly accessible website, in whole or in part.</a:t>
            </a:r>
          </a:p>
        </p:txBody>
      </p:sp>
      <p:sp>
        <p:nvSpPr>
          <p:cNvPr id="6" name="Content Placeholder 2"/>
          <p:cNvSpPr>
            <a:spLocks noGrp="1"/>
          </p:cNvSpPr>
          <p:nvPr>
            <p:ph idx="10"/>
          </p:nvPr>
        </p:nvSpPr>
        <p:spPr>
          <a:xfrm>
            <a:off x="4754880" y="1447800"/>
            <a:ext cx="3931920" cy="487680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25941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a:effectLst/>
        </p:spPr>
        <p:txBody>
          <a:bodyPr/>
          <a:lstStyle>
            <a:lvl1pPr>
              <a:defRPr sz="3600">
                <a:solidFill>
                  <a:srgbClr val="AA4600"/>
                </a:solidFill>
                <a:effectLst/>
              </a:defRPr>
            </a:lvl1pPr>
          </a:lstStyle>
          <a:p>
            <a:r>
              <a:rPr lang="en-US" dirty="0"/>
              <a:t>Click to edit Master title style</a:t>
            </a:r>
          </a:p>
        </p:txBody>
      </p:sp>
      <p:sp>
        <p:nvSpPr>
          <p:cNvPr id="3" name="Content Placeholder 2"/>
          <p:cNvSpPr>
            <a:spLocks noGrp="1"/>
          </p:cNvSpPr>
          <p:nvPr>
            <p:ph idx="1"/>
          </p:nvPr>
        </p:nvSpPr>
        <p:spPr>
          <a:xfrm>
            <a:off x="457200" y="1447800"/>
            <a:ext cx="8229600" cy="237744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14400" y="6431280"/>
            <a:ext cx="7315200" cy="274320"/>
          </a:xfrm>
          <a:prstGeom prst="rect">
            <a:avLst/>
          </a:prstGeom>
          <a:noFill/>
        </p:spPr>
        <p:txBody>
          <a:bodyPr wrap="square" rtlCol="0" anchor="ctr">
            <a:noAutofit/>
          </a:bodyPr>
          <a:lstStyle/>
          <a:p>
            <a:pPr algn="ctr">
              <a:defRPr/>
            </a:pPr>
            <a:r>
              <a:rPr lang="en-US" sz="1000" i="0" dirty="0">
                <a:solidFill>
                  <a:schemeClr val="bg1"/>
                </a:solidFill>
                <a:latin typeface="Arial" panose="020B0604020202020204" pitchFamily="34" charset="0"/>
                <a:cs typeface="Arial" panose="020B0604020202020204" pitchFamily="34" charset="0"/>
              </a:rPr>
              <a:t>© 2019 Cengage. May not be scanned, copied or duplicated, or posted to a publicly accessible website, in whole or in part.</a:t>
            </a:r>
          </a:p>
        </p:txBody>
      </p:sp>
      <p:sp>
        <p:nvSpPr>
          <p:cNvPr id="6" name="Content Placeholder 2"/>
          <p:cNvSpPr>
            <a:spLocks noGrp="1"/>
          </p:cNvSpPr>
          <p:nvPr>
            <p:ph idx="10"/>
          </p:nvPr>
        </p:nvSpPr>
        <p:spPr>
          <a:xfrm>
            <a:off x="457200" y="3962400"/>
            <a:ext cx="8229600" cy="237744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497703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97280"/>
          </a:xfrm>
          <a:effectLst/>
        </p:spPr>
        <p:txBody>
          <a:bodyPr/>
          <a:lstStyle>
            <a:lvl1pPr>
              <a:defRPr sz="3600">
                <a:solidFill>
                  <a:srgbClr val="AA4600"/>
                </a:solidFill>
                <a:effectLst/>
              </a:defRPr>
            </a:lvl1pPr>
          </a:lstStyle>
          <a:p>
            <a:r>
              <a:rPr lang="en-US" dirty="0"/>
              <a:t>Click to edit Master title style</a:t>
            </a:r>
          </a:p>
        </p:txBody>
      </p:sp>
      <p:sp>
        <p:nvSpPr>
          <p:cNvPr id="3" name="Content Placeholder 2"/>
          <p:cNvSpPr>
            <a:spLocks noGrp="1"/>
          </p:cNvSpPr>
          <p:nvPr>
            <p:ph idx="1"/>
          </p:nvPr>
        </p:nvSpPr>
        <p:spPr>
          <a:xfrm>
            <a:off x="457200" y="1447800"/>
            <a:ext cx="8229600" cy="109728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Box 4"/>
          <p:cNvSpPr txBox="1"/>
          <p:nvPr userDrawn="1"/>
        </p:nvSpPr>
        <p:spPr>
          <a:xfrm>
            <a:off x="914400" y="6431280"/>
            <a:ext cx="7315200" cy="274320"/>
          </a:xfrm>
          <a:prstGeom prst="rect">
            <a:avLst/>
          </a:prstGeom>
          <a:noFill/>
        </p:spPr>
        <p:txBody>
          <a:bodyPr wrap="square" rtlCol="0" anchor="ctr">
            <a:noAutofit/>
          </a:bodyPr>
          <a:lstStyle/>
          <a:p>
            <a:pPr algn="ctr">
              <a:defRPr/>
            </a:pPr>
            <a:r>
              <a:rPr lang="en-US" sz="1000" i="0" dirty="0">
                <a:solidFill>
                  <a:schemeClr val="bg1"/>
                </a:solidFill>
                <a:latin typeface="Arial" panose="020B0604020202020204" pitchFamily="34" charset="0"/>
                <a:cs typeface="Arial" panose="020B0604020202020204" pitchFamily="34" charset="0"/>
              </a:rPr>
              <a:t>© 2019 Cengage. May not be scanned, copied or duplicated, or posted to a publicly accessible website, in whole or in part.</a:t>
            </a:r>
          </a:p>
        </p:txBody>
      </p:sp>
      <p:sp>
        <p:nvSpPr>
          <p:cNvPr id="6" name="Content Placeholder 2"/>
          <p:cNvSpPr>
            <a:spLocks noGrp="1"/>
          </p:cNvSpPr>
          <p:nvPr>
            <p:ph idx="10"/>
          </p:nvPr>
        </p:nvSpPr>
        <p:spPr>
          <a:xfrm>
            <a:off x="457200" y="2717800"/>
            <a:ext cx="8229600" cy="109728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1"/>
          </p:nvPr>
        </p:nvSpPr>
        <p:spPr>
          <a:xfrm>
            <a:off x="457200" y="3987800"/>
            <a:ext cx="8229600" cy="109728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p:cNvSpPr>
            <a:spLocks noGrp="1"/>
          </p:cNvSpPr>
          <p:nvPr>
            <p:ph idx="12"/>
          </p:nvPr>
        </p:nvSpPr>
        <p:spPr>
          <a:xfrm>
            <a:off x="457200" y="5257800"/>
            <a:ext cx="8229600" cy="1097280"/>
          </a:xfrm>
          <a:effectLst/>
        </p:spPr>
        <p:txBody>
          <a:bodyPr/>
          <a:lstStyle>
            <a:lvl1pPr marL="284163" indent="-284163">
              <a:buFont typeface="Arial" panose="020B0604020202020204" pitchFamily="34" charset="0"/>
              <a:buChar char="•"/>
              <a:defRPr sz="2800">
                <a:effectLst/>
              </a:defRPr>
            </a:lvl1pPr>
            <a:lvl2pPr marL="742950" indent="-285750">
              <a:buFont typeface="Arial" panose="020B0604020202020204" pitchFamily="34" charset="0"/>
              <a:buChar char="•"/>
              <a:defRPr sz="2400">
                <a:solidFill>
                  <a:srgbClr val="AA4600"/>
                </a:solidFill>
                <a:effectLst/>
              </a:defRPr>
            </a:lvl2pPr>
            <a:lvl3pPr marL="1143000" indent="-228600">
              <a:buFont typeface="Arial" panose="020B0604020202020204" pitchFamily="34" charset="0"/>
              <a:buChar char="•"/>
              <a:defRPr sz="2000">
                <a:effectLst/>
              </a:defRPr>
            </a:lvl3pPr>
            <a:lvl4pPr marL="1600200" indent="-228600">
              <a:buFont typeface="Arial" panose="020B0604020202020204" pitchFamily="34" charset="0"/>
              <a:buChar char="•"/>
              <a:defRPr sz="2000">
                <a:effectLst/>
              </a:defRPr>
            </a:lvl4pPr>
            <a:lvl5pPr marL="2057400" indent="-228600">
              <a:buFont typeface="Arial" panose="020B0604020202020204" pitchFamily="34" charset="0"/>
              <a:buChar char="•"/>
              <a:defRPr sz="2000">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146577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46464"/>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blackWhite">
          <a:xfrm>
            <a:off x="685800" y="304800"/>
            <a:ext cx="7772400" cy="914400"/>
          </a:xfrm>
          <a:prstGeom prst="rect">
            <a:avLst/>
          </a:prstGeom>
          <a:solidFill>
            <a:schemeClr val="bg1"/>
          </a:solidFill>
          <a:ln w="12700">
            <a:solidFill>
              <a:schemeClr val="bg1"/>
            </a:solidFill>
            <a:miter lim="800000"/>
            <a:headEnd/>
            <a:tailEnd/>
          </a:ln>
          <a:effectLst>
            <a:outerShdw dist="107763" dir="2700000" algn="ctr" rotWithShape="0">
              <a:schemeClr val="bg2"/>
            </a:outerShdw>
          </a:effec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Rectangle 3"/>
          <p:cNvSpPr>
            <a:spLocks noGrp="1" noChangeArrowheads="1"/>
          </p:cNvSpPr>
          <p:nvPr>
            <p:ph type="body" idx="1"/>
          </p:nvPr>
        </p:nvSpPr>
        <p:spPr bwMode="gray">
          <a:xfrm>
            <a:off x="685800" y="1447800"/>
            <a:ext cx="7772400" cy="4876800"/>
          </a:xfrm>
          <a:prstGeom prst="rect">
            <a:avLst/>
          </a:prstGeom>
          <a:solidFill>
            <a:schemeClr val="bg1"/>
          </a:solidFill>
          <a:ln w="12700">
            <a:solidFill>
              <a:schemeClr val="bg1"/>
            </a:solidFill>
            <a:miter lim="800000"/>
            <a:headEnd/>
            <a:tailEnd/>
          </a:ln>
          <a:effectLst>
            <a:outerShdw dist="107763" dir="2700000" algn="ctr" rotWithShape="0">
              <a:schemeClr val="bg2"/>
            </a:outerShdw>
          </a:effectLst>
        </p:spPr>
        <p:txBody>
          <a:bodyPr vert="horz" wrap="square" lIns="137160" tIns="45720" rIns="13716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348" name="Rectangle 4"/>
          <p:cNvSpPr>
            <a:spLocks noGrp="1" noChangeArrowheads="1"/>
          </p:cNvSpPr>
          <p:nvPr>
            <p:ph type="ftr" sz="quarter" idx="3"/>
          </p:nvPr>
        </p:nvSpPr>
        <p:spPr bwMode="auto">
          <a:xfrm>
            <a:off x="685800" y="6477000"/>
            <a:ext cx="7315200" cy="228600"/>
          </a:xfrm>
          <a:prstGeom prst="rect">
            <a:avLst/>
          </a:prstGeom>
          <a:noFill/>
          <a:ln w="9525">
            <a:noFill/>
            <a:miter lim="800000"/>
            <a:headEnd/>
            <a:tailEnd/>
          </a:ln>
          <a:effectLst/>
        </p:spPr>
        <p:txBody>
          <a:bodyPr vert="horz" wrap="square" lIns="0" tIns="0" rIns="0" bIns="0" numCol="1" anchor="b" anchorCtr="0" compatLnSpc="1">
            <a:prstTxWarp prst="textNoShape">
              <a:avLst/>
            </a:prstTxWarp>
          </a:bodyPr>
          <a:lstStyle>
            <a:lvl1pPr eaLnBrk="1" hangingPunct="1">
              <a:defRPr sz="1000" i="1" smtClean="0">
                <a:latin typeface="Arial" charset="0"/>
              </a:defRPr>
            </a:lvl1pPr>
          </a:lstStyle>
          <a:p>
            <a:pPr>
              <a:defRPr/>
            </a:pPr>
            <a:r>
              <a:rPr lang="en-US"/>
              <a:t>© 2019 Cengage. May not be scanned, copied or duplicated, or posted to a publicly accessible website, in whole or in part. </a:t>
            </a:r>
            <a:endParaRPr lang="en-US" dirty="0"/>
          </a:p>
        </p:txBody>
      </p:sp>
    </p:spTree>
  </p:cSld>
  <p:clrMap bg1="lt1" tx1="dk1" bg2="lt2" tx2="dk2" accent1="accent1" accent2="accent2" accent3="accent3" accent4="accent4" accent5="accent5" accent6="accent6" hlink="hlink" folHlink="folHlink"/>
  <p:sldLayoutIdLst>
    <p:sldLayoutId id="2147484048" r:id="rId1"/>
    <p:sldLayoutId id="2147484049" r:id="rId2"/>
    <p:sldLayoutId id="2147484050" r:id="rId3"/>
    <p:sldLayoutId id="2147484051" r:id="rId4"/>
    <p:sldLayoutId id="2147484052" r:id="rId5"/>
  </p:sldLayoutIdLst>
  <p:hf sldNum="0" hdr="0" dt="0"/>
  <p:txStyles>
    <p:titleStyle>
      <a:lvl1pPr algn="ctr" rtl="0" fontAlgn="base">
        <a:spcBef>
          <a:spcPct val="0"/>
        </a:spcBef>
        <a:spcAft>
          <a:spcPct val="0"/>
        </a:spcAft>
        <a:defRPr sz="3200">
          <a:solidFill>
            <a:srgbClr val="FF6600"/>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3200">
          <a:solidFill>
            <a:srgbClr val="FF6600"/>
          </a:solidFill>
          <a:effectLst>
            <a:outerShdw blurRad="38100" dist="38100" dir="2700000" algn="tl">
              <a:srgbClr val="000000"/>
            </a:outerShdw>
          </a:effectLst>
          <a:latin typeface="Arial" charset="0"/>
          <a:cs typeface="Arial" charset="0"/>
        </a:defRPr>
      </a:lvl2pPr>
      <a:lvl3pPr algn="ctr" rtl="0" fontAlgn="base">
        <a:spcBef>
          <a:spcPct val="0"/>
        </a:spcBef>
        <a:spcAft>
          <a:spcPct val="0"/>
        </a:spcAft>
        <a:defRPr sz="3200">
          <a:solidFill>
            <a:srgbClr val="FF6600"/>
          </a:solidFill>
          <a:effectLst>
            <a:outerShdw blurRad="38100" dist="38100" dir="2700000" algn="tl">
              <a:srgbClr val="000000"/>
            </a:outerShdw>
          </a:effectLst>
          <a:latin typeface="Arial" charset="0"/>
          <a:cs typeface="Arial" charset="0"/>
        </a:defRPr>
      </a:lvl3pPr>
      <a:lvl4pPr algn="ctr" rtl="0" fontAlgn="base">
        <a:spcBef>
          <a:spcPct val="0"/>
        </a:spcBef>
        <a:spcAft>
          <a:spcPct val="0"/>
        </a:spcAft>
        <a:defRPr sz="3200">
          <a:solidFill>
            <a:srgbClr val="FF6600"/>
          </a:solidFill>
          <a:effectLst>
            <a:outerShdw blurRad="38100" dist="38100" dir="2700000" algn="tl">
              <a:srgbClr val="000000"/>
            </a:outerShdw>
          </a:effectLst>
          <a:latin typeface="Arial" charset="0"/>
          <a:cs typeface="Arial" charset="0"/>
        </a:defRPr>
      </a:lvl4pPr>
      <a:lvl5pPr algn="ctr" rtl="0" fontAlgn="base">
        <a:spcBef>
          <a:spcPct val="0"/>
        </a:spcBef>
        <a:spcAft>
          <a:spcPct val="0"/>
        </a:spcAft>
        <a:defRPr sz="3200">
          <a:solidFill>
            <a:srgbClr val="FF6600"/>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3200">
          <a:solidFill>
            <a:srgbClr val="FFFF99"/>
          </a:solidFill>
          <a:effectLst>
            <a:outerShdw blurRad="38100" dist="38100" dir="2700000" algn="tl">
              <a:srgbClr val="000000"/>
            </a:outerShdw>
          </a:effectLst>
          <a:latin typeface="Tahoma" pitchFamily="34" charset="0"/>
        </a:defRPr>
      </a:lvl6pPr>
      <a:lvl7pPr marL="914400" algn="ctr" rtl="0" eaLnBrk="1" fontAlgn="base" hangingPunct="1">
        <a:spcBef>
          <a:spcPct val="0"/>
        </a:spcBef>
        <a:spcAft>
          <a:spcPct val="0"/>
        </a:spcAft>
        <a:defRPr sz="3200">
          <a:solidFill>
            <a:srgbClr val="FFFF99"/>
          </a:solidFill>
          <a:effectLst>
            <a:outerShdw blurRad="38100" dist="38100" dir="2700000" algn="tl">
              <a:srgbClr val="000000"/>
            </a:outerShdw>
          </a:effectLst>
          <a:latin typeface="Tahoma" pitchFamily="34" charset="0"/>
        </a:defRPr>
      </a:lvl7pPr>
      <a:lvl8pPr marL="1371600" algn="ctr" rtl="0" eaLnBrk="1" fontAlgn="base" hangingPunct="1">
        <a:spcBef>
          <a:spcPct val="0"/>
        </a:spcBef>
        <a:spcAft>
          <a:spcPct val="0"/>
        </a:spcAft>
        <a:defRPr sz="3200">
          <a:solidFill>
            <a:srgbClr val="FFFF99"/>
          </a:solidFill>
          <a:effectLst>
            <a:outerShdw blurRad="38100" dist="38100" dir="2700000" algn="tl">
              <a:srgbClr val="000000"/>
            </a:outerShdw>
          </a:effectLst>
          <a:latin typeface="Tahoma" pitchFamily="34" charset="0"/>
        </a:defRPr>
      </a:lvl8pPr>
      <a:lvl9pPr marL="1828800" algn="ctr" rtl="0" eaLnBrk="1" fontAlgn="base" hangingPunct="1">
        <a:spcBef>
          <a:spcPct val="0"/>
        </a:spcBef>
        <a:spcAft>
          <a:spcPct val="0"/>
        </a:spcAft>
        <a:defRPr sz="3200">
          <a:solidFill>
            <a:srgbClr val="FFFF99"/>
          </a:solidFill>
          <a:effectLst>
            <a:outerShdw blurRad="38100" dist="38100" dir="2700000" algn="tl">
              <a:srgbClr val="000000"/>
            </a:outerShdw>
          </a:effectLst>
          <a:latin typeface="Tahoma" pitchFamily="34" charset="0"/>
        </a:defRPr>
      </a:lvl9pPr>
    </p:titleStyle>
    <p:bodyStyle>
      <a:lvl1pPr marL="284163" indent="-284163" algn="l" rtl="0" fontAlgn="base">
        <a:spcBef>
          <a:spcPct val="20000"/>
        </a:spcBef>
        <a:spcAft>
          <a:spcPct val="0"/>
        </a:spcAft>
        <a:buChar char="•"/>
        <a:defRPr sz="2800">
          <a:solidFill>
            <a:schemeClr val="tx1"/>
          </a:solidFill>
          <a:latin typeface="Arial" panose="020B0604020202020204" pitchFamily="34" charset="0"/>
          <a:ea typeface="+mn-ea"/>
          <a:cs typeface="Arial" panose="020B0604020202020204" pitchFamily="34" charset="0"/>
        </a:defRPr>
      </a:lvl1pPr>
      <a:lvl2pPr marL="742950" indent="-285750" algn="l" rtl="0" fontAlgn="base">
        <a:spcBef>
          <a:spcPct val="20000"/>
        </a:spcBef>
        <a:spcAft>
          <a:spcPct val="0"/>
        </a:spcAft>
        <a:buChar char="–"/>
        <a:defRPr sz="2400">
          <a:solidFill>
            <a:srgbClr val="FF6600"/>
          </a:solidFill>
          <a:latin typeface="Arial" panose="020B0604020202020204" pitchFamily="34" charset="0"/>
          <a:cs typeface="Arial" panose="020B0604020202020204" pitchFamily="34" charset="0"/>
        </a:defRPr>
      </a:lvl2pPr>
      <a:lvl3pPr marL="1143000" indent="-228600" algn="l" rtl="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3pPr>
      <a:lvl4pPr marL="1600200" indent="-228600" algn="l" rtl="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4pPr>
      <a:lvl5pPr marL="2057400" indent="-228600" algn="l" rtl="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5pPr>
      <a:lvl6pPr marL="2514600" indent="-228600" algn="l" rtl="0" eaLnBrk="1" fontAlgn="base" hangingPunct="1">
        <a:spcBef>
          <a:spcPct val="20000"/>
        </a:spcBef>
        <a:spcAft>
          <a:spcPct val="0"/>
        </a:spcAft>
        <a:buChar char="»"/>
        <a:defRPr sz="2000">
          <a:solidFill>
            <a:schemeClr val="bg1"/>
          </a:solidFill>
          <a:effectLst>
            <a:outerShdw blurRad="38100" dist="38100" dir="2700000" algn="tl">
              <a:srgbClr val="000000"/>
            </a:outerShdw>
          </a:effectLst>
          <a:latin typeface="+mn-lt"/>
        </a:defRPr>
      </a:lvl6pPr>
      <a:lvl7pPr marL="2971800" indent="-228600" algn="l" rtl="0" eaLnBrk="1" fontAlgn="base" hangingPunct="1">
        <a:spcBef>
          <a:spcPct val="20000"/>
        </a:spcBef>
        <a:spcAft>
          <a:spcPct val="0"/>
        </a:spcAft>
        <a:buChar char="»"/>
        <a:defRPr sz="2000">
          <a:solidFill>
            <a:schemeClr val="bg1"/>
          </a:solidFill>
          <a:effectLst>
            <a:outerShdw blurRad="38100" dist="38100" dir="2700000" algn="tl">
              <a:srgbClr val="000000"/>
            </a:outerShdw>
          </a:effectLst>
          <a:latin typeface="+mn-lt"/>
        </a:defRPr>
      </a:lvl7pPr>
      <a:lvl8pPr marL="3429000" indent="-228600" algn="l" rtl="0" eaLnBrk="1" fontAlgn="base" hangingPunct="1">
        <a:spcBef>
          <a:spcPct val="20000"/>
        </a:spcBef>
        <a:spcAft>
          <a:spcPct val="0"/>
        </a:spcAft>
        <a:buChar char="»"/>
        <a:defRPr sz="2000">
          <a:solidFill>
            <a:schemeClr val="bg1"/>
          </a:solidFill>
          <a:effectLst>
            <a:outerShdw blurRad="38100" dist="38100" dir="2700000" algn="tl">
              <a:srgbClr val="000000"/>
            </a:outerShdw>
          </a:effectLst>
          <a:latin typeface="+mn-lt"/>
        </a:defRPr>
      </a:lvl8pPr>
      <a:lvl9pPr marL="3886200" indent="-228600" algn="l" rtl="0" eaLnBrk="1" fontAlgn="base" hangingPunct="1">
        <a:spcBef>
          <a:spcPct val="20000"/>
        </a:spcBef>
        <a:spcAft>
          <a:spcPct val="0"/>
        </a:spcAft>
        <a:buChar char="»"/>
        <a:defRPr sz="2000">
          <a:solidFill>
            <a:schemeClr val="bg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Chapter 2: Social Responsibility and Human Resource Management</a:t>
            </a:r>
          </a:p>
        </p:txBody>
      </p:sp>
      <p:sp>
        <p:nvSpPr>
          <p:cNvPr id="3" name="Text Placeholder 2"/>
          <p:cNvSpPr>
            <a:spLocks noGrp="1"/>
          </p:cNvSpPr>
          <p:nvPr>
            <p:ph type="body" sz="quarter" idx="10"/>
          </p:nvPr>
        </p:nvSpPr>
        <p:spPr/>
        <p:txBody>
          <a:bodyPr/>
          <a:lstStyle/>
          <a:p>
            <a:r>
              <a:rPr lang="en-US" dirty="0"/>
              <a:t>© 2019 Cengage. May not be scanned, copied or duplicated, or posted to a publicly accessible website, in whole or in part.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Workforce Demographic Changes </a:t>
            </a:r>
            <a:r>
              <a:rPr lang="en-US" altLang="en-US" sz="1800" dirty="0"/>
              <a:t>(3)</a:t>
            </a:r>
            <a:endParaRPr lang="en-US" sz="1800" dirty="0"/>
          </a:p>
        </p:txBody>
      </p:sp>
      <p:sp>
        <p:nvSpPr>
          <p:cNvPr id="3" name="Content Placeholder 2"/>
          <p:cNvSpPr>
            <a:spLocks noGrp="1"/>
          </p:cNvSpPr>
          <p:nvPr>
            <p:ph idx="1"/>
          </p:nvPr>
        </p:nvSpPr>
        <p:spPr/>
        <p:txBody>
          <a:bodyPr/>
          <a:lstStyle/>
          <a:p>
            <a:r>
              <a:rPr lang="en-US" altLang="en-US" dirty="0"/>
              <a:t>Generation Z  (2000 - )</a:t>
            </a:r>
          </a:p>
          <a:p>
            <a:pPr lvl="1"/>
            <a:r>
              <a:rPr lang="en-US" altLang="en-US" dirty="0"/>
              <a:t>Many traits on common with Generation Y, including desire for flexibility and work/life 	balance, preference for less control</a:t>
            </a:r>
          </a:p>
          <a:p>
            <a:pPr lvl="1"/>
            <a:r>
              <a:rPr lang="en-US" altLang="en-US" dirty="0"/>
              <a:t>Distinctive with greater aspirations for self- employment or working for smaller organizations as well as being more socially progressive</a:t>
            </a:r>
          </a:p>
          <a:p>
            <a:pPr lvl="1"/>
            <a:r>
              <a:rPr lang="en-US" altLang="en-US" dirty="0"/>
              <a:t>Less loyal than predecessors to their employer</a:t>
            </a:r>
          </a:p>
        </p:txBody>
      </p:sp>
    </p:spTree>
    <p:extLst>
      <p:ext uri="{BB962C8B-B14F-4D97-AF65-F5344CB8AC3E}">
        <p14:creationId xmlns:p14="http://schemas.microsoft.com/office/powerpoint/2010/main" val="978535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Workforce Demographic Changes </a:t>
            </a:r>
            <a:r>
              <a:rPr lang="en-US" altLang="en-US" sz="1800" dirty="0"/>
              <a:t>(4)</a:t>
            </a:r>
            <a:endParaRPr lang="en-US" sz="1800" dirty="0"/>
          </a:p>
        </p:txBody>
      </p:sp>
      <p:sp>
        <p:nvSpPr>
          <p:cNvPr id="3" name="Content Placeholder 2"/>
          <p:cNvSpPr>
            <a:spLocks noGrp="1"/>
          </p:cNvSpPr>
          <p:nvPr>
            <p:ph idx="1"/>
          </p:nvPr>
        </p:nvSpPr>
        <p:spPr/>
        <p:txBody>
          <a:bodyPr/>
          <a:lstStyle/>
          <a:p>
            <a:pPr>
              <a:spcAft>
                <a:spcPts val="300"/>
              </a:spcAft>
            </a:pPr>
            <a:r>
              <a:rPr lang="en-US" altLang="en-US" sz="2400" dirty="0"/>
              <a:t>Sexual orientation and gender identity/expression</a:t>
            </a:r>
          </a:p>
          <a:p>
            <a:pPr lvl="1">
              <a:spcAft>
                <a:spcPts val="300"/>
              </a:spcAft>
            </a:pPr>
            <a:r>
              <a:rPr lang="en-US" altLang="en-US" sz="2000" dirty="0"/>
              <a:t>89% of Fortune 500 employers prohibit discrimination based on sexual orientation; 66% prohibit discrimination based on gender identity / expression with this number rapidly increasing</a:t>
            </a:r>
          </a:p>
          <a:p>
            <a:pPr lvl="1">
              <a:spcAft>
                <a:spcPts val="300"/>
              </a:spcAft>
            </a:pPr>
            <a:r>
              <a:rPr lang="en-US" altLang="en-US" sz="2000" dirty="0"/>
              <a:t>State laws presented in Exhibit 2.3</a:t>
            </a:r>
          </a:p>
          <a:p>
            <a:pPr lvl="1">
              <a:spcAft>
                <a:spcPts val="300"/>
              </a:spcAft>
            </a:pPr>
            <a:r>
              <a:rPr lang="en-US" altLang="en-US" sz="2000" dirty="0"/>
              <a:t>Can have significant impact on “bottom line”</a:t>
            </a:r>
          </a:p>
          <a:p>
            <a:pPr>
              <a:spcBef>
                <a:spcPts val="1800"/>
              </a:spcBef>
              <a:spcAft>
                <a:spcPts val="300"/>
              </a:spcAft>
            </a:pPr>
            <a:r>
              <a:rPr lang="en-US" altLang="en-US" sz="2400" dirty="0"/>
              <a:t>Disabilities</a:t>
            </a:r>
          </a:p>
          <a:p>
            <a:pPr lvl="1">
              <a:spcAft>
                <a:spcPts val="300"/>
              </a:spcAft>
            </a:pPr>
            <a:r>
              <a:rPr lang="en-US" altLang="en-US" sz="2000" dirty="0"/>
              <a:t>54 million Americans with disabilities</a:t>
            </a:r>
          </a:p>
          <a:p>
            <a:pPr lvl="1">
              <a:spcAft>
                <a:spcPts val="300"/>
              </a:spcAft>
            </a:pPr>
            <a:r>
              <a:rPr lang="en-US" altLang="en-US" sz="2000" dirty="0"/>
              <a:t>Often not included in diversity initiatives</a:t>
            </a:r>
          </a:p>
          <a:p>
            <a:pPr lvl="1">
              <a:spcAft>
                <a:spcPts val="300"/>
              </a:spcAft>
            </a:pPr>
            <a:r>
              <a:rPr lang="en-US" altLang="en-US" sz="2000" dirty="0"/>
              <a:t>Many supervisors do not understand needs of employees with disabilities</a:t>
            </a:r>
          </a:p>
          <a:p>
            <a:pPr lvl="1">
              <a:spcAft>
                <a:spcPts val="300"/>
              </a:spcAft>
            </a:pPr>
            <a:r>
              <a:rPr lang="en-US" altLang="en-US" sz="2000" dirty="0"/>
              <a:t>Stereotypes</a:t>
            </a:r>
          </a:p>
        </p:txBody>
      </p:sp>
    </p:spTree>
    <p:extLst>
      <p:ext uri="{BB962C8B-B14F-4D97-AF65-F5344CB8AC3E}">
        <p14:creationId xmlns:p14="http://schemas.microsoft.com/office/powerpoint/2010/main" val="2379677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New Employee/Workplace Dynamics </a:t>
            </a:r>
            <a:r>
              <a:rPr lang="en-US" altLang="en-US" sz="1800" dirty="0"/>
              <a:t>(1)</a:t>
            </a:r>
            <a:endParaRPr lang="en-US" sz="1800" dirty="0"/>
          </a:p>
        </p:txBody>
      </p:sp>
      <p:sp>
        <p:nvSpPr>
          <p:cNvPr id="3" name="Content Placeholder 2"/>
          <p:cNvSpPr>
            <a:spLocks noGrp="1"/>
          </p:cNvSpPr>
          <p:nvPr>
            <p:ph idx="1"/>
          </p:nvPr>
        </p:nvSpPr>
        <p:spPr/>
        <p:txBody>
          <a:bodyPr/>
          <a:lstStyle/>
          <a:p>
            <a:pPr>
              <a:spcAft>
                <a:spcPts val="600"/>
              </a:spcAft>
            </a:pPr>
            <a:r>
              <a:rPr lang="en-US" altLang="en-US" dirty="0"/>
              <a:t>Emphasis on management of professionals</a:t>
            </a:r>
          </a:p>
          <a:p>
            <a:pPr lvl="1">
              <a:spcAft>
                <a:spcPts val="600"/>
              </a:spcAft>
            </a:pPr>
            <a:r>
              <a:rPr lang="en-US" altLang="en-US" dirty="0"/>
              <a:t>Establishment of separate career tracks</a:t>
            </a:r>
          </a:p>
          <a:p>
            <a:pPr lvl="2">
              <a:spcAft>
                <a:spcPts val="600"/>
              </a:spcAft>
            </a:pPr>
            <a:r>
              <a:rPr lang="en-US" altLang="en-US" dirty="0"/>
              <a:t>Technical/Professional, Managerial/Administrative</a:t>
            </a:r>
          </a:p>
          <a:p>
            <a:pPr lvl="1">
              <a:spcAft>
                <a:spcPts val="600"/>
              </a:spcAft>
            </a:pPr>
            <a:r>
              <a:rPr lang="en-US" altLang="en-US" dirty="0"/>
              <a:t>Use of project teams</a:t>
            </a:r>
          </a:p>
          <a:p>
            <a:pPr>
              <a:spcAft>
                <a:spcPts val="600"/>
              </a:spcAft>
            </a:pPr>
            <a:r>
              <a:rPr lang="en-US" altLang="en-US" dirty="0"/>
              <a:t>Less employee loyalty, more loyal to self</a:t>
            </a:r>
          </a:p>
          <a:p>
            <a:pPr lvl="1">
              <a:spcAft>
                <a:spcPts val="600"/>
              </a:spcAft>
            </a:pPr>
            <a:r>
              <a:rPr lang="en-US" altLang="en-US" dirty="0"/>
              <a:t>Staying with employers for shorter periods; demanding more meaningful work &amp; involvement in organizational decisions</a:t>
            </a:r>
          </a:p>
        </p:txBody>
      </p:sp>
    </p:spTree>
    <p:extLst>
      <p:ext uri="{BB962C8B-B14F-4D97-AF65-F5344CB8AC3E}">
        <p14:creationId xmlns:p14="http://schemas.microsoft.com/office/powerpoint/2010/main" val="854579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New Employee/Workplace Dynamics </a:t>
            </a:r>
            <a:r>
              <a:rPr lang="en-US" altLang="en-US" sz="1800" dirty="0"/>
              <a:t>(2)</a:t>
            </a:r>
            <a:endParaRPr lang="en-US" sz="1800" dirty="0"/>
          </a:p>
        </p:txBody>
      </p:sp>
      <p:sp>
        <p:nvSpPr>
          <p:cNvPr id="3" name="Content Placeholder 2"/>
          <p:cNvSpPr>
            <a:spLocks noGrp="1"/>
          </p:cNvSpPr>
          <p:nvPr>
            <p:ph idx="1"/>
          </p:nvPr>
        </p:nvSpPr>
        <p:spPr/>
        <p:txBody>
          <a:bodyPr/>
          <a:lstStyle/>
          <a:p>
            <a:r>
              <a:rPr lang="en-US" altLang="en-US" sz="3200" dirty="0"/>
              <a:t>Increased personal &amp; family dynamic effects</a:t>
            </a:r>
          </a:p>
          <a:p>
            <a:pPr lvl="1"/>
            <a:r>
              <a:rPr lang="en-US" altLang="en-US" sz="2800" dirty="0"/>
              <a:t>More single-parent families, dual-career couples, &amp; domestic partners</a:t>
            </a:r>
          </a:p>
          <a:p>
            <a:r>
              <a:rPr lang="en-US" altLang="en-US" sz="3200" dirty="0"/>
              <a:t>Increased nontraditional work relationships</a:t>
            </a:r>
          </a:p>
          <a:p>
            <a:pPr lvl="1"/>
            <a:r>
              <a:rPr lang="en-US" altLang="en-US" sz="2800" dirty="0"/>
              <a:t>Part-time, consulting, &amp; temporary employment flexibility</a:t>
            </a:r>
          </a:p>
          <a:p>
            <a:pPr lvl="1"/>
            <a:r>
              <a:rPr lang="en-US" altLang="en-US" sz="2800" dirty="0"/>
              <a:t>Outsourcing &amp; entrepreneurial opportunities</a:t>
            </a:r>
          </a:p>
        </p:txBody>
      </p:sp>
    </p:spTree>
    <p:extLst>
      <p:ext uri="{BB962C8B-B14F-4D97-AF65-F5344CB8AC3E}">
        <p14:creationId xmlns:p14="http://schemas.microsoft.com/office/powerpoint/2010/main" val="4310557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Ethnicity</a:t>
            </a:r>
            <a:endParaRPr lang="en-US" dirty="0"/>
          </a:p>
        </p:txBody>
      </p:sp>
      <p:sp>
        <p:nvSpPr>
          <p:cNvPr id="3" name="Content Placeholder 2"/>
          <p:cNvSpPr>
            <a:spLocks noGrp="1"/>
          </p:cNvSpPr>
          <p:nvPr>
            <p:ph idx="1"/>
          </p:nvPr>
        </p:nvSpPr>
        <p:spPr/>
        <p:txBody>
          <a:bodyPr/>
          <a:lstStyle/>
          <a:p>
            <a:r>
              <a:rPr lang="en-US" altLang="en-US" sz="2400" dirty="0"/>
              <a:t>2010</a:t>
            </a:r>
          </a:p>
          <a:p>
            <a:pPr lvl="1"/>
            <a:r>
              <a:rPr lang="en-US" altLang="en-US" sz="2000" dirty="0"/>
              <a:t>Ethnic minority share of  workforce exceeds 30%</a:t>
            </a:r>
          </a:p>
          <a:p>
            <a:pPr lvl="1"/>
            <a:r>
              <a:rPr lang="en-US" altLang="en-US" sz="2000" dirty="0"/>
              <a:t>Up from 22% in 1990 &amp; 18% in 1980</a:t>
            </a:r>
          </a:p>
          <a:p>
            <a:pPr>
              <a:spcBef>
                <a:spcPts val="2400"/>
              </a:spcBef>
            </a:pPr>
            <a:r>
              <a:rPr lang="en-US" altLang="en-US" sz="2400" dirty="0"/>
              <a:t>By 2050</a:t>
            </a:r>
          </a:p>
          <a:p>
            <a:pPr lvl="1"/>
            <a:r>
              <a:rPr lang="en-US" altLang="en-US" sz="2000" dirty="0"/>
              <a:t>Close to 50% of US  population will be non-Caucasian</a:t>
            </a:r>
          </a:p>
        </p:txBody>
      </p:sp>
      <p:sp>
        <p:nvSpPr>
          <p:cNvPr id="4" name="Content Placeholder 3"/>
          <p:cNvSpPr>
            <a:spLocks noGrp="1"/>
          </p:cNvSpPr>
          <p:nvPr>
            <p:ph idx="10"/>
          </p:nvPr>
        </p:nvSpPr>
        <p:spPr/>
        <p:txBody>
          <a:bodyPr/>
          <a:lstStyle/>
          <a:p>
            <a:r>
              <a:rPr lang="en-US" altLang="en-US" sz="2400" dirty="0"/>
              <a:t>By 2025</a:t>
            </a:r>
          </a:p>
          <a:p>
            <a:pPr lvl="1"/>
            <a:r>
              <a:rPr lang="en-US" altLang="en-US" sz="2000" dirty="0"/>
              <a:t>African-Americans will represent 14% of population</a:t>
            </a:r>
          </a:p>
          <a:p>
            <a:pPr lvl="1"/>
            <a:r>
              <a:rPr lang="en-US" altLang="en-US" sz="2000" dirty="0"/>
              <a:t>Up from 12% in 1994</a:t>
            </a:r>
          </a:p>
          <a:p>
            <a:pPr lvl="1"/>
            <a:r>
              <a:rPr lang="en-US" altLang="en-US" sz="2000" dirty="0"/>
              <a:t>Hispanics will represent 17% of  population</a:t>
            </a:r>
          </a:p>
          <a:p>
            <a:pPr lvl="1"/>
            <a:r>
              <a:rPr lang="en-US" altLang="en-US" sz="2000" dirty="0"/>
              <a:t>Up from 10% in 1994</a:t>
            </a:r>
          </a:p>
          <a:p>
            <a:pPr lvl="1"/>
            <a:r>
              <a:rPr lang="en-US" altLang="en-US" sz="2000" dirty="0"/>
              <a:t>Asians &amp; Pacific Islanders will represent 8% of population</a:t>
            </a:r>
          </a:p>
          <a:p>
            <a:pPr lvl="1"/>
            <a:r>
              <a:rPr lang="en-US" altLang="en-US" sz="2000" dirty="0"/>
              <a:t>More than double from 1994</a:t>
            </a:r>
          </a:p>
        </p:txBody>
      </p:sp>
    </p:spTree>
    <p:extLst>
      <p:ext uri="{BB962C8B-B14F-4D97-AF65-F5344CB8AC3E}">
        <p14:creationId xmlns:p14="http://schemas.microsoft.com/office/powerpoint/2010/main" val="3122404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Managing Workplace Diversity</a:t>
            </a:r>
            <a:endParaRPr lang="en-US" dirty="0"/>
          </a:p>
        </p:txBody>
      </p:sp>
      <p:sp>
        <p:nvSpPr>
          <p:cNvPr id="3" name="Content Placeholder 2"/>
          <p:cNvSpPr>
            <a:spLocks noGrp="1"/>
          </p:cNvSpPr>
          <p:nvPr>
            <p:ph idx="1"/>
          </p:nvPr>
        </p:nvSpPr>
        <p:spPr/>
        <p:txBody>
          <a:bodyPr/>
          <a:lstStyle/>
          <a:p>
            <a:r>
              <a:rPr lang="en-US" altLang="en-US" sz="2400" dirty="0"/>
              <a:t>Understanding &amp; appreciating diversity</a:t>
            </a:r>
          </a:p>
          <a:p>
            <a:pPr lvl="1"/>
            <a:r>
              <a:rPr lang="en-US" altLang="en-US" sz="2000" dirty="0"/>
              <a:t>Critical to effectively marketing to ethnic &amp; minority groups</a:t>
            </a:r>
          </a:p>
          <a:p>
            <a:pPr lvl="1"/>
            <a:r>
              <a:rPr lang="en-US" altLang="en-US" sz="2000" dirty="0"/>
              <a:t>Promoted by having diverse workforce at all  levels</a:t>
            </a:r>
          </a:p>
          <a:p>
            <a:pPr lvl="1"/>
            <a:r>
              <a:rPr lang="en-US" altLang="en-US" sz="2000" dirty="0"/>
              <a:t>Helps ensure hiring &amp; promotion decisions are unbiased by personal differences</a:t>
            </a:r>
          </a:p>
        </p:txBody>
      </p:sp>
      <p:sp>
        <p:nvSpPr>
          <p:cNvPr id="4" name="Content Placeholder 3"/>
          <p:cNvSpPr>
            <a:spLocks noGrp="1"/>
          </p:cNvSpPr>
          <p:nvPr>
            <p:ph idx="10"/>
          </p:nvPr>
        </p:nvSpPr>
        <p:spPr/>
        <p:txBody>
          <a:bodyPr/>
          <a:lstStyle/>
          <a:p>
            <a:r>
              <a:rPr lang="en-US" altLang="en-US" sz="2400" dirty="0"/>
              <a:t>Diversity management programs or initiatives</a:t>
            </a:r>
          </a:p>
          <a:p>
            <a:pPr lvl="1"/>
            <a:r>
              <a:rPr lang="en-US" altLang="en-US" sz="2000" dirty="0"/>
              <a:t>Must be integrated with organization’s mission &amp; objectives</a:t>
            </a:r>
          </a:p>
          <a:p>
            <a:pPr lvl="1"/>
            <a:r>
              <a:rPr lang="en-US" altLang="en-US" sz="2000" dirty="0"/>
              <a:t>Help key decision makers identify diversity’s benefits to organization</a:t>
            </a:r>
          </a:p>
          <a:p>
            <a:pPr lvl="1"/>
            <a:r>
              <a:rPr lang="en-US" altLang="en-US" sz="2000" dirty="0"/>
              <a:t>Make critical decisions about implementing optimal program/initiative contingent on organization &amp; its people, mission &amp; culture.</a:t>
            </a:r>
          </a:p>
        </p:txBody>
      </p:sp>
    </p:spTree>
    <p:extLst>
      <p:ext uri="{BB962C8B-B14F-4D97-AF65-F5344CB8AC3E}">
        <p14:creationId xmlns:p14="http://schemas.microsoft.com/office/powerpoint/2010/main" val="10450677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Exhibit 2.4</a:t>
            </a:r>
            <a:endParaRPr lang="en-US" dirty="0"/>
          </a:p>
        </p:txBody>
      </p:sp>
      <p:pic>
        <p:nvPicPr>
          <p:cNvPr id="7" name="Picture 2" descr="The inner circle represents work-related diversities, which are as follows: motivation, personality, work ethic, experience, attitudes, job responsibilities, and employment status. The outer circle represents personal diversities, which are as follows: residence, race, age, religion, gender, sexual orientation, physical ability, ethnicity, marital status, family status, and hobbies." title="Exhibit 2.4"/>
          <p:cNvPicPr>
            <a:picLocks noGrp="1" noChangeAspect="1"/>
          </p:cNvPicPr>
          <p:nvPr>
            <p:ph idx="1"/>
          </p:nvPr>
        </p:nvPicPr>
        <p:blipFill>
          <a:blip r:embed="rId2"/>
          <a:stretch>
            <a:fillRect/>
          </a:stretch>
        </p:blipFill>
        <p:spPr>
          <a:xfrm>
            <a:off x="2209800" y="1524000"/>
            <a:ext cx="4724400" cy="4724400"/>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Strategic Management of Diversity</a:t>
            </a:r>
            <a:endParaRPr lang="en-US" dirty="0"/>
          </a:p>
        </p:txBody>
      </p:sp>
      <p:sp>
        <p:nvSpPr>
          <p:cNvPr id="3" name="Content Placeholder 2"/>
          <p:cNvSpPr>
            <a:spLocks noGrp="1"/>
          </p:cNvSpPr>
          <p:nvPr>
            <p:ph idx="1"/>
          </p:nvPr>
        </p:nvSpPr>
        <p:spPr/>
        <p:txBody>
          <a:bodyPr/>
          <a:lstStyle/>
          <a:p>
            <a:r>
              <a:rPr lang="en-US" altLang="en-US" sz="2600" dirty="0"/>
              <a:t>Determine why diversity is important </a:t>
            </a:r>
          </a:p>
          <a:p>
            <a:r>
              <a:rPr lang="en-US" altLang="en-US" sz="2600" dirty="0"/>
              <a:t>Articulate how diversity relates to mission &amp; strategic objectives</a:t>
            </a:r>
          </a:p>
          <a:p>
            <a:r>
              <a:rPr lang="en-US" altLang="en-US" sz="2600" dirty="0"/>
              <a:t>Define diversity &amp; determine how inclusive its efforts will be</a:t>
            </a:r>
          </a:p>
          <a:p>
            <a:r>
              <a:rPr lang="en-US" altLang="en-US" sz="2600" dirty="0"/>
              <a:t>Make a decision as to whether special efforts should be extended to attract diverse workforce</a:t>
            </a:r>
          </a:p>
          <a:p>
            <a:r>
              <a:rPr lang="en-US" altLang="en-US" sz="2600" dirty="0"/>
              <a:t>Assess how existing employees, customers &amp; other constituencies feel about diversity</a:t>
            </a:r>
          </a:p>
          <a:p>
            <a:r>
              <a:rPr lang="en-US" altLang="en-US" sz="2600" dirty="0"/>
              <a:t>Determine specific types of diversity initiatives that will be undertaken</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Ethical Behavior</a:t>
            </a:r>
            <a:endParaRPr lang="en-US" dirty="0"/>
          </a:p>
        </p:txBody>
      </p:sp>
      <p:sp>
        <p:nvSpPr>
          <p:cNvPr id="3" name="Content Placeholder 2"/>
          <p:cNvSpPr>
            <a:spLocks noGrp="1"/>
          </p:cNvSpPr>
          <p:nvPr>
            <p:ph idx="1"/>
          </p:nvPr>
        </p:nvSpPr>
        <p:spPr/>
        <p:txBody>
          <a:bodyPr/>
          <a:lstStyle/>
          <a:p>
            <a:r>
              <a:rPr lang="en-US" altLang="en-US" dirty="0"/>
              <a:t>Many employers are now considering ethics and ethical behavior in light of major bankruptcies, scandals and business meltdowns.  However, ethics are subject to personal values and convictions.</a:t>
            </a:r>
          </a:p>
          <a:p>
            <a:pPr>
              <a:spcBef>
                <a:spcPts val="3000"/>
              </a:spcBef>
            </a:pPr>
            <a:r>
              <a:rPr lang="en-US" altLang="en-US" dirty="0"/>
              <a:t>Common ethical concerns for HR include</a:t>
            </a:r>
          </a:p>
          <a:p>
            <a:pPr lvl="1"/>
            <a:r>
              <a:rPr lang="en-US" altLang="en-US" dirty="0"/>
              <a:t>off-duty behavior, especially use of medical marijuana</a:t>
            </a:r>
          </a:p>
          <a:p>
            <a:pPr lvl="1"/>
            <a:r>
              <a:rPr lang="en-US" altLang="en-US" dirty="0"/>
              <a:t>ownership of work</a:t>
            </a:r>
          </a:p>
          <a:p>
            <a:pPr lvl="1"/>
            <a:r>
              <a:rPr lang="en-US" altLang="en-US" dirty="0"/>
              <a:t>non-compete clauses</a:t>
            </a:r>
          </a:p>
        </p:txBody>
      </p:sp>
    </p:spTree>
    <p:extLst>
      <p:ext uri="{BB962C8B-B14F-4D97-AF65-F5344CB8AC3E}">
        <p14:creationId xmlns:p14="http://schemas.microsoft.com/office/powerpoint/2010/main" val="12256336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Sarbanes-Oxley Act of 2002</a:t>
            </a:r>
            <a:endParaRPr lang="en-US" dirty="0"/>
          </a:p>
        </p:txBody>
      </p:sp>
      <p:sp>
        <p:nvSpPr>
          <p:cNvPr id="3" name="Content Placeholder 2"/>
          <p:cNvSpPr>
            <a:spLocks noGrp="1"/>
          </p:cNvSpPr>
          <p:nvPr>
            <p:ph idx="1"/>
          </p:nvPr>
        </p:nvSpPr>
        <p:spPr/>
        <p:txBody>
          <a:bodyPr/>
          <a:lstStyle/>
          <a:p>
            <a:r>
              <a:rPr lang="en-US" altLang="en-US" dirty="0"/>
              <a:t>Provides sweeping measures to control deception in accounting and management practices by</a:t>
            </a:r>
          </a:p>
          <a:p>
            <a:pPr lvl="1"/>
            <a:r>
              <a:rPr lang="en-US" altLang="en-US" dirty="0"/>
              <a:t>increasing government oversight of financial reporting</a:t>
            </a:r>
          </a:p>
          <a:p>
            <a:pPr lvl="1"/>
            <a:r>
              <a:rPr lang="en-US" altLang="en-US" dirty="0"/>
              <a:t>holding senior executives more responsible that previously </a:t>
            </a:r>
          </a:p>
          <a:p>
            <a:pPr lvl="1"/>
            <a:r>
              <a:rPr lang="en-US" altLang="en-US" dirty="0"/>
              <a:t>protecting whistle blowers</a:t>
            </a:r>
          </a:p>
        </p:txBody>
      </p:sp>
    </p:spTree>
    <p:extLst>
      <p:ext uri="{BB962C8B-B14F-4D97-AF65-F5344CB8AC3E}">
        <p14:creationId xmlns:p14="http://schemas.microsoft.com/office/powerpoint/2010/main" val="2828583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Societal Factors Affecting HRM</a:t>
            </a:r>
            <a:endParaRPr lang="en-US" dirty="0"/>
          </a:p>
        </p:txBody>
      </p:sp>
      <p:sp>
        <p:nvSpPr>
          <p:cNvPr id="3" name="Content Placeholder 2"/>
          <p:cNvSpPr>
            <a:spLocks noGrp="1"/>
          </p:cNvSpPr>
          <p:nvPr>
            <p:ph idx="1"/>
          </p:nvPr>
        </p:nvSpPr>
        <p:spPr/>
        <p:txBody>
          <a:bodyPr/>
          <a:lstStyle/>
          <a:p>
            <a:r>
              <a:rPr lang="en-US" altLang="en-US" dirty="0"/>
              <a:t>Factors affecting Strategic HRM include:</a:t>
            </a:r>
          </a:p>
          <a:p>
            <a:pPr lvl="1"/>
            <a:r>
              <a:rPr lang="en-US" altLang="en-US" dirty="0"/>
              <a:t>Sustainability</a:t>
            </a:r>
          </a:p>
          <a:p>
            <a:pPr lvl="1"/>
            <a:r>
              <a:rPr lang="en-US" altLang="en-US" dirty="0"/>
              <a:t>Demographics and diversity</a:t>
            </a:r>
          </a:p>
          <a:p>
            <a:pPr lvl="1"/>
            <a:r>
              <a:rPr lang="en-US" altLang="en-US" dirty="0"/>
              <a:t>Ethics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Codes of Ethics</a:t>
            </a:r>
            <a:endParaRPr lang="en-US" dirty="0"/>
          </a:p>
        </p:txBody>
      </p:sp>
      <p:sp>
        <p:nvSpPr>
          <p:cNvPr id="3" name="Content Placeholder 2"/>
          <p:cNvSpPr>
            <a:spLocks noGrp="1"/>
          </p:cNvSpPr>
          <p:nvPr>
            <p:ph idx="1"/>
          </p:nvPr>
        </p:nvSpPr>
        <p:spPr/>
        <p:txBody>
          <a:bodyPr/>
          <a:lstStyle/>
          <a:p>
            <a:pPr>
              <a:spcBef>
                <a:spcPts val="1200"/>
              </a:spcBef>
              <a:spcAft>
                <a:spcPts val="1200"/>
              </a:spcAft>
            </a:pPr>
            <a:r>
              <a:rPr lang="en-US" altLang="en-US" sz="2600" dirty="0"/>
              <a:t>Many organizations and some industries have developed their own code of ethics. The Society of Human Resource Management (SHRM) has developed such a code for HR professionals.  This code presents core principles, intent and guidelines in a number of areas, including: Professional Responsibility; Professional Development; Ethical Leadership; Fairness and Justice; Conflicts of Interest; and Use of Information.</a:t>
            </a:r>
          </a:p>
          <a:p>
            <a:pPr>
              <a:spcBef>
                <a:spcPts val="1200"/>
              </a:spcBef>
              <a:spcAft>
                <a:spcPts val="1200"/>
              </a:spcAft>
            </a:pPr>
            <a:r>
              <a:rPr lang="en-US" altLang="en-US" sz="2600" dirty="0"/>
              <a:t>Exhibit 2.6 provides some guides for developing a code of ethics or code of conduct.</a:t>
            </a:r>
          </a:p>
        </p:txBody>
      </p:sp>
    </p:spTree>
    <p:extLst>
      <p:ext uri="{BB962C8B-B14F-4D97-AF65-F5344CB8AC3E}">
        <p14:creationId xmlns:p14="http://schemas.microsoft.com/office/powerpoint/2010/main" val="4249378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a:t>Exhibit 2.7</a:t>
            </a:r>
            <a:endParaRPr lang="en-US" altLang="en-US" dirty="0">
              <a:latin typeface="Arial" charset="0"/>
              <a:cs typeface="Arial" charset="0"/>
            </a:endParaRPr>
          </a:p>
        </p:txBody>
      </p:sp>
      <p:pic>
        <p:nvPicPr>
          <p:cNvPr id="6" name="Picture 2" descr="A table is titled, Guidelines for Developing a Code of Ethics or Conduct. Terms and definitions follow. Need for Personal Integrity: a statement about dealing with individuals both inside and outside of the organization. Compliance and Laws: addressing intolerance for violating employment, labor, or any other laws that affect the organization. Political Contributions and Activity: a statement concerning the employer's policy in this domain, including solicitation of personal and / or financial support. Confidential Information: a statement that identifies what is considered confidential and how such information should be treated, including a statement on employee expectations of privacy. Conflicts of Interest: a statement that employees are expected to act in the employer's interests in carrying out their job duties along with disclosure requirements. Books and Records: a statement stressing the practice of using accurate and accepted standards for financial reporting, as well as a prohibition against falsification. Employment policies: a general statement on how employees are to be treated, including issues of fairness, discrimination, and safety. Securities Transactions: a statement on any restrictions that might exist relative to the purchase or sale of stock, as well as a statement and policy directed at insider trading. Use of Company Assets: a statement that assets will be used only for business, rather than personal interests and needs. Gifts, Gratuities, and Entertainment: a statement about such relationships and exchanges with clients, with further guidance provided for employees who deal with individuals from other countries where customs, laws, and business practices may differ from those domestically. The Environment: a statement about the organization's relationship to its environment, if the area of business has an impact on the environment. Compliance: a statement concerning how the Code of Ethics is to be communicated, certified, implemented, and enforced." title="Guidelines for Developing a Code of Ethics/Conduct"/>
          <p:cNvPicPr>
            <a:picLocks noGrp="1" noChangeAspect="1"/>
          </p:cNvPicPr>
          <p:nvPr>
            <p:ph idx="1"/>
          </p:nvPr>
        </p:nvPicPr>
        <p:blipFill>
          <a:blip r:embed="rId2"/>
          <a:stretch>
            <a:fillRect/>
          </a:stretch>
        </p:blipFill>
        <p:spPr>
          <a:xfrm>
            <a:off x="1701583" y="1447800"/>
            <a:ext cx="5740833" cy="4876800"/>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dirty="0"/>
              <a:t>Sustainability</a:t>
            </a:r>
            <a:endParaRPr lang="en-US" altLang="en-US" dirty="0">
              <a:latin typeface="Arial" charset="0"/>
              <a:cs typeface="Arial" charset="0"/>
            </a:endParaRPr>
          </a:p>
        </p:txBody>
      </p:sp>
      <p:sp>
        <p:nvSpPr>
          <p:cNvPr id="32771" name="Content Placeholder 2"/>
          <p:cNvSpPr>
            <a:spLocks noGrp="1"/>
          </p:cNvSpPr>
          <p:nvPr>
            <p:ph idx="1"/>
          </p:nvPr>
        </p:nvSpPr>
        <p:spPr/>
        <p:txBody>
          <a:bodyPr/>
          <a:lstStyle/>
          <a:p>
            <a:pPr>
              <a:spcAft>
                <a:spcPts val="600"/>
              </a:spcAft>
            </a:pPr>
            <a:r>
              <a:rPr lang="en-US" altLang="en-US" sz="2600" dirty="0"/>
              <a:t>Sustainability (and social responsibility in general) take a more macro approach to managing an organization’s relationship with its external environment.</a:t>
            </a:r>
          </a:p>
          <a:p>
            <a:pPr>
              <a:spcAft>
                <a:spcPts val="600"/>
              </a:spcAft>
            </a:pPr>
            <a:r>
              <a:rPr lang="en-US" altLang="en-US" sz="2600" dirty="0"/>
              <a:t>Organizations are being increasingly expected to consider the effects of their operations, decision and business on the social and natural environment.</a:t>
            </a:r>
          </a:p>
          <a:p>
            <a:pPr>
              <a:spcAft>
                <a:spcPts val="600"/>
              </a:spcAft>
            </a:pPr>
            <a:r>
              <a:rPr lang="en-US" altLang="en-US" sz="2600" dirty="0"/>
              <a:t>General Electric has developed a model program related to sustainability and Gap, Inc. has set standards for offshoring of its manufacturing operations.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152400"/>
            <a:ext cx="8229600" cy="640080"/>
          </a:xfrm>
        </p:spPr>
        <p:txBody>
          <a:bodyPr/>
          <a:lstStyle/>
          <a:p>
            <a:r>
              <a:rPr lang="en-US" altLang="en-US" dirty="0"/>
              <a:t>Exhibit 2.8</a:t>
            </a:r>
            <a:endParaRPr lang="en-US" altLang="en-US" dirty="0">
              <a:latin typeface="Arial" charset="0"/>
              <a:cs typeface="Arial" charset="0"/>
            </a:endParaRPr>
          </a:p>
        </p:txBody>
      </p:sp>
      <p:pic>
        <p:nvPicPr>
          <p:cNvPr id="6" name="Picture 2" descr="A table titled, Summary of Positive Links Between Environmental and Economic Performance has three columns as follows: Opportunities for Increasing Revenues; Circumstances Making This Possibility More Likely; and Examples. Particulars follow. 1. Better access to certain markets. Circumstances: More likely for firms selling to the public sector (construction, energy, transportation equipment, medical products, and office equipment) and to other businesses. Examples: The Quebec government now cares about the environmental performance of all vehicles it buys, not only about the price. 2. Differentiating products: Circumstances: More likely when there is: a. Credible information about the environmental features of the product; b. Willingness-to-pay by consumers; c. Barrier to limitation. Wide range of possibilities. Examples: Toyota has announced that all its models will be available with hybrid engines in 2012. 3. Selling pollution-control technologies: Circumstances: More likely when firms already have R&amp;D facilities. Examples: Alcan has patented a process to recycle its own spent pot lining and that of other companies. The next portion has the sub-heading: Opportunities for Reducing Costs. Particulars follow. 4. Risk management and relations with external stakeholders. Circumstances: More likely in industries that are highly regulated and scrutinized by the public, such as chemical, energy, pulp, and paper, metallurgy, etc. Examples: Statoil injects 1 million tons of Carbon di oxide a year beneath the seabed of the North Sea, thus avoiding the Norway Carbon tax. 5. Cost of minerals, energy, and services. Circumstances: More likely when: a. Firms have a flexible production process; b. Firms are in highly competitive industries where optimization of resources is important; c. Firms are in industries where market-based environmental policies are implemented; d. Firms already have R and D facilities. Examples: BP has reduced its emissions of GHGs 10 percent below their level in 1990 at no cost by implementing an internal tradable permit mechanism (see Reinhardt, 2001). 6. Cost of Capital: Circumstances: More likely for firms with shares exchanged on stock markets. Examples: The stock value of Exxon went down by $ 4.7 billion following the wreck of the Exxon Valdez. 7. Cost of labor: Circumstances: More likely for: a. Firms whose emissions may affect their workers' health; b. Firms that seek to attract young, well-educated workers; c. Firms located in areas where sensitivity to environmental concerns is important. Examples: A 2004 survey of Stanford MBAs found that 97 percent of them were willing to forgo 14 percent (on average) of their expected income to work for an organization with a better reputation for corporate social responsibility." title="Summary of Positive Links Between Environmental and Economic Performance"/>
          <p:cNvPicPr>
            <a:picLocks noGrp="1" noChangeAspect="1"/>
          </p:cNvPicPr>
          <p:nvPr>
            <p:ph idx="1"/>
          </p:nvPr>
        </p:nvPicPr>
        <p:blipFill rotWithShape="1">
          <a:blip r:embed="rId2"/>
          <a:srcRect t="3353" b="5845"/>
          <a:stretch/>
        </p:blipFill>
        <p:spPr>
          <a:xfrm>
            <a:off x="2242470" y="914400"/>
            <a:ext cx="4659060" cy="548640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Diversity</a:t>
            </a:r>
            <a:endParaRPr lang="en-US" dirty="0"/>
          </a:p>
        </p:txBody>
      </p:sp>
      <p:sp>
        <p:nvSpPr>
          <p:cNvPr id="3" name="Content Placeholder 2"/>
          <p:cNvSpPr>
            <a:spLocks noGrp="1"/>
          </p:cNvSpPr>
          <p:nvPr>
            <p:ph idx="1"/>
          </p:nvPr>
        </p:nvSpPr>
        <p:spPr/>
        <p:txBody>
          <a:bodyPr/>
          <a:lstStyle/>
          <a:p>
            <a:r>
              <a:rPr lang="en-US" altLang="en-US" sz="2400" dirty="0"/>
              <a:t>Demographic changes in society have greatly impacted the composition of the workforce. In addition, numerous laws protect diverse groups in our society from discrimination in employment Most organizations have developed some kind of diversity management program in response to one of both of these factors.</a:t>
            </a:r>
          </a:p>
          <a:p>
            <a:r>
              <a:rPr lang="en-US" altLang="en-US" sz="2400" dirty="0"/>
              <a:t>Diversity initiatives can be designed to ensure legal compliance or to truly promote and encourage respect for others and differences.  There is a marked difference between these motivations, as illustrated in Exhibit 2.1.</a:t>
            </a:r>
          </a:p>
          <a:p>
            <a:r>
              <a:rPr lang="en-US" altLang="en-US" sz="2400" dirty="0"/>
              <a:t>Diversity is a strategic business issue for an overwhelming majority of organizations/employers.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Exhibit 2.1</a:t>
            </a:r>
            <a:endParaRPr lang="en-US" altLang="en-US" dirty="0">
              <a:latin typeface="Arial" charset="0"/>
              <a:cs typeface="Arial" charset="0"/>
            </a:endParaRPr>
          </a:p>
        </p:txBody>
      </p:sp>
      <p:pic>
        <p:nvPicPr>
          <p:cNvPr id="8" name="Picture 2" descr="A table titled, Differences between legal compliance and Managing Diversity has three columns: 1. Particulars; 2. Compliance with EEO laws; and 3. Managing Diversity. Particulars follow. Row 1: Impetus: EEO Laws: Mandatory, forced, external. Diversity: Voluntary, internal. Row 2: Focus. EEO Laws: Productivity, compliance. Diversity: Understanding. Row 3: Elements: EEO Laws: Usually limited to race, gender, ethnicity. Diversity: All elements of diversity. Row 4: Company Culture: EEO Laws: Fitting employees into existing culture. Diversity: Creating a culture that is fluid, adaptive. Row 5: Outcomes: EEO Laws: Preferences, quotas. Diversity: Equality. Row 6: Time Frame. EEO Laws: Short-term, one-shot. Diversity: Continuous and ongoing. Row 7: Scope. EEO Laws: Independent of other HR activities and company strategy. Diversity: Fully integrated with other HR activities and company strategy." title="Differences Between Legal Compliance and Managing Diversity"/>
          <p:cNvPicPr>
            <a:picLocks noGrp="1" noChangeAspect="1"/>
          </p:cNvPicPr>
          <p:nvPr>
            <p:ph idx="1"/>
          </p:nvPr>
        </p:nvPicPr>
        <p:blipFill>
          <a:blip r:embed="rId2"/>
          <a:stretch>
            <a:fillRect/>
          </a:stretch>
        </p:blipFill>
        <p:spPr>
          <a:xfrm>
            <a:off x="457200" y="2219015"/>
            <a:ext cx="8229600" cy="333437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Generational Diversity</a:t>
            </a:r>
            <a:endParaRPr lang="en-US" dirty="0"/>
          </a:p>
        </p:txBody>
      </p:sp>
      <p:sp>
        <p:nvSpPr>
          <p:cNvPr id="3" name="Content Placeholder 2"/>
          <p:cNvSpPr>
            <a:spLocks noGrp="1"/>
          </p:cNvSpPr>
          <p:nvPr>
            <p:ph idx="1"/>
          </p:nvPr>
        </p:nvSpPr>
        <p:spPr/>
        <p:txBody>
          <a:bodyPr/>
          <a:lstStyle/>
          <a:p>
            <a:r>
              <a:rPr lang="en-US" altLang="en-US" dirty="0"/>
              <a:t>Generational diversity is becoming increasingly prevalent as individuals live and remain in the workplace longer than in previous years. </a:t>
            </a:r>
          </a:p>
          <a:p>
            <a:r>
              <a:rPr lang="en-US" altLang="en-US" dirty="0"/>
              <a:t> Different generations need to be able to work alongside each other in contemporary organizations. Exhibit 2.2 illustrates some of the characteristics of different generations found in the workplace.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Exhibit 2.2</a:t>
            </a:r>
            <a:endParaRPr lang="en-US" altLang="en-US" dirty="0">
              <a:latin typeface="Arial" charset="0"/>
              <a:cs typeface="Arial" charset="0"/>
            </a:endParaRPr>
          </a:p>
        </p:txBody>
      </p:sp>
      <p:pic>
        <p:nvPicPr>
          <p:cNvPr id="5" name="Picture 2" descr="A table titled, Generations in the Workplace, has five columns as follows: Generation; Percentage of Workforce; Contributions; Leadership Preferences; and &quot;Fit&quot; Sought. Particulars follow. Row 1: Traditionalists (1922 to 1945); Percentage: 8; Contributions: Diligent, stable, loyal, detail oriented, focused, emotionally mature. Preferences: Fair, consistent, direct, respectful. Fit: Contribution (experience, balance, caring). Row 2: Baby Boomers (1946 to 1964); Percentage: 44; Contributions: Team oriented, experienced, knowledgeable, loyal. Preferences: Equality, democratic, personable, mission focused. Fit: Relationships (security, co-workers). Row 3: Generation X (1965 to 1980); Percentage: 34; Contributions: Independent, adaptable, creative, nonconforming. Preferences: Direct, competent, informal, flexible, supportive. Fit: Job (challenge, participation, outcomes). Row 4: Generation Y / Millennials (1981 to 2000); Percentage: 14 and increasing; Contributions: Optimism, multitasking socially responsible, diverse, tech-savvy. Preferences: Positive, mentor, motivational, organized. Fit: Culture (progressive, autonomous, flexible, fast paced)." title="Generations in the workplace"/>
          <p:cNvPicPr>
            <a:picLocks noGrp="1" noChangeAspect="1"/>
          </p:cNvPicPr>
          <p:nvPr>
            <p:ph idx="1"/>
          </p:nvPr>
        </p:nvPicPr>
        <p:blipFill>
          <a:blip r:embed="rId2"/>
          <a:stretch>
            <a:fillRect/>
          </a:stretch>
        </p:blipFill>
        <p:spPr>
          <a:xfrm>
            <a:off x="457200" y="1905000"/>
            <a:ext cx="8229600" cy="3887263"/>
          </a:xfrm>
        </p:spPr>
      </p:pic>
    </p:spTree>
    <p:extLst>
      <p:ext uri="{BB962C8B-B14F-4D97-AF65-F5344CB8AC3E}">
        <p14:creationId xmlns:p14="http://schemas.microsoft.com/office/powerpoint/2010/main" val="4128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Workforce Demographic Changes: </a:t>
            </a:r>
            <a:br>
              <a:rPr lang="en-US" altLang="en-US" dirty="0"/>
            </a:br>
            <a:r>
              <a:rPr lang="en-US" altLang="en-US" dirty="0"/>
              <a:t>“Graying” of Workforce</a:t>
            </a:r>
            <a:endParaRPr lang="en-US" dirty="0"/>
          </a:p>
        </p:txBody>
      </p:sp>
      <p:sp>
        <p:nvSpPr>
          <p:cNvPr id="3" name="Content Placeholder 2"/>
          <p:cNvSpPr>
            <a:spLocks noGrp="1"/>
          </p:cNvSpPr>
          <p:nvPr>
            <p:ph idx="1"/>
          </p:nvPr>
        </p:nvSpPr>
        <p:spPr/>
        <p:txBody>
          <a:bodyPr/>
          <a:lstStyle/>
          <a:p>
            <a:r>
              <a:rPr lang="en-US" altLang="en-US" sz="2400" dirty="0"/>
              <a:t>Negative aspects of older workers</a:t>
            </a:r>
          </a:p>
          <a:p>
            <a:pPr lvl="1"/>
            <a:r>
              <a:rPr lang="en-US" altLang="en-US" sz="2000" dirty="0"/>
              <a:t>Perceived resistance to change by older workers</a:t>
            </a:r>
          </a:p>
          <a:p>
            <a:pPr lvl="1"/>
            <a:r>
              <a:rPr lang="en-US" altLang="en-US" sz="2000" dirty="0"/>
              <a:t>Increased health-care costs for senior workers</a:t>
            </a:r>
          </a:p>
          <a:p>
            <a:pPr lvl="1"/>
            <a:r>
              <a:rPr lang="en-US" altLang="en-US" sz="2000" dirty="0"/>
              <a:t>Blocking advancement opportunities for younger workers</a:t>
            </a:r>
          </a:p>
          <a:p>
            <a:pPr lvl="1"/>
            <a:r>
              <a:rPr lang="en-US" altLang="en-US" sz="2000" dirty="0"/>
              <a:t>Higher wage &amp; salary costs for senior workers</a:t>
            </a:r>
          </a:p>
        </p:txBody>
      </p:sp>
      <p:sp>
        <p:nvSpPr>
          <p:cNvPr id="4" name="Content Placeholder 3"/>
          <p:cNvSpPr>
            <a:spLocks noGrp="1"/>
          </p:cNvSpPr>
          <p:nvPr>
            <p:ph idx="10"/>
          </p:nvPr>
        </p:nvSpPr>
        <p:spPr/>
        <p:txBody>
          <a:bodyPr/>
          <a:lstStyle/>
          <a:p>
            <a:r>
              <a:rPr lang="en-US" altLang="en-US" sz="2400" dirty="0"/>
              <a:t>Positive aspects of older workers</a:t>
            </a:r>
          </a:p>
          <a:p>
            <a:pPr lvl="1"/>
            <a:r>
              <a:rPr lang="en-US" altLang="en-US" sz="2000" dirty="0"/>
              <a:t>As productive or more productive than younger workers</a:t>
            </a:r>
          </a:p>
          <a:p>
            <a:pPr lvl="1"/>
            <a:r>
              <a:rPr lang="en-US" altLang="en-US" sz="2000" dirty="0"/>
              <a:t>Have more organizational loyalty than younger workers</a:t>
            </a:r>
          </a:p>
          <a:p>
            <a:pPr lvl="1"/>
            <a:r>
              <a:rPr lang="en-US" altLang="en-US" sz="2000" dirty="0"/>
              <a:t>Possess broader industry knowledge &amp; professional networks</a:t>
            </a:r>
          </a:p>
        </p:txBody>
      </p:sp>
    </p:spTree>
    <p:extLst>
      <p:ext uri="{BB962C8B-B14F-4D97-AF65-F5344CB8AC3E}">
        <p14:creationId xmlns:p14="http://schemas.microsoft.com/office/powerpoint/2010/main" val="1042565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Workforce Demographic Changes </a:t>
            </a:r>
            <a:r>
              <a:rPr lang="en-US" altLang="en-US" sz="1800" dirty="0"/>
              <a:t>(1)</a:t>
            </a:r>
            <a:endParaRPr lang="en-US" sz="1800" dirty="0"/>
          </a:p>
        </p:txBody>
      </p:sp>
      <p:sp>
        <p:nvSpPr>
          <p:cNvPr id="3" name="Content Placeholder 2"/>
          <p:cNvSpPr>
            <a:spLocks noGrp="1"/>
          </p:cNvSpPr>
          <p:nvPr>
            <p:ph idx="1"/>
          </p:nvPr>
        </p:nvSpPr>
        <p:spPr/>
        <p:txBody>
          <a:bodyPr/>
          <a:lstStyle/>
          <a:p>
            <a:r>
              <a:rPr lang="en-US" altLang="en-US" sz="3200" dirty="0"/>
              <a:t>Baby Boomers (1945</a:t>
            </a:r>
            <a:r>
              <a:rPr lang="en-US" altLang="en-US" sz="3200" dirty="0">
                <a:cs typeface="Times New Roman" pitchFamily="18" charset="0"/>
              </a:rPr>
              <a:t>–</a:t>
            </a:r>
            <a:r>
              <a:rPr lang="en-US" altLang="en-US" sz="3200" dirty="0"/>
              <a:t>1962)</a:t>
            </a:r>
          </a:p>
          <a:p>
            <a:pPr lvl="1"/>
            <a:r>
              <a:rPr lang="en-US" altLang="en-US" sz="2800" dirty="0"/>
              <a:t>In excess supply in middle management ranks</a:t>
            </a:r>
          </a:p>
          <a:p>
            <a:pPr lvl="1"/>
            <a:r>
              <a:rPr lang="en-US" altLang="en-US" sz="2800" dirty="0"/>
              <a:t>HR challenge is to manage “plateaued” workers</a:t>
            </a:r>
          </a:p>
          <a:p>
            <a:r>
              <a:rPr lang="en-US" altLang="en-US" sz="3200" dirty="0"/>
              <a:t>Baby Busters (1963</a:t>
            </a:r>
            <a:r>
              <a:rPr lang="en-US" altLang="en-US" sz="3200" dirty="0">
                <a:cs typeface="Times New Roman" pitchFamily="18" charset="0"/>
              </a:rPr>
              <a:t>–</a:t>
            </a:r>
            <a:r>
              <a:rPr lang="en-US" altLang="en-US" sz="3200" dirty="0"/>
              <a:t>mid-1970s)</a:t>
            </a:r>
          </a:p>
          <a:p>
            <a:pPr lvl="1"/>
            <a:r>
              <a:rPr lang="en-US" altLang="en-US" sz="2800" dirty="0"/>
              <a:t>Are career bottlenecked by Boomers</a:t>
            </a:r>
          </a:p>
          <a:p>
            <a:pPr lvl="1"/>
            <a:r>
              <a:rPr lang="en-US" altLang="en-US" sz="2800" dirty="0"/>
              <a:t>Have skills in high demand and frustrated</a:t>
            </a:r>
          </a:p>
          <a:p>
            <a:pPr lvl="1"/>
            <a:r>
              <a:rPr lang="en-US" altLang="en-US" sz="2800" dirty="0"/>
              <a:t>Also entrepreneurial opportunities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Workforce Demographic Changes </a:t>
            </a:r>
            <a:r>
              <a:rPr lang="en-US" altLang="en-US" sz="1800" dirty="0"/>
              <a:t>(2)</a:t>
            </a:r>
            <a:endParaRPr lang="en-US" sz="1800" dirty="0"/>
          </a:p>
        </p:txBody>
      </p:sp>
      <p:sp>
        <p:nvSpPr>
          <p:cNvPr id="3" name="Content Placeholder 2"/>
          <p:cNvSpPr>
            <a:spLocks noGrp="1"/>
          </p:cNvSpPr>
          <p:nvPr>
            <p:ph idx="1"/>
          </p:nvPr>
        </p:nvSpPr>
        <p:spPr/>
        <p:txBody>
          <a:bodyPr/>
          <a:lstStyle/>
          <a:p>
            <a:pPr>
              <a:spcAft>
                <a:spcPts val="600"/>
              </a:spcAft>
            </a:pPr>
            <a:r>
              <a:rPr lang="en-US" altLang="en-US" sz="2400" dirty="0"/>
              <a:t>Generation “X” (mid 1970s</a:t>
            </a:r>
            <a:r>
              <a:rPr lang="en-US" altLang="en-US" sz="2400" dirty="0">
                <a:cs typeface="Times New Roman" pitchFamily="18" charset="0"/>
              </a:rPr>
              <a:t>–early 1980s)</a:t>
            </a:r>
          </a:p>
          <a:p>
            <a:pPr lvl="1">
              <a:spcAft>
                <a:spcPts val="600"/>
              </a:spcAft>
            </a:pPr>
            <a:r>
              <a:rPr lang="en-US" altLang="en-US" sz="2000" dirty="0"/>
              <a:t>Have life-long exposure to technology &amp; constant change</a:t>
            </a:r>
          </a:p>
          <a:p>
            <a:pPr lvl="1">
              <a:spcAft>
                <a:spcPts val="600"/>
              </a:spcAft>
            </a:pPr>
            <a:r>
              <a:rPr lang="en-US" altLang="en-US" sz="2000" dirty="0"/>
              <a:t>Seek self-control, independence, personal growth, creativity</a:t>
            </a:r>
          </a:p>
          <a:p>
            <a:pPr lvl="1">
              <a:spcAft>
                <a:spcPts val="600"/>
              </a:spcAft>
            </a:pPr>
            <a:r>
              <a:rPr lang="en-US" altLang="en-US" sz="2000" dirty="0"/>
              <a:t>Not focused on job security or long-term employment</a:t>
            </a:r>
          </a:p>
          <a:p>
            <a:pPr>
              <a:spcAft>
                <a:spcPts val="600"/>
              </a:spcAft>
            </a:pPr>
            <a:r>
              <a:rPr lang="en-US" altLang="en-US" sz="2400" dirty="0"/>
              <a:t>Generation “Y” / “Baby Boom Echo” (mid 1980s 1999)</a:t>
            </a:r>
          </a:p>
          <a:p>
            <a:pPr lvl="1">
              <a:spcAft>
                <a:spcPts val="600"/>
              </a:spcAft>
            </a:pPr>
            <a:r>
              <a:rPr lang="en-US" altLang="en-US" sz="2000" dirty="0"/>
              <a:t>High comfort level with technology</a:t>
            </a:r>
          </a:p>
          <a:p>
            <a:pPr lvl="1">
              <a:spcAft>
                <a:spcPts val="600"/>
              </a:spcAft>
            </a:pPr>
            <a:r>
              <a:rPr lang="en-US" altLang="en-US" sz="2000" dirty="0"/>
              <a:t>Global &amp; tolerant outlook on life</a:t>
            </a:r>
          </a:p>
          <a:p>
            <a:pPr lvl="1">
              <a:spcAft>
                <a:spcPts val="600"/>
              </a:spcAft>
            </a:pPr>
            <a:r>
              <a:rPr lang="en-US" altLang="en-US" sz="2000" dirty="0"/>
              <a:t>Highly entrepreneurial</a:t>
            </a:r>
          </a:p>
          <a:p>
            <a:pPr lvl="1">
              <a:spcAft>
                <a:spcPts val="600"/>
              </a:spcAft>
            </a:pPr>
            <a:r>
              <a:rPr lang="en-US" altLang="en-US" sz="2000" dirty="0"/>
              <a:t>Shorter attention span</a:t>
            </a:r>
          </a:p>
          <a:p>
            <a:pPr lvl="1">
              <a:spcAft>
                <a:spcPts val="600"/>
              </a:spcAft>
            </a:pPr>
            <a:r>
              <a:rPr lang="en-US" altLang="en-US" sz="2000" dirty="0"/>
              <a:t>Opting for more transient &amp; variable project work</a:t>
            </a:r>
          </a:p>
        </p:txBody>
      </p:sp>
    </p:spTree>
    <p:extLst>
      <p:ext uri="{BB962C8B-B14F-4D97-AF65-F5344CB8AC3E}">
        <p14:creationId xmlns:p14="http://schemas.microsoft.com/office/powerpoint/2010/main" val="1008145057"/>
      </p:ext>
    </p:extLst>
  </p:cSld>
  <p:clrMapOvr>
    <a:masterClrMapping/>
  </p:clrMapOvr>
</p:sld>
</file>

<file path=ppt/theme/theme1.xml><?xml version="1.0" encoding="utf-8"?>
<a:theme xmlns:a="http://schemas.openxmlformats.org/drawingml/2006/main" name="3_Mello_Theme">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ahom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28575" cap="flat" cmpd="sng" algn="ctr">
          <a:solidFill>
            <a:srgbClr val="99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noFill/>
        <a:ln w="28575" cap="flat" cmpd="sng" algn="ctr">
          <a:solidFill>
            <a:srgbClr val="9933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Mello_Theme</Template>
  <TotalTime>1322</TotalTime>
  <Words>1109</Words>
  <Application>Microsoft Office PowerPoint</Application>
  <PresentationFormat>On-screen Show (4:3)</PresentationFormat>
  <Paragraphs>123</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Tahoma</vt:lpstr>
      <vt:lpstr>Times New Roman</vt:lpstr>
      <vt:lpstr>3_Mello_Theme</vt:lpstr>
      <vt:lpstr>Chapter 2: Social Responsibility and Human Resource Management</vt:lpstr>
      <vt:lpstr>Societal Factors Affecting HRM</vt:lpstr>
      <vt:lpstr>Diversity</vt:lpstr>
      <vt:lpstr>Exhibit 2.1</vt:lpstr>
      <vt:lpstr>Generational Diversity</vt:lpstr>
      <vt:lpstr>Exhibit 2.2</vt:lpstr>
      <vt:lpstr>Workforce Demographic Changes:  “Graying” of Workforce</vt:lpstr>
      <vt:lpstr>Workforce Demographic Changes (1)</vt:lpstr>
      <vt:lpstr>Workforce Demographic Changes (2)</vt:lpstr>
      <vt:lpstr>Workforce Demographic Changes (3)</vt:lpstr>
      <vt:lpstr>Workforce Demographic Changes (4)</vt:lpstr>
      <vt:lpstr>New Employee/Workplace Dynamics (1)</vt:lpstr>
      <vt:lpstr>New Employee/Workplace Dynamics (2)</vt:lpstr>
      <vt:lpstr>Ethnicity</vt:lpstr>
      <vt:lpstr>Managing Workplace Diversity</vt:lpstr>
      <vt:lpstr>Exhibit 2.4</vt:lpstr>
      <vt:lpstr>Strategic Management of Diversity</vt:lpstr>
      <vt:lpstr>Ethical Behavior</vt:lpstr>
      <vt:lpstr>Sarbanes-Oxley Act of 2002</vt:lpstr>
      <vt:lpstr>Codes of Ethics</vt:lpstr>
      <vt:lpstr>Exhibit 2.7</vt:lpstr>
      <vt:lpstr>Sustainability</vt:lpstr>
      <vt:lpstr>Exhibit 2.8</vt:lpstr>
    </vt:vector>
  </TitlesOfParts>
  <Manager>Mardell Toomey</Manager>
  <Company>South-Western College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Strategic Human Resource Management - Mello</dc:title>
  <dc:subject>Chapter 1</dc:subject>
  <dc:creator>Charlie Cook</dc:creator>
  <cp:lastModifiedBy>Kennetha Anderson</cp:lastModifiedBy>
  <cp:revision>139</cp:revision>
  <dcterms:created xsi:type="dcterms:W3CDTF">2001-02-27T01:22:07Z</dcterms:created>
  <dcterms:modified xsi:type="dcterms:W3CDTF">2020-08-20T02:23:09Z</dcterms:modified>
</cp:coreProperties>
</file>