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5" r:id="rId1"/>
  </p:sldMasterIdLst>
  <p:notesMasterIdLst>
    <p:notesMasterId r:id="rId22"/>
  </p:notesMasterIdLst>
  <p:handoutMasterIdLst>
    <p:handoutMasterId r:id="rId23"/>
  </p:handoutMasterIdLst>
  <p:sldIdLst>
    <p:sldId id="311" r:id="rId2"/>
    <p:sldId id="267" r:id="rId3"/>
    <p:sldId id="301" r:id="rId4"/>
    <p:sldId id="270" r:id="rId5"/>
    <p:sldId id="275" r:id="rId6"/>
    <p:sldId id="276" r:id="rId7"/>
    <p:sldId id="278" r:id="rId8"/>
    <p:sldId id="283" r:id="rId9"/>
    <p:sldId id="295" r:id="rId10"/>
    <p:sldId id="302" r:id="rId11"/>
    <p:sldId id="306" r:id="rId12"/>
    <p:sldId id="305" r:id="rId13"/>
    <p:sldId id="284" r:id="rId14"/>
    <p:sldId id="285" r:id="rId15"/>
    <p:sldId id="307" r:id="rId16"/>
    <p:sldId id="310" r:id="rId17"/>
    <p:sldId id="265" r:id="rId18"/>
    <p:sldId id="268" r:id="rId19"/>
    <p:sldId id="269" r:id="rId20"/>
    <p:sldId id="263" r:id="rId2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4600"/>
    <a:srgbClr val="D8F646"/>
    <a:srgbClr val="646464"/>
    <a:srgbClr val="646E03"/>
    <a:srgbClr val="5A6C03"/>
    <a:srgbClr val="5AB403"/>
    <a:srgbClr val="777777"/>
    <a:srgbClr val="808080"/>
    <a:srgbClr val="F8F8F8"/>
    <a:srgbClr val="0000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3" d="100"/>
          <a:sy n="63" d="100"/>
        </p:scale>
        <p:origin x="138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33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33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33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74B69A4-5178-4AEB-AD75-B01F3D59D2BC}" type="slidenum">
              <a:rPr lang="en-US" altLang="en-US"/>
              <a:pPr>
                <a:defRPr/>
              </a:pPr>
              <a:t>‹#›</a:t>
            </a:fld>
            <a:endParaRPr lang="en-US" altLang="en-US"/>
          </a:p>
        </p:txBody>
      </p:sp>
    </p:spTree>
    <p:extLst>
      <p:ext uri="{BB962C8B-B14F-4D97-AF65-F5344CB8AC3E}">
        <p14:creationId xmlns:p14="http://schemas.microsoft.com/office/powerpoint/2010/main" val="2763308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784B800-FFDF-4057-AAC7-64852C8C4381}" type="slidenum">
              <a:rPr lang="en-US" altLang="en-US"/>
              <a:pPr>
                <a:defRPr/>
              </a:pPr>
              <a:t>‹#›</a:t>
            </a:fld>
            <a:endParaRPr lang="en-US" altLang="en-US"/>
          </a:p>
        </p:txBody>
      </p:sp>
    </p:spTree>
    <p:extLst>
      <p:ext uri="{BB962C8B-B14F-4D97-AF65-F5344CB8AC3E}">
        <p14:creationId xmlns:p14="http://schemas.microsoft.com/office/powerpoint/2010/main" val="17765133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42975"/>
            <a:ext cx="3795713" cy="47434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914400"/>
            <a:ext cx="3878029" cy="484632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76800" y="914400"/>
            <a:ext cx="3840480" cy="4846320"/>
          </a:xfrm>
          <a:noFill/>
          <a:ln>
            <a:noFill/>
          </a:ln>
          <a:effectLst/>
        </p:spPr>
        <p:txBody>
          <a:bodyPr anchor="b"/>
          <a:lstStyle>
            <a:lvl1pPr algn="l">
              <a:defRPr sz="3600" u="sng">
                <a:solidFill>
                  <a:srgbClr val="D8F646"/>
                </a:solidFill>
              </a:defRPr>
            </a:lvl1pPr>
          </a:lstStyle>
          <a:p>
            <a:r>
              <a:rPr lang="en-US" dirty="0"/>
              <a:t>Click to edit Master title style</a:t>
            </a:r>
          </a:p>
        </p:txBody>
      </p:sp>
      <p:sp>
        <p:nvSpPr>
          <p:cNvPr id="8" name="Text Placeholder 7"/>
          <p:cNvSpPr>
            <a:spLocks noGrp="1"/>
          </p:cNvSpPr>
          <p:nvPr>
            <p:ph type="body" sz="quarter" idx="10"/>
          </p:nvPr>
        </p:nvSpPr>
        <p:spPr>
          <a:xfrm>
            <a:off x="914400" y="6431280"/>
            <a:ext cx="7315200" cy="274320"/>
          </a:xfrm>
          <a:noFill/>
          <a:ln>
            <a:noFill/>
          </a:ln>
          <a:effectLst/>
        </p:spPr>
        <p:txBody>
          <a:bodyPr anchor="ctr"/>
          <a:lstStyle>
            <a:lvl1pPr marL="0" indent="0" algn="ctr">
              <a:buNone/>
              <a:defRPr sz="10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975060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a:effectLst/>
        </p:spPr>
        <p:txBody>
          <a:bodyPr/>
          <a:lstStyle>
            <a:lvl1pPr>
              <a:defRPr sz="3600">
                <a:solidFill>
                  <a:srgbClr val="AA4600"/>
                </a:solidFill>
                <a:effectLst/>
              </a:defRPr>
            </a:lvl1pPr>
          </a:lstStyle>
          <a:p>
            <a:r>
              <a:rPr lang="en-US" dirty="0"/>
              <a:t>Click to edit Master title style</a:t>
            </a:r>
          </a:p>
        </p:txBody>
      </p:sp>
      <p:sp>
        <p:nvSpPr>
          <p:cNvPr id="3" name="Content Placeholder 2"/>
          <p:cNvSpPr>
            <a:spLocks noGrp="1"/>
          </p:cNvSpPr>
          <p:nvPr>
            <p:ph idx="1"/>
          </p:nvPr>
        </p:nvSpPr>
        <p:spPr>
          <a:xfrm>
            <a:off x="457200" y="1447800"/>
            <a:ext cx="8229600" cy="4876800"/>
          </a:xfrm>
          <a:effectLst/>
        </p:spPr>
        <p:txBody>
          <a:bodyPr/>
          <a:lstStyle>
            <a:lvl1pPr marL="284163" indent="-284163">
              <a:buFont typeface="Arial" panose="020B0604020202020204" pitchFamily="34" charset="0"/>
              <a:buChar char="•"/>
              <a:defRPr sz="2800">
                <a:effectLst/>
              </a:defRPr>
            </a:lvl1pPr>
            <a:lvl2pPr marL="742950" indent="-285750">
              <a:buFont typeface="Arial" panose="020B0604020202020204" pitchFamily="34" charset="0"/>
              <a:buChar char="•"/>
              <a:defRPr sz="2400">
                <a:solidFill>
                  <a:srgbClr val="AA4600"/>
                </a:solidFill>
                <a:effectLst/>
              </a:defRPr>
            </a:lvl2pPr>
            <a:lvl3pPr marL="1143000" indent="-228600">
              <a:buFont typeface="Arial" panose="020B0604020202020204" pitchFamily="34" charset="0"/>
              <a:buChar char="•"/>
              <a:defRPr sz="2000">
                <a:effectLst/>
              </a:defRPr>
            </a:lvl3pPr>
            <a:lvl4pPr marL="1600200" indent="-228600">
              <a:buFont typeface="Arial" panose="020B0604020202020204" pitchFamily="34" charset="0"/>
              <a:buChar char="•"/>
              <a:defRPr sz="2000">
                <a:effectLst/>
              </a:defRPr>
            </a:lvl4pPr>
            <a:lvl5pPr marL="2057400" indent="-228600">
              <a:buFont typeface="Arial" panose="020B0604020202020204" pitchFamily="34" charset="0"/>
              <a:buChar char="•"/>
              <a:defRPr sz="2000">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914400" y="6431280"/>
            <a:ext cx="7315200" cy="274320"/>
          </a:xfrm>
          <a:prstGeom prst="rect">
            <a:avLst/>
          </a:prstGeom>
          <a:noFill/>
        </p:spPr>
        <p:txBody>
          <a:bodyPr wrap="square" rtlCol="0" anchor="ctr">
            <a:noAutofit/>
          </a:bodyPr>
          <a:lstStyle/>
          <a:p>
            <a:pPr algn="ctr">
              <a:defRPr/>
            </a:pPr>
            <a:r>
              <a:rPr lang="en-US" sz="1000" i="0" dirty="0">
                <a:solidFill>
                  <a:schemeClr val="bg1"/>
                </a:solidFill>
                <a:latin typeface="Arial" panose="020B0604020202020204" pitchFamily="34" charset="0"/>
                <a:cs typeface="Arial" panose="020B0604020202020204" pitchFamily="34" charset="0"/>
              </a:rPr>
              <a:t>© 2019 Cengage. May not be scanned, copied or duplicated, or posted to a publicly accessible website, in whole or in part.</a:t>
            </a:r>
          </a:p>
        </p:txBody>
      </p:sp>
    </p:spTree>
    <p:extLst>
      <p:ext uri="{BB962C8B-B14F-4D97-AF65-F5344CB8AC3E}">
        <p14:creationId xmlns:p14="http://schemas.microsoft.com/office/powerpoint/2010/main" val="1530361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a:effectLst/>
        </p:spPr>
        <p:txBody>
          <a:bodyPr/>
          <a:lstStyle>
            <a:lvl1pPr>
              <a:defRPr sz="3600">
                <a:solidFill>
                  <a:srgbClr val="AA4600"/>
                </a:solidFill>
                <a:effectLst/>
              </a:defRPr>
            </a:lvl1pPr>
          </a:lstStyle>
          <a:p>
            <a:r>
              <a:rPr lang="en-US" dirty="0"/>
              <a:t>Click to edit Master title style</a:t>
            </a:r>
          </a:p>
        </p:txBody>
      </p:sp>
      <p:sp>
        <p:nvSpPr>
          <p:cNvPr id="3" name="Content Placeholder 2"/>
          <p:cNvSpPr>
            <a:spLocks noGrp="1"/>
          </p:cNvSpPr>
          <p:nvPr>
            <p:ph idx="1"/>
          </p:nvPr>
        </p:nvSpPr>
        <p:spPr>
          <a:xfrm>
            <a:off x="457200" y="1447800"/>
            <a:ext cx="3931920" cy="4876800"/>
          </a:xfrm>
          <a:effectLst/>
        </p:spPr>
        <p:txBody>
          <a:bodyPr/>
          <a:lstStyle>
            <a:lvl1pPr marL="284163" indent="-284163">
              <a:buFont typeface="Arial" panose="020B0604020202020204" pitchFamily="34" charset="0"/>
              <a:buChar char="•"/>
              <a:defRPr sz="2800">
                <a:effectLst/>
              </a:defRPr>
            </a:lvl1pPr>
            <a:lvl2pPr marL="742950" indent="-285750">
              <a:buFont typeface="Arial" panose="020B0604020202020204" pitchFamily="34" charset="0"/>
              <a:buChar char="•"/>
              <a:defRPr sz="2400">
                <a:solidFill>
                  <a:srgbClr val="AA4600"/>
                </a:solidFill>
                <a:effectLst/>
              </a:defRPr>
            </a:lvl2pPr>
            <a:lvl3pPr marL="1143000" indent="-228600">
              <a:buFont typeface="Arial" panose="020B0604020202020204" pitchFamily="34" charset="0"/>
              <a:buChar char="•"/>
              <a:defRPr sz="2000">
                <a:effectLst/>
              </a:defRPr>
            </a:lvl3pPr>
            <a:lvl4pPr marL="1600200" indent="-228600">
              <a:buFont typeface="Arial" panose="020B0604020202020204" pitchFamily="34" charset="0"/>
              <a:buChar char="•"/>
              <a:defRPr sz="2000">
                <a:effectLst/>
              </a:defRPr>
            </a:lvl4pPr>
            <a:lvl5pPr marL="2057400" indent="-228600">
              <a:buFont typeface="Arial" panose="020B0604020202020204" pitchFamily="34" charset="0"/>
              <a:buChar char="•"/>
              <a:defRPr sz="2000">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914400" y="6431280"/>
            <a:ext cx="7315200" cy="274320"/>
          </a:xfrm>
          <a:prstGeom prst="rect">
            <a:avLst/>
          </a:prstGeom>
          <a:noFill/>
        </p:spPr>
        <p:txBody>
          <a:bodyPr wrap="square" rtlCol="0" anchor="ctr">
            <a:noAutofit/>
          </a:bodyPr>
          <a:lstStyle/>
          <a:p>
            <a:pPr algn="ctr">
              <a:defRPr/>
            </a:pPr>
            <a:r>
              <a:rPr lang="en-US" sz="1000" i="0" dirty="0">
                <a:solidFill>
                  <a:schemeClr val="bg1"/>
                </a:solidFill>
                <a:latin typeface="Arial" panose="020B0604020202020204" pitchFamily="34" charset="0"/>
                <a:cs typeface="Arial" panose="020B0604020202020204" pitchFamily="34" charset="0"/>
              </a:rPr>
              <a:t>© 2019 Cengage. May not be scanned, copied or duplicated, or posted to a publicly accessible website, in whole or in part.</a:t>
            </a:r>
          </a:p>
        </p:txBody>
      </p:sp>
      <p:sp>
        <p:nvSpPr>
          <p:cNvPr id="6" name="Content Placeholder 2"/>
          <p:cNvSpPr>
            <a:spLocks noGrp="1"/>
          </p:cNvSpPr>
          <p:nvPr>
            <p:ph idx="10"/>
          </p:nvPr>
        </p:nvSpPr>
        <p:spPr>
          <a:xfrm>
            <a:off x="4754880" y="1447800"/>
            <a:ext cx="3931920" cy="4876800"/>
          </a:xfrm>
          <a:effectLst/>
        </p:spPr>
        <p:txBody>
          <a:bodyPr/>
          <a:lstStyle>
            <a:lvl1pPr marL="284163" indent="-284163">
              <a:buFont typeface="Arial" panose="020B0604020202020204" pitchFamily="34" charset="0"/>
              <a:buChar char="•"/>
              <a:defRPr sz="2800">
                <a:effectLst/>
              </a:defRPr>
            </a:lvl1pPr>
            <a:lvl2pPr marL="742950" indent="-285750">
              <a:buFont typeface="Arial" panose="020B0604020202020204" pitchFamily="34" charset="0"/>
              <a:buChar char="•"/>
              <a:defRPr sz="2400">
                <a:solidFill>
                  <a:srgbClr val="AA4600"/>
                </a:solidFill>
                <a:effectLst/>
              </a:defRPr>
            </a:lvl2pPr>
            <a:lvl3pPr marL="1143000" indent="-228600">
              <a:buFont typeface="Arial" panose="020B0604020202020204" pitchFamily="34" charset="0"/>
              <a:buChar char="•"/>
              <a:defRPr sz="2000">
                <a:effectLst/>
              </a:defRPr>
            </a:lvl3pPr>
            <a:lvl4pPr marL="1600200" indent="-228600">
              <a:buFont typeface="Arial" panose="020B0604020202020204" pitchFamily="34" charset="0"/>
              <a:buChar char="•"/>
              <a:defRPr sz="2000">
                <a:effectLst/>
              </a:defRPr>
            </a:lvl4pPr>
            <a:lvl5pPr marL="2057400" indent="-228600">
              <a:buFont typeface="Arial" panose="020B0604020202020204" pitchFamily="34" charset="0"/>
              <a:buChar char="•"/>
              <a:defRPr sz="2000">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594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a:effectLst/>
        </p:spPr>
        <p:txBody>
          <a:bodyPr/>
          <a:lstStyle>
            <a:lvl1pPr>
              <a:defRPr sz="3600">
                <a:solidFill>
                  <a:srgbClr val="AA4600"/>
                </a:solidFill>
                <a:effectLst/>
              </a:defRPr>
            </a:lvl1pPr>
          </a:lstStyle>
          <a:p>
            <a:r>
              <a:rPr lang="en-US" dirty="0"/>
              <a:t>Click to edit Master title style</a:t>
            </a:r>
          </a:p>
        </p:txBody>
      </p:sp>
      <p:sp>
        <p:nvSpPr>
          <p:cNvPr id="3" name="Content Placeholder 2"/>
          <p:cNvSpPr>
            <a:spLocks noGrp="1"/>
          </p:cNvSpPr>
          <p:nvPr>
            <p:ph idx="1"/>
          </p:nvPr>
        </p:nvSpPr>
        <p:spPr>
          <a:xfrm>
            <a:off x="457200" y="1447800"/>
            <a:ext cx="8229600" cy="2377440"/>
          </a:xfrm>
          <a:effectLst/>
        </p:spPr>
        <p:txBody>
          <a:bodyPr/>
          <a:lstStyle>
            <a:lvl1pPr marL="284163" indent="-284163">
              <a:buFont typeface="Arial" panose="020B0604020202020204" pitchFamily="34" charset="0"/>
              <a:buChar char="•"/>
              <a:defRPr sz="2800">
                <a:effectLst/>
              </a:defRPr>
            </a:lvl1pPr>
            <a:lvl2pPr marL="742950" indent="-285750">
              <a:buFont typeface="Arial" panose="020B0604020202020204" pitchFamily="34" charset="0"/>
              <a:buChar char="•"/>
              <a:defRPr sz="2400">
                <a:solidFill>
                  <a:srgbClr val="AA4600"/>
                </a:solidFill>
                <a:effectLst/>
              </a:defRPr>
            </a:lvl2pPr>
            <a:lvl3pPr marL="1143000" indent="-228600">
              <a:buFont typeface="Arial" panose="020B0604020202020204" pitchFamily="34" charset="0"/>
              <a:buChar char="•"/>
              <a:defRPr sz="2000">
                <a:effectLst/>
              </a:defRPr>
            </a:lvl3pPr>
            <a:lvl4pPr marL="1600200" indent="-228600">
              <a:buFont typeface="Arial" panose="020B0604020202020204" pitchFamily="34" charset="0"/>
              <a:buChar char="•"/>
              <a:defRPr sz="2000">
                <a:effectLst/>
              </a:defRPr>
            </a:lvl4pPr>
            <a:lvl5pPr marL="2057400" indent="-228600">
              <a:buFont typeface="Arial" panose="020B0604020202020204" pitchFamily="34" charset="0"/>
              <a:buChar char="•"/>
              <a:defRPr sz="2000">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914400" y="6431280"/>
            <a:ext cx="7315200" cy="274320"/>
          </a:xfrm>
          <a:prstGeom prst="rect">
            <a:avLst/>
          </a:prstGeom>
          <a:noFill/>
        </p:spPr>
        <p:txBody>
          <a:bodyPr wrap="square" rtlCol="0" anchor="ctr">
            <a:noAutofit/>
          </a:bodyPr>
          <a:lstStyle/>
          <a:p>
            <a:pPr algn="ctr">
              <a:defRPr/>
            </a:pPr>
            <a:r>
              <a:rPr lang="en-US" sz="1000" i="0" dirty="0">
                <a:solidFill>
                  <a:schemeClr val="bg1"/>
                </a:solidFill>
                <a:latin typeface="Arial" panose="020B0604020202020204" pitchFamily="34" charset="0"/>
                <a:cs typeface="Arial" panose="020B0604020202020204" pitchFamily="34" charset="0"/>
              </a:rPr>
              <a:t>© 2019 Cengage. May not be scanned, copied or duplicated, or posted to a publicly accessible website, in whole or in part.</a:t>
            </a:r>
          </a:p>
        </p:txBody>
      </p:sp>
      <p:sp>
        <p:nvSpPr>
          <p:cNvPr id="6" name="Content Placeholder 2"/>
          <p:cNvSpPr>
            <a:spLocks noGrp="1"/>
          </p:cNvSpPr>
          <p:nvPr>
            <p:ph idx="10"/>
          </p:nvPr>
        </p:nvSpPr>
        <p:spPr>
          <a:xfrm>
            <a:off x="457200" y="3962400"/>
            <a:ext cx="8229600" cy="2377440"/>
          </a:xfrm>
          <a:effectLst/>
        </p:spPr>
        <p:txBody>
          <a:bodyPr/>
          <a:lstStyle>
            <a:lvl1pPr marL="284163" indent="-284163">
              <a:buFont typeface="Arial" panose="020B0604020202020204" pitchFamily="34" charset="0"/>
              <a:buChar char="•"/>
              <a:defRPr sz="2800">
                <a:effectLst/>
              </a:defRPr>
            </a:lvl1pPr>
            <a:lvl2pPr marL="742950" indent="-285750">
              <a:buFont typeface="Arial" panose="020B0604020202020204" pitchFamily="34" charset="0"/>
              <a:buChar char="•"/>
              <a:defRPr sz="2400">
                <a:solidFill>
                  <a:srgbClr val="AA4600"/>
                </a:solidFill>
                <a:effectLst/>
              </a:defRPr>
            </a:lvl2pPr>
            <a:lvl3pPr marL="1143000" indent="-228600">
              <a:buFont typeface="Arial" panose="020B0604020202020204" pitchFamily="34" charset="0"/>
              <a:buChar char="•"/>
              <a:defRPr sz="2000">
                <a:effectLst/>
              </a:defRPr>
            </a:lvl3pPr>
            <a:lvl4pPr marL="1600200" indent="-228600">
              <a:buFont typeface="Arial" panose="020B0604020202020204" pitchFamily="34" charset="0"/>
              <a:buChar char="•"/>
              <a:defRPr sz="2000">
                <a:effectLst/>
              </a:defRPr>
            </a:lvl4pPr>
            <a:lvl5pPr marL="2057400" indent="-228600">
              <a:buFont typeface="Arial" panose="020B0604020202020204" pitchFamily="34" charset="0"/>
              <a:buChar char="•"/>
              <a:defRPr sz="2000">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9770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a:effectLst/>
        </p:spPr>
        <p:txBody>
          <a:bodyPr/>
          <a:lstStyle>
            <a:lvl1pPr>
              <a:defRPr sz="3600">
                <a:solidFill>
                  <a:srgbClr val="AA4600"/>
                </a:solidFill>
                <a:effectLst/>
              </a:defRPr>
            </a:lvl1pPr>
          </a:lstStyle>
          <a:p>
            <a:r>
              <a:rPr lang="en-US" dirty="0"/>
              <a:t>Click to edit Master title style</a:t>
            </a:r>
          </a:p>
        </p:txBody>
      </p:sp>
      <p:sp>
        <p:nvSpPr>
          <p:cNvPr id="3" name="Content Placeholder 2"/>
          <p:cNvSpPr>
            <a:spLocks noGrp="1"/>
          </p:cNvSpPr>
          <p:nvPr>
            <p:ph idx="1"/>
          </p:nvPr>
        </p:nvSpPr>
        <p:spPr>
          <a:xfrm>
            <a:off x="457200" y="1447800"/>
            <a:ext cx="8229600" cy="1097280"/>
          </a:xfrm>
          <a:effectLst/>
        </p:spPr>
        <p:txBody>
          <a:bodyPr/>
          <a:lstStyle>
            <a:lvl1pPr marL="284163" indent="-284163">
              <a:buFont typeface="Arial" panose="020B0604020202020204" pitchFamily="34" charset="0"/>
              <a:buChar char="•"/>
              <a:defRPr sz="2800">
                <a:effectLst/>
              </a:defRPr>
            </a:lvl1pPr>
            <a:lvl2pPr marL="742950" indent="-285750">
              <a:buFont typeface="Arial" panose="020B0604020202020204" pitchFamily="34" charset="0"/>
              <a:buChar char="•"/>
              <a:defRPr sz="2400">
                <a:solidFill>
                  <a:srgbClr val="AA4600"/>
                </a:solidFill>
                <a:effectLst/>
              </a:defRPr>
            </a:lvl2pPr>
            <a:lvl3pPr marL="1143000" indent="-228600">
              <a:buFont typeface="Arial" panose="020B0604020202020204" pitchFamily="34" charset="0"/>
              <a:buChar char="•"/>
              <a:defRPr sz="2000">
                <a:effectLst/>
              </a:defRPr>
            </a:lvl3pPr>
            <a:lvl4pPr marL="1600200" indent="-228600">
              <a:buFont typeface="Arial" panose="020B0604020202020204" pitchFamily="34" charset="0"/>
              <a:buChar char="•"/>
              <a:defRPr sz="2000">
                <a:effectLst/>
              </a:defRPr>
            </a:lvl4pPr>
            <a:lvl5pPr marL="2057400" indent="-228600">
              <a:buFont typeface="Arial" panose="020B0604020202020204" pitchFamily="34" charset="0"/>
              <a:buChar char="•"/>
              <a:defRPr sz="2000">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914400" y="6431280"/>
            <a:ext cx="7315200" cy="274320"/>
          </a:xfrm>
          <a:prstGeom prst="rect">
            <a:avLst/>
          </a:prstGeom>
          <a:noFill/>
        </p:spPr>
        <p:txBody>
          <a:bodyPr wrap="square" rtlCol="0" anchor="ctr">
            <a:noAutofit/>
          </a:bodyPr>
          <a:lstStyle/>
          <a:p>
            <a:pPr algn="ctr">
              <a:defRPr/>
            </a:pPr>
            <a:r>
              <a:rPr lang="en-US" sz="1000" i="0" dirty="0">
                <a:solidFill>
                  <a:schemeClr val="bg1"/>
                </a:solidFill>
                <a:latin typeface="Arial" panose="020B0604020202020204" pitchFamily="34" charset="0"/>
                <a:cs typeface="Arial" panose="020B0604020202020204" pitchFamily="34" charset="0"/>
              </a:rPr>
              <a:t>© 2019 Cengage. May not be scanned, copied or duplicated, or posted to a publicly accessible website, in whole or in part.</a:t>
            </a:r>
          </a:p>
        </p:txBody>
      </p:sp>
      <p:sp>
        <p:nvSpPr>
          <p:cNvPr id="6" name="Content Placeholder 2"/>
          <p:cNvSpPr>
            <a:spLocks noGrp="1"/>
          </p:cNvSpPr>
          <p:nvPr>
            <p:ph idx="10"/>
          </p:nvPr>
        </p:nvSpPr>
        <p:spPr>
          <a:xfrm>
            <a:off x="457200" y="2717800"/>
            <a:ext cx="8229600" cy="1097280"/>
          </a:xfrm>
          <a:effectLst/>
        </p:spPr>
        <p:txBody>
          <a:bodyPr/>
          <a:lstStyle>
            <a:lvl1pPr marL="284163" indent="-284163">
              <a:buFont typeface="Arial" panose="020B0604020202020204" pitchFamily="34" charset="0"/>
              <a:buChar char="•"/>
              <a:defRPr sz="2800">
                <a:effectLst/>
              </a:defRPr>
            </a:lvl1pPr>
            <a:lvl2pPr marL="742950" indent="-285750">
              <a:buFont typeface="Arial" panose="020B0604020202020204" pitchFamily="34" charset="0"/>
              <a:buChar char="•"/>
              <a:defRPr sz="2400">
                <a:solidFill>
                  <a:srgbClr val="AA4600"/>
                </a:solidFill>
                <a:effectLst/>
              </a:defRPr>
            </a:lvl2pPr>
            <a:lvl3pPr marL="1143000" indent="-228600">
              <a:buFont typeface="Arial" panose="020B0604020202020204" pitchFamily="34" charset="0"/>
              <a:buChar char="•"/>
              <a:defRPr sz="2000">
                <a:effectLst/>
              </a:defRPr>
            </a:lvl3pPr>
            <a:lvl4pPr marL="1600200" indent="-228600">
              <a:buFont typeface="Arial" panose="020B0604020202020204" pitchFamily="34" charset="0"/>
              <a:buChar char="•"/>
              <a:defRPr sz="2000">
                <a:effectLst/>
              </a:defRPr>
            </a:lvl4pPr>
            <a:lvl5pPr marL="2057400" indent="-228600">
              <a:buFont typeface="Arial" panose="020B0604020202020204" pitchFamily="34" charset="0"/>
              <a:buChar char="•"/>
              <a:defRPr sz="2000">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1"/>
          </p:nvPr>
        </p:nvSpPr>
        <p:spPr>
          <a:xfrm>
            <a:off x="457200" y="3987800"/>
            <a:ext cx="8229600" cy="1097280"/>
          </a:xfrm>
          <a:effectLst/>
        </p:spPr>
        <p:txBody>
          <a:bodyPr/>
          <a:lstStyle>
            <a:lvl1pPr marL="284163" indent="-284163">
              <a:buFont typeface="Arial" panose="020B0604020202020204" pitchFamily="34" charset="0"/>
              <a:buChar char="•"/>
              <a:defRPr sz="2800">
                <a:effectLst/>
              </a:defRPr>
            </a:lvl1pPr>
            <a:lvl2pPr marL="742950" indent="-285750">
              <a:buFont typeface="Arial" panose="020B0604020202020204" pitchFamily="34" charset="0"/>
              <a:buChar char="•"/>
              <a:defRPr sz="2400">
                <a:solidFill>
                  <a:srgbClr val="AA4600"/>
                </a:solidFill>
                <a:effectLst/>
              </a:defRPr>
            </a:lvl2pPr>
            <a:lvl3pPr marL="1143000" indent="-228600">
              <a:buFont typeface="Arial" panose="020B0604020202020204" pitchFamily="34" charset="0"/>
              <a:buChar char="•"/>
              <a:defRPr sz="2000">
                <a:effectLst/>
              </a:defRPr>
            </a:lvl3pPr>
            <a:lvl4pPr marL="1600200" indent="-228600">
              <a:buFont typeface="Arial" panose="020B0604020202020204" pitchFamily="34" charset="0"/>
              <a:buChar char="•"/>
              <a:defRPr sz="2000">
                <a:effectLst/>
              </a:defRPr>
            </a:lvl4pPr>
            <a:lvl5pPr marL="2057400" indent="-228600">
              <a:buFont typeface="Arial" panose="020B0604020202020204" pitchFamily="34" charset="0"/>
              <a:buChar char="•"/>
              <a:defRPr sz="2000">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2"/>
          </p:nvPr>
        </p:nvSpPr>
        <p:spPr>
          <a:xfrm>
            <a:off x="457200" y="5257800"/>
            <a:ext cx="8229600" cy="1097280"/>
          </a:xfrm>
          <a:effectLst/>
        </p:spPr>
        <p:txBody>
          <a:bodyPr/>
          <a:lstStyle>
            <a:lvl1pPr marL="284163" indent="-284163">
              <a:buFont typeface="Arial" panose="020B0604020202020204" pitchFamily="34" charset="0"/>
              <a:buChar char="•"/>
              <a:defRPr sz="2800">
                <a:effectLst/>
              </a:defRPr>
            </a:lvl1pPr>
            <a:lvl2pPr marL="742950" indent="-285750">
              <a:buFont typeface="Arial" panose="020B0604020202020204" pitchFamily="34" charset="0"/>
              <a:buChar char="•"/>
              <a:defRPr sz="2400">
                <a:solidFill>
                  <a:srgbClr val="AA4600"/>
                </a:solidFill>
                <a:effectLst/>
              </a:defRPr>
            </a:lvl2pPr>
            <a:lvl3pPr marL="1143000" indent="-228600">
              <a:buFont typeface="Arial" panose="020B0604020202020204" pitchFamily="34" charset="0"/>
              <a:buChar char="•"/>
              <a:defRPr sz="2000">
                <a:effectLst/>
              </a:defRPr>
            </a:lvl3pPr>
            <a:lvl4pPr marL="1600200" indent="-228600">
              <a:buFont typeface="Arial" panose="020B0604020202020204" pitchFamily="34" charset="0"/>
              <a:buChar char="•"/>
              <a:defRPr sz="2000">
                <a:effectLst/>
              </a:defRPr>
            </a:lvl4pPr>
            <a:lvl5pPr marL="2057400" indent="-228600">
              <a:buFont typeface="Arial" panose="020B0604020202020204" pitchFamily="34" charset="0"/>
              <a:buChar char="•"/>
              <a:defRPr sz="2000">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46577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46464"/>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blackWhite">
          <a:xfrm>
            <a:off x="685800" y="304800"/>
            <a:ext cx="7772400" cy="914400"/>
          </a:xfrm>
          <a:prstGeom prst="rect">
            <a:avLst/>
          </a:prstGeom>
          <a:solidFill>
            <a:schemeClr val="bg1"/>
          </a:solidFill>
          <a:ln w="12700">
            <a:solidFill>
              <a:schemeClr val="bg1"/>
            </a:solidFill>
            <a:miter lim="800000"/>
            <a:headEnd/>
            <a:tailEnd/>
          </a:ln>
          <a:effectLst>
            <a:outerShdw dist="107763"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gray">
          <a:xfrm>
            <a:off x="685800" y="1447800"/>
            <a:ext cx="7772400" cy="4876800"/>
          </a:xfrm>
          <a:prstGeom prst="rect">
            <a:avLst/>
          </a:prstGeom>
          <a:solidFill>
            <a:schemeClr val="bg1"/>
          </a:solidFill>
          <a:ln w="12700">
            <a:solidFill>
              <a:schemeClr val="bg1"/>
            </a:solidFill>
            <a:miter lim="800000"/>
            <a:headEnd/>
            <a:tailEnd/>
          </a:ln>
          <a:effectLst>
            <a:outerShdw dist="107763" dir="2700000" algn="ctr" rotWithShape="0">
              <a:schemeClr val="bg2"/>
            </a:outerShdw>
          </a:effectLst>
        </p:spPr>
        <p:txBody>
          <a:bodyPr vert="horz" wrap="square" lIns="137160" tIns="45720" rIns="13716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7348" name="Rectangle 4"/>
          <p:cNvSpPr>
            <a:spLocks noGrp="1" noChangeArrowheads="1"/>
          </p:cNvSpPr>
          <p:nvPr>
            <p:ph type="ftr" sz="quarter" idx="3"/>
          </p:nvPr>
        </p:nvSpPr>
        <p:spPr bwMode="auto">
          <a:xfrm>
            <a:off x="685800" y="6477000"/>
            <a:ext cx="7315200" cy="2286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1" hangingPunct="1">
              <a:defRPr sz="1000" i="1" smtClean="0">
                <a:latin typeface="Arial" charset="0"/>
              </a:defRPr>
            </a:lvl1pPr>
          </a:lstStyle>
          <a:p>
            <a:pPr>
              <a:defRPr/>
            </a:pPr>
            <a:r>
              <a:rPr lang="en-US"/>
              <a:t>© 2019 Cengage. May not be scanned, copied or duplicated, or posted to a publicly accessible website, in whole or in part. </a:t>
            </a:r>
            <a:endParaRPr lang="en-US" dirty="0"/>
          </a:p>
        </p:txBody>
      </p:sp>
    </p:spTree>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Lst>
  <p:hf sldNum="0" hdr="0" dt="0"/>
  <p:txStyles>
    <p:titleStyle>
      <a:lvl1pPr algn="ctr" rtl="0" fontAlgn="base">
        <a:spcBef>
          <a:spcPct val="0"/>
        </a:spcBef>
        <a:spcAft>
          <a:spcPct val="0"/>
        </a:spcAft>
        <a:defRPr sz="3200">
          <a:solidFill>
            <a:srgbClr val="FF6600"/>
          </a:solidFill>
          <a:latin typeface="Arial" panose="020B0604020202020204" pitchFamily="34" charset="0"/>
          <a:ea typeface="+mj-ea"/>
          <a:cs typeface="Arial" panose="020B0604020202020204" pitchFamily="34" charset="0"/>
        </a:defRPr>
      </a:lvl1pPr>
      <a:lvl2pPr algn="ctr" rtl="0" fontAlgn="base">
        <a:spcBef>
          <a:spcPct val="0"/>
        </a:spcBef>
        <a:spcAft>
          <a:spcPct val="0"/>
        </a:spcAft>
        <a:defRPr sz="3200">
          <a:solidFill>
            <a:srgbClr val="FF6600"/>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3200">
          <a:solidFill>
            <a:srgbClr val="FF6600"/>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3200">
          <a:solidFill>
            <a:srgbClr val="FF6600"/>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3200">
          <a:solidFill>
            <a:srgbClr val="FF6600"/>
          </a:solidFill>
          <a:effectLst>
            <a:outerShdw blurRad="38100" dist="38100" dir="2700000" algn="tl">
              <a:srgbClr val="000000"/>
            </a:outerShdw>
          </a:effectLst>
          <a:latin typeface="Arial" charset="0"/>
          <a:cs typeface="Arial" charset="0"/>
        </a:defRPr>
      </a:lvl5pPr>
      <a:lvl6pPr marL="457200" algn="ctr" rtl="0" eaLnBrk="1" fontAlgn="base" hangingPunct="1">
        <a:spcBef>
          <a:spcPct val="0"/>
        </a:spcBef>
        <a:spcAft>
          <a:spcPct val="0"/>
        </a:spcAft>
        <a:defRPr sz="3200">
          <a:solidFill>
            <a:srgbClr val="FFFF99"/>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3200">
          <a:solidFill>
            <a:srgbClr val="FFFF99"/>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3200">
          <a:solidFill>
            <a:srgbClr val="FFFF99"/>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3200">
          <a:solidFill>
            <a:srgbClr val="FFFF99"/>
          </a:solidFill>
          <a:effectLst>
            <a:outerShdw blurRad="38100" dist="38100" dir="2700000" algn="tl">
              <a:srgbClr val="000000"/>
            </a:outerShdw>
          </a:effectLst>
          <a:latin typeface="Tahoma" pitchFamily="34" charset="0"/>
        </a:defRPr>
      </a:lvl9pPr>
    </p:titleStyle>
    <p:bodyStyle>
      <a:lvl1pPr marL="284163" indent="-284163" algn="l" rtl="0" fontAlgn="base">
        <a:spcBef>
          <a:spcPct val="20000"/>
        </a:spcBef>
        <a:spcAft>
          <a:spcPct val="0"/>
        </a:spcAft>
        <a:buChar char="•"/>
        <a:defRPr sz="28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har char="–"/>
        <a:defRPr sz="2400">
          <a:solidFill>
            <a:srgbClr val="FF6600"/>
          </a:solidFill>
          <a:latin typeface="Arial" panose="020B0604020202020204" pitchFamily="34" charset="0"/>
          <a:cs typeface="Arial" panose="020B0604020202020204" pitchFamily="34" charset="0"/>
        </a:defRPr>
      </a:lvl2pPr>
      <a:lvl3pPr marL="1143000" indent="-228600" algn="l" rtl="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3pPr>
      <a:lvl4pPr marL="1600200" indent="-228600" algn="l" rtl="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rtl="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bg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chemeClr val="bg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chemeClr val="bg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1: An Investment Perspective of Human Resource Management</a:t>
            </a:r>
          </a:p>
        </p:txBody>
      </p:sp>
      <p:sp>
        <p:nvSpPr>
          <p:cNvPr id="3" name="Text Placeholder 2"/>
          <p:cNvSpPr>
            <a:spLocks noGrp="1"/>
          </p:cNvSpPr>
          <p:nvPr>
            <p:ph type="body" sz="quarter" idx="10"/>
          </p:nvPr>
        </p:nvSpPr>
        <p:spPr/>
        <p:txBody>
          <a:bodyPr/>
          <a:lstStyle/>
          <a:p>
            <a:r>
              <a:rPr lang="en-US" dirty="0"/>
              <a:t>© 2019 Cengage. May not be scanned, copied or duplicated, or posted to a publicly accessible website, in whole or in part.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a:latin typeface="Arial" charset="0"/>
                <a:cs typeface="Arial" charset="0"/>
              </a:rPr>
              <a:t>Human Resource Metrics</a:t>
            </a:r>
          </a:p>
        </p:txBody>
      </p:sp>
      <p:sp>
        <p:nvSpPr>
          <p:cNvPr id="32771" name="Content Placeholder 2"/>
          <p:cNvSpPr>
            <a:spLocks noGrp="1"/>
          </p:cNvSpPr>
          <p:nvPr>
            <p:ph idx="1"/>
          </p:nvPr>
        </p:nvSpPr>
        <p:spPr/>
        <p:txBody>
          <a:bodyPr/>
          <a:lstStyle/>
          <a:p>
            <a:r>
              <a:rPr lang="en-US" altLang="en-US" sz="2400" dirty="0">
                <a:latin typeface="Arial" charset="0"/>
                <a:cs typeface="Arial" charset="0"/>
              </a:rPr>
              <a:t>Wall Street analysts still generally fail to acknowledge human capital in assessing the value of an organization and the effect that human resources can have on stock price</a:t>
            </a:r>
          </a:p>
          <a:p>
            <a:r>
              <a:rPr lang="en-US" altLang="en-US" sz="2400" dirty="0">
                <a:latin typeface="Arial" charset="0"/>
                <a:cs typeface="Arial" charset="0"/>
              </a:rPr>
              <a:t>This is rooted in the fact that there are no “standard” metrics or measures of human capital, much as there are for other organizational assets</a:t>
            </a:r>
          </a:p>
          <a:p>
            <a:r>
              <a:rPr lang="en-US" altLang="en-US" sz="2400" dirty="0">
                <a:latin typeface="Arial" charset="0"/>
                <a:cs typeface="Arial" charset="0"/>
              </a:rPr>
              <a:t>Exhibit 1.4 lists some Common HR Metrics while Exhibit 1.5 displays the means of calculating five common metrics.  However, the appropriate metrics for any given organization will be </a:t>
            </a:r>
            <a:r>
              <a:rPr lang="en-US" altLang="en-US" sz="2400" dirty="0" err="1">
                <a:latin typeface="Arial" charset="0"/>
                <a:cs typeface="Arial" charset="0"/>
              </a:rPr>
              <a:t>dependant</a:t>
            </a:r>
            <a:r>
              <a:rPr lang="en-US" altLang="en-US" sz="2400" dirty="0">
                <a:latin typeface="Arial" charset="0"/>
                <a:cs typeface="Arial" charset="0"/>
              </a:rPr>
              <a:t> on that organization’s strategy.</a:t>
            </a:r>
          </a:p>
          <a:p>
            <a:endParaRPr lang="en-US" altLang="en-US" dirty="0">
              <a:latin typeface="Arial" charset="0"/>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a:latin typeface="Arial" charset="0"/>
                <a:cs typeface="Arial" charset="0"/>
              </a:rPr>
              <a:t>Exhibit 1.4: Common HR Metrics</a:t>
            </a:r>
          </a:p>
        </p:txBody>
      </p:sp>
      <p:pic>
        <p:nvPicPr>
          <p:cNvPr id="27650" name="Picture 2" descr="Common h r metrics include: absence rate, cost per hire, health care costs per employee, h r expense factor, human capital retun on investment, human capital value added, labor costs as a percentage of sales or revenues, profit per employee, revenue per employee, time to fill, training investment factor, training return on investment, turnover costs, turnover rate (monthly or annually), vacancy costs, vacancy rate, workers' compensation cost per employee, workers' compensation incident rate, workers' compensation severity rate, yield ratio." title="exhibit 1 4 common h r metrics"/>
          <p:cNvPicPr>
            <a:picLocks noGrp="1" noChangeAspect="1"/>
          </p:cNvPicPr>
          <p:nvPr>
            <p:ph idx="1"/>
          </p:nvPr>
        </p:nvPicPr>
        <p:blipFill>
          <a:blip r:embed="rId2"/>
          <a:stretch>
            <a:fillRect/>
          </a:stretch>
        </p:blipFill>
        <p:spPr>
          <a:xfrm>
            <a:off x="2028305" y="1450571"/>
            <a:ext cx="5087389" cy="487125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a:latin typeface="Arial" charset="0"/>
                <a:cs typeface="Arial" charset="0"/>
              </a:rPr>
              <a:t>Exhibit 1.5: Calculation of Human Capital Measures</a:t>
            </a:r>
          </a:p>
        </p:txBody>
      </p:sp>
      <p:pic>
        <p:nvPicPr>
          <p:cNvPr id="28674" name="Picture 2" descr="The calculation of human capital measures is presented in a tabular form. The table has three columns and five rows. The column heading are: measure, formula, and value or use. Row 1. Measure: human capital r o i. Formula: revenue, minus, (operating expenses, minus, compensation + benefits costs), divided by, compensation + benefits costs. Value or use: allows determination of return on human investments relative to productivity and profitability; represents pre-tax profit for amounts invested in employee pay and benefits after removal of capital expenses. Row 2. Measure: profit per employee. Formula: revenue, minus, operating expenses, divided by, number of full-time equivalent (f t e) employees. Value and use: illustrates the value created by employees; provides a means of productivity and expense analysis. Row 3. Measure: h r expense factor. Formula: total h r expense, divided by, total operating expenses. Value or use: illustrates the degree of leverage of human capital; provides a benchmark for overall expense analysis relative to targets or budgets. Row 4. Measure: human capital value added. Formula: revenue, minus, (operating expenses, minus, compensation + benefits costs), divided by, total number of f t e employees. Value or use: shows the value of employee knowledge, skills, and performance and how human capital adds value to an organization. Row 5. Measure: turnover rate. Formula: number of employee separations (during a given time period), divided by, number of employees. Value or use: provides a measure of workplace retention efforts, which can impact direct costs, stability, profitability morale, and productivity; can be used as a measure of success for retention and reward programs." title="exhibit 1 5 calculation of human capital measures"/>
          <p:cNvPicPr>
            <a:picLocks noGrp="1" noChangeAspect="1"/>
          </p:cNvPicPr>
          <p:nvPr>
            <p:ph idx="1"/>
          </p:nvPr>
        </p:nvPicPr>
        <p:blipFill>
          <a:blip r:embed="rId2"/>
          <a:stretch>
            <a:fillRect/>
          </a:stretch>
        </p:blipFill>
        <p:spPr>
          <a:xfrm>
            <a:off x="1219200" y="1600200"/>
            <a:ext cx="6705600" cy="4544486"/>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HR Metrics Are Complex</a:t>
            </a:r>
          </a:p>
        </p:txBody>
      </p:sp>
      <p:sp>
        <p:nvSpPr>
          <p:cNvPr id="3" name="Content Placeholder 2"/>
          <p:cNvSpPr>
            <a:spLocks noGrp="1"/>
          </p:cNvSpPr>
          <p:nvPr>
            <p:ph idx="1"/>
          </p:nvPr>
        </p:nvSpPr>
        <p:spPr/>
        <p:txBody>
          <a:bodyPr/>
          <a:lstStyle/>
          <a:p>
            <a:r>
              <a:rPr lang="en-US" altLang="en-US" dirty="0">
                <a:latin typeface="Arial" charset="0"/>
                <a:cs typeface="Arial" charset="0"/>
              </a:rPr>
              <a:t>90% of Fortune 500 organizations evaluate HR operations on basis of three metrics:</a:t>
            </a:r>
          </a:p>
          <a:p>
            <a:pPr lvl="1"/>
            <a:r>
              <a:rPr lang="en-US" altLang="en-US" dirty="0">
                <a:latin typeface="Arial" charset="0"/>
                <a:cs typeface="Arial" charset="0"/>
              </a:rPr>
              <a:t>Employee retention and turnover</a:t>
            </a:r>
          </a:p>
          <a:p>
            <a:pPr lvl="1"/>
            <a:r>
              <a:rPr lang="en-US" altLang="en-US" dirty="0">
                <a:latin typeface="Arial" charset="0"/>
                <a:cs typeface="Arial" charset="0"/>
              </a:rPr>
              <a:t>Corporate morale</a:t>
            </a:r>
          </a:p>
          <a:p>
            <a:pPr lvl="1"/>
            <a:r>
              <a:rPr lang="en-US" altLang="en-US" dirty="0">
                <a:latin typeface="Arial" charset="0"/>
                <a:cs typeface="Arial" charset="0"/>
              </a:rPr>
              <a:t>Employee satisfaction</a:t>
            </a:r>
          </a:p>
          <a:p>
            <a:r>
              <a:rPr lang="en-US" altLang="en-US" dirty="0">
                <a:latin typeface="Arial" charset="0"/>
                <a:cs typeface="Arial" charset="0"/>
              </a:rPr>
              <a:t>These metrics do not necessarily illustrate how HR impacts </a:t>
            </a:r>
          </a:p>
          <a:p>
            <a:pPr lvl="1"/>
            <a:r>
              <a:rPr lang="en-US" altLang="en-US" dirty="0">
                <a:latin typeface="Arial" charset="0"/>
                <a:cs typeface="Arial" charset="0"/>
              </a:rPr>
              <a:t>Profits </a:t>
            </a:r>
          </a:p>
          <a:p>
            <a:pPr lvl="1"/>
            <a:r>
              <a:rPr lang="en-US" altLang="en-US" dirty="0">
                <a:latin typeface="Arial" charset="0"/>
                <a:cs typeface="Arial" charset="0"/>
              </a:rPr>
              <a:t>Shareholder value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Mercer Model of Measuring HR Impact</a:t>
            </a:r>
          </a:p>
        </p:txBody>
      </p:sp>
      <p:sp>
        <p:nvSpPr>
          <p:cNvPr id="3" name="Content Placeholder 2"/>
          <p:cNvSpPr>
            <a:spLocks noGrp="1"/>
          </p:cNvSpPr>
          <p:nvPr>
            <p:ph idx="1"/>
          </p:nvPr>
        </p:nvSpPr>
        <p:spPr/>
        <p:txBody>
          <a:bodyPr/>
          <a:lstStyle/>
          <a:p>
            <a:r>
              <a:rPr lang="en-US" altLang="en-US" dirty="0">
                <a:latin typeface="Arial" charset="0"/>
                <a:cs typeface="Arial" charset="0"/>
              </a:rPr>
              <a:t>Identify problem HR can impact</a:t>
            </a:r>
          </a:p>
          <a:p>
            <a:r>
              <a:rPr lang="en-US" altLang="en-US" dirty="0">
                <a:latin typeface="Arial" charset="0"/>
                <a:cs typeface="Arial" charset="0"/>
              </a:rPr>
              <a:t>Calculate actual cost of problem</a:t>
            </a:r>
          </a:p>
          <a:p>
            <a:r>
              <a:rPr lang="en-US" altLang="en-US" dirty="0">
                <a:latin typeface="Arial" charset="0"/>
                <a:cs typeface="Arial" charset="0"/>
              </a:rPr>
              <a:t>Choose HR solution that addresses problem</a:t>
            </a:r>
          </a:p>
          <a:p>
            <a:r>
              <a:rPr lang="en-US" altLang="en-US" dirty="0">
                <a:latin typeface="Arial" charset="0"/>
                <a:cs typeface="Arial" charset="0"/>
              </a:rPr>
              <a:t>Calculate cost of solution</a:t>
            </a:r>
          </a:p>
          <a:p>
            <a:r>
              <a:rPr lang="en-US" altLang="en-US" dirty="0">
                <a:latin typeface="Arial" charset="0"/>
                <a:cs typeface="Arial" charset="0"/>
              </a:rPr>
              <a:t>Calculate value of improvement 6 to 24 months after implementation</a:t>
            </a:r>
          </a:p>
          <a:p>
            <a:r>
              <a:rPr lang="en-US" altLang="en-US" dirty="0">
                <a:latin typeface="Arial" charset="0"/>
                <a:cs typeface="Arial" charset="0"/>
              </a:rPr>
              <a:t>Calculate specific return on investment</a:t>
            </a:r>
          </a:p>
          <a:p>
            <a:r>
              <a:rPr lang="en-US" altLang="en-US" dirty="0">
                <a:latin typeface="Arial" charset="0"/>
                <a:cs typeface="Arial" charset="0"/>
              </a:rPr>
              <a:t>ROI in human assets often not realized until some time in future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latin typeface="Arial" charset="0"/>
                <a:cs typeface="Arial" charset="0"/>
              </a:rPr>
              <a:t>HR Analytics </a:t>
            </a:r>
          </a:p>
        </p:txBody>
      </p:sp>
      <p:sp>
        <p:nvSpPr>
          <p:cNvPr id="37891" name="Content Placeholder 2"/>
          <p:cNvSpPr>
            <a:spLocks noGrp="1"/>
          </p:cNvSpPr>
          <p:nvPr>
            <p:ph idx="1"/>
          </p:nvPr>
        </p:nvSpPr>
        <p:spPr/>
        <p:txBody>
          <a:bodyPr/>
          <a:lstStyle/>
          <a:p>
            <a:pPr lvl="1">
              <a:spcBef>
                <a:spcPts val="1200"/>
              </a:spcBef>
              <a:spcAft>
                <a:spcPts val="600"/>
              </a:spcAft>
              <a:buFont typeface="Arial" charset="0"/>
              <a:buChar char="•"/>
            </a:pPr>
            <a:r>
              <a:rPr lang="en-US" altLang="en-US" dirty="0">
                <a:solidFill>
                  <a:schemeClr val="tx1"/>
                </a:solidFill>
                <a:latin typeface="Arial" charset="0"/>
                <a:cs typeface="Arial" charset="0"/>
              </a:rPr>
              <a:t>Analytics is the systematic collection, reporting and analysis of various metrics which are critical to effective performance</a:t>
            </a:r>
            <a:endParaRPr lang="en-US" altLang="en-US" sz="1600" dirty="0">
              <a:solidFill>
                <a:schemeClr val="tx1"/>
              </a:solidFill>
              <a:latin typeface="Arial" charset="0"/>
              <a:cs typeface="Arial" charset="0"/>
            </a:endParaRPr>
          </a:p>
          <a:p>
            <a:pPr lvl="1">
              <a:spcBef>
                <a:spcPts val="1200"/>
              </a:spcBef>
              <a:spcAft>
                <a:spcPts val="600"/>
              </a:spcAft>
              <a:buFont typeface="Arial" charset="0"/>
              <a:buChar char="•"/>
            </a:pPr>
            <a:r>
              <a:rPr lang="en-US" altLang="en-US" dirty="0">
                <a:solidFill>
                  <a:schemeClr val="tx1"/>
                </a:solidFill>
                <a:latin typeface="Arial" charset="0"/>
                <a:cs typeface="Arial" charset="0"/>
              </a:rPr>
              <a:t>Analytics often involve the process of benchmarking where the organization compares actual performance to goals and/or to the performance on a similar metric by competing organizations</a:t>
            </a:r>
            <a:endParaRPr lang="en-US" altLang="en-US" sz="1600" dirty="0">
              <a:solidFill>
                <a:schemeClr val="tx1"/>
              </a:solidFill>
              <a:latin typeface="Arial" charset="0"/>
              <a:cs typeface="Arial" charset="0"/>
            </a:endParaRPr>
          </a:p>
          <a:p>
            <a:pPr lvl="1">
              <a:spcBef>
                <a:spcPts val="1200"/>
              </a:spcBef>
              <a:spcAft>
                <a:spcPts val="600"/>
              </a:spcAft>
              <a:buFont typeface="Arial" charset="0"/>
              <a:buChar char="•"/>
            </a:pPr>
            <a:r>
              <a:rPr lang="en-US" altLang="en-US" dirty="0">
                <a:solidFill>
                  <a:schemeClr val="tx1"/>
                </a:solidFill>
                <a:latin typeface="Arial" charset="0"/>
                <a:cs typeface="Arial" charset="0"/>
              </a:rPr>
              <a:t>Exhibit 1.6 shows some examples of the types of relationships which HR analytics can document and analyze</a:t>
            </a:r>
            <a:endParaRPr lang="en-US" altLang="en-US" sz="1600" dirty="0">
              <a:solidFill>
                <a:schemeClr val="tx1"/>
              </a:solidFill>
              <a:latin typeface="Arial" charset="0"/>
              <a:cs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a:latin typeface="Arial" charset="0"/>
                <a:cs typeface="Arial" charset="0"/>
              </a:rPr>
              <a:t>Exhibit 1.6: Using Analytics to Understand Relationships</a:t>
            </a:r>
          </a:p>
        </p:txBody>
      </p:sp>
      <p:pic>
        <p:nvPicPr>
          <p:cNvPr id="2" name="Picture 2" descr="Does satisfaction with pay impact retention, or, conversely, turnover? Do flexible work schedules impact efficiency or productivity? Do training expenditures impact profitability? What hiring criteria best predicts high-performing employees? How does a given performance management system impact communications and teamwork? Do specific programs impact employee productivity and retention? Do diversity initiatives produce a diverse workforce at all levels of the organization?" title="exhibit 1 6 Using Analytics to Understand Relationships"/>
          <p:cNvPicPr>
            <a:picLocks noGrp="1" noChangeAspect="1"/>
          </p:cNvPicPr>
          <p:nvPr>
            <p:ph idx="1"/>
          </p:nvPr>
        </p:nvPicPr>
        <p:blipFill>
          <a:blip r:embed="rId2"/>
          <a:stretch>
            <a:fillRect/>
          </a:stretch>
        </p:blipFill>
        <p:spPr>
          <a:xfrm>
            <a:off x="457200" y="1886932"/>
            <a:ext cx="8229600" cy="3980468"/>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Investment-Oriented Organization</a:t>
            </a:r>
          </a:p>
        </p:txBody>
      </p:sp>
      <p:sp>
        <p:nvSpPr>
          <p:cNvPr id="3" name="Content Placeholder 2"/>
          <p:cNvSpPr>
            <a:spLocks noGrp="1"/>
          </p:cNvSpPr>
          <p:nvPr>
            <p:ph idx="1"/>
          </p:nvPr>
        </p:nvSpPr>
        <p:spPr/>
        <p:txBody>
          <a:bodyPr/>
          <a:lstStyle/>
          <a:p>
            <a:pPr>
              <a:spcAft>
                <a:spcPts val="600"/>
              </a:spcAft>
            </a:pPr>
            <a:r>
              <a:rPr lang="en-US" altLang="en-US" dirty="0">
                <a:latin typeface="Arial" charset="0"/>
                <a:cs typeface="Arial" charset="0"/>
              </a:rPr>
              <a:t>Sees people as central to mission and strategy</a:t>
            </a:r>
          </a:p>
          <a:p>
            <a:pPr>
              <a:spcAft>
                <a:spcPts val="600"/>
              </a:spcAft>
            </a:pPr>
            <a:r>
              <a:rPr lang="en-US" altLang="en-US" dirty="0">
                <a:latin typeface="Arial" charset="0"/>
                <a:cs typeface="Arial" charset="0"/>
              </a:rPr>
              <a:t>Mission statement and strategic objectives espouse value of human assets in achieving goals</a:t>
            </a:r>
          </a:p>
          <a:p>
            <a:pPr>
              <a:spcAft>
                <a:spcPts val="600"/>
              </a:spcAft>
            </a:pPr>
            <a:r>
              <a:rPr lang="en-US" altLang="en-US" dirty="0">
                <a:latin typeface="Arial" charset="0"/>
                <a:cs typeface="Arial" charset="0"/>
              </a:rPr>
              <a:t>Management philosophy encouraging  development and retention of human assets </a:t>
            </a:r>
          </a:p>
          <a:p>
            <a:pPr>
              <a:spcAft>
                <a:spcPts val="600"/>
              </a:spcAft>
            </a:pPr>
            <a:r>
              <a:rPr lang="en-US" altLang="en-US" dirty="0">
                <a:latin typeface="Arial" charset="0"/>
                <a:cs typeface="Arial" charset="0"/>
              </a:rPr>
              <a:t>Does not treat human assets in same ways as physical assets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charset="0"/>
                <a:cs typeface="Arial" charset="0"/>
              </a:rPr>
              <a:t>Investment Orientation Factors </a:t>
            </a:r>
            <a:r>
              <a:rPr lang="en-US" altLang="en-US" sz="1800" dirty="0">
                <a:latin typeface="Arial" charset="0"/>
                <a:cs typeface="Arial" charset="0"/>
              </a:rPr>
              <a:t>(1)</a:t>
            </a:r>
            <a:endParaRPr lang="en-US" dirty="0"/>
          </a:p>
        </p:txBody>
      </p:sp>
      <p:sp>
        <p:nvSpPr>
          <p:cNvPr id="3" name="Content Placeholder 2"/>
          <p:cNvSpPr>
            <a:spLocks noGrp="1"/>
          </p:cNvSpPr>
          <p:nvPr>
            <p:ph idx="1"/>
          </p:nvPr>
        </p:nvSpPr>
        <p:spPr/>
        <p:txBody>
          <a:bodyPr/>
          <a:lstStyle/>
          <a:p>
            <a:r>
              <a:rPr lang="en-US" altLang="en-US" dirty="0">
                <a:latin typeface="Arial" charset="0"/>
                <a:cs typeface="Arial" charset="0"/>
              </a:rPr>
              <a:t>Senior Management Values and Actions</a:t>
            </a:r>
          </a:p>
          <a:p>
            <a:pPr lvl="1"/>
            <a:r>
              <a:rPr lang="en-US" altLang="en-US" dirty="0">
                <a:latin typeface="Arial" charset="0"/>
                <a:cs typeface="Arial" charset="0"/>
              </a:rPr>
              <a:t>Managers need “investment orientation” toward  people</a:t>
            </a:r>
          </a:p>
          <a:p>
            <a:r>
              <a:rPr lang="en-US" altLang="en-US" dirty="0">
                <a:latin typeface="Arial" charset="0"/>
                <a:cs typeface="Arial" charset="0"/>
              </a:rPr>
              <a:t>Attitude Toward Risk</a:t>
            </a:r>
          </a:p>
          <a:p>
            <a:pPr lvl="1"/>
            <a:r>
              <a:rPr lang="en-US" altLang="en-US" dirty="0">
                <a:latin typeface="Arial" charset="0"/>
                <a:cs typeface="Arial" charset="0"/>
              </a:rPr>
              <a:t>Investment in human resources inherently riskier </a:t>
            </a:r>
          </a:p>
          <a:p>
            <a:pPr lvl="1"/>
            <a:r>
              <a:rPr lang="en-US" altLang="en-US" dirty="0">
                <a:latin typeface="Arial" charset="0"/>
                <a:cs typeface="Arial" charset="0"/>
              </a:rPr>
              <a:t>Human assets never absolutely “owned” </a:t>
            </a:r>
          </a:p>
          <a:p>
            <a:r>
              <a:rPr lang="en-US" altLang="en-US" dirty="0">
                <a:latin typeface="Arial" charset="0"/>
                <a:cs typeface="Arial" charset="0"/>
              </a:rPr>
              <a:t>Nature of Skills Needed by Employees</a:t>
            </a:r>
          </a:p>
          <a:p>
            <a:pPr lvl="1"/>
            <a:r>
              <a:rPr lang="en-US" altLang="en-US" dirty="0">
                <a:latin typeface="Arial" charset="0"/>
                <a:cs typeface="Arial" charset="0"/>
              </a:rPr>
              <a:t>The more marketable employee skills, the riskier the firm’s investment in skill development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charset="0"/>
                <a:cs typeface="Arial" charset="0"/>
              </a:rPr>
              <a:t>Investment Orientation Factors </a:t>
            </a:r>
            <a:r>
              <a:rPr lang="en-US" altLang="en-US" sz="1800" dirty="0">
                <a:latin typeface="Arial" charset="0"/>
                <a:cs typeface="Arial" charset="0"/>
              </a:rPr>
              <a:t>(2)</a:t>
            </a:r>
            <a:endParaRPr lang="en-US" dirty="0"/>
          </a:p>
        </p:txBody>
      </p:sp>
      <p:sp>
        <p:nvSpPr>
          <p:cNvPr id="3" name="Content Placeholder 2"/>
          <p:cNvSpPr>
            <a:spLocks noGrp="1"/>
          </p:cNvSpPr>
          <p:nvPr>
            <p:ph idx="1"/>
          </p:nvPr>
        </p:nvSpPr>
        <p:spPr/>
        <p:txBody>
          <a:bodyPr/>
          <a:lstStyle/>
          <a:p>
            <a:r>
              <a:rPr lang="en-US" altLang="en-US" sz="3200" dirty="0">
                <a:latin typeface="Arial" charset="0"/>
                <a:cs typeface="Arial" charset="0"/>
              </a:rPr>
              <a:t>Utilitarian (“Bottom Line”) Mentality</a:t>
            </a:r>
          </a:p>
          <a:p>
            <a:pPr lvl="1"/>
            <a:r>
              <a:rPr lang="en-US" altLang="en-US" sz="2800" dirty="0">
                <a:latin typeface="Arial" charset="0"/>
                <a:cs typeface="Arial" charset="0"/>
              </a:rPr>
              <a:t>Attempt made to quantify employee worth through cost-benefit analysis</a:t>
            </a:r>
          </a:p>
          <a:p>
            <a:pPr lvl="1"/>
            <a:r>
              <a:rPr lang="en-US" altLang="en-US" sz="2800" dirty="0">
                <a:latin typeface="Arial" charset="0"/>
                <a:cs typeface="Arial" charset="0"/>
              </a:rPr>
              <a:t>“Soft” benefits of HR programs difficult to objectively quantify</a:t>
            </a:r>
          </a:p>
          <a:p>
            <a:r>
              <a:rPr lang="en-US" altLang="en-US" sz="3200" dirty="0">
                <a:latin typeface="Arial" charset="0"/>
                <a:cs typeface="Arial" charset="0"/>
              </a:rPr>
              <a:t>Availability of Outsourcing</a:t>
            </a:r>
          </a:p>
          <a:p>
            <a:pPr lvl="1"/>
            <a:r>
              <a:rPr lang="en-US" altLang="en-US" sz="2800" dirty="0">
                <a:latin typeface="Arial" charset="0"/>
                <a:cs typeface="Arial" charset="0"/>
              </a:rPr>
              <a:t>Given availability of cost-effective outsourcing, investments in HR should produce </a:t>
            </a:r>
            <a:r>
              <a:rPr lang="en-US" altLang="en-US" sz="2800" i="1" dirty="0">
                <a:latin typeface="Arial" charset="0"/>
                <a:cs typeface="Arial" charset="0"/>
              </a:rPr>
              <a:t>highest returns</a:t>
            </a:r>
            <a:r>
              <a:rPr lang="en-US" altLang="en-US" sz="2800" dirty="0">
                <a:latin typeface="Arial" charset="0"/>
                <a:cs typeface="Arial" charset="0"/>
              </a:rPr>
              <a:t> and </a:t>
            </a:r>
            <a:r>
              <a:rPr lang="en-US" altLang="en-US" sz="2800" i="1" dirty="0">
                <a:latin typeface="Arial" charset="0"/>
                <a:cs typeface="Arial" charset="0"/>
              </a:rPr>
              <a:t>sustainable competitive advantages</a:t>
            </a:r>
            <a:r>
              <a:rPr lang="en-US" altLang="en-US" sz="2800" dirty="0">
                <a:latin typeface="Arial" charset="0"/>
                <a:cs typeface="Arial"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Strategic View of Human Resources</a:t>
            </a:r>
          </a:p>
        </p:txBody>
      </p:sp>
      <p:sp>
        <p:nvSpPr>
          <p:cNvPr id="3" name="Content Placeholder 2"/>
          <p:cNvSpPr>
            <a:spLocks noGrp="1"/>
          </p:cNvSpPr>
          <p:nvPr>
            <p:ph idx="1"/>
          </p:nvPr>
        </p:nvSpPr>
        <p:spPr/>
        <p:txBody>
          <a:bodyPr/>
          <a:lstStyle/>
          <a:p>
            <a:r>
              <a:rPr lang="en-US" altLang="en-US" sz="2800" dirty="0">
                <a:latin typeface="Arial" charset="0"/>
                <a:cs typeface="Arial" charset="0"/>
              </a:rPr>
              <a:t>Employees are </a:t>
            </a:r>
            <a:r>
              <a:rPr lang="en-US" altLang="en-US" sz="2800" i="1" dirty="0">
                <a:latin typeface="Arial" charset="0"/>
                <a:cs typeface="Arial" charset="0"/>
              </a:rPr>
              <a:t>human assets</a:t>
            </a:r>
            <a:r>
              <a:rPr lang="en-US" altLang="en-US" sz="2800" dirty="0">
                <a:latin typeface="Arial" charset="0"/>
                <a:cs typeface="Arial" charset="0"/>
              </a:rPr>
              <a:t> </a:t>
            </a:r>
          </a:p>
          <a:p>
            <a:pPr lvl="1"/>
            <a:r>
              <a:rPr lang="en-US" altLang="en-US" sz="2400" dirty="0">
                <a:latin typeface="Arial" charset="0"/>
                <a:cs typeface="Arial" charset="0"/>
              </a:rPr>
              <a:t>Increase in value to organization and marketplace when investments of appropriate policies and programs are applied</a:t>
            </a:r>
          </a:p>
          <a:p>
            <a:r>
              <a:rPr lang="en-US" altLang="en-US" sz="2800" dirty="0">
                <a:latin typeface="Arial" charset="0"/>
                <a:cs typeface="Arial" charset="0"/>
              </a:rPr>
              <a:t>Effective organizations recognize that employees have value</a:t>
            </a:r>
          </a:p>
          <a:p>
            <a:pPr lvl="1"/>
            <a:r>
              <a:rPr lang="en-US" altLang="en-US" sz="2400" dirty="0">
                <a:latin typeface="Arial" charset="0"/>
                <a:cs typeface="Arial" charset="0"/>
              </a:rPr>
              <a:t>Much as organization’s physical and capital assets have value</a:t>
            </a:r>
          </a:p>
          <a:p>
            <a:r>
              <a:rPr lang="en-US" altLang="en-US" sz="2800" dirty="0">
                <a:latin typeface="Arial" charset="0"/>
                <a:cs typeface="Arial" charset="0"/>
              </a:rPr>
              <a:t>Employees are valuable source of </a:t>
            </a:r>
            <a:r>
              <a:rPr lang="en-US" altLang="en-US" sz="2800" i="1" dirty="0">
                <a:latin typeface="Arial" charset="0"/>
                <a:cs typeface="Arial" charset="0"/>
              </a:rPr>
              <a:t>sustainable competitive advantage</a:t>
            </a:r>
            <a:endParaRPr lang="en-US" altLang="en-US" sz="2800" dirty="0">
              <a:latin typeface="Arial" charset="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a:latin typeface="Arial" charset="0"/>
                <a:cs typeface="Arial" charset="0"/>
              </a:rPr>
              <a:t>Exhibit 1.7: Factors Influencing an Organization’s Investment Orientation</a:t>
            </a:r>
          </a:p>
        </p:txBody>
      </p:sp>
      <p:pic>
        <p:nvPicPr>
          <p:cNvPr id="36866" name="Picture 2" descr="The factors influencing an organization’s investment orientation are: management values, attitude toward risk, nature of employee skills, utilitarianism, and availability of outsourcing." title="Exhibit 1 7 factors influencing an organization’s investment orientation"/>
          <p:cNvPicPr>
            <a:picLocks noGrp="1" noChangeAspect="1"/>
          </p:cNvPicPr>
          <p:nvPr>
            <p:ph idx="1"/>
          </p:nvPr>
        </p:nvPicPr>
        <p:blipFill>
          <a:blip r:embed="rId2"/>
          <a:stretch>
            <a:fillRect/>
          </a:stretch>
        </p:blipFill>
        <p:spPr>
          <a:xfrm>
            <a:off x="1066800" y="1561370"/>
            <a:ext cx="7239000" cy="454171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a:latin typeface="Arial" charset="0"/>
                <a:cs typeface="Arial" charset="0"/>
              </a:rPr>
              <a:t>Exhibit 1.1: Sources of Employee Value</a:t>
            </a:r>
          </a:p>
        </p:txBody>
      </p:sp>
      <p:pic>
        <p:nvPicPr>
          <p:cNvPr id="6" name="Picture 2" descr="Sources of employee value include: technical knowledge, which includes markets, processes, customers, and environment. Ability to learn and grow, which includes openness to new ideas and acquisition of knowledge or skills. decision making capabilities, which includes analytical skills, problem solving skills, and change management and implementation skills. motivation, which includes job satisfaction, challenging work, and perceived fit with organization. commitment, which includes belief in mission and engagement. teamwork, which includes interpersonal skills and leadership skills." title="exhibit 1 1 Sources of employee value"/>
          <p:cNvPicPr>
            <a:picLocks noGrp="1" noChangeAspect="1"/>
          </p:cNvPicPr>
          <p:nvPr>
            <p:ph idx="1"/>
          </p:nvPr>
        </p:nvPicPr>
        <p:blipFill>
          <a:blip r:embed="rId2"/>
          <a:stretch>
            <a:fillRect/>
          </a:stretch>
        </p:blipFill>
        <p:spPr>
          <a:xfrm>
            <a:off x="3462399" y="1371600"/>
            <a:ext cx="2219202" cy="50292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Employee Value</a:t>
            </a:r>
          </a:p>
        </p:txBody>
      </p:sp>
      <p:sp>
        <p:nvSpPr>
          <p:cNvPr id="3" name="Content Placeholder 2"/>
          <p:cNvSpPr>
            <a:spLocks noGrp="1"/>
          </p:cNvSpPr>
          <p:nvPr>
            <p:ph idx="1"/>
          </p:nvPr>
        </p:nvSpPr>
        <p:spPr/>
        <p:txBody>
          <a:bodyPr/>
          <a:lstStyle/>
          <a:p>
            <a:r>
              <a:rPr lang="en-US" altLang="en-US" sz="2800" dirty="0">
                <a:latin typeface="Arial" charset="0"/>
                <a:cs typeface="Arial" charset="0"/>
              </a:rPr>
              <a:t>Technical Knowledge</a:t>
            </a:r>
          </a:p>
          <a:p>
            <a:pPr lvl="1"/>
            <a:r>
              <a:rPr lang="en-US" altLang="en-US" sz="2400" dirty="0">
                <a:latin typeface="Arial" charset="0"/>
                <a:cs typeface="Arial" charset="0"/>
              </a:rPr>
              <a:t>Markets, processes, customers, environment</a:t>
            </a:r>
          </a:p>
          <a:p>
            <a:r>
              <a:rPr lang="en-US" altLang="en-US" sz="2800" dirty="0">
                <a:latin typeface="Arial" charset="0"/>
                <a:cs typeface="Arial" charset="0"/>
              </a:rPr>
              <a:t>Ability to Learn and Grow</a:t>
            </a:r>
          </a:p>
          <a:p>
            <a:pPr lvl="1"/>
            <a:r>
              <a:rPr lang="en-US" altLang="en-US" sz="2400" dirty="0">
                <a:latin typeface="Arial" charset="0"/>
                <a:cs typeface="Arial" charset="0"/>
              </a:rPr>
              <a:t>Openness to new ideas</a:t>
            </a:r>
          </a:p>
          <a:p>
            <a:pPr lvl="1"/>
            <a:r>
              <a:rPr lang="en-US" altLang="en-US" sz="2400" dirty="0">
                <a:latin typeface="Arial" charset="0"/>
                <a:cs typeface="Arial" charset="0"/>
              </a:rPr>
              <a:t>Acquisition of knowledge and skills</a:t>
            </a:r>
          </a:p>
          <a:p>
            <a:r>
              <a:rPr lang="en-US" altLang="en-US" sz="2800" dirty="0">
                <a:latin typeface="Arial" charset="0"/>
                <a:cs typeface="Arial" charset="0"/>
              </a:rPr>
              <a:t>Decision Making Capabilities</a:t>
            </a:r>
          </a:p>
          <a:p>
            <a:r>
              <a:rPr lang="en-US" altLang="en-US" sz="2800" dirty="0">
                <a:latin typeface="Arial" charset="0"/>
                <a:cs typeface="Arial" charset="0"/>
              </a:rPr>
              <a:t>Motivation</a:t>
            </a:r>
          </a:p>
          <a:p>
            <a:r>
              <a:rPr lang="en-US" altLang="en-US" sz="2800" dirty="0">
                <a:latin typeface="Arial" charset="0"/>
                <a:cs typeface="Arial" charset="0"/>
              </a:rPr>
              <a:t>Commitment</a:t>
            </a:r>
          </a:p>
          <a:p>
            <a:r>
              <a:rPr lang="en-US" altLang="en-US" sz="2800" dirty="0">
                <a:latin typeface="Arial" charset="0"/>
                <a:cs typeface="Arial" charset="0"/>
              </a:rPr>
              <a:t>Teamwork</a:t>
            </a:r>
          </a:p>
          <a:p>
            <a:pPr lvl="1"/>
            <a:r>
              <a:rPr lang="en-US" altLang="en-US" sz="2400" dirty="0">
                <a:latin typeface="Arial" charset="0"/>
                <a:cs typeface="Arial" charset="0"/>
              </a:rPr>
              <a:t>Interpersonal skills, leadership ability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Adopting an Investment Perspective</a:t>
            </a:r>
          </a:p>
        </p:txBody>
      </p:sp>
      <p:sp>
        <p:nvSpPr>
          <p:cNvPr id="3" name="Content Placeholder 2"/>
          <p:cNvSpPr>
            <a:spLocks noGrp="1"/>
          </p:cNvSpPr>
          <p:nvPr>
            <p:ph idx="1"/>
          </p:nvPr>
        </p:nvSpPr>
        <p:spPr/>
        <p:txBody>
          <a:bodyPr/>
          <a:lstStyle/>
          <a:p>
            <a:r>
              <a:rPr lang="en-US" altLang="en-US" dirty="0">
                <a:latin typeface="Arial" charset="0"/>
                <a:cs typeface="Arial" charset="0"/>
              </a:rPr>
              <a:t>Determines how to best invest in people</a:t>
            </a:r>
          </a:p>
          <a:p>
            <a:r>
              <a:rPr lang="en-US" altLang="en-US" dirty="0">
                <a:latin typeface="Arial" charset="0"/>
                <a:cs typeface="Arial" charset="0"/>
              </a:rPr>
              <a:t>Costs</a:t>
            </a:r>
          </a:p>
          <a:p>
            <a:pPr lvl="1"/>
            <a:r>
              <a:rPr lang="en-US" altLang="en-US" dirty="0">
                <a:latin typeface="Arial" charset="0"/>
                <a:cs typeface="Arial" charset="0"/>
              </a:rPr>
              <a:t>Out-of-pocket</a:t>
            </a:r>
          </a:p>
          <a:p>
            <a:pPr lvl="1"/>
            <a:r>
              <a:rPr lang="en-US" altLang="en-US" dirty="0">
                <a:latin typeface="Arial" charset="0"/>
                <a:cs typeface="Arial" charset="0"/>
              </a:rPr>
              <a:t>Opportunity</a:t>
            </a:r>
          </a:p>
          <a:p>
            <a:r>
              <a:rPr lang="en-US" altLang="en-US" dirty="0">
                <a:latin typeface="Arial" charset="0"/>
                <a:cs typeface="Arial" charset="0"/>
              </a:rPr>
              <a:t>Human assets become competitive advantage</a:t>
            </a:r>
          </a:p>
          <a:p>
            <a:r>
              <a:rPr lang="en-US" altLang="en-US" dirty="0">
                <a:latin typeface="Arial" charset="0"/>
                <a:cs typeface="Arial" charset="0"/>
              </a:rPr>
              <a:t>Required skills become less manual, more knowledge-based</a:t>
            </a:r>
          </a:p>
          <a:p>
            <a:r>
              <a:rPr lang="en-US" altLang="en-US" dirty="0">
                <a:latin typeface="Arial" charset="0"/>
                <a:cs typeface="Arial" charset="0"/>
              </a:rPr>
              <a:t>Appropriate, integrated, strategy-consistent approach is needed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Dilemma</a:t>
            </a:r>
          </a:p>
        </p:txBody>
      </p:sp>
      <p:sp>
        <p:nvSpPr>
          <p:cNvPr id="3" name="Content Placeholder 2"/>
          <p:cNvSpPr>
            <a:spLocks noGrp="1"/>
          </p:cNvSpPr>
          <p:nvPr>
            <p:ph idx="1"/>
          </p:nvPr>
        </p:nvSpPr>
        <p:spPr/>
        <p:txBody>
          <a:bodyPr/>
          <a:lstStyle/>
          <a:p>
            <a:r>
              <a:rPr lang="en-US" altLang="en-US" sz="3200" dirty="0">
                <a:latin typeface="Arial" charset="0"/>
                <a:cs typeface="Arial" charset="0"/>
              </a:rPr>
              <a:t>Failure to invest in employees causes </a:t>
            </a:r>
          </a:p>
          <a:p>
            <a:pPr lvl="1"/>
            <a:r>
              <a:rPr lang="en-US" altLang="en-US" sz="2800" dirty="0">
                <a:latin typeface="Arial" charset="0"/>
                <a:cs typeface="Arial" charset="0"/>
              </a:rPr>
              <a:t>Inefficiency </a:t>
            </a:r>
          </a:p>
          <a:p>
            <a:pPr lvl="1"/>
            <a:r>
              <a:rPr lang="en-US" altLang="en-US" sz="2800" dirty="0">
                <a:latin typeface="Arial" charset="0"/>
                <a:cs typeface="Arial" charset="0"/>
              </a:rPr>
              <a:t>Weakening of organization’s competitive position</a:t>
            </a:r>
          </a:p>
          <a:p>
            <a:r>
              <a:rPr lang="en-US" altLang="en-US" sz="3200" dirty="0">
                <a:latin typeface="Arial" charset="0"/>
                <a:cs typeface="Arial" charset="0"/>
              </a:rPr>
              <a:t>Human assets are risky investment </a:t>
            </a:r>
          </a:p>
          <a:p>
            <a:r>
              <a:rPr lang="en-US" altLang="en-US" sz="3200" dirty="0">
                <a:latin typeface="Arial" charset="0"/>
                <a:cs typeface="Arial" charset="0"/>
              </a:rPr>
              <a:t>Require extra effort to ensure that they are not lost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charset="0"/>
                <a:cs typeface="Arial" charset="0"/>
              </a:rPr>
              <a:t>Exhibit 1.2: Types of Organization Assets/Capital</a:t>
            </a:r>
            <a:endParaRPr lang="en-US" dirty="0"/>
          </a:p>
        </p:txBody>
      </p:sp>
      <p:pic>
        <p:nvPicPr>
          <p:cNvPr id="23554" name="Picture 2" descr="Types of organizational assets or capital. The ease of measurement is represented by a double headed arrow: it ranges from easier at the top and more difficult at the bottom. The assets or capital from top to bottom are:  financial assets or capital include: equity, securities and investments, and accounts receivable. Physical assets or capital include: plant, land, equipment, and raw materials. Market assets or capital include: goodwill, branding, customer loyalty, product line, distribution networks, and patents, trademarks, copyrights. Operational assets or capital include: management practices, structure of work, and technology. Human assets or capital include: education, knowledge, skills, competencies, work habits and motivation, and personal relationships." title="exhibit 1 2 Types of organizational assets or capital"/>
          <p:cNvPicPr>
            <a:picLocks noGrp="1" noChangeAspect="1"/>
          </p:cNvPicPr>
          <p:nvPr>
            <p:ph idx="1"/>
          </p:nvPr>
        </p:nvPicPr>
        <p:blipFill>
          <a:blip r:embed="rId2"/>
          <a:stretch>
            <a:fillRect/>
          </a:stretch>
        </p:blipFill>
        <p:spPr>
          <a:xfrm>
            <a:off x="2423160" y="1453342"/>
            <a:ext cx="4297680" cy="487125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Findings</a:t>
            </a:r>
          </a:p>
        </p:txBody>
      </p:sp>
      <p:sp>
        <p:nvSpPr>
          <p:cNvPr id="3" name="Content Placeholder 2"/>
          <p:cNvSpPr>
            <a:spLocks noGrp="1"/>
          </p:cNvSpPr>
          <p:nvPr>
            <p:ph idx="1"/>
          </p:nvPr>
        </p:nvSpPr>
        <p:spPr/>
        <p:txBody>
          <a:bodyPr/>
          <a:lstStyle/>
          <a:p>
            <a:r>
              <a:rPr lang="en-US" altLang="en-US" dirty="0">
                <a:latin typeface="Arial" charset="0"/>
                <a:cs typeface="Arial" charset="0"/>
              </a:rPr>
              <a:t>HR practices directly related to profitability and market value</a:t>
            </a:r>
          </a:p>
          <a:p>
            <a:r>
              <a:rPr lang="en-US" altLang="en-US" dirty="0">
                <a:latin typeface="Arial" charset="0"/>
                <a:cs typeface="Arial" charset="0"/>
              </a:rPr>
              <a:t>Primary reason for profitability: </a:t>
            </a:r>
          </a:p>
          <a:p>
            <a:pPr lvl="1"/>
            <a:r>
              <a:rPr lang="en-US" altLang="en-US" dirty="0">
                <a:latin typeface="Arial" charset="0"/>
                <a:cs typeface="Arial" charset="0"/>
              </a:rPr>
              <a:t>Effective management of human capital</a:t>
            </a:r>
          </a:p>
          <a:p>
            <a:r>
              <a:rPr lang="en-US" altLang="en-US" dirty="0">
                <a:latin typeface="Arial" charset="0"/>
                <a:cs typeface="Arial" charset="0"/>
              </a:rPr>
              <a:t>Integrated management of human capital can result in 47% increase in market value</a:t>
            </a:r>
          </a:p>
          <a:p>
            <a:r>
              <a:rPr lang="en-US" altLang="en-US" dirty="0">
                <a:latin typeface="Arial" charset="0"/>
                <a:cs typeface="Arial" charset="0"/>
              </a:rPr>
              <a:t>Top 10% of organizations studied experienced 391% return on investment in management of human capital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latin typeface="Arial" charset="0"/>
                <a:cs typeface="Arial" charset="0"/>
              </a:rPr>
              <a:t>Exhibit 1.3: The HR Value Chain</a:t>
            </a:r>
          </a:p>
        </p:txBody>
      </p:sp>
      <p:pic>
        <p:nvPicPr>
          <p:cNvPr id="25602" name="Picture 2" descr="The h r value chain from left to right is as follows: employee outcomes, operational outcomes, financial or accounting outcomes and market based outcomes. Each outcome has the following values: employee outcomes: attitudes, behavior, commitment, and engagement. Operational outcomes: productivity, quality, customer satisfaction and loyalty. Financial or accounting outcomes: expenses, revenues, and pro¬fitability. Market based outcomes: stock price and valuation or capitalization." title="exhibit 1 3 the h r value chain"/>
          <p:cNvPicPr>
            <a:picLocks noGrp="1" noChangeAspect="1"/>
          </p:cNvPicPr>
          <p:nvPr>
            <p:ph idx="1"/>
          </p:nvPr>
        </p:nvPicPr>
        <p:blipFill>
          <a:blip r:embed="rId2"/>
          <a:stretch>
            <a:fillRect/>
          </a:stretch>
        </p:blipFill>
        <p:spPr>
          <a:xfrm>
            <a:off x="457200" y="1676398"/>
            <a:ext cx="8229600" cy="4439652"/>
          </a:xfrm>
        </p:spPr>
      </p:pic>
    </p:spTree>
  </p:cSld>
  <p:clrMapOvr>
    <a:masterClrMapping/>
  </p:clrMapOvr>
</p:sld>
</file>

<file path=ppt/theme/theme1.xml><?xml version="1.0" encoding="utf-8"?>
<a:theme xmlns:a="http://schemas.openxmlformats.org/drawingml/2006/main" name="3_Mello_Theme">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ahom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99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noFill/>
        <a:ln w="28575" cap="flat" cmpd="sng" algn="ctr">
          <a:solidFill>
            <a:srgbClr val="99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Mello_Theme</Template>
  <TotalTime>1306</TotalTime>
  <Words>698</Words>
  <Application>Microsoft Office PowerPoint</Application>
  <PresentationFormat>On-screen Show (4:3)</PresentationFormat>
  <Paragraphs>89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Tahoma</vt:lpstr>
      <vt:lpstr>Times New Roman</vt:lpstr>
      <vt:lpstr>3_Mello_Theme</vt:lpstr>
      <vt:lpstr>Chapter 1: An Investment Perspective of Human Resource Management</vt:lpstr>
      <vt:lpstr>The Strategic View of Human Resources</vt:lpstr>
      <vt:lpstr>Exhibit 1.1: Sources of Employee Value</vt:lpstr>
      <vt:lpstr>Sources of Employee Value</vt:lpstr>
      <vt:lpstr>Adopting an Investment Perspective</vt:lpstr>
      <vt:lpstr>A Dilemma</vt:lpstr>
      <vt:lpstr>Exhibit 1.2: Types of Organization Assets/Capital</vt:lpstr>
      <vt:lpstr>Research Findings</vt:lpstr>
      <vt:lpstr>Exhibit 1.3: The HR Value Chain</vt:lpstr>
      <vt:lpstr>Human Resource Metrics</vt:lpstr>
      <vt:lpstr>Exhibit 1.4: Common HR Metrics</vt:lpstr>
      <vt:lpstr>Exhibit 1.5: Calculation of Human Capital Measures</vt:lpstr>
      <vt:lpstr>HR Metrics Are Complex</vt:lpstr>
      <vt:lpstr>Mercer Model of Measuring HR Impact</vt:lpstr>
      <vt:lpstr>HR Analytics </vt:lpstr>
      <vt:lpstr>Exhibit 1.6: Using Analytics to Understand Relationships</vt:lpstr>
      <vt:lpstr>Investment-Oriented Organization</vt:lpstr>
      <vt:lpstr>Investment Orientation Factors (1)</vt:lpstr>
      <vt:lpstr>Investment Orientation Factors (2)</vt:lpstr>
      <vt:lpstr>Exhibit 1.7: Factors Influencing an Organization’s Investment Orientation</vt:lpstr>
    </vt:vector>
  </TitlesOfParts>
  <Manager>Mardell Toomey</Manager>
  <Company>South-Western College Publishing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Human Resource Management - Mello</dc:title>
  <dc:subject>Chapter 1</dc:subject>
  <dc:creator>Charlie Cook</dc:creator>
  <cp:lastModifiedBy>Kennetha Anderson</cp:lastModifiedBy>
  <cp:revision>132</cp:revision>
  <dcterms:created xsi:type="dcterms:W3CDTF">2001-02-27T01:22:07Z</dcterms:created>
  <dcterms:modified xsi:type="dcterms:W3CDTF">2020-08-20T02:22:08Z</dcterms:modified>
</cp:coreProperties>
</file>