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2" r:id="rId26"/>
    <p:sldId id="280" r:id="rId27"/>
    <p:sldId id="281" r:id="rId28"/>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libri"/>
        <a:ea typeface="Calibri"/>
        <a:cs typeface="Calibri"/>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libri"/>
        <a:ea typeface="Calibri"/>
        <a:cs typeface="Calibri"/>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libri"/>
        <a:ea typeface="Calibri"/>
        <a:cs typeface="Calibri"/>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libri"/>
        <a:ea typeface="Calibri"/>
        <a:cs typeface="Calibri"/>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libri"/>
        <a:ea typeface="Calibri"/>
        <a:cs typeface="Calibri"/>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libri"/>
        <a:ea typeface="Calibri"/>
        <a:cs typeface="Calibri"/>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libri"/>
        <a:ea typeface="Calibri"/>
        <a:cs typeface="Calibri"/>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libri"/>
        <a:ea typeface="Calibri"/>
        <a:cs typeface="Calibri"/>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libri"/>
        <a:ea typeface="Calibri"/>
        <a:cs typeface="Calibri"/>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71"/>
  </p:normalViewPr>
  <p:slideViewPr>
    <p:cSldViewPr snapToGrid="0">
      <p:cViewPr>
        <p:scale>
          <a:sx n="65" d="100"/>
          <a:sy n="65" d="100"/>
        </p:scale>
        <p:origin x="1320"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7" name="Shape 57"/>
          <p:cNvSpPr>
            <a:spLocks noGrp="1" noRot="1" noChangeAspect="1"/>
          </p:cNvSpPr>
          <p:nvPr>
            <p:ph type="sldImg"/>
          </p:nvPr>
        </p:nvSpPr>
        <p:spPr>
          <a:xfrm>
            <a:off x="1143000" y="685800"/>
            <a:ext cx="4572000" cy="3429000"/>
          </a:xfrm>
          <a:prstGeom prst="rect">
            <a:avLst/>
          </a:prstGeom>
        </p:spPr>
        <p:txBody>
          <a:bodyPr/>
          <a:lstStyle/>
          <a:p>
            <a:endParaRPr/>
          </a:p>
        </p:txBody>
      </p:sp>
      <p:sp>
        <p:nvSpPr>
          <p:cNvPr id="58" name="Shape 5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Times New Roman"/>
      </a:defRPr>
    </a:lvl1pPr>
    <a:lvl2pPr indent="228600" latinLnBrk="0">
      <a:spcBef>
        <a:spcPts val="400"/>
      </a:spcBef>
      <a:defRPr sz="1200">
        <a:latin typeface="+mj-lt"/>
        <a:ea typeface="+mj-ea"/>
        <a:cs typeface="+mj-cs"/>
        <a:sym typeface="Times New Roman"/>
      </a:defRPr>
    </a:lvl2pPr>
    <a:lvl3pPr indent="457200" latinLnBrk="0">
      <a:spcBef>
        <a:spcPts val="400"/>
      </a:spcBef>
      <a:defRPr sz="1200">
        <a:latin typeface="+mj-lt"/>
        <a:ea typeface="+mj-ea"/>
        <a:cs typeface="+mj-cs"/>
        <a:sym typeface="Times New Roman"/>
      </a:defRPr>
    </a:lvl3pPr>
    <a:lvl4pPr indent="685800" latinLnBrk="0">
      <a:spcBef>
        <a:spcPts val="400"/>
      </a:spcBef>
      <a:defRPr sz="1200">
        <a:latin typeface="+mj-lt"/>
        <a:ea typeface="+mj-ea"/>
        <a:cs typeface="+mj-cs"/>
        <a:sym typeface="Times New Roman"/>
      </a:defRPr>
    </a:lvl4pPr>
    <a:lvl5pPr indent="914400" latinLnBrk="0">
      <a:spcBef>
        <a:spcPts val="400"/>
      </a:spcBef>
      <a:defRPr sz="1200">
        <a:latin typeface="+mj-lt"/>
        <a:ea typeface="+mj-ea"/>
        <a:cs typeface="+mj-cs"/>
        <a:sym typeface="Times New Roman"/>
      </a:defRPr>
    </a:lvl5pPr>
    <a:lvl6pPr indent="1143000" latinLnBrk="0">
      <a:spcBef>
        <a:spcPts val="400"/>
      </a:spcBef>
      <a:defRPr sz="1200">
        <a:latin typeface="+mj-lt"/>
        <a:ea typeface="+mj-ea"/>
        <a:cs typeface="+mj-cs"/>
        <a:sym typeface="Times New Roman"/>
      </a:defRPr>
    </a:lvl6pPr>
    <a:lvl7pPr indent="1371600" latinLnBrk="0">
      <a:spcBef>
        <a:spcPts val="400"/>
      </a:spcBef>
      <a:defRPr sz="1200">
        <a:latin typeface="+mj-lt"/>
        <a:ea typeface="+mj-ea"/>
        <a:cs typeface="+mj-cs"/>
        <a:sym typeface="Times New Roman"/>
      </a:defRPr>
    </a:lvl7pPr>
    <a:lvl8pPr indent="1600200" latinLnBrk="0">
      <a:spcBef>
        <a:spcPts val="400"/>
      </a:spcBef>
      <a:defRPr sz="1200">
        <a:latin typeface="+mj-lt"/>
        <a:ea typeface="+mj-ea"/>
        <a:cs typeface="+mj-cs"/>
        <a:sym typeface="Times New Roman"/>
      </a:defRPr>
    </a:lvl8pPr>
    <a:lvl9pPr indent="1828800" latinLnBrk="0">
      <a:spcBef>
        <a:spcPts val="400"/>
      </a:spcBef>
      <a:defRPr sz="1200">
        <a:latin typeface="+mj-lt"/>
        <a:ea typeface="+mj-ea"/>
        <a:cs typeface="+mj-cs"/>
        <a:sym typeface="Times New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Shape 72"/>
          <p:cNvSpPr>
            <a:spLocks noGrp="1" noRot="1" noChangeAspect="1"/>
          </p:cNvSpPr>
          <p:nvPr>
            <p:ph type="sldImg"/>
          </p:nvPr>
        </p:nvSpPr>
        <p:spPr>
          <a:prstGeom prst="rect">
            <a:avLst/>
          </a:prstGeom>
        </p:spPr>
        <p:txBody>
          <a:bodyPr/>
          <a:lstStyle/>
          <a:p>
            <a:endParaRPr/>
          </a:p>
        </p:txBody>
      </p:sp>
      <p:sp>
        <p:nvSpPr>
          <p:cNvPr id="73" name="Shape 73"/>
          <p:cNvSpPr>
            <a:spLocks noGrp="1"/>
          </p:cNvSpPr>
          <p:nvPr>
            <p:ph type="body" sz="quarter" idx="1"/>
          </p:nvPr>
        </p:nvSpPr>
        <p:spPr>
          <a:prstGeom prst="rect">
            <a:avLst/>
          </a:prstGeom>
        </p:spPr>
        <p:txBody>
          <a:bodyPr/>
          <a:lstStyle/>
          <a:p>
            <a:pPr marL="171450" indent="-171450">
              <a:spcBef>
                <a:spcPts val="1000"/>
              </a:spcBef>
              <a:buSzPct val="100000"/>
              <a:buChar char="-"/>
              <a:defRPr sz="2800" b="1" cap="small"/>
            </a:pPr>
            <a:r>
              <a:t>LO 1: </a:t>
            </a:r>
            <a:r>
              <a:rPr b="0" cap="none"/>
              <a:t>Describe the three themes included in the definition of justice.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a:spLocks noGrp="1" noRot="1" noChangeAspect="1"/>
          </p:cNvSpPr>
          <p:nvPr>
            <p:ph type="sldImg"/>
          </p:nvPr>
        </p:nvSpPr>
        <p:spPr>
          <a:prstGeom prst="rect">
            <a:avLst/>
          </a:prstGeom>
        </p:spPr>
        <p:txBody>
          <a:bodyPr/>
          <a:lstStyle/>
          <a:p>
            <a:endParaRPr/>
          </a:p>
        </p:txBody>
      </p:sp>
      <p:sp>
        <p:nvSpPr>
          <p:cNvPr id="133" name="Shape 133"/>
          <p:cNvSpPr>
            <a:spLocks noGrp="1"/>
          </p:cNvSpPr>
          <p:nvPr>
            <p:ph type="body" sz="quarter" idx="1"/>
          </p:nvPr>
        </p:nvSpPr>
        <p:spPr>
          <a:prstGeom prst="rect">
            <a:avLst/>
          </a:prstGeom>
        </p:spPr>
        <p:txBody>
          <a:bodyPr/>
          <a:lstStyle/>
          <a:p>
            <a:pPr marL="171450" indent="-171450">
              <a:spcBef>
                <a:spcPts val="1000"/>
              </a:spcBef>
              <a:buSzPct val="100000"/>
              <a:buChar char="-"/>
              <a:defRPr sz="2800" b="1"/>
            </a:pPr>
            <a:r>
              <a:t>LO 3:  </a:t>
            </a:r>
            <a:r>
              <a:rPr b="0"/>
              <a:t>Distinguish between substantive and procedural justice, including how procedural justice impacts wrongful convictions and perceptions of racial discrimination.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Shape 146"/>
          <p:cNvSpPr>
            <a:spLocks noGrp="1" noRot="1" noChangeAspect="1"/>
          </p:cNvSpPr>
          <p:nvPr>
            <p:ph type="sldImg"/>
          </p:nvPr>
        </p:nvSpPr>
        <p:spPr>
          <a:prstGeom prst="rect">
            <a:avLst/>
          </a:prstGeom>
        </p:spPr>
        <p:txBody>
          <a:bodyPr/>
          <a:lstStyle/>
          <a:p>
            <a:endParaRPr/>
          </a:p>
        </p:txBody>
      </p:sp>
      <p:sp>
        <p:nvSpPr>
          <p:cNvPr id="147" name="Shape 147"/>
          <p:cNvSpPr>
            <a:spLocks noGrp="1"/>
          </p:cNvSpPr>
          <p:nvPr>
            <p:ph type="body" sz="quarter" idx="1"/>
          </p:nvPr>
        </p:nvSpPr>
        <p:spPr>
          <a:prstGeom prst="rect">
            <a:avLst/>
          </a:prstGeom>
        </p:spPr>
        <p:txBody>
          <a:bodyPr/>
          <a:lstStyle/>
          <a:p>
            <a:pPr marL="171450" indent="-171450">
              <a:spcBef>
                <a:spcPts val="1000"/>
              </a:spcBef>
              <a:buSzPct val="100000"/>
              <a:buChar char="-"/>
              <a:defRPr sz="2800" b="1" cap="small"/>
            </a:pPr>
            <a:r>
              <a:t>LO 4: </a:t>
            </a:r>
            <a:r>
              <a:rPr b="0" cap="none"/>
              <a:t>Explain the concept of restorative justice and the programs associated with it.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54"/>
          <p:cNvSpPr>
            <a:spLocks noGrp="1" noRot="1" noChangeAspect="1"/>
          </p:cNvSpPr>
          <p:nvPr>
            <p:ph type="sldImg"/>
          </p:nvPr>
        </p:nvSpPr>
        <p:spPr>
          <a:prstGeom prst="rect">
            <a:avLst/>
          </a:prstGeom>
        </p:spPr>
        <p:txBody>
          <a:bodyPr/>
          <a:lstStyle/>
          <a:p>
            <a:endParaRPr/>
          </a:p>
        </p:txBody>
      </p:sp>
      <p:sp>
        <p:nvSpPr>
          <p:cNvPr id="155" name="Shape 155"/>
          <p:cNvSpPr>
            <a:spLocks noGrp="1"/>
          </p:cNvSpPr>
          <p:nvPr>
            <p:ph type="body" sz="quarter" idx="1"/>
          </p:nvPr>
        </p:nvSpPr>
        <p:spPr>
          <a:prstGeom prst="rect">
            <a:avLst/>
          </a:prstGeom>
        </p:spPr>
        <p:txBody>
          <a:bodyPr/>
          <a:lstStyle/>
          <a:p>
            <a:pPr marL="171450" indent="-171450">
              <a:spcBef>
                <a:spcPts val="1000"/>
              </a:spcBef>
              <a:buSzPct val="100000"/>
              <a:buChar char="-"/>
              <a:defRPr sz="2800" b="1"/>
            </a:pPr>
            <a:r>
              <a:t>LO 5: </a:t>
            </a:r>
            <a:r>
              <a:rPr b="0"/>
              <a:t>Describe civil disobedience and when it may be appropriate.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prstGeom prst="rect">
            <a:avLst/>
          </a:prstGeom>
        </p:spPr>
        <p:txBody>
          <a:bodyPr/>
          <a:lstStyle/>
          <a:p>
            <a:endParaRPr/>
          </a:p>
        </p:txBody>
      </p:sp>
      <p:sp>
        <p:nvSpPr>
          <p:cNvPr id="163" name="Shape 163"/>
          <p:cNvSpPr>
            <a:spLocks noGrp="1"/>
          </p:cNvSpPr>
          <p:nvPr>
            <p:ph type="body" sz="quarter" idx="1"/>
          </p:nvPr>
        </p:nvSpPr>
        <p:spPr>
          <a:prstGeom prst="rect">
            <a:avLst/>
          </a:prstGeom>
        </p:spPr>
        <p:txBody>
          <a:bodyPr/>
          <a:lstStyle/>
          <a:p>
            <a:pPr marL="171450" indent="-171450">
              <a:spcBef>
                <a:spcPts val="1000"/>
              </a:spcBef>
              <a:buSzPct val="100000"/>
              <a:buChar char="-"/>
              <a:defRPr sz="2800" b="1"/>
            </a:pPr>
            <a:r>
              <a:t>LO 5: </a:t>
            </a:r>
            <a:r>
              <a:rPr b="0"/>
              <a:t>Describe civil disobedience and when it may be appropriate.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prstGeom prst="rect">
            <a:avLst/>
          </a:prstGeom>
        </p:spPr>
        <p:txBody>
          <a:bodyPr/>
          <a:lstStyle/>
          <a:p>
            <a:endParaRPr/>
          </a:p>
        </p:txBody>
      </p:sp>
      <p:sp>
        <p:nvSpPr>
          <p:cNvPr id="81" name="Shape 81"/>
          <p:cNvSpPr>
            <a:spLocks noGrp="1"/>
          </p:cNvSpPr>
          <p:nvPr>
            <p:ph type="body" sz="quarter" idx="1"/>
          </p:nvPr>
        </p:nvSpPr>
        <p:spPr>
          <a:prstGeom prst="rect">
            <a:avLst/>
          </a:prstGeom>
        </p:spPr>
        <p:txBody>
          <a:bodyPr/>
          <a:lstStyle/>
          <a:p>
            <a:pPr marL="171450" indent="-171450">
              <a:spcBef>
                <a:spcPts val="1000"/>
              </a:spcBef>
              <a:buSzPct val="100000"/>
              <a:buChar char="-"/>
              <a:defRPr sz="2800" b="1" cap="small"/>
            </a:pPr>
            <a:r>
              <a:t>LO 1: </a:t>
            </a:r>
            <a:r>
              <a:rPr b="0" cap="none"/>
              <a:t>Describe the three themes included in the definition of justice.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Shape 88"/>
          <p:cNvSpPr>
            <a:spLocks noGrp="1" noRot="1" noChangeAspect="1"/>
          </p:cNvSpPr>
          <p:nvPr>
            <p:ph type="sldImg"/>
          </p:nvPr>
        </p:nvSpPr>
        <p:spPr>
          <a:prstGeom prst="rect">
            <a:avLst/>
          </a:prstGeom>
        </p:spPr>
        <p:txBody>
          <a:bodyPr/>
          <a:lstStyle/>
          <a:p>
            <a:endParaRPr/>
          </a:p>
        </p:txBody>
      </p:sp>
      <p:sp>
        <p:nvSpPr>
          <p:cNvPr id="89" name="Shape 89"/>
          <p:cNvSpPr>
            <a:spLocks noGrp="1"/>
          </p:cNvSpPr>
          <p:nvPr>
            <p:ph type="body" sz="quarter" idx="1"/>
          </p:nvPr>
        </p:nvSpPr>
        <p:spPr>
          <a:prstGeom prst="rect">
            <a:avLst/>
          </a:prstGeom>
        </p:spPr>
        <p:txBody>
          <a:bodyPr/>
          <a:lstStyle/>
          <a:p>
            <a:pPr marL="171450" indent="-171450">
              <a:spcBef>
                <a:spcPts val="1000"/>
              </a:spcBef>
              <a:buSzPct val="100000"/>
              <a:buChar char="-"/>
              <a:defRPr sz="2800" b="1"/>
            </a:pPr>
            <a:r>
              <a:t>LO 2: </a:t>
            </a:r>
            <a:r>
              <a:rPr b="0"/>
              <a:t>Define Aristotle’s distributive and corrective justice.</a:t>
            </a:r>
            <a:r>
              <a: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Shape 93"/>
          <p:cNvSpPr>
            <a:spLocks noGrp="1" noRot="1" noChangeAspect="1"/>
          </p:cNvSpPr>
          <p:nvPr>
            <p:ph type="sldImg"/>
          </p:nvPr>
        </p:nvSpPr>
        <p:spPr>
          <a:prstGeom prst="rect">
            <a:avLst/>
          </a:prstGeom>
        </p:spPr>
        <p:txBody>
          <a:bodyPr/>
          <a:lstStyle/>
          <a:p>
            <a:endParaRPr/>
          </a:p>
        </p:txBody>
      </p:sp>
      <p:sp>
        <p:nvSpPr>
          <p:cNvPr id="94" name="Shape 94"/>
          <p:cNvSpPr>
            <a:spLocks noGrp="1"/>
          </p:cNvSpPr>
          <p:nvPr>
            <p:ph type="body" sz="quarter" idx="1"/>
          </p:nvPr>
        </p:nvSpPr>
        <p:spPr>
          <a:prstGeom prst="rect">
            <a:avLst/>
          </a:prstGeom>
        </p:spPr>
        <p:txBody>
          <a:bodyPr/>
          <a:lstStyle/>
          <a:p>
            <a:pPr marL="171450" indent="-171450">
              <a:spcBef>
                <a:spcPts val="1000"/>
              </a:spcBef>
              <a:buSzPct val="100000"/>
              <a:buChar char="-"/>
              <a:defRPr sz="2800" b="1"/>
            </a:pPr>
            <a:r>
              <a:t>LO 2: </a:t>
            </a:r>
            <a:r>
              <a:rPr b="0"/>
              <a:t>Define Aristotle’s distributive and corrective justice.</a:t>
            </a:r>
            <a:r>
              <a: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Shape 98"/>
          <p:cNvSpPr>
            <a:spLocks noGrp="1" noRot="1" noChangeAspect="1"/>
          </p:cNvSpPr>
          <p:nvPr>
            <p:ph type="sldImg"/>
          </p:nvPr>
        </p:nvSpPr>
        <p:spPr>
          <a:prstGeom prst="rect">
            <a:avLst/>
          </a:prstGeom>
        </p:spPr>
        <p:txBody>
          <a:bodyPr/>
          <a:lstStyle/>
          <a:p>
            <a:endParaRPr/>
          </a:p>
        </p:txBody>
      </p:sp>
      <p:sp>
        <p:nvSpPr>
          <p:cNvPr id="99" name="Shape 99"/>
          <p:cNvSpPr>
            <a:spLocks noGrp="1"/>
          </p:cNvSpPr>
          <p:nvPr>
            <p:ph type="body" sz="quarter" idx="1"/>
          </p:nvPr>
        </p:nvSpPr>
        <p:spPr>
          <a:prstGeom prst="rect">
            <a:avLst/>
          </a:prstGeom>
        </p:spPr>
        <p:txBody>
          <a:bodyPr/>
          <a:lstStyle/>
          <a:p>
            <a:pPr marL="171450" indent="-171450">
              <a:spcBef>
                <a:spcPts val="1000"/>
              </a:spcBef>
              <a:buSzPct val="100000"/>
              <a:buChar char="-"/>
              <a:defRPr sz="2800" b="1"/>
            </a:pPr>
            <a:r>
              <a:t>LO 2: </a:t>
            </a:r>
            <a:r>
              <a:rPr b="0"/>
              <a:t>Define Aristotle’s distributive and corrective justice.</a:t>
            </a:r>
            <a:r>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Shape 103"/>
          <p:cNvSpPr>
            <a:spLocks noGrp="1" noRot="1" noChangeAspect="1"/>
          </p:cNvSpPr>
          <p:nvPr>
            <p:ph type="sldImg"/>
          </p:nvPr>
        </p:nvSpPr>
        <p:spPr>
          <a:prstGeom prst="rect">
            <a:avLst/>
          </a:prstGeom>
        </p:spPr>
        <p:txBody>
          <a:bodyPr/>
          <a:lstStyle/>
          <a:p>
            <a:endParaRPr/>
          </a:p>
        </p:txBody>
      </p:sp>
      <p:sp>
        <p:nvSpPr>
          <p:cNvPr id="104" name="Shape 104"/>
          <p:cNvSpPr>
            <a:spLocks noGrp="1"/>
          </p:cNvSpPr>
          <p:nvPr>
            <p:ph type="body" sz="quarter" idx="1"/>
          </p:nvPr>
        </p:nvSpPr>
        <p:spPr>
          <a:prstGeom prst="rect">
            <a:avLst/>
          </a:prstGeom>
        </p:spPr>
        <p:txBody>
          <a:bodyPr/>
          <a:lstStyle/>
          <a:p>
            <a:pPr marL="171450" indent="-171450">
              <a:spcBef>
                <a:spcPts val="1000"/>
              </a:spcBef>
              <a:buSzPct val="100000"/>
              <a:buChar char="-"/>
              <a:defRPr sz="2800" b="1"/>
            </a:pPr>
            <a:r>
              <a:t>LO 2: </a:t>
            </a:r>
            <a:r>
              <a:rPr b="0"/>
              <a:t>Define Aristotle’s distributive and corrective justice.</a:t>
            </a:r>
            <a:r>
              <a: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Shape 108"/>
          <p:cNvSpPr>
            <a:spLocks noGrp="1" noRot="1" noChangeAspect="1"/>
          </p:cNvSpPr>
          <p:nvPr>
            <p:ph type="sldImg"/>
          </p:nvPr>
        </p:nvSpPr>
        <p:spPr>
          <a:prstGeom prst="rect">
            <a:avLst/>
          </a:prstGeom>
        </p:spPr>
        <p:txBody>
          <a:bodyPr/>
          <a:lstStyle/>
          <a:p>
            <a:endParaRPr/>
          </a:p>
        </p:txBody>
      </p:sp>
      <p:sp>
        <p:nvSpPr>
          <p:cNvPr id="109" name="Shape 109"/>
          <p:cNvSpPr>
            <a:spLocks noGrp="1"/>
          </p:cNvSpPr>
          <p:nvPr>
            <p:ph type="body" sz="quarter" idx="1"/>
          </p:nvPr>
        </p:nvSpPr>
        <p:spPr>
          <a:prstGeom prst="rect">
            <a:avLst/>
          </a:prstGeom>
        </p:spPr>
        <p:txBody>
          <a:bodyPr/>
          <a:lstStyle/>
          <a:p>
            <a:pPr>
              <a:spcBef>
                <a:spcPts val="1000"/>
              </a:spcBef>
              <a:defRPr sz="2800" b="1"/>
            </a:pPr>
            <a:r>
              <a:t>LO 3:  </a:t>
            </a:r>
            <a:r>
              <a:rPr b="0"/>
              <a:t>Distinguish between substantive and procedural justice, including how procedural justice impacts wrongful convictions and perceptions of racial discrimination.</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Shape 119"/>
          <p:cNvSpPr>
            <a:spLocks noGrp="1" noRot="1" noChangeAspect="1"/>
          </p:cNvSpPr>
          <p:nvPr>
            <p:ph type="sldImg"/>
          </p:nvPr>
        </p:nvSpPr>
        <p:spPr>
          <a:prstGeom prst="rect">
            <a:avLst/>
          </a:prstGeom>
        </p:spPr>
        <p:txBody>
          <a:bodyPr/>
          <a:lstStyle/>
          <a:p>
            <a:endParaRPr/>
          </a:p>
        </p:txBody>
      </p:sp>
      <p:sp>
        <p:nvSpPr>
          <p:cNvPr id="120" name="Shape 120"/>
          <p:cNvSpPr>
            <a:spLocks noGrp="1"/>
          </p:cNvSpPr>
          <p:nvPr>
            <p:ph type="body" sz="quarter" idx="1"/>
          </p:nvPr>
        </p:nvSpPr>
        <p:spPr>
          <a:prstGeom prst="rect">
            <a:avLst/>
          </a:prstGeom>
        </p:spPr>
        <p:txBody>
          <a:bodyPr/>
          <a:lstStyle/>
          <a:p>
            <a:pPr>
              <a:spcBef>
                <a:spcPts val="1000"/>
              </a:spcBef>
              <a:defRPr sz="2800" b="1"/>
            </a:pPr>
            <a:r>
              <a:t>LO 3:  </a:t>
            </a:r>
            <a:r>
              <a:rPr b="0"/>
              <a:t>Distinguish between substantive and procedural justice, including how procedural justice impacts wrongful convictions and perceptions of racial discrimination.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Shape 127"/>
          <p:cNvSpPr>
            <a:spLocks noGrp="1" noRot="1" noChangeAspect="1"/>
          </p:cNvSpPr>
          <p:nvPr>
            <p:ph type="sldImg"/>
          </p:nvPr>
        </p:nvSpPr>
        <p:spPr>
          <a:prstGeom prst="rect">
            <a:avLst/>
          </a:prstGeom>
        </p:spPr>
        <p:txBody>
          <a:bodyPr/>
          <a:lstStyle/>
          <a:p>
            <a:endParaRPr/>
          </a:p>
        </p:txBody>
      </p:sp>
      <p:sp>
        <p:nvSpPr>
          <p:cNvPr id="128" name="Shape 128"/>
          <p:cNvSpPr>
            <a:spLocks noGrp="1"/>
          </p:cNvSpPr>
          <p:nvPr>
            <p:ph type="body" sz="quarter" idx="1"/>
          </p:nvPr>
        </p:nvSpPr>
        <p:spPr>
          <a:prstGeom prst="rect">
            <a:avLst/>
          </a:prstGeom>
        </p:spPr>
        <p:txBody>
          <a:bodyPr/>
          <a:lstStyle/>
          <a:p>
            <a:pPr marL="171450" indent="-171450">
              <a:spcBef>
                <a:spcPts val="1000"/>
              </a:spcBef>
              <a:buSzPct val="100000"/>
              <a:buChar char="-"/>
              <a:defRPr sz="2800" b="1"/>
            </a:pPr>
            <a:r>
              <a:t>LO 3:  </a:t>
            </a:r>
            <a:r>
              <a:rPr b="0"/>
              <a:t>Distinguish between substantive and procedural justice, including how procedural justice impacts wrongful convictions and perceptions of racial discrimination.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Chapter Opener">
    <p:spTree>
      <p:nvGrpSpPr>
        <p:cNvPr id="1" name=""/>
        <p:cNvGrpSpPr/>
        <p:nvPr/>
      </p:nvGrpSpPr>
      <p:grpSpPr>
        <a:xfrm>
          <a:off x="0" y="0"/>
          <a:ext cx="0" cy="0"/>
          <a:chOff x="0" y="0"/>
          <a:chExt cx="0" cy="0"/>
        </a:xfrm>
      </p:grpSpPr>
      <p:sp>
        <p:nvSpPr>
          <p:cNvPr id="13" name="Shape 13"/>
          <p:cNvSpPr>
            <a:spLocks noGrp="1"/>
          </p:cNvSpPr>
          <p:nvPr>
            <p:ph type="title"/>
          </p:nvPr>
        </p:nvSpPr>
        <p:spPr>
          <a:prstGeom prst="rect">
            <a:avLst/>
          </a:prstGeom>
        </p:spPr>
        <p:txBody>
          <a:bodyPr/>
          <a:lstStyle/>
          <a:p>
            <a:r>
              <a:t>Click to edit Master title style</a:t>
            </a:r>
          </a:p>
        </p:txBody>
      </p:sp>
      <p:sp>
        <p:nvSpPr>
          <p:cNvPr id="14" name="Shape 14"/>
          <p:cNvSpPr>
            <a:spLocks noGrp="1"/>
          </p:cNvSpPr>
          <p:nvPr>
            <p:ph type="body" sz="quarter" idx="1"/>
          </p:nvPr>
        </p:nvSpPr>
        <p:spPr>
          <a:prstGeom prst="rect">
            <a:avLst/>
          </a:prstGeom>
        </p:spPr>
        <p:txBody>
          <a:bodyPr/>
          <a:lstStyle/>
          <a:p>
            <a:r>
              <a:t>Add edition here</a:t>
            </a:r>
          </a:p>
        </p:txBody>
      </p:sp>
      <p:sp>
        <p:nvSpPr>
          <p:cNvPr id="15" name="Shape 15"/>
          <p:cNvSpPr>
            <a:spLocks noGrp="1"/>
          </p:cNvSpPr>
          <p:nvPr>
            <p:ph type="body" sz="quarter" idx="13"/>
          </p:nvPr>
        </p:nvSpPr>
        <p:spPr>
          <a:xfrm>
            <a:off x="5029200" y="1600200"/>
            <a:ext cx="3657600" cy="1600200"/>
          </a:xfrm>
          <a:prstGeom prst="rect">
            <a:avLst/>
          </a:prstGeom>
        </p:spPr>
        <p:txBody>
          <a:bodyPr anchor="b"/>
          <a:lstStyle/>
          <a:p>
            <a:pPr>
              <a:defRPr sz="4400">
                <a:solidFill>
                  <a:srgbClr val="000000"/>
                </a:solidFill>
              </a:defRPr>
            </a:pPr>
            <a:endParaRPr/>
          </a:p>
        </p:txBody>
      </p:sp>
      <p:sp>
        <p:nvSpPr>
          <p:cNvPr id="16" name="Shape 16"/>
          <p:cNvSpPr>
            <a:spLocks noGrp="1"/>
          </p:cNvSpPr>
          <p:nvPr>
            <p:ph type="body" sz="quarter" idx="14"/>
          </p:nvPr>
        </p:nvSpPr>
        <p:spPr>
          <a:xfrm>
            <a:off x="5029200" y="3200399"/>
            <a:ext cx="3657600" cy="2925765"/>
          </a:xfrm>
          <a:prstGeom prst="rect">
            <a:avLst/>
          </a:prstGeom>
        </p:spPr>
        <p:txBody>
          <a:bodyPr/>
          <a:lstStyle/>
          <a:p>
            <a:pPr>
              <a:defRPr sz="2800">
                <a:solidFill>
                  <a:srgbClr val="000000"/>
                </a:solidFill>
              </a:defRPr>
            </a:pPr>
            <a:endParaRPr/>
          </a:p>
        </p:txBody>
      </p:sp>
      <p:sp>
        <p:nvSpPr>
          <p:cNvPr id="17" name="Shape 1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sp>
        <p:nvSpPr>
          <p:cNvPr id="24" name="Shape 24"/>
          <p:cNvSpPr/>
          <p:nvPr/>
        </p:nvSpPr>
        <p:spPr>
          <a:xfrm>
            <a:off x="0" y="-1"/>
            <a:ext cx="9144000" cy="1133556"/>
          </a:xfrm>
          <a:prstGeom prst="rect">
            <a:avLst/>
          </a:prstGeom>
          <a:solidFill>
            <a:srgbClr val="653F21"/>
          </a:solidFill>
          <a:ln w="12700">
            <a:miter lim="400000"/>
          </a:ln>
        </p:spPr>
        <p:txBody>
          <a:bodyPr lIns="45719" rIns="45719" anchor="ctr"/>
          <a:lstStyle/>
          <a:p>
            <a:pPr algn="ctr">
              <a:defRPr>
                <a:solidFill>
                  <a:srgbClr val="FFFFFF"/>
                </a:solidFill>
              </a:defRPr>
            </a:pPr>
            <a:endParaRPr/>
          </a:p>
        </p:txBody>
      </p:sp>
      <p:sp>
        <p:nvSpPr>
          <p:cNvPr id="25" name="Shape 25"/>
          <p:cNvSpPr/>
          <p:nvPr/>
        </p:nvSpPr>
        <p:spPr>
          <a:xfrm>
            <a:off x="-7939" y="6248399"/>
            <a:ext cx="9161466" cy="629876"/>
          </a:xfrm>
          <a:prstGeom prst="rect">
            <a:avLst/>
          </a:prstGeom>
          <a:solidFill>
            <a:srgbClr val="653F21"/>
          </a:solidFill>
          <a:ln w="12700">
            <a:miter lim="400000"/>
          </a:ln>
        </p:spPr>
        <p:txBody>
          <a:bodyPr lIns="45719" rIns="45719" anchor="ctr"/>
          <a:lstStyle/>
          <a:p>
            <a:pPr algn="ctr">
              <a:defRPr>
                <a:solidFill>
                  <a:srgbClr val="FFFFFF"/>
                </a:solidFill>
              </a:defRPr>
            </a:pPr>
            <a:endParaRPr/>
          </a:p>
        </p:txBody>
      </p:sp>
      <p:grpSp>
        <p:nvGrpSpPr>
          <p:cNvPr id="28" name="Group 28" descr="Pearson: Copyright 2015, 2012, 2009"/>
          <p:cNvGrpSpPr/>
          <p:nvPr/>
        </p:nvGrpSpPr>
        <p:grpSpPr>
          <a:xfrm>
            <a:off x="0" y="6443967"/>
            <a:ext cx="9144000" cy="317047"/>
            <a:chOff x="0" y="0"/>
            <a:chExt cx="9144000" cy="317046"/>
          </a:xfrm>
        </p:grpSpPr>
        <p:sp>
          <p:nvSpPr>
            <p:cNvPr id="26" name="Shape 26"/>
            <p:cNvSpPr/>
            <p:nvPr/>
          </p:nvSpPr>
          <p:spPr>
            <a:xfrm>
              <a:off x="0" y="-1"/>
              <a:ext cx="9144000" cy="317048"/>
            </a:xfrm>
            <a:prstGeom prst="rect">
              <a:avLst/>
            </a:prstGeom>
            <a:solidFill>
              <a:srgbClr val="653F21"/>
            </a:solidFill>
            <a:ln w="12700" cap="flat">
              <a:noFill/>
              <a:miter lim="400000"/>
            </a:ln>
            <a:effectLst/>
          </p:spPr>
          <p:txBody>
            <a:bodyPr wrap="square" lIns="45719" tIns="45719" rIns="45719" bIns="45719" numCol="1" anchor="ctr">
              <a:noAutofit/>
            </a:bodyPr>
            <a:lstStyle/>
            <a:p>
              <a:pPr algn="ctr">
                <a:defRPr sz="1200">
                  <a:solidFill>
                    <a:srgbClr val="FFFFFF"/>
                  </a:solidFill>
                  <a:latin typeface="Arial"/>
                  <a:ea typeface="Arial"/>
                  <a:cs typeface="Arial"/>
                  <a:sym typeface="Arial"/>
                </a:defRPr>
              </a:pPr>
              <a:endParaRPr/>
            </a:p>
          </p:txBody>
        </p:sp>
        <p:sp>
          <p:nvSpPr>
            <p:cNvPr id="27" name="Shape 27"/>
            <p:cNvSpPr/>
            <p:nvPr/>
          </p:nvSpPr>
          <p:spPr>
            <a:xfrm>
              <a:off x="0" y="72115"/>
              <a:ext cx="9144000" cy="172816"/>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spAutoFit/>
            </a:bodyPr>
            <a:lstStyle>
              <a:lvl1pPr algn="ctr">
                <a:defRPr sz="1200">
                  <a:solidFill>
                    <a:srgbClr val="FFFFFF"/>
                  </a:solidFill>
                  <a:latin typeface="Arial"/>
                  <a:ea typeface="Arial"/>
                  <a:cs typeface="Arial"/>
                  <a:sym typeface="Arial"/>
                </a:defRPr>
              </a:lvl1pPr>
            </a:lstStyle>
            <a:p>
              <a:r>
                <a:t>© 2019 Cengage. All rights reserved.</a:t>
              </a:r>
            </a:p>
          </p:txBody>
        </p:sp>
      </p:grpSp>
      <p:grpSp>
        <p:nvGrpSpPr>
          <p:cNvPr id="31" name="Group 31" descr="Cengage Logo"/>
          <p:cNvGrpSpPr/>
          <p:nvPr/>
        </p:nvGrpSpPr>
        <p:grpSpPr>
          <a:xfrm>
            <a:off x="0" y="6450153"/>
            <a:ext cx="1359387" cy="304676"/>
            <a:chOff x="0" y="0"/>
            <a:chExt cx="1359386" cy="304675"/>
          </a:xfrm>
        </p:grpSpPr>
        <p:sp>
          <p:nvSpPr>
            <p:cNvPr id="29" name="Shape 29"/>
            <p:cNvSpPr/>
            <p:nvPr/>
          </p:nvSpPr>
          <p:spPr>
            <a:xfrm>
              <a:off x="0" y="0"/>
              <a:ext cx="1359387" cy="304676"/>
            </a:xfrm>
            <a:prstGeom prst="rect">
              <a:avLst/>
            </a:prstGeom>
            <a:solidFill>
              <a:srgbClr val="653F21"/>
            </a:solidFill>
            <a:ln w="12700" cap="flat">
              <a:noFill/>
              <a:miter lim="400000"/>
            </a:ln>
            <a:effectLst/>
          </p:spPr>
          <p:txBody>
            <a:bodyPr wrap="square" lIns="45719" tIns="45719" rIns="45719" bIns="45719" numCol="1" anchor="ctr">
              <a:noAutofit/>
            </a:bodyPr>
            <a:lstStyle/>
            <a:p>
              <a:endParaRPr/>
            </a:p>
          </p:txBody>
        </p:sp>
        <p:pic>
          <p:nvPicPr>
            <p:cNvPr id="30" name="image1.png"/>
            <p:cNvPicPr>
              <a:picLocks noChangeAspect="1"/>
            </p:cNvPicPr>
            <p:nvPr/>
          </p:nvPicPr>
          <p:blipFill>
            <a:blip r:embed="rId2"/>
            <a:stretch>
              <a:fillRect/>
            </a:stretch>
          </p:blipFill>
          <p:spPr>
            <a:xfrm>
              <a:off x="0" y="0"/>
              <a:ext cx="1359387" cy="304676"/>
            </a:xfrm>
            <a:prstGeom prst="rect">
              <a:avLst/>
            </a:prstGeom>
            <a:ln w="12700" cap="flat">
              <a:noFill/>
              <a:miter lim="400000"/>
            </a:ln>
            <a:effectLst/>
          </p:spPr>
        </p:pic>
      </p:grpSp>
      <p:sp>
        <p:nvSpPr>
          <p:cNvPr id="32" name="Shape 32"/>
          <p:cNvSpPr>
            <a:spLocks noGrp="1"/>
          </p:cNvSpPr>
          <p:nvPr>
            <p:ph type="title"/>
          </p:nvPr>
        </p:nvSpPr>
        <p:spPr>
          <a:xfrm>
            <a:off x="45719" y="27709"/>
            <a:ext cx="9052561" cy="1039092"/>
          </a:xfrm>
          <a:prstGeom prst="rect">
            <a:avLst/>
          </a:prstGeom>
        </p:spPr>
        <p:txBody>
          <a:bodyPr anchor="ctr"/>
          <a:lstStyle/>
          <a:p>
            <a:r>
              <a:t>Click to edit Master title style</a:t>
            </a:r>
          </a:p>
        </p:txBody>
      </p:sp>
      <p:sp>
        <p:nvSpPr>
          <p:cNvPr id="33" name="Shape 33"/>
          <p:cNvSpPr>
            <a:spLocks noGrp="1"/>
          </p:cNvSpPr>
          <p:nvPr>
            <p:ph type="body" idx="1"/>
          </p:nvPr>
        </p:nvSpPr>
        <p:spPr>
          <a:xfrm>
            <a:off x="228600" y="1295400"/>
            <a:ext cx="8763000" cy="4830763"/>
          </a:xfrm>
          <a:prstGeom prst="rect">
            <a:avLst/>
          </a:prstGeom>
        </p:spPr>
        <p:txBody>
          <a:bodyPr/>
          <a:lstStyle>
            <a:lvl1pPr marL="461962" indent="-461962">
              <a:spcBef>
                <a:spcPts val="600"/>
              </a:spcBef>
              <a:buClr>
                <a:srgbClr val="653F21"/>
              </a:buClr>
              <a:buSzPct val="100000"/>
              <a:buFont typeface="Arial"/>
              <a:buChar char="•"/>
              <a:defRPr sz="2600">
                <a:solidFill>
                  <a:srgbClr val="000000"/>
                </a:solidFill>
              </a:defRPr>
            </a:lvl1pPr>
            <a:lvl2pPr marL="952500" indent="-495300">
              <a:spcBef>
                <a:spcPts val="600"/>
              </a:spcBef>
              <a:buClr>
                <a:srgbClr val="653F21"/>
              </a:buClr>
              <a:buSzPct val="100000"/>
              <a:buFont typeface="Arial"/>
              <a:buChar char="–"/>
              <a:defRPr sz="2600">
                <a:solidFill>
                  <a:srgbClr val="000000"/>
                </a:solidFill>
              </a:defRPr>
            </a:lvl2pPr>
            <a:lvl3pPr marL="1460356" indent="-545956">
              <a:spcBef>
                <a:spcPts val="600"/>
              </a:spcBef>
              <a:buClr>
                <a:srgbClr val="653F21"/>
              </a:buClr>
              <a:buSzPct val="100000"/>
              <a:buFont typeface="Arial"/>
              <a:buChar char="▪"/>
              <a:defRPr sz="2600">
                <a:solidFill>
                  <a:srgbClr val="000000"/>
                </a:solidFill>
              </a:defRPr>
            </a:lvl3pPr>
            <a:lvl4pPr marL="1668779" indent="-297179">
              <a:spcBef>
                <a:spcPts val="600"/>
              </a:spcBef>
              <a:buClr>
                <a:srgbClr val="653F21"/>
              </a:buClr>
              <a:buSzPct val="100000"/>
              <a:buFont typeface="Arial"/>
              <a:buChar char="o"/>
              <a:defRPr sz="2600">
                <a:solidFill>
                  <a:srgbClr val="000000"/>
                </a:solidFill>
              </a:defRPr>
            </a:lvl4pPr>
            <a:lvl5pPr marL="2125979" indent="-297179">
              <a:spcBef>
                <a:spcPts val="600"/>
              </a:spcBef>
              <a:buClr>
                <a:srgbClr val="653F21"/>
              </a:buClr>
              <a:buSzPct val="100000"/>
              <a:buFont typeface="Arial"/>
              <a:buChar char="»"/>
              <a:defRPr sz="2600">
                <a:solidFill>
                  <a:srgbClr val="000000"/>
                </a:solidFill>
              </a:defRPr>
            </a:lvl5pPr>
          </a:lstStyle>
          <a:p>
            <a:r>
              <a:t>Click to edit Master text styles</a:t>
            </a:r>
          </a:p>
          <a:p>
            <a:pPr lvl="1"/>
            <a:r>
              <a:t>Second level</a:t>
            </a:r>
          </a:p>
          <a:p>
            <a:pPr lvl="2"/>
            <a:r>
              <a:t>Third level</a:t>
            </a:r>
          </a:p>
          <a:p>
            <a:pPr lvl="3"/>
            <a:r>
              <a:t>Fourth level</a:t>
            </a:r>
          </a:p>
          <a:p>
            <a:pPr lvl="4"/>
            <a:r>
              <a:t>Fifth level</a:t>
            </a:r>
          </a:p>
        </p:txBody>
      </p:sp>
      <p:sp>
        <p:nvSpPr>
          <p:cNvPr id="34" name="Shape 3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Figure + Caption Layout">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41" name="Shape 41"/>
          <p:cNvSpPr>
            <a:spLocks noGrp="1"/>
          </p:cNvSpPr>
          <p:nvPr>
            <p:ph type="title"/>
          </p:nvPr>
        </p:nvSpPr>
        <p:spPr>
          <a:xfrm>
            <a:off x="519168" y="357625"/>
            <a:ext cx="8032640" cy="1004012"/>
          </a:xfrm>
          <a:prstGeom prst="rect">
            <a:avLst/>
          </a:prstGeom>
        </p:spPr>
        <p:txBody>
          <a:bodyPr anchor="ctr"/>
          <a:lstStyle>
            <a:lvl1pPr>
              <a:defRPr>
                <a:solidFill>
                  <a:srgbClr val="000000"/>
                </a:solidFill>
              </a:defRPr>
            </a:lvl1pPr>
          </a:lstStyle>
          <a:p>
            <a:r>
              <a:t>Click to edit Master title style</a:t>
            </a:r>
          </a:p>
        </p:txBody>
      </p:sp>
      <p:sp>
        <p:nvSpPr>
          <p:cNvPr id="42" name="Shape 42"/>
          <p:cNvSpPr>
            <a:spLocks noGrp="1"/>
          </p:cNvSpPr>
          <p:nvPr>
            <p:ph type="pic" sz="half" idx="13"/>
          </p:nvPr>
        </p:nvSpPr>
        <p:spPr>
          <a:xfrm>
            <a:off x="1142999" y="2338465"/>
            <a:ext cx="7011649" cy="2843135"/>
          </a:xfrm>
          <a:prstGeom prst="rect">
            <a:avLst/>
          </a:prstGeom>
        </p:spPr>
        <p:txBody>
          <a:bodyPr lIns="91439" rIns="91439">
            <a:noAutofit/>
          </a:bodyPr>
          <a:lstStyle/>
          <a:p>
            <a:endParaRPr/>
          </a:p>
        </p:txBody>
      </p:sp>
      <p:sp>
        <p:nvSpPr>
          <p:cNvPr id="43" name="Shape 43"/>
          <p:cNvSpPr>
            <a:spLocks noGrp="1"/>
          </p:cNvSpPr>
          <p:nvPr>
            <p:ph type="body" sz="quarter" idx="1"/>
          </p:nvPr>
        </p:nvSpPr>
        <p:spPr>
          <a:xfrm>
            <a:off x="519168" y="5486400"/>
            <a:ext cx="8032640" cy="665175"/>
          </a:xfrm>
          <a:prstGeom prst="rect">
            <a:avLst/>
          </a:prstGeom>
        </p:spPr>
        <p:txBody>
          <a:bodyPr/>
          <a:lstStyle>
            <a:lvl1pPr>
              <a:spcBef>
                <a:spcPts val="300"/>
              </a:spcBef>
              <a:defRPr sz="1400">
                <a:solidFill>
                  <a:srgbClr val="000000"/>
                </a:solidFill>
              </a:defRPr>
            </a:lvl1pPr>
          </a:lstStyle>
          <a:p>
            <a:r>
              <a:t>Click to edit Master text styles</a:t>
            </a:r>
          </a:p>
        </p:txBody>
      </p:sp>
      <p:sp>
        <p:nvSpPr>
          <p:cNvPr id="44" name="Shape 44"/>
          <p:cNvSpPr/>
          <p:nvPr/>
        </p:nvSpPr>
        <p:spPr>
          <a:xfrm>
            <a:off x="-7938" y="6248399"/>
            <a:ext cx="9151939" cy="617541"/>
          </a:xfrm>
          <a:prstGeom prst="rect">
            <a:avLst/>
          </a:prstGeom>
          <a:solidFill>
            <a:srgbClr val="653F21"/>
          </a:solidFill>
          <a:ln w="12700">
            <a:miter lim="400000"/>
          </a:ln>
        </p:spPr>
        <p:txBody>
          <a:bodyPr lIns="45719" rIns="45719" anchor="ctr"/>
          <a:lstStyle/>
          <a:p>
            <a:pPr algn="ctr">
              <a:defRPr>
                <a:solidFill>
                  <a:srgbClr val="FFFFFF"/>
                </a:solidFill>
              </a:defRPr>
            </a:pPr>
            <a:endParaRPr/>
          </a:p>
        </p:txBody>
      </p:sp>
      <p:grpSp>
        <p:nvGrpSpPr>
          <p:cNvPr id="47" name="Group 47" descr="Pearson: Copyright 2015, 2012, 2009"/>
          <p:cNvGrpSpPr/>
          <p:nvPr/>
        </p:nvGrpSpPr>
        <p:grpSpPr>
          <a:xfrm>
            <a:off x="0" y="6450153"/>
            <a:ext cx="9144000" cy="296260"/>
            <a:chOff x="0" y="0"/>
            <a:chExt cx="9144000" cy="296259"/>
          </a:xfrm>
        </p:grpSpPr>
        <p:sp>
          <p:nvSpPr>
            <p:cNvPr id="45" name="Shape 45"/>
            <p:cNvSpPr/>
            <p:nvPr/>
          </p:nvSpPr>
          <p:spPr>
            <a:xfrm>
              <a:off x="0" y="-1"/>
              <a:ext cx="9144000" cy="296261"/>
            </a:xfrm>
            <a:prstGeom prst="rect">
              <a:avLst/>
            </a:prstGeom>
            <a:solidFill>
              <a:srgbClr val="653F21"/>
            </a:solidFill>
            <a:ln w="12700" cap="flat">
              <a:noFill/>
              <a:miter lim="400000"/>
            </a:ln>
            <a:effectLst/>
          </p:spPr>
          <p:txBody>
            <a:bodyPr wrap="square" lIns="45719" tIns="45719" rIns="45719" bIns="45719" numCol="1" anchor="ctr">
              <a:noAutofit/>
            </a:bodyPr>
            <a:lstStyle/>
            <a:p>
              <a:pPr algn="ctr">
                <a:defRPr sz="1200">
                  <a:solidFill>
                    <a:srgbClr val="FFFFFF"/>
                  </a:solidFill>
                  <a:latin typeface="Arial"/>
                  <a:ea typeface="Arial"/>
                  <a:cs typeface="Arial"/>
                  <a:sym typeface="Arial"/>
                </a:defRPr>
              </a:pPr>
              <a:endParaRPr/>
            </a:p>
          </p:txBody>
        </p:sp>
        <p:sp>
          <p:nvSpPr>
            <p:cNvPr id="46" name="Shape 46"/>
            <p:cNvSpPr/>
            <p:nvPr/>
          </p:nvSpPr>
          <p:spPr>
            <a:xfrm>
              <a:off x="0" y="61722"/>
              <a:ext cx="9144000" cy="17281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spAutoFit/>
            </a:bodyPr>
            <a:lstStyle>
              <a:lvl1pPr algn="ctr">
                <a:defRPr sz="1200">
                  <a:solidFill>
                    <a:srgbClr val="FFFFFF"/>
                  </a:solidFill>
                  <a:latin typeface="Arial"/>
                  <a:ea typeface="Arial"/>
                  <a:cs typeface="Arial"/>
                  <a:sym typeface="Arial"/>
                </a:defRPr>
              </a:lvl1pPr>
            </a:lstStyle>
            <a:p>
              <a:r>
                <a:t>© 2019 Cengage. All rights reserved.</a:t>
              </a:r>
            </a:p>
          </p:txBody>
        </p:sp>
      </p:grpSp>
      <p:grpSp>
        <p:nvGrpSpPr>
          <p:cNvPr id="50" name="Group 50" descr="Cengage Logo"/>
          <p:cNvGrpSpPr/>
          <p:nvPr/>
        </p:nvGrpSpPr>
        <p:grpSpPr>
          <a:xfrm>
            <a:off x="0" y="6450153"/>
            <a:ext cx="1359387" cy="304676"/>
            <a:chOff x="0" y="0"/>
            <a:chExt cx="1359386" cy="304675"/>
          </a:xfrm>
        </p:grpSpPr>
        <p:sp>
          <p:nvSpPr>
            <p:cNvPr id="48" name="Shape 48"/>
            <p:cNvSpPr/>
            <p:nvPr/>
          </p:nvSpPr>
          <p:spPr>
            <a:xfrm>
              <a:off x="0" y="0"/>
              <a:ext cx="1359387" cy="304676"/>
            </a:xfrm>
            <a:prstGeom prst="rect">
              <a:avLst/>
            </a:prstGeom>
            <a:solidFill>
              <a:srgbClr val="653F21"/>
            </a:solidFill>
            <a:ln w="12700" cap="flat">
              <a:noFill/>
              <a:miter lim="400000"/>
            </a:ln>
            <a:effectLst/>
          </p:spPr>
          <p:txBody>
            <a:bodyPr wrap="square" lIns="45719" tIns="45719" rIns="45719" bIns="45719" numCol="1" anchor="ctr">
              <a:noAutofit/>
            </a:bodyPr>
            <a:lstStyle/>
            <a:p>
              <a:endParaRPr/>
            </a:p>
          </p:txBody>
        </p:sp>
        <p:pic>
          <p:nvPicPr>
            <p:cNvPr id="49" name="image1.png"/>
            <p:cNvPicPr>
              <a:picLocks noChangeAspect="1"/>
            </p:cNvPicPr>
            <p:nvPr/>
          </p:nvPicPr>
          <p:blipFill>
            <a:blip r:embed="rId3"/>
            <a:stretch>
              <a:fillRect/>
            </a:stretch>
          </p:blipFill>
          <p:spPr>
            <a:xfrm>
              <a:off x="0" y="0"/>
              <a:ext cx="1359387" cy="304676"/>
            </a:xfrm>
            <a:prstGeom prst="rect">
              <a:avLst/>
            </a:prstGeom>
            <a:ln w="12700" cap="flat">
              <a:noFill/>
              <a:miter lim="400000"/>
            </a:ln>
            <a:effectLst/>
          </p:spPr>
        </p:pic>
      </p:grpSp>
      <p:sp>
        <p:nvSpPr>
          <p:cNvPr id="51" name="Shape 5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0" y="0"/>
            <a:ext cx="9144000" cy="1371600"/>
          </a:xfrm>
          <a:prstGeom prst="rect">
            <a:avLst/>
          </a:prstGeom>
          <a:solidFill>
            <a:srgbClr val="653F21"/>
          </a:solidFill>
          <a:ln w="12700">
            <a:miter lim="400000"/>
          </a:ln>
        </p:spPr>
        <p:txBody>
          <a:bodyPr lIns="45719" rIns="45719" anchor="ctr"/>
          <a:lstStyle/>
          <a:p>
            <a:pPr algn="ctr">
              <a:defRPr>
                <a:solidFill>
                  <a:srgbClr val="FFFFFF"/>
                </a:solidFill>
              </a:defRPr>
            </a:pPr>
            <a:endParaRPr/>
          </a:p>
        </p:txBody>
      </p:sp>
      <p:sp>
        <p:nvSpPr>
          <p:cNvPr id="3" name="Shape 3"/>
          <p:cNvSpPr>
            <a:spLocks noGrp="1"/>
          </p:cNvSpPr>
          <p:nvPr>
            <p:ph type="title"/>
          </p:nvPr>
        </p:nvSpPr>
        <p:spPr>
          <a:xfrm>
            <a:off x="457200" y="228600"/>
            <a:ext cx="8229600" cy="622829"/>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r>
              <a:t>Click to edit Master title style</a:t>
            </a:r>
          </a:p>
        </p:txBody>
      </p:sp>
      <p:sp>
        <p:nvSpPr>
          <p:cNvPr id="4" name="Shape 4"/>
          <p:cNvSpPr>
            <a:spLocks noGrp="1"/>
          </p:cNvSpPr>
          <p:nvPr>
            <p:ph type="body" idx="1"/>
          </p:nvPr>
        </p:nvSpPr>
        <p:spPr>
          <a:xfrm>
            <a:off x="457200" y="816430"/>
            <a:ext cx="8229600" cy="478970"/>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r>
              <a:t>Add edition here</a:t>
            </a:r>
          </a:p>
        </p:txBody>
      </p:sp>
      <p:sp>
        <p:nvSpPr>
          <p:cNvPr id="5" name="Shape 5"/>
          <p:cNvSpPr/>
          <p:nvPr/>
        </p:nvSpPr>
        <p:spPr>
          <a:xfrm>
            <a:off x="-7939" y="6248399"/>
            <a:ext cx="9161466" cy="629876"/>
          </a:xfrm>
          <a:prstGeom prst="rect">
            <a:avLst/>
          </a:prstGeom>
          <a:solidFill>
            <a:srgbClr val="653F21"/>
          </a:solidFill>
          <a:ln w="12700">
            <a:miter lim="400000"/>
          </a:ln>
        </p:spPr>
        <p:txBody>
          <a:bodyPr lIns="45719" rIns="45719" anchor="ctr"/>
          <a:lstStyle/>
          <a:p>
            <a:pPr algn="ctr">
              <a:defRPr>
                <a:solidFill>
                  <a:srgbClr val="FFFFFF"/>
                </a:solidFill>
              </a:defRPr>
            </a:pPr>
            <a:endParaRPr/>
          </a:p>
        </p:txBody>
      </p:sp>
      <p:sp>
        <p:nvSpPr>
          <p:cNvPr id="6" name="Shape 6"/>
          <p:cNvSpPr>
            <a:spLocks noGrp="1"/>
          </p:cNvSpPr>
          <p:nvPr>
            <p:ph type="sldNum" sz="quarter" idx="2"/>
          </p:nvPr>
        </p:nvSpPr>
        <p:spPr>
          <a:xfrm>
            <a:off x="4419600" y="6172200"/>
            <a:ext cx="2133600" cy="368301"/>
          </a:xfrm>
          <a:prstGeom prst="rect">
            <a:avLst/>
          </a:prstGeom>
          <a:ln w="12700">
            <a:miter lim="400000"/>
          </a:ln>
        </p:spPr>
        <p:txBody>
          <a:bodyPr wrap="none" lIns="45719" rIns="45719" anchor="ctr">
            <a:spAutoFit/>
          </a:bodyPr>
          <a:lstStyle>
            <a:lvl1pPr algn="r">
              <a:defRPr sz="1200">
                <a:latin typeface="+mj-lt"/>
                <a:ea typeface="+mj-ea"/>
                <a:cs typeface="+mj-cs"/>
                <a:sym typeface="Times New Roman"/>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ransition spd="med"/>
  <p:txStyles>
    <p:titleStyle>
      <a:lvl1pPr marL="0" marR="0" indent="0" algn="ctr" defTabSz="914400" rtl="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Arial"/>
          <a:ea typeface="Arial"/>
          <a:cs typeface="Arial"/>
          <a:sym typeface="Arial"/>
        </a:defRPr>
      </a:lvl1pPr>
      <a:lvl2pPr marL="0" marR="0" indent="0" algn="ctr" defTabSz="914400" rtl="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Arial"/>
          <a:ea typeface="Arial"/>
          <a:cs typeface="Arial"/>
          <a:sym typeface="Arial"/>
        </a:defRPr>
      </a:lvl2pPr>
      <a:lvl3pPr marL="0" marR="0" indent="0" algn="ctr" defTabSz="914400" rtl="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Arial"/>
          <a:ea typeface="Arial"/>
          <a:cs typeface="Arial"/>
          <a:sym typeface="Arial"/>
        </a:defRPr>
      </a:lvl3pPr>
      <a:lvl4pPr marL="0" marR="0" indent="0" algn="ctr" defTabSz="914400" rtl="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Arial"/>
          <a:ea typeface="Arial"/>
          <a:cs typeface="Arial"/>
          <a:sym typeface="Arial"/>
        </a:defRPr>
      </a:lvl4pPr>
      <a:lvl5pPr marL="0" marR="0" indent="0" algn="ctr" defTabSz="914400" rtl="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Arial"/>
          <a:ea typeface="Arial"/>
          <a:cs typeface="Arial"/>
          <a:sym typeface="Arial"/>
        </a:defRPr>
      </a:lvl5pPr>
      <a:lvl6pPr marL="0" marR="0" indent="0" algn="ctr" defTabSz="914400" rtl="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Arial"/>
          <a:ea typeface="Arial"/>
          <a:cs typeface="Arial"/>
          <a:sym typeface="Arial"/>
        </a:defRPr>
      </a:lvl6pPr>
      <a:lvl7pPr marL="0" marR="0" indent="0" algn="ctr" defTabSz="914400" rtl="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Arial"/>
          <a:ea typeface="Arial"/>
          <a:cs typeface="Arial"/>
          <a:sym typeface="Arial"/>
        </a:defRPr>
      </a:lvl7pPr>
      <a:lvl8pPr marL="0" marR="0" indent="0" algn="ctr" defTabSz="914400" rtl="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Arial"/>
          <a:ea typeface="Arial"/>
          <a:cs typeface="Arial"/>
          <a:sym typeface="Arial"/>
        </a:defRPr>
      </a:lvl8pPr>
      <a:lvl9pPr marL="0" marR="0" indent="0" algn="ctr" defTabSz="914400" rtl="0" latinLnBrk="0">
        <a:lnSpc>
          <a:spcPct val="100000"/>
        </a:lnSpc>
        <a:spcBef>
          <a:spcPts val="0"/>
        </a:spcBef>
        <a:spcAft>
          <a:spcPts val="0"/>
        </a:spcAft>
        <a:buClrTx/>
        <a:buSzTx/>
        <a:buFontTx/>
        <a:buNone/>
        <a:tabLst/>
        <a:defRPr sz="3600" b="0" i="0" u="none" strike="noStrike" cap="none" spc="0" baseline="0">
          <a:ln>
            <a:noFill/>
          </a:ln>
          <a:solidFill>
            <a:srgbClr val="FFFFFF"/>
          </a:solidFill>
          <a:uFillTx/>
          <a:latin typeface="Arial"/>
          <a:ea typeface="Arial"/>
          <a:cs typeface="Arial"/>
          <a:sym typeface="Arial"/>
        </a:defRPr>
      </a:lvl9pPr>
    </p:titleStyle>
    <p:bodyStyle>
      <a:lvl1pPr marL="0" marR="0" indent="0" algn="l" defTabSz="914400" rtl="0" latinLnBrk="0">
        <a:lnSpc>
          <a:spcPct val="100000"/>
        </a:lnSpc>
        <a:spcBef>
          <a:spcPts val="0"/>
        </a:spcBef>
        <a:spcAft>
          <a:spcPts val="0"/>
        </a:spcAft>
        <a:buClrTx/>
        <a:buSzTx/>
        <a:buFontTx/>
        <a:buNone/>
        <a:tabLst/>
        <a:defRPr sz="2400" b="0" i="0" u="none" strike="noStrike" cap="none" spc="0" baseline="0">
          <a:ln>
            <a:noFill/>
          </a:ln>
          <a:solidFill>
            <a:srgbClr val="FFFFFF"/>
          </a:solidFill>
          <a:uFillTx/>
          <a:latin typeface="Arial"/>
          <a:ea typeface="Arial"/>
          <a:cs typeface="Arial"/>
          <a:sym typeface="Arial"/>
        </a:defRPr>
      </a:lvl1pPr>
      <a:lvl2pPr marL="0" marR="0" indent="0" algn="l" defTabSz="914400" rtl="0" latinLnBrk="0">
        <a:lnSpc>
          <a:spcPct val="100000"/>
        </a:lnSpc>
        <a:spcBef>
          <a:spcPts val="0"/>
        </a:spcBef>
        <a:spcAft>
          <a:spcPts val="0"/>
        </a:spcAft>
        <a:buClrTx/>
        <a:buSzTx/>
        <a:buFontTx/>
        <a:buNone/>
        <a:tabLst/>
        <a:defRPr sz="2400" b="0" i="0" u="none" strike="noStrike" cap="none" spc="0" baseline="0">
          <a:ln>
            <a:noFill/>
          </a:ln>
          <a:solidFill>
            <a:srgbClr val="FFFFFF"/>
          </a:solidFill>
          <a:uFillTx/>
          <a:latin typeface="Arial"/>
          <a:ea typeface="Arial"/>
          <a:cs typeface="Arial"/>
          <a:sym typeface="Arial"/>
        </a:defRPr>
      </a:lvl2pPr>
      <a:lvl3pPr marL="0" marR="0" indent="0" algn="l" defTabSz="914400" rtl="0" latinLnBrk="0">
        <a:lnSpc>
          <a:spcPct val="100000"/>
        </a:lnSpc>
        <a:spcBef>
          <a:spcPts val="0"/>
        </a:spcBef>
        <a:spcAft>
          <a:spcPts val="0"/>
        </a:spcAft>
        <a:buClrTx/>
        <a:buSzTx/>
        <a:buFontTx/>
        <a:buNone/>
        <a:tabLst/>
        <a:defRPr sz="2400" b="0" i="0" u="none" strike="noStrike" cap="none" spc="0" baseline="0">
          <a:ln>
            <a:noFill/>
          </a:ln>
          <a:solidFill>
            <a:srgbClr val="FFFFFF"/>
          </a:solidFill>
          <a:uFillTx/>
          <a:latin typeface="Arial"/>
          <a:ea typeface="Arial"/>
          <a:cs typeface="Arial"/>
          <a:sym typeface="Arial"/>
        </a:defRPr>
      </a:lvl3pPr>
      <a:lvl4pPr marL="0" marR="0" indent="0" algn="l" defTabSz="914400" rtl="0" latinLnBrk="0">
        <a:lnSpc>
          <a:spcPct val="100000"/>
        </a:lnSpc>
        <a:spcBef>
          <a:spcPts val="0"/>
        </a:spcBef>
        <a:spcAft>
          <a:spcPts val="0"/>
        </a:spcAft>
        <a:buClrTx/>
        <a:buSzTx/>
        <a:buFontTx/>
        <a:buNone/>
        <a:tabLst/>
        <a:defRPr sz="2400" b="0" i="0" u="none" strike="noStrike" cap="none" spc="0" baseline="0">
          <a:ln>
            <a:noFill/>
          </a:ln>
          <a:solidFill>
            <a:srgbClr val="FFFFFF"/>
          </a:solidFill>
          <a:uFillTx/>
          <a:latin typeface="Arial"/>
          <a:ea typeface="Arial"/>
          <a:cs typeface="Arial"/>
          <a:sym typeface="Arial"/>
        </a:defRPr>
      </a:lvl4pPr>
      <a:lvl5pPr marL="0" marR="0" indent="0" algn="l" defTabSz="914400" rtl="0" latinLnBrk="0">
        <a:lnSpc>
          <a:spcPct val="100000"/>
        </a:lnSpc>
        <a:spcBef>
          <a:spcPts val="0"/>
        </a:spcBef>
        <a:spcAft>
          <a:spcPts val="0"/>
        </a:spcAft>
        <a:buClrTx/>
        <a:buSzTx/>
        <a:buFontTx/>
        <a:buNone/>
        <a:tabLst/>
        <a:defRPr sz="2400" b="0" i="0" u="none" strike="noStrike" cap="none" spc="0" baseline="0">
          <a:ln>
            <a:noFill/>
          </a:ln>
          <a:solidFill>
            <a:srgbClr val="FFFFFF"/>
          </a:solidFill>
          <a:uFillTx/>
          <a:latin typeface="Arial"/>
          <a:ea typeface="Arial"/>
          <a:cs typeface="Arial"/>
          <a:sym typeface="Arial"/>
        </a:defRPr>
      </a:lvl5pPr>
      <a:lvl6pPr marL="0" marR="0" indent="0" algn="l" defTabSz="914400" rtl="0" latinLnBrk="0">
        <a:lnSpc>
          <a:spcPct val="100000"/>
        </a:lnSpc>
        <a:spcBef>
          <a:spcPts val="0"/>
        </a:spcBef>
        <a:spcAft>
          <a:spcPts val="0"/>
        </a:spcAft>
        <a:buClrTx/>
        <a:buSzTx/>
        <a:buFontTx/>
        <a:buNone/>
        <a:tabLst/>
        <a:defRPr sz="2400" b="0" i="0" u="none" strike="noStrike" cap="none" spc="0" baseline="0">
          <a:ln>
            <a:noFill/>
          </a:ln>
          <a:solidFill>
            <a:srgbClr val="FFFFFF"/>
          </a:solidFill>
          <a:uFillTx/>
          <a:latin typeface="Arial"/>
          <a:ea typeface="Arial"/>
          <a:cs typeface="Arial"/>
          <a:sym typeface="Arial"/>
        </a:defRPr>
      </a:lvl6pPr>
      <a:lvl7pPr marL="0" marR="0" indent="0" algn="l" defTabSz="914400" rtl="0" latinLnBrk="0">
        <a:lnSpc>
          <a:spcPct val="100000"/>
        </a:lnSpc>
        <a:spcBef>
          <a:spcPts val="0"/>
        </a:spcBef>
        <a:spcAft>
          <a:spcPts val="0"/>
        </a:spcAft>
        <a:buClrTx/>
        <a:buSzTx/>
        <a:buFontTx/>
        <a:buNone/>
        <a:tabLst/>
        <a:defRPr sz="2400" b="0" i="0" u="none" strike="noStrike" cap="none" spc="0" baseline="0">
          <a:ln>
            <a:noFill/>
          </a:ln>
          <a:solidFill>
            <a:srgbClr val="FFFFFF"/>
          </a:solidFill>
          <a:uFillTx/>
          <a:latin typeface="Arial"/>
          <a:ea typeface="Arial"/>
          <a:cs typeface="Arial"/>
          <a:sym typeface="Arial"/>
        </a:defRPr>
      </a:lvl7pPr>
      <a:lvl8pPr marL="0" marR="0" indent="0" algn="l" defTabSz="914400" rtl="0" latinLnBrk="0">
        <a:lnSpc>
          <a:spcPct val="100000"/>
        </a:lnSpc>
        <a:spcBef>
          <a:spcPts val="0"/>
        </a:spcBef>
        <a:spcAft>
          <a:spcPts val="0"/>
        </a:spcAft>
        <a:buClrTx/>
        <a:buSzTx/>
        <a:buFontTx/>
        <a:buNone/>
        <a:tabLst/>
        <a:defRPr sz="2400" b="0" i="0" u="none" strike="noStrike" cap="none" spc="0" baseline="0">
          <a:ln>
            <a:noFill/>
          </a:ln>
          <a:solidFill>
            <a:srgbClr val="FFFFFF"/>
          </a:solidFill>
          <a:uFillTx/>
          <a:latin typeface="Arial"/>
          <a:ea typeface="Arial"/>
          <a:cs typeface="Arial"/>
          <a:sym typeface="Arial"/>
        </a:defRPr>
      </a:lvl8pPr>
      <a:lvl9pPr marL="0" marR="0" indent="0" algn="l" defTabSz="914400" rtl="0" latinLnBrk="0">
        <a:lnSpc>
          <a:spcPct val="100000"/>
        </a:lnSpc>
        <a:spcBef>
          <a:spcPts val="0"/>
        </a:spcBef>
        <a:spcAft>
          <a:spcPts val="0"/>
        </a:spcAft>
        <a:buClrTx/>
        <a:buSzTx/>
        <a:buFontTx/>
        <a:buNone/>
        <a:tabLst/>
        <a:defRPr sz="2400" b="0" i="0" u="none" strike="noStrike" cap="none" spc="0" baseline="0">
          <a:ln>
            <a:noFill/>
          </a:ln>
          <a:solidFill>
            <a:srgbClr val="FFFFFF"/>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Times New Roman"/>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Times New Roman"/>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Times New Roman"/>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Times New Roman"/>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Times New Roman"/>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Times New Roman"/>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Times New Roman"/>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Times New Roman"/>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youtube.com/watch?v=C8qs_Nv4fgw"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innocenceproject.org/" TargetMode="External"/><Relationship Id="rId2" Type="http://schemas.openxmlformats.org/officeDocument/2006/relationships/hyperlink" Target="http://www.law.umich.edu/special/exoneration/Pages/about.aspx" TargetMode="External"/><Relationship Id="rId1" Type="http://schemas.openxmlformats.org/officeDocument/2006/relationships/slideLayout" Target="../slideLayouts/slideLayout2.xml"/><Relationship Id="rId4" Type="http://schemas.openxmlformats.org/officeDocument/2006/relationships/hyperlink" Target="https://www.youtube.com/watch?v=p7rEfV67630"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youtube.com/watch?v=qvymhI4uGSI" TargetMode="External"/><Relationship Id="rId2" Type="http://schemas.openxmlformats.org/officeDocument/2006/relationships/hyperlink" Target="https://www.youtube.com/watch?v=1hf-bLR668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pbs.org/pov/watch/tribaljustice/video-tribaljustice-trailer/"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Shape 60"/>
          <p:cNvSpPr>
            <a:spLocks noGrp="1"/>
          </p:cNvSpPr>
          <p:nvPr>
            <p:ph type="ctrTitle"/>
          </p:nvPr>
        </p:nvSpPr>
        <p:spPr>
          <a:xfrm>
            <a:off x="114299" y="23585"/>
            <a:ext cx="8915401" cy="1025173"/>
          </a:xfrm>
          <a:prstGeom prst="rect">
            <a:avLst/>
          </a:prstGeom>
        </p:spPr>
        <p:txBody>
          <a:bodyPr anchor="ctr">
            <a:noAutofit/>
          </a:bodyPr>
          <a:lstStyle>
            <a:lvl1pPr algn="l" defTabSz="822959">
              <a:defRPr sz="3239"/>
            </a:lvl1pPr>
          </a:lstStyle>
          <a:p>
            <a:pPr algn="ctr"/>
            <a:r>
              <a:rPr sz="3200" dirty="0"/>
              <a:t>Ethical Dilemmas and Decisions in </a:t>
            </a:r>
            <a:r>
              <a:rPr lang="en-US" sz="3200" dirty="0"/>
              <a:t/>
            </a:r>
            <a:br>
              <a:rPr lang="en-US" sz="3200" dirty="0"/>
            </a:br>
            <a:r>
              <a:rPr sz="3200" dirty="0"/>
              <a:t>Criminal Justice</a:t>
            </a:r>
          </a:p>
        </p:txBody>
      </p:sp>
      <p:sp>
        <p:nvSpPr>
          <p:cNvPr id="61" name="Shape 61"/>
          <p:cNvSpPr>
            <a:spLocks noGrp="1"/>
          </p:cNvSpPr>
          <p:nvPr>
            <p:ph type="subTitle" sz="quarter" idx="1"/>
          </p:nvPr>
        </p:nvSpPr>
        <p:spPr>
          <a:xfrm>
            <a:off x="15725" y="1023774"/>
            <a:ext cx="8229601" cy="320698"/>
          </a:xfrm>
          <a:prstGeom prst="rect">
            <a:avLst/>
          </a:prstGeom>
        </p:spPr>
        <p:txBody>
          <a:bodyPr anchor="ctr">
            <a:normAutofit lnSpcReduction="10000"/>
          </a:bodyPr>
          <a:lstStyle>
            <a:lvl1pPr defTabSz="603504">
              <a:defRPr sz="1584"/>
            </a:lvl1pPr>
          </a:lstStyle>
          <a:p>
            <a:r>
              <a:t>Tenth Edition</a:t>
            </a:r>
          </a:p>
        </p:txBody>
      </p:sp>
      <p:pic>
        <p:nvPicPr>
          <p:cNvPr id="62" name="image2.jpg" descr="A photo shows a judge’s hand holding a gavel about to hit a sound block. A pile of files are shown beside the hand. "/>
          <p:cNvPicPr>
            <a:picLocks noChangeAspect="1"/>
          </p:cNvPicPr>
          <p:nvPr/>
        </p:nvPicPr>
        <p:blipFill>
          <a:blip r:embed="rId2"/>
          <a:stretch>
            <a:fillRect/>
          </a:stretch>
        </p:blipFill>
        <p:spPr>
          <a:xfrm>
            <a:off x="99785" y="2098555"/>
            <a:ext cx="4977333" cy="3311646"/>
          </a:xfrm>
          <a:prstGeom prst="rect">
            <a:avLst/>
          </a:prstGeom>
          <a:ln w="12700">
            <a:miter lim="400000"/>
          </a:ln>
        </p:spPr>
      </p:pic>
      <p:sp>
        <p:nvSpPr>
          <p:cNvPr id="63" name="Shape 63"/>
          <p:cNvSpPr>
            <a:spLocks noGrp="1"/>
          </p:cNvSpPr>
          <p:nvPr>
            <p:ph type="body" idx="13"/>
          </p:nvPr>
        </p:nvSpPr>
        <p:spPr>
          <a:xfrm>
            <a:off x="5299933" y="2276523"/>
            <a:ext cx="3778514" cy="2914556"/>
          </a:xfrm>
          <a:prstGeom prst="rect">
            <a:avLst/>
          </a:prstGeom>
          <a:extLst>
            <a:ext uri="{C572A759-6A51-4108-AA02-DFA0A04FC94B}">
              <ma14:wrappingTextBoxFlag xmlns:ma14="http://schemas.microsoft.com/office/mac/drawingml/2011/main" xmlns="" val="1"/>
            </a:ext>
          </a:extLst>
        </p:spPr>
        <p:txBody>
          <a:bodyPr anchor="ctr"/>
          <a:lstStyle/>
          <a:p>
            <a:pPr algn="ctr">
              <a:defRPr sz="4000" b="1">
                <a:solidFill>
                  <a:srgbClr val="000000"/>
                </a:solidFill>
              </a:defRPr>
            </a:pPr>
            <a:r>
              <a:t>Chapter 3</a:t>
            </a:r>
          </a:p>
          <a:p>
            <a:pPr algn="ctr">
              <a:defRPr sz="3600">
                <a:solidFill>
                  <a:srgbClr val="000000"/>
                </a:solidFill>
              </a:defRPr>
            </a:pPr>
            <a:r>
              <a:t>Justice and Law</a:t>
            </a:r>
          </a:p>
        </p:txBody>
      </p:sp>
      <p:pic>
        <p:nvPicPr>
          <p:cNvPr id="64" name="image1.png" descr="Cengage Logo"/>
          <p:cNvPicPr>
            <a:picLocks noChangeAspect="1"/>
          </p:cNvPicPr>
          <p:nvPr/>
        </p:nvPicPr>
        <p:blipFill>
          <a:blip r:embed="rId3"/>
          <a:stretch>
            <a:fillRect/>
          </a:stretch>
        </p:blipFill>
        <p:spPr>
          <a:xfrm>
            <a:off x="0" y="6450153"/>
            <a:ext cx="1359387" cy="304676"/>
          </a:xfrm>
          <a:prstGeom prst="rect">
            <a:avLst/>
          </a:prstGeom>
          <a:ln w="12700">
            <a:miter lim="400000"/>
          </a:ln>
        </p:spPr>
      </p:pic>
      <p:sp>
        <p:nvSpPr>
          <p:cNvPr id="65" name="Shape 65"/>
          <p:cNvSpPr/>
          <p:nvPr/>
        </p:nvSpPr>
        <p:spPr>
          <a:xfrm>
            <a:off x="0" y="6475228"/>
            <a:ext cx="9144000" cy="264255"/>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normAutofit lnSpcReduction="10000"/>
          </a:bodyPr>
          <a:lstStyle>
            <a:lvl1pPr algn="ctr">
              <a:defRPr sz="1200">
                <a:solidFill>
                  <a:srgbClr val="FFFFFF"/>
                </a:solidFill>
                <a:latin typeface="Arial"/>
                <a:ea typeface="Arial"/>
                <a:cs typeface="Arial"/>
                <a:sym typeface="Arial"/>
              </a:defRPr>
            </a:lvl1pPr>
          </a:lstStyle>
          <a:p>
            <a:r>
              <a:t>© 2019 Cengage. All rights reserved.</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Shape 101"/>
          <p:cNvSpPr>
            <a:spLocks noGrp="1"/>
          </p:cNvSpPr>
          <p:nvPr>
            <p:ph type="title"/>
          </p:nvPr>
        </p:nvSpPr>
        <p:spPr>
          <a:xfrm>
            <a:off x="45720" y="27708"/>
            <a:ext cx="9052560" cy="1039093"/>
          </a:xfrm>
          <a:prstGeom prst="rect">
            <a:avLst/>
          </a:prstGeom>
        </p:spPr>
        <p:txBody>
          <a:bodyPr/>
          <a:lstStyle/>
          <a:p>
            <a:r>
              <a:t>Distributive Justice (4 of 4)</a:t>
            </a:r>
          </a:p>
        </p:txBody>
      </p:sp>
      <p:sp>
        <p:nvSpPr>
          <p:cNvPr id="102" name="Shape 102"/>
          <p:cNvSpPr>
            <a:spLocks noGrp="1"/>
          </p:cNvSpPr>
          <p:nvPr>
            <p:ph type="body" idx="1"/>
          </p:nvPr>
        </p:nvSpPr>
        <p:spPr>
          <a:xfrm>
            <a:off x="228600" y="1295400"/>
            <a:ext cx="8763000" cy="4830763"/>
          </a:xfrm>
          <a:prstGeom prst="rect">
            <a:avLst/>
          </a:prstGeom>
        </p:spPr>
        <p:txBody>
          <a:bodyPr/>
          <a:lstStyle/>
          <a:p>
            <a:pPr marL="0" indent="0">
              <a:buSzTx/>
              <a:buNone/>
            </a:pPr>
            <a:r>
              <a:t>Criticisms of Rawls</a:t>
            </a:r>
          </a:p>
          <a:p>
            <a:r>
              <a:t>The </a:t>
            </a:r>
            <a:r>
              <a:rPr i="1"/>
              <a:t>veil of ignorance</a:t>
            </a:r>
            <a:r>
              <a:t> cannot counteract human selfishness and self-interest.</a:t>
            </a:r>
          </a:p>
          <a:p>
            <a:r>
              <a:t>Preferring the least well-off is bad for a society; leads to lack of incentive, decline of standards.</a:t>
            </a:r>
          </a:p>
          <a:p>
            <a:r>
              <a:t>Rawls’s approach to distribution ignores desert and merit.</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 y="27708"/>
            <a:ext cx="9052560" cy="1039093"/>
          </a:xfrm>
          <a:prstGeom prst="rect">
            <a:avLst/>
          </a:prstGeom>
        </p:spPr>
        <p:txBody>
          <a:bodyPr>
            <a:noAutofit/>
          </a:bodyPr>
          <a:lstStyle>
            <a:lvl1pPr>
              <a:spcBef>
                <a:spcPts val="600"/>
              </a:spcBef>
              <a:defRPr sz="2600" b="1">
                <a:solidFill>
                  <a:srgbClr val="000000"/>
                </a:solidFill>
              </a:defRPr>
            </a:lvl1pPr>
          </a:lstStyle>
          <a:p>
            <a:r>
              <a:rPr sz="3200" b="0" dirty="0">
                <a:solidFill>
                  <a:schemeClr val="bg1"/>
                </a:solidFill>
              </a:rPr>
              <a:t>Substantive justice: </a:t>
            </a:r>
            <a:r>
              <a:rPr lang="en-US" sz="3200" b="0" dirty="0">
                <a:solidFill>
                  <a:schemeClr val="bg1"/>
                </a:solidFill>
              </a:rPr>
              <a:t/>
            </a:r>
            <a:br>
              <a:rPr lang="en-US" sz="3200" b="0" dirty="0">
                <a:solidFill>
                  <a:schemeClr val="bg1"/>
                </a:solidFill>
              </a:rPr>
            </a:br>
            <a:r>
              <a:rPr sz="3200" b="0" dirty="0">
                <a:solidFill>
                  <a:schemeClr val="bg1"/>
                </a:solidFill>
              </a:rPr>
              <a:t>Refers to issues of inherent fairness</a:t>
            </a:r>
            <a:r>
              <a:rPr lang="en-US" sz="3200" b="0" dirty="0">
                <a:solidFill>
                  <a:schemeClr val="bg1"/>
                </a:solidFill>
              </a:rPr>
              <a:t> (1 of 3)</a:t>
            </a:r>
            <a:endParaRPr sz="3200" b="0" dirty="0">
              <a:solidFill>
                <a:schemeClr val="bg1"/>
              </a:solidFill>
            </a:endParaRPr>
          </a:p>
        </p:txBody>
      </p:sp>
      <p:sp>
        <p:nvSpPr>
          <p:cNvPr id="107" name="Shape 107"/>
          <p:cNvSpPr>
            <a:spLocks noGrp="1"/>
          </p:cNvSpPr>
          <p:nvPr>
            <p:ph type="body" idx="1"/>
          </p:nvPr>
        </p:nvSpPr>
        <p:spPr>
          <a:xfrm>
            <a:off x="355600" y="1511300"/>
            <a:ext cx="8763000" cy="4830763"/>
          </a:xfrm>
          <a:prstGeom prst="rect">
            <a:avLst/>
          </a:prstGeom>
        </p:spPr>
        <p:txBody>
          <a:bodyPr>
            <a:normAutofit lnSpcReduction="10000"/>
          </a:bodyPr>
          <a:lstStyle/>
          <a:p>
            <a:pPr marL="0" indent="0" defTabSz="795527">
              <a:spcBef>
                <a:spcPts val="500"/>
              </a:spcBef>
              <a:buClrTx/>
              <a:buSzTx/>
              <a:buFontTx/>
              <a:buNone/>
              <a:defRPr sz="2262" b="1"/>
            </a:pPr>
            <a:r>
              <a:t>Retributive Justice:</a:t>
            </a:r>
          </a:p>
          <a:p>
            <a:pPr marL="0" indent="0" defTabSz="795527">
              <a:spcBef>
                <a:spcPts val="500"/>
              </a:spcBef>
              <a:buClrTx/>
              <a:buSzTx/>
              <a:buFontTx/>
              <a:buNone/>
              <a:defRPr sz="2262"/>
            </a:pPr>
            <a:r>
              <a:t> Balance and proportionality (lex talionis &amp; lex salica).</a:t>
            </a:r>
          </a:p>
          <a:p>
            <a:pPr marL="226795" indent="-226795" defTabSz="795527">
              <a:spcBef>
                <a:spcPts val="500"/>
              </a:spcBef>
              <a:buClrTx/>
              <a:buFontTx/>
              <a:defRPr sz="2262"/>
            </a:pPr>
            <a:r>
              <a:t>The offender must suffer a pain or loss proportional to what the victim was made to suffer.</a:t>
            </a:r>
          </a:p>
          <a:p>
            <a:pPr marL="226795" indent="-226795" defTabSz="795527">
              <a:spcBef>
                <a:spcPts val="500"/>
              </a:spcBef>
              <a:buClrTx/>
              <a:buFontTx/>
              <a:defRPr sz="2262"/>
            </a:pPr>
            <a:r>
              <a:t>Reform or rehabilitation may be a laudable goal, but it has no place in a retributive scheme of justice.</a:t>
            </a:r>
          </a:p>
          <a:p>
            <a:pPr marL="226795" indent="-226795" defTabSz="795527">
              <a:spcBef>
                <a:spcPts val="500"/>
              </a:spcBef>
              <a:buClrTx/>
              <a:buFontTx/>
              <a:defRPr sz="2262"/>
            </a:pPr>
            <a:r>
              <a:t>Consideration must be given to intent, capacity, and victim precipitation.</a:t>
            </a:r>
          </a:p>
          <a:p>
            <a:pPr marL="226795" indent="-226795" defTabSz="795527">
              <a:spcBef>
                <a:spcPts val="500"/>
              </a:spcBef>
              <a:buClrTx/>
              <a:buFontTx/>
              <a:defRPr sz="2262"/>
            </a:pPr>
            <a:r>
              <a:rPr b="1"/>
              <a:t>Rawls</a:t>
            </a:r>
            <a:r>
              <a:t>: retributive punishment is limited to what benefits the least advantaged; in this philosophy of justice, the offender is punished until the advantage changes and the offender becomes the least advantaged.</a:t>
            </a:r>
          </a:p>
          <a:p>
            <a:pPr marL="226795" indent="-226795" defTabSz="795527">
              <a:spcBef>
                <a:spcPts val="500"/>
              </a:spcBef>
              <a:buClrTx/>
              <a:buFontTx/>
              <a:defRPr sz="2262"/>
            </a:pPr>
            <a:r>
              <a:t>Mercy—different from desert.</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Shape 111"/>
          <p:cNvSpPr>
            <a:spLocks noGrp="1"/>
          </p:cNvSpPr>
          <p:nvPr>
            <p:ph type="title"/>
          </p:nvPr>
        </p:nvSpPr>
        <p:spPr>
          <a:prstGeom prst="rect">
            <a:avLst/>
          </a:prstGeom>
        </p:spPr>
        <p:txBody>
          <a:bodyPr>
            <a:normAutofit fontScale="90000"/>
          </a:bodyPr>
          <a:lstStyle/>
          <a:p>
            <a:r>
              <a:rPr lang="en-US" dirty="0">
                <a:solidFill>
                  <a:schemeClr val="bg1"/>
                </a:solidFill>
              </a:rPr>
              <a:t>Substantive justice: </a:t>
            </a:r>
            <a:br>
              <a:rPr lang="en-US" dirty="0">
                <a:solidFill>
                  <a:schemeClr val="bg1"/>
                </a:solidFill>
              </a:rPr>
            </a:br>
            <a:r>
              <a:rPr lang="en-US" dirty="0">
                <a:solidFill>
                  <a:schemeClr val="bg1"/>
                </a:solidFill>
              </a:rPr>
              <a:t>Refers to issues of inherent fairness (2 of 3)</a:t>
            </a:r>
            <a:endParaRPr dirty="0"/>
          </a:p>
        </p:txBody>
      </p:sp>
      <p:sp>
        <p:nvSpPr>
          <p:cNvPr id="112" name="Shape 112"/>
          <p:cNvSpPr>
            <a:spLocks noGrp="1"/>
          </p:cNvSpPr>
          <p:nvPr>
            <p:ph type="body" idx="1"/>
          </p:nvPr>
        </p:nvSpPr>
        <p:spPr>
          <a:prstGeom prst="rect">
            <a:avLst/>
          </a:prstGeom>
        </p:spPr>
        <p:txBody>
          <a:bodyPr/>
          <a:lstStyle/>
          <a:p>
            <a:pPr marL="0" indent="0">
              <a:buClrTx/>
              <a:buSzTx/>
              <a:buFontTx/>
              <a:buNone/>
              <a:defRPr b="1"/>
            </a:pPr>
            <a:r>
              <a:t>Utilitarian Justice:</a:t>
            </a:r>
          </a:p>
          <a:p>
            <a:r>
              <a:t>Punishment is to deter offenders from future crime.</a:t>
            </a:r>
          </a:p>
          <a:p>
            <a:endParaRPr/>
          </a:p>
          <a:p>
            <a:r>
              <a:t>Cesare Beccaria &amp; Jeremy Bentham (</a:t>
            </a:r>
            <a:r>
              <a:rPr i="1"/>
              <a:t>hedonistic calculus</a:t>
            </a:r>
            <a:r>
              <a:t>) Measure to determine the amount of punishment needed to deter</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Shape 114"/>
          <p:cNvSpPr>
            <a:spLocks noGrp="1"/>
          </p:cNvSpPr>
          <p:nvPr>
            <p:ph type="title"/>
          </p:nvPr>
        </p:nvSpPr>
        <p:spPr>
          <a:prstGeom prst="rect">
            <a:avLst/>
          </a:prstGeom>
        </p:spPr>
        <p:txBody>
          <a:bodyPr>
            <a:normAutofit fontScale="90000"/>
          </a:bodyPr>
          <a:lstStyle/>
          <a:p>
            <a:r>
              <a:rPr lang="en-US" dirty="0">
                <a:solidFill>
                  <a:schemeClr val="bg1"/>
                </a:solidFill>
              </a:rPr>
              <a:t>Substantive justice: </a:t>
            </a:r>
            <a:br>
              <a:rPr lang="en-US" dirty="0">
                <a:solidFill>
                  <a:schemeClr val="bg1"/>
                </a:solidFill>
              </a:rPr>
            </a:br>
            <a:r>
              <a:rPr lang="en-US" dirty="0">
                <a:solidFill>
                  <a:schemeClr val="bg1"/>
                </a:solidFill>
              </a:rPr>
              <a:t>Refers to issues of inherent fairness (3 of 3)</a:t>
            </a:r>
            <a:endParaRPr dirty="0"/>
          </a:p>
        </p:txBody>
      </p:sp>
      <p:sp>
        <p:nvSpPr>
          <p:cNvPr id="115" name="Shape 115"/>
          <p:cNvSpPr>
            <a:spLocks noGrp="1"/>
          </p:cNvSpPr>
          <p:nvPr>
            <p:ph type="body" idx="1"/>
          </p:nvPr>
        </p:nvSpPr>
        <p:spPr>
          <a:xfrm>
            <a:off x="88900" y="1127918"/>
            <a:ext cx="8763000" cy="4830764"/>
          </a:xfrm>
          <a:prstGeom prst="rect">
            <a:avLst/>
          </a:prstGeom>
        </p:spPr>
        <p:txBody>
          <a:bodyPr/>
          <a:lstStyle/>
          <a:p>
            <a:r>
              <a:rPr b="1" dirty="0"/>
              <a:t>Utilitarian justice</a:t>
            </a:r>
            <a:r>
              <a:rPr lang="en-US" b="1" dirty="0"/>
              <a:t>:</a:t>
            </a:r>
            <a:r>
              <a:rPr dirty="0"/>
              <a:t> The type of justice that looks to the greatest good for all as the end</a:t>
            </a:r>
          </a:p>
          <a:p>
            <a:endParaRPr dirty="0"/>
          </a:p>
          <a:p>
            <a:r>
              <a:rPr b="1" dirty="0"/>
              <a:t>Hedonistic calculus:</a:t>
            </a:r>
            <a:r>
              <a:rPr dirty="0"/>
              <a:t> Jeremy Bentham’s rationale for calculating the potential rewards of a crime so the amount of threatened pain could be set to deter people from committing that crime ( </a:t>
            </a:r>
            <a:r>
              <a:rPr i="1" dirty="0"/>
              <a:t>one must threaten a slightly higher degree of pain or punishment than the gain or pleasure that comes from the criminal act; otherwise, there would be no deterrent value in the punishment</a:t>
            </a:r>
            <a:r>
              <a:rPr dirty="0"/>
              <a:t>)</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Shape 117"/>
          <p:cNvSpPr>
            <a:spLocks noGrp="1"/>
          </p:cNvSpPr>
          <p:nvPr>
            <p:ph type="title"/>
          </p:nvPr>
        </p:nvSpPr>
        <p:spPr>
          <a:xfrm>
            <a:off x="45720" y="27708"/>
            <a:ext cx="9052560" cy="1039093"/>
          </a:xfrm>
          <a:prstGeom prst="rect">
            <a:avLst/>
          </a:prstGeom>
        </p:spPr>
        <p:txBody>
          <a:bodyPr/>
          <a:lstStyle/>
          <a:p>
            <a:r>
              <a:rPr dirty="0"/>
              <a:t>Corrective Justice (</a:t>
            </a:r>
            <a:r>
              <a:rPr lang="en-US" dirty="0"/>
              <a:t>1 of 2</a:t>
            </a:r>
            <a:r>
              <a:rPr dirty="0"/>
              <a:t>)</a:t>
            </a:r>
          </a:p>
        </p:txBody>
      </p:sp>
      <p:sp>
        <p:nvSpPr>
          <p:cNvPr id="118" name="Shape 118"/>
          <p:cNvSpPr>
            <a:spLocks noGrp="1"/>
          </p:cNvSpPr>
          <p:nvPr>
            <p:ph type="body" idx="1"/>
          </p:nvPr>
        </p:nvSpPr>
        <p:spPr>
          <a:xfrm>
            <a:off x="228600" y="1295400"/>
            <a:ext cx="8763000" cy="4830763"/>
          </a:xfrm>
          <a:prstGeom prst="rect">
            <a:avLst/>
          </a:prstGeom>
        </p:spPr>
        <p:txBody>
          <a:bodyPr/>
          <a:lstStyle/>
          <a:p>
            <a:r>
              <a:t>Procedural justice: steps taken to reach determination of guilt or punishment</a:t>
            </a:r>
          </a:p>
          <a:p>
            <a:pPr marL="1085850" lvl="1" indent="-342900">
              <a:spcBef>
                <a:spcPts val="500"/>
              </a:spcBef>
              <a:defRPr sz="2400" i="1"/>
            </a:pPr>
            <a:r>
              <a:t>Herrera v. Collins </a:t>
            </a:r>
            <a:r>
              <a:rPr i="0"/>
              <a:t>(1993)</a:t>
            </a:r>
          </a:p>
          <a:p>
            <a:pPr marL="1085850" lvl="1" indent="-342900">
              <a:spcBef>
                <a:spcPts val="500"/>
              </a:spcBef>
              <a:defRPr sz="2400" i="1"/>
            </a:pPr>
            <a:r>
              <a:t>In re Troy Anthony Davis </a:t>
            </a:r>
            <a:r>
              <a:rPr i="0"/>
              <a:t>(2009)</a:t>
            </a:r>
          </a:p>
          <a:p>
            <a:pPr marL="1085850" lvl="1" indent="-342900">
              <a:spcBef>
                <a:spcPts val="500"/>
              </a:spcBef>
              <a:defRPr sz="2400" i="1"/>
            </a:pPr>
            <a:r>
              <a:t>Holland v. Florida </a:t>
            </a:r>
            <a:r>
              <a:rPr i="0"/>
              <a:t>(2010)</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Shape 122"/>
          <p:cNvSpPr>
            <a:spLocks noGrp="1"/>
          </p:cNvSpPr>
          <p:nvPr>
            <p:ph type="title"/>
          </p:nvPr>
        </p:nvSpPr>
        <p:spPr>
          <a:prstGeom prst="rect">
            <a:avLst/>
          </a:prstGeom>
        </p:spPr>
        <p:txBody>
          <a:bodyPr/>
          <a:lstStyle/>
          <a:p>
            <a:r>
              <a:t>Quality Of Mercy</a:t>
            </a:r>
          </a:p>
        </p:txBody>
      </p:sp>
      <p:sp>
        <p:nvSpPr>
          <p:cNvPr id="123" name="Shape 123"/>
          <p:cNvSpPr>
            <a:spLocks noGrp="1"/>
          </p:cNvSpPr>
          <p:nvPr>
            <p:ph type="body" idx="1"/>
          </p:nvPr>
        </p:nvSpPr>
        <p:spPr>
          <a:prstGeom prst="rect">
            <a:avLst/>
          </a:prstGeom>
        </p:spPr>
        <p:txBody>
          <a:bodyPr/>
          <a:lstStyle/>
          <a:p>
            <a:r>
              <a:rPr dirty="0">
                <a:hlinkClick r:id="rId2"/>
              </a:rPr>
              <a:t>Merchant of Venice  </a:t>
            </a:r>
            <a:r>
              <a:rPr dirty="0"/>
              <a:t>- Shakespeare</a:t>
            </a:r>
            <a:endParaRPr u="sng" dirty="0">
              <a:solidFill>
                <a:srgbClr val="0000FF"/>
              </a:solidFill>
              <a:uFill>
                <a:solidFill>
                  <a:srgbClr val="0000FF"/>
                </a:solidFill>
              </a:uFill>
              <a:hlinkClick r:id="rId2"/>
            </a:endParaRPr>
          </a:p>
          <a:p>
            <a:r>
              <a:rPr dirty="0"/>
              <a:t>“Moral rights” may differ from “legal rights,” and “legal interests” may not be moral.</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Shape 125"/>
          <p:cNvSpPr>
            <a:spLocks noGrp="1"/>
          </p:cNvSpPr>
          <p:nvPr>
            <p:ph type="title"/>
          </p:nvPr>
        </p:nvSpPr>
        <p:spPr>
          <a:xfrm>
            <a:off x="45720" y="27708"/>
            <a:ext cx="9052560" cy="1039093"/>
          </a:xfrm>
          <a:prstGeom prst="rect">
            <a:avLst/>
          </a:prstGeom>
        </p:spPr>
        <p:txBody>
          <a:bodyPr/>
          <a:lstStyle/>
          <a:p>
            <a:r>
              <a:t>Procedural Protections</a:t>
            </a:r>
          </a:p>
        </p:txBody>
      </p:sp>
      <p:sp>
        <p:nvSpPr>
          <p:cNvPr id="126" name="Shape 126"/>
          <p:cNvSpPr>
            <a:spLocks noGrp="1"/>
          </p:cNvSpPr>
          <p:nvPr>
            <p:ph type="body" idx="1"/>
          </p:nvPr>
        </p:nvSpPr>
        <p:spPr>
          <a:xfrm>
            <a:off x="228600" y="1295400"/>
            <a:ext cx="8763000" cy="4830763"/>
          </a:xfrm>
          <a:prstGeom prst="rect">
            <a:avLst/>
          </a:prstGeom>
        </p:spPr>
        <p:txBody>
          <a:bodyPr/>
          <a:lstStyle/>
          <a:p>
            <a:pPr marL="0" indent="0">
              <a:buSzTx/>
              <a:buNone/>
            </a:pPr>
            <a:r>
              <a:rPr b="1"/>
              <a:t>Due Process:</a:t>
            </a:r>
            <a:r>
              <a:t> Constitutionally mandated procedural steps designed to eliminate error in any governmental deprivation of protected liberty, life, or property.</a:t>
            </a:r>
          </a:p>
          <a:p>
            <a:pPr marL="260684" indent="-260684">
              <a:buClrTx/>
              <a:buFontTx/>
            </a:pPr>
            <a:r>
              <a:t>     Notice of charges</a:t>
            </a:r>
            <a:endParaRPr sz="2200"/>
          </a:p>
          <a:p>
            <a:pPr marL="1022684" lvl="2" indent="-260684">
              <a:buClrTx/>
              <a:buFontTx/>
              <a:buChar char="•"/>
            </a:pPr>
            <a:r>
              <a:t>Neutral hearing body</a:t>
            </a:r>
            <a:endParaRPr sz="2200"/>
          </a:p>
          <a:p>
            <a:pPr marL="1022684" lvl="2" indent="-260684">
              <a:buClrTx/>
              <a:buFontTx/>
              <a:buChar char="•"/>
            </a:pPr>
            <a:r>
              <a:t>Right of cross-examination</a:t>
            </a:r>
            <a:endParaRPr sz="2200"/>
          </a:p>
          <a:p>
            <a:pPr marL="1022684" lvl="2" indent="-260684">
              <a:buClrTx/>
              <a:buFontTx/>
              <a:buChar char="•"/>
            </a:pPr>
            <a:r>
              <a:t>Right to present evidence</a:t>
            </a:r>
            <a:endParaRPr sz="2200"/>
          </a:p>
          <a:p>
            <a:pPr marL="1022684" lvl="2" indent="-260684">
              <a:buClrTx/>
              <a:buFontTx/>
              <a:buChar char="•"/>
            </a:pPr>
            <a:r>
              <a:t>Representation by counsel</a:t>
            </a:r>
            <a:endParaRPr sz="2200"/>
          </a:p>
          <a:p>
            <a:pPr marL="1022684" lvl="2" indent="-260684">
              <a:buClrTx/>
              <a:buFontTx/>
              <a:buChar char="•"/>
            </a:pPr>
            <a:r>
              <a:t>Statement of findings</a:t>
            </a:r>
            <a:endParaRPr sz="2200"/>
          </a:p>
          <a:p>
            <a:pPr marL="1022684" lvl="2" indent="-260684">
              <a:buClrTx/>
              <a:buFontTx/>
              <a:buChar char="•"/>
            </a:pPr>
            <a:r>
              <a:t>Appeal</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Shape 130"/>
          <p:cNvSpPr>
            <a:spLocks noGrp="1"/>
          </p:cNvSpPr>
          <p:nvPr>
            <p:ph type="title"/>
          </p:nvPr>
        </p:nvSpPr>
        <p:spPr>
          <a:xfrm>
            <a:off x="45720" y="27708"/>
            <a:ext cx="9052560" cy="1039093"/>
          </a:xfrm>
          <a:prstGeom prst="rect">
            <a:avLst/>
          </a:prstGeom>
        </p:spPr>
        <p:txBody>
          <a:bodyPr/>
          <a:lstStyle/>
          <a:p>
            <a:r>
              <a:rPr dirty="0"/>
              <a:t>Corrective </a:t>
            </a:r>
            <a:r>
              <a:t>Justice (</a:t>
            </a:r>
            <a:r>
              <a:rPr lang="en-US"/>
              <a:t>2 of 2</a:t>
            </a:r>
            <a:r>
              <a:t>)</a:t>
            </a:r>
            <a:endParaRPr dirty="0"/>
          </a:p>
        </p:txBody>
      </p:sp>
      <p:sp>
        <p:nvSpPr>
          <p:cNvPr id="131" name="Shape 131"/>
          <p:cNvSpPr>
            <a:spLocks noGrp="1"/>
          </p:cNvSpPr>
          <p:nvPr>
            <p:ph type="body" idx="1"/>
          </p:nvPr>
        </p:nvSpPr>
        <p:spPr>
          <a:xfrm>
            <a:off x="228600" y="1295400"/>
            <a:ext cx="8763000" cy="4830763"/>
          </a:xfrm>
          <a:prstGeom prst="rect">
            <a:avLst/>
          </a:prstGeom>
        </p:spPr>
        <p:txBody>
          <a:bodyPr/>
          <a:lstStyle/>
          <a:p>
            <a:r>
              <a:t>Procedural justice research</a:t>
            </a:r>
          </a:p>
          <a:p>
            <a:pPr marL="1085850" lvl="1" indent="-342900">
              <a:spcBef>
                <a:spcPts val="500"/>
              </a:spcBef>
              <a:defRPr sz="2400"/>
            </a:pPr>
            <a:r>
              <a:t>Illustrates importance of procedural justice as it affects legitimacy of entire justice system</a:t>
            </a:r>
          </a:p>
          <a:p>
            <a:pPr marL="1085850" lvl="1" indent="-342900">
              <a:spcBef>
                <a:spcPts val="500"/>
              </a:spcBef>
              <a:defRPr sz="2400"/>
            </a:pPr>
            <a:r>
              <a:t>Elements of procedural justice:</a:t>
            </a:r>
          </a:p>
          <a:p>
            <a:pPr marL="1485900" lvl="2" indent="-342900">
              <a:spcBef>
                <a:spcPts val="500"/>
              </a:spcBef>
              <a:buFont typeface="Wingdings"/>
              <a:defRPr sz="2200"/>
            </a:pPr>
            <a:r>
              <a:t>Voice</a:t>
            </a:r>
          </a:p>
          <a:p>
            <a:pPr marL="1485900" lvl="2" indent="-342900">
              <a:spcBef>
                <a:spcPts val="500"/>
              </a:spcBef>
              <a:buFont typeface="Wingdings"/>
              <a:defRPr sz="2200"/>
            </a:pPr>
            <a:r>
              <a:t>Neutrality</a:t>
            </a:r>
          </a:p>
          <a:p>
            <a:pPr marL="1485900" lvl="2" indent="-342900">
              <a:spcBef>
                <a:spcPts val="500"/>
              </a:spcBef>
              <a:buFont typeface="Wingdings"/>
              <a:defRPr sz="2200"/>
            </a:pPr>
            <a:r>
              <a:t>Respect</a:t>
            </a:r>
          </a:p>
          <a:p>
            <a:pPr marL="1485900" lvl="2" indent="-342900">
              <a:spcBef>
                <a:spcPts val="500"/>
              </a:spcBef>
              <a:buFont typeface="Wingdings"/>
              <a:defRPr sz="2200"/>
            </a:pPr>
            <a:r>
              <a:t>Trustworthiness</a:t>
            </a: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Shape 135"/>
          <p:cNvSpPr>
            <a:spLocks noGrp="1"/>
          </p:cNvSpPr>
          <p:nvPr>
            <p:ph type="title"/>
          </p:nvPr>
        </p:nvSpPr>
        <p:spPr>
          <a:xfrm>
            <a:off x="45720" y="27708"/>
            <a:ext cx="9052560" cy="1039093"/>
          </a:xfrm>
          <a:prstGeom prst="rect">
            <a:avLst/>
          </a:prstGeom>
        </p:spPr>
        <p:txBody>
          <a:bodyPr/>
          <a:lstStyle/>
          <a:p>
            <a:r>
              <a:t>Wrongful Convictions (1 of 2)</a:t>
            </a:r>
          </a:p>
        </p:txBody>
      </p:sp>
      <p:sp>
        <p:nvSpPr>
          <p:cNvPr id="136" name="Shape 136"/>
          <p:cNvSpPr>
            <a:spLocks noGrp="1"/>
          </p:cNvSpPr>
          <p:nvPr>
            <p:ph type="body" idx="1"/>
          </p:nvPr>
        </p:nvSpPr>
        <p:spPr>
          <a:xfrm>
            <a:off x="228600" y="1295400"/>
            <a:ext cx="8763000" cy="4830763"/>
          </a:xfrm>
          <a:prstGeom prst="rect">
            <a:avLst/>
          </a:prstGeom>
        </p:spPr>
        <p:txBody>
          <a:bodyPr/>
          <a:lstStyle/>
          <a:p>
            <a:pPr marL="0" indent="0" algn="ctr">
              <a:buClrTx/>
              <a:buSzTx/>
              <a:buFontTx/>
              <a:buNone/>
            </a:pPr>
            <a:r>
              <a:rPr dirty="0"/>
              <a:t>One reason people distrust justice system</a:t>
            </a:r>
          </a:p>
          <a:p>
            <a:r>
              <a:rPr dirty="0">
                <a:hlinkClick r:id="rId2"/>
              </a:rPr>
              <a:t>National registry of false convictions</a:t>
            </a:r>
            <a:r>
              <a:rPr dirty="0"/>
              <a:t> created by University of Michigan Law School and Center on Wrongful Convictions at Northwestern University School of Law </a:t>
            </a:r>
            <a:endParaRPr lang="en-US" dirty="0"/>
          </a:p>
          <a:p>
            <a:r>
              <a:rPr dirty="0">
                <a:hlinkClick r:id="rId3"/>
              </a:rPr>
              <a:t>Innocence Project</a:t>
            </a:r>
            <a:endParaRPr lang="en-US" dirty="0"/>
          </a:p>
          <a:p>
            <a:r>
              <a:rPr dirty="0">
                <a:hlinkClick r:id="rId4"/>
              </a:rPr>
              <a:t>Case of Michael Morton</a:t>
            </a:r>
            <a:endParaRPr u="sng" dirty="0">
              <a:solidFill>
                <a:srgbClr val="0000FF"/>
              </a:solidFill>
              <a:uFill>
                <a:solidFill>
                  <a:srgbClr val="0000FF"/>
                </a:solidFill>
              </a:uFill>
              <a:hlinkClick r:id="rId4"/>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Shape 138"/>
          <p:cNvSpPr>
            <a:spLocks noGrp="1"/>
          </p:cNvSpPr>
          <p:nvPr>
            <p:ph type="title"/>
          </p:nvPr>
        </p:nvSpPr>
        <p:spPr>
          <a:xfrm>
            <a:off x="45720" y="27708"/>
            <a:ext cx="9052560" cy="1039093"/>
          </a:xfrm>
          <a:prstGeom prst="rect">
            <a:avLst/>
          </a:prstGeom>
        </p:spPr>
        <p:txBody>
          <a:bodyPr/>
          <a:lstStyle/>
          <a:p>
            <a:r>
              <a:t>Wrongful Convictions (2 of 2)</a:t>
            </a:r>
          </a:p>
        </p:txBody>
      </p:sp>
      <p:sp>
        <p:nvSpPr>
          <p:cNvPr id="139" name="Shape 139"/>
          <p:cNvSpPr>
            <a:spLocks noGrp="1"/>
          </p:cNvSpPr>
          <p:nvPr>
            <p:ph type="body" idx="1"/>
          </p:nvPr>
        </p:nvSpPr>
        <p:spPr>
          <a:xfrm>
            <a:off x="228600" y="1295400"/>
            <a:ext cx="8763000" cy="4830763"/>
          </a:xfrm>
          <a:prstGeom prst="rect">
            <a:avLst/>
          </a:prstGeom>
        </p:spPr>
        <p:txBody>
          <a:bodyPr/>
          <a:lstStyle/>
          <a:p>
            <a:r>
              <a:t>Reasons for false convictions</a:t>
            </a:r>
          </a:p>
          <a:p>
            <a:pPr marL="747712" indent="-457200">
              <a:spcBef>
                <a:spcPts val="500"/>
              </a:spcBef>
              <a:buChar char="–"/>
              <a:defRPr sz="2400"/>
            </a:pPr>
            <a:r>
              <a:t>Defense lawyers’ incompetence</a:t>
            </a:r>
          </a:p>
          <a:p>
            <a:pPr marL="747712" indent="-457200">
              <a:spcBef>
                <a:spcPts val="500"/>
              </a:spcBef>
              <a:buChar char="–"/>
              <a:defRPr sz="2400"/>
            </a:pPr>
            <a:r>
              <a:t>Suppression of exculpatory evidence</a:t>
            </a:r>
          </a:p>
          <a:p>
            <a:pPr marL="747712" indent="-457200">
              <a:spcBef>
                <a:spcPts val="500"/>
              </a:spcBef>
              <a:buChar char="–"/>
              <a:defRPr sz="2400"/>
            </a:pPr>
            <a:r>
              <a:t>False/mistaken eyewitness identification</a:t>
            </a:r>
          </a:p>
          <a:p>
            <a:pPr marL="747712" indent="-457200">
              <a:spcBef>
                <a:spcPts val="500"/>
              </a:spcBef>
              <a:buChar char="–"/>
              <a:defRPr sz="2400"/>
            </a:pPr>
            <a:r>
              <a:t>Invalid forensic science</a:t>
            </a:r>
          </a:p>
          <a:p>
            <a:pPr marL="747712" indent="-457200">
              <a:spcBef>
                <a:spcPts val="500"/>
              </a:spcBef>
              <a:buChar char="–"/>
              <a:defRPr sz="2400"/>
            </a:pPr>
            <a:r>
              <a:t>Informant/jailhouse informant perjured testimony</a:t>
            </a:r>
          </a:p>
          <a:p>
            <a:pPr marL="747712" indent="-457200">
              <a:spcBef>
                <a:spcPts val="500"/>
              </a:spcBef>
              <a:buChar char="–"/>
              <a:defRPr sz="2400"/>
            </a:pPr>
            <a:r>
              <a:t>Government misconduct</a:t>
            </a:r>
          </a:p>
          <a:p>
            <a:pPr marL="747712" indent="-457200">
              <a:spcBef>
                <a:spcPts val="500"/>
              </a:spcBef>
              <a:buChar char="–"/>
              <a:defRPr sz="2400"/>
            </a:pPr>
            <a:r>
              <a:t>Bad lawyering</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Shape 67"/>
          <p:cNvSpPr>
            <a:spLocks noGrp="1"/>
          </p:cNvSpPr>
          <p:nvPr>
            <p:ph type="title"/>
          </p:nvPr>
        </p:nvSpPr>
        <p:spPr>
          <a:xfrm>
            <a:off x="45720" y="27708"/>
            <a:ext cx="9052560" cy="1039093"/>
          </a:xfrm>
          <a:prstGeom prst="rect">
            <a:avLst/>
          </a:prstGeom>
        </p:spPr>
        <p:txBody>
          <a:bodyPr/>
          <a:lstStyle/>
          <a:p>
            <a:r>
              <a:t>Learning Objectives</a:t>
            </a:r>
          </a:p>
        </p:txBody>
      </p:sp>
      <p:sp>
        <p:nvSpPr>
          <p:cNvPr id="68" name="Shape 68"/>
          <p:cNvSpPr>
            <a:spLocks noGrp="1"/>
          </p:cNvSpPr>
          <p:nvPr>
            <p:ph type="body" idx="1"/>
          </p:nvPr>
        </p:nvSpPr>
        <p:spPr>
          <a:xfrm>
            <a:off x="228600" y="1295400"/>
            <a:ext cx="8763000" cy="4830763"/>
          </a:xfrm>
          <a:prstGeom prst="rect">
            <a:avLst/>
          </a:prstGeom>
        </p:spPr>
        <p:txBody>
          <a:bodyPr/>
          <a:lstStyle/>
          <a:p>
            <a:pPr marL="514350" indent="-514350">
              <a:buFontTx/>
              <a:buAutoNum type="arabicPeriod"/>
            </a:pPr>
            <a:r>
              <a:t>Describe the three themes included in the definition of justice.</a:t>
            </a:r>
          </a:p>
          <a:p>
            <a:pPr marL="514350" indent="-514350">
              <a:buFontTx/>
              <a:buAutoNum type="arabicPeriod"/>
            </a:pPr>
            <a:r>
              <a:t>Define Aristotle’s distributive and corrective justice.</a:t>
            </a:r>
          </a:p>
          <a:p>
            <a:pPr marL="514350" indent="-514350">
              <a:buFontTx/>
              <a:buAutoNum type="arabicPeriod"/>
            </a:pPr>
            <a:r>
              <a:t>Distinguish between substantive and procedural justice, including how procedural justice impacts wrongful convictions and perceptions of racial discrimination.</a:t>
            </a:r>
          </a:p>
          <a:p>
            <a:pPr marL="514350" indent="-514350">
              <a:buFontTx/>
              <a:buAutoNum type="arabicPeriod"/>
            </a:pPr>
            <a:r>
              <a:t>Explain the concept of restorative justice and the programs associated with it.</a:t>
            </a:r>
          </a:p>
          <a:p>
            <a:pPr marL="514350" indent="-514350">
              <a:buFontTx/>
              <a:buAutoNum type="arabicPeriod"/>
            </a:pPr>
            <a:r>
              <a:t>Describe civil disobedience and when it may be appropriate.</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Shape 141"/>
          <p:cNvSpPr>
            <a:spLocks noGrp="1"/>
          </p:cNvSpPr>
          <p:nvPr>
            <p:ph type="title"/>
          </p:nvPr>
        </p:nvSpPr>
        <p:spPr>
          <a:xfrm>
            <a:off x="45720" y="27708"/>
            <a:ext cx="9052560" cy="1039093"/>
          </a:xfrm>
          <a:prstGeom prst="rect">
            <a:avLst/>
          </a:prstGeom>
        </p:spPr>
        <p:txBody>
          <a:bodyPr/>
          <a:lstStyle/>
          <a:p>
            <a:r>
              <a:t>Race, Ethnicity, and Justice</a:t>
            </a:r>
          </a:p>
        </p:txBody>
      </p:sp>
      <p:sp>
        <p:nvSpPr>
          <p:cNvPr id="142" name="Shape 142"/>
          <p:cNvSpPr>
            <a:spLocks noGrp="1"/>
          </p:cNvSpPr>
          <p:nvPr>
            <p:ph type="body" idx="1"/>
          </p:nvPr>
        </p:nvSpPr>
        <p:spPr>
          <a:xfrm>
            <a:off x="228600" y="1295400"/>
            <a:ext cx="8763000" cy="4830763"/>
          </a:xfrm>
          <a:prstGeom prst="rect">
            <a:avLst/>
          </a:prstGeom>
        </p:spPr>
        <p:txBody>
          <a:bodyPr>
            <a:normAutofit lnSpcReduction="10000"/>
          </a:bodyPr>
          <a:lstStyle/>
          <a:p>
            <a:pPr marL="205740" indent="-205740" defTabSz="658368">
              <a:lnSpc>
                <a:spcPct val="90000"/>
              </a:lnSpc>
              <a:spcBef>
                <a:spcPts val="400"/>
              </a:spcBef>
              <a:defRPr sz="1800"/>
            </a:pPr>
            <a:r>
              <a:rPr sz="2400" dirty="0"/>
              <a:t>Perceptions of blacks and whites differ regarding the criminal justice system.</a:t>
            </a:r>
            <a:endParaRPr sz="2800" dirty="0"/>
          </a:p>
          <a:p>
            <a:pPr marL="205740" indent="-205740" defTabSz="658368">
              <a:lnSpc>
                <a:spcPct val="90000"/>
              </a:lnSpc>
              <a:spcBef>
                <a:spcPts val="400"/>
              </a:spcBef>
              <a:defRPr sz="1800"/>
            </a:pPr>
            <a:r>
              <a:rPr sz="2400" dirty="0"/>
              <a:t>Race permeates the criminal justice system.</a:t>
            </a:r>
            <a:endParaRPr sz="2800" dirty="0"/>
          </a:p>
          <a:p>
            <a:pPr marL="658368" lvl="1" indent="-329184" defTabSz="658368">
              <a:lnSpc>
                <a:spcPct val="90000"/>
              </a:lnSpc>
              <a:spcBef>
                <a:spcPts val="400"/>
              </a:spcBef>
              <a:defRPr sz="1728"/>
            </a:pPr>
            <a:r>
              <a:rPr sz="2000" dirty="0"/>
              <a:t>Disproportional representation of black arrests in certain crime categories</a:t>
            </a:r>
          </a:p>
          <a:p>
            <a:pPr marL="658368" lvl="1" indent="-329184" defTabSz="658368">
              <a:lnSpc>
                <a:spcPct val="90000"/>
              </a:lnSpc>
              <a:spcBef>
                <a:spcPts val="400"/>
              </a:spcBef>
              <a:defRPr sz="1728"/>
            </a:pPr>
            <a:r>
              <a:rPr sz="2000" dirty="0"/>
              <a:t>Racial profiling by police</a:t>
            </a:r>
          </a:p>
          <a:p>
            <a:pPr marL="658368" lvl="1" indent="-329184" defTabSz="658368">
              <a:lnSpc>
                <a:spcPct val="90000"/>
              </a:lnSpc>
              <a:spcBef>
                <a:spcPts val="400"/>
              </a:spcBef>
              <a:defRPr sz="1728"/>
            </a:pPr>
            <a:r>
              <a:rPr sz="2000" dirty="0"/>
              <a:t>Lack of access to competent attorneys</a:t>
            </a:r>
          </a:p>
          <a:p>
            <a:pPr marL="658368" lvl="1" indent="-329184" defTabSz="658368">
              <a:lnSpc>
                <a:spcPct val="90000"/>
              </a:lnSpc>
              <a:spcBef>
                <a:spcPts val="400"/>
              </a:spcBef>
              <a:defRPr sz="1728"/>
            </a:pPr>
            <a:r>
              <a:rPr sz="2000" dirty="0"/>
              <a:t>Disparate sentencing</a:t>
            </a:r>
          </a:p>
          <a:p>
            <a:pPr marL="205740" indent="-205740" defTabSz="658368">
              <a:lnSpc>
                <a:spcPct val="90000"/>
              </a:lnSpc>
              <a:spcBef>
                <a:spcPts val="400"/>
              </a:spcBef>
              <a:defRPr sz="1800"/>
            </a:pPr>
            <a:r>
              <a:rPr sz="2400" dirty="0"/>
              <a:t>Blacks disproportionately arrested for crime could be result of:</a:t>
            </a:r>
            <a:endParaRPr sz="2800" dirty="0"/>
          </a:p>
          <a:p>
            <a:pPr marL="658368" lvl="1" indent="-329184" defTabSz="658368">
              <a:lnSpc>
                <a:spcPct val="90000"/>
              </a:lnSpc>
              <a:spcBef>
                <a:spcPts val="400"/>
              </a:spcBef>
              <a:defRPr sz="1728"/>
            </a:pPr>
            <a:r>
              <a:rPr sz="2000" dirty="0"/>
              <a:t>Racial profiling</a:t>
            </a:r>
          </a:p>
          <a:p>
            <a:pPr marL="658368" lvl="1" indent="-329184" defTabSz="658368">
              <a:lnSpc>
                <a:spcPct val="90000"/>
              </a:lnSpc>
              <a:spcBef>
                <a:spcPts val="400"/>
              </a:spcBef>
              <a:defRPr sz="1728"/>
            </a:pPr>
            <a:r>
              <a:rPr sz="2000" dirty="0"/>
              <a:t>Saturation patrols</a:t>
            </a:r>
          </a:p>
          <a:p>
            <a:pPr marL="0" lvl="1" indent="164592" defTabSz="658368">
              <a:lnSpc>
                <a:spcPct val="90000"/>
              </a:lnSpc>
              <a:spcBef>
                <a:spcPts val="400"/>
              </a:spcBef>
              <a:buClrTx/>
              <a:buSzTx/>
              <a:buFontTx/>
              <a:buNone/>
              <a:defRPr sz="1728"/>
            </a:pPr>
            <a:endParaRPr sz="2000" dirty="0"/>
          </a:p>
          <a:p>
            <a:pPr marL="0" lvl="1" indent="164592" defTabSz="658368">
              <a:lnSpc>
                <a:spcPct val="90000"/>
              </a:lnSpc>
              <a:spcBef>
                <a:spcPts val="400"/>
              </a:spcBef>
              <a:buClrTx/>
              <a:buSzTx/>
              <a:buFontTx/>
              <a:buNone/>
              <a:defRPr sz="1728"/>
            </a:pPr>
            <a:r>
              <a:rPr sz="2000" dirty="0"/>
              <a:t>Central Park 5:</a:t>
            </a:r>
            <a:endParaRPr lang="en-US" sz="2000" dirty="0"/>
          </a:p>
          <a:p>
            <a:pPr marL="0" lvl="1" indent="164592" defTabSz="658368">
              <a:lnSpc>
                <a:spcPct val="90000"/>
              </a:lnSpc>
              <a:spcBef>
                <a:spcPts val="400"/>
              </a:spcBef>
              <a:buClrTx/>
              <a:buSzTx/>
              <a:buFontTx/>
              <a:buNone/>
              <a:defRPr sz="1728"/>
            </a:pPr>
            <a:r>
              <a:rPr sz="2000" dirty="0">
                <a:hlinkClick r:id="rId2"/>
              </a:rPr>
              <a:t>CBS Morning</a:t>
            </a:r>
            <a:r>
              <a:rPr sz="2000" dirty="0"/>
              <a:t> </a:t>
            </a:r>
            <a:r>
              <a:rPr lang="en-US" sz="2000" dirty="0"/>
              <a:t>(</a:t>
            </a:r>
            <a:r>
              <a:rPr sz="2000" dirty="0"/>
              <a:t>7mins)</a:t>
            </a:r>
          </a:p>
          <a:p>
            <a:pPr marL="0" lvl="1" indent="164592" defTabSz="658368">
              <a:lnSpc>
                <a:spcPct val="90000"/>
              </a:lnSpc>
              <a:spcBef>
                <a:spcPts val="400"/>
              </a:spcBef>
              <a:buClrTx/>
              <a:buSzTx/>
              <a:buFontTx/>
              <a:buNone/>
              <a:defRPr sz="1728"/>
            </a:pPr>
            <a:r>
              <a:rPr sz="2000" dirty="0">
                <a:hlinkClick r:id="rId3"/>
              </a:rPr>
              <a:t>NY Times</a:t>
            </a:r>
            <a:r>
              <a:rPr lang="en-US" sz="2000" dirty="0"/>
              <a:t> (</a:t>
            </a:r>
            <a:r>
              <a:rPr sz="2000" dirty="0"/>
              <a:t>doc. 1.5 hours)</a:t>
            </a: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Shape 144"/>
          <p:cNvSpPr>
            <a:spLocks noGrp="1"/>
          </p:cNvSpPr>
          <p:nvPr>
            <p:ph type="title"/>
          </p:nvPr>
        </p:nvSpPr>
        <p:spPr>
          <a:xfrm>
            <a:off x="45720" y="27708"/>
            <a:ext cx="9052560" cy="1039093"/>
          </a:xfrm>
          <a:prstGeom prst="rect">
            <a:avLst/>
          </a:prstGeom>
        </p:spPr>
        <p:txBody>
          <a:bodyPr/>
          <a:lstStyle/>
          <a:p>
            <a:r>
              <a:t>Restorative Justice</a:t>
            </a:r>
          </a:p>
        </p:txBody>
      </p:sp>
      <p:sp>
        <p:nvSpPr>
          <p:cNvPr id="145" name="Shape 145"/>
          <p:cNvSpPr>
            <a:spLocks noGrp="1"/>
          </p:cNvSpPr>
          <p:nvPr>
            <p:ph type="body" idx="1"/>
          </p:nvPr>
        </p:nvSpPr>
        <p:spPr>
          <a:xfrm>
            <a:off x="228600" y="1295400"/>
            <a:ext cx="8763000" cy="4830763"/>
          </a:xfrm>
          <a:prstGeom prst="rect">
            <a:avLst/>
          </a:prstGeom>
        </p:spPr>
        <p:txBody>
          <a:bodyPr>
            <a:normAutofit/>
          </a:bodyPr>
          <a:lstStyle/>
          <a:p>
            <a:r>
              <a:rPr dirty="0"/>
              <a:t>Emphasizes compensation over retribution</a:t>
            </a:r>
            <a:endParaRPr i="1" dirty="0">
              <a:solidFill>
                <a:srgbClr val="FF0000"/>
              </a:solidFill>
            </a:endParaRPr>
          </a:p>
          <a:p>
            <a:r>
              <a:rPr dirty="0"/>
              <a:t>Returns focus to rights and needs of the victim</a:t>
            </a:r>
          </a:p>
          <a:p>
            <a:r>
              <a:rPr dirty="0"/>
              <a:t>Requires restoration of victims, offenders, and communities injured by crime</a:t>
            </a:r>
          </a:p>
          <a:p>
            <a:r>
              <a:rPr dirty="0"/>
              <a:t>Integrates victims, offenders, and communities more into the justice process</a:t>
            </a:r>
          </a:p>
          <a:p>
            <a:r>
              <a:rPr dirty="0"/>
              <a:t>Leaves government responsible for order, but makes community responsible for peace</a:t>
            </a:r>
          </a:p>
          <a:p>
            <a:r>
              <a:rPr dirty="0"/>
              <a:t>Modeled after </a:t>
            </a:r>
            <a:r>
              <a:rPr dirty="0">
                <a:hlinkClick r:id="rId3"/>
              </a:rPr>
              <a:t>Native American justice</a:t>
            </a:r>
            <a:endParaRPr u="sng" dirty="0">
              <a:solidFill>
                <a:srgbClr val="0000FF"/>
              </a:solidFill>
              <a:uFill>
                <a:solidFill>
                  <a:srgbClr val="0000FF"/>
                </a:solidFill>
              </a:uFill>
              <a:hlinkClick r:id="rId3"/>
            </a:endParaRP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Shape 149"/>
          <p:cNvSpPr>
            <a:spLocks noGrp="1"/>
          </p:cNvSpPr>
          <p:nvPr>
            <p:ph type="title"/>
          </p:nvPr>
        </p:nvSpPr>
        <p:spPr>
          <a:prstGeom prst="rect">
            <a:avLst/>
          </a:prstGeom>
        </p:spPr>
        <p:txBody>
          <a:bodyPr/>
          <a:lstStyle/>
          <a:p>
            <a:r>
              <a:t>Restorative Justice Summary</a:t>
            </a:r>
          </a:p>
        </p:txBody>
      </p:sp>
      <p:sp>
        <p:nvSpPr>
          <p:cNvPr id="150" name="Shape 150"/>
          <p:cNvSpPr>
            <a:spLocks noGrp="1"/>
          </p:cNvSpPr>
          <p:nvPr>
            <p:ph type="body" idx="1"/>
          </p:nvPr>
        </p:nvSpPr>
        <p:spPr>
          <a:prstGeom prst="rect">
            <a:avLst/>
          </a:prstGeom>
        </p:spPr>
        <p:txBody>
          <a:bodyPr>
            <a:normAutofit lnSpcReduction="10000"/>
          </a:bodyPr>
          <a:lstStyle/>
          <a:p>
            <a:pPr marL="355711" indent="-355711" defTabSz="704087">
              <a:spcBef>
                <a:spcPts val="400"/>
              </a:spcBef>
              <a:defRPr sz="2002"/>
            </a:pPr>
            <a:r>
              <a:t>Hallmarks of community justice models include the following:</a:t>
            </a:r>
          </a:p>
          <a:p>
            <a:pPr marL="355711" indent="-355711" defTabSz="704087">
              <a:spcBef>
                <a:spcPts val="400"/>
              </a:spcBef>
              <a:defRPr sz="2002"/>
            </a:pPr>
            <a:r>
              <a:t>The process of justice employs local leadership, is informal, and invites</a:t>
            </a:r>
          </a:p>
          <a:p>
            <a:pPr marL="355711" indent="-355711" defTabSz="704087">
              <a:spcBef>
                <a:spcPts val="400"/>
              </a:spcBef>
              <a:defRPr sz="2002"/>
            </a:pPr>
            <a:r>
              <a:t>The goal is to repair the harm done to a community member by another community member in a way that will restore the health of the community relationship.</a:t>
            </a:r>
          </a:p>
          <a:p>
            <a:pPr marL="355711" indent="-355711" defTabSz="704087">
              <a:spcBef>
                <a:spcPts val="400"/>
              </a:spcBef>
              <a:defRPr sz="2002"/>
            </a:pPr>
            <a:r>
              <a:t>The authority of the justice is through the customs and traditions accepted by all members.</a:t>
            </a:r>
          </a:p>
          <a:p>
            <a:pPr marL="355711" indent="-355711" defTabSz="704087">
              <a:spcBef>
                <a:spcPts val="400"/>
              </a:spcBef>
              <a:defRPr sz="2002"/>
            </a:pPr>
            <a:r>
              <a:t>In community or restorative justice models, crime is viewed as a natural human error that should be dealt with by the community.</a:t>
            </a:r>
          </a:p>
          <a:p>
            <a:pPr marL="355711" indent="-355711" defTabSz="704087">
              <a:spcBef>
                <a:spcPts val="400"/>
              </a:spcBef>
              <a:defRPr sz="2002"/>
            </a:pPr>
            <a:r>
              <a:t>Types of restorative justice programs include victim-offender mediation, reparative boards, family group conferencing, circle sentencing.</a:t>
            </a:r>
          </a:p>
          <a:p>
            <a:pPr marL="355711" indent="-355711" defTabSz="704087">
              <a:spcBef>
                <a:spcPts val="400"/>
              </a:spcBef>
              <a:defRPr sz="2002"/>
            </a:pPr>
            <a:r>
              <a:t>There are potential problems with and some criticism of, these types of programs. For instance victims may feel pressured to forgive before they are ready. There can also be unequal punishments given out for identical offenses.</a:t>
            </a: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Shape 152"/>
          <p:cNvSpPr>
            <a:spLocks noGrp="1"/>
          </p:cNvSpPr>
          <p:nvPr>
            <p:ph type="title"/>
          </p:nvPr>
        </p:nvSpPr>
        <p:spPr>
          <a:xfrm>
            <a:off x="831273" y="27708"/>
            <a:ext cx="7481455" cy="1039093"/>
          </a:xfrm>
          <a:prstGeom prst="rect">
            <a:avLst/>
          </a:prstGeom>
        </p:spPr>
        <p:txBody>
          <a:bodyPr>
            <a:normAutofit fontScale="90000"/>
          </a:bodyPr>
          <a:lstStyle>
            <a:lvl1pPr defTabSz="850391">
              <a:defRPr sz="3348"/>
            </a:lvl1pPr>
          </a:lstStyle>
          <a:p>
            <a:r>
              <a:rPr dirty="0"/>
              <a:t>Immoral Laws and the Moral Person </a:t>
            </a:r>
            <a:r>
              <a:rPr lang="en-US" dirty="0"/>
              <a:t/>
            </a:r>
            <a:br>
              <a:rPr lang="en-US" dirty="0"/>
            </a:br>
            <a:r>
              <a:rPr dirty="0"/>
              <a:t>(1 of </a:t>
            </a:r>
            <a:r>
              <a:rPr lang="en-US" dirty="0"/>
              <a:t>4</a:t>
            </a:r>
            <a:r>
              <a:rPr dirty="0"/>
              <a:t>)</a:t>
            </a:r>
          </a:p>
        </p:txBody>
      </p:sp>
      <p:sp>
        <p:nvSpPr>
          <p:cNvPr id="153" name="Shape 153"/>
          <p:cNvSpPr>
            <a:spLocks noGrp="1"/>
          </p:cNvSpPr>
          <p:nvPr>
            <p:ph type="body" idx="1"/>
          </p:nvPr>
        </p:nvSpPr>
        <p:spPr>
          <a:xfrm>
            <a:off x="228600" y="1295400"/>
            <a:ext cx="8763000" cy="4830763"/>
          </a:xfrm>
          <a:prstGeom prst="rect">
            <a:avLst/>
          </a:prstGeom>
        </p:spPr>
        <p:txBody>
          <a:bodyPr/>
          <a:lstStyle/>
          <a:p>
            <a:r>
              <a:t>Immoral laws deprive certain groups of liberty or treat some groups differently, giving them either more or fewer rights and privileges than other groups.</a:t>
            </a:r>
          </a:p>
          <a:p>
            <a:r>
              <a:t>Unjust laws have the following characteristics:</a:t>
            </a:r>
          </a:p>
          <a:p>
            <a:pPr marL="914400" lvl="1" indent="-457200">
              <a:spcBef>
                <a:spcPts val="500"/>
              </a:spcBef>
              <a:defRPr sz="2400"/>
            </a:pPr>
            <a:r>
              <a:t>They are degrading to humans.</a:t>
            </a:r>
          </a:p>
          <a:p>
            <a:pPr marL="914400" lvl="1" indent="-457200">
              <a:spcBef>
                <a:spcPts val="500"/>
              </a:spcBef>
              <a:defRPr sz="2400"/>
            </a:pPr>
            <a:r>
              <a:t>They are discriminatory against certain groups.</a:t>
            </a:r>
          </a:p>
          <a:p>
            <a:pPr marL="914400" lvl="1" indent="-457200">
              <a:spcBef>
                <a:spcPts val="500"/>
              </a:spcBef>
              <a:defRPr sz="2400"/>
            </a:pPr>
            <a:r>
              <a:t>They are enacted by unrepresentative authorities.</a:t>
            </a:r>
          </a:p>
          <a:p>
            <a:pPr marL="914400" lvl="1" indent="-457200">
              <a:spcBef>
                <a:spcPts val="500"/>
              </a:spcBef>
              <a:defRPr sz="2400"/>
            </a:pPr>
            <a:r>
              <a:t>They are unjustly applied.</a:t>
            </a:r>
          </a:p>
          <a:p>
            <a:r>
              <a:t>Most ethical systems condemn such laws.</a:t>
            </a: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Shape 157"/>
          <p:cNvSpPr>
            <a:spLocks noGrp="1"/>
          </p:cNvSpPr>
          <p:nvPr>
            <p:ph type="title"/>
          </p:nvPr>
        </p:nvSpPr>
        <p:spPr>
          <a:prstGeom prst="rect">
            <a:avLst/>
          </a:prstGeom>
        </p:spPr>
        <p:txBody>
          <a:bodyPr>
            <a:normAutofit fontScale="90000"/>
          </a:bodyPr>
          <a:lstStyle/>
          <a:p>
            <a:r>
              <a:rPr lang="en-US" dirty="0"/>
              <a:t>Immoral Laws and the Moral Person </a:t>
            </a:r>
            <a:br>
              <a:rPr lang="en-US" dirty="0"/>
            </a:br>
            <a:r>
              <a:rPr lang="en-US" dirty="0"/>
              <a:t>(2 of 4)</a:t>
            </a:r>
            <a:endParaRPr dirty="0"/>
          </a:p>
        </p:txBody>
      </p:sp>
      <p:sp>
        <p:nvSpPr>
          <p:cNvPr id="158" name="Shape 158"/>
          <p:cNvSpPr>
            <a:spLocks noGrp="1"/>
          </p:cNvSpPr>
          <p:nvPr>
            <p:ph type="body" idx="1"/>
          </p:nvPr>
        </p:nvSpPr>
        <p:spPr>
          <a:prstGeom prst="rect">
            <a:avLst/>
          </a:prstGeom>
        </p:spPr>
        <p:txBody>
          <a:bodyPr>
            <a:noAutofit/>
          </a:bodyPr>
          <a:lstStyle/>
          <a:p>
            <a:pPr marL="203263" indent="-203263" defTabSz="402336">
              <a:lnSpc>
                <a:spcPct val="114000"/>
              </a:lnSpc>
              <a:spcBef>
                <a:spcPts val="1000"/>
              </a:spcBef>
              <a:defRPr sz="1144"/>
            </a:pPr>
            <a:r>
              <a:rPr sz="2000" dirty="0"/>
              <a:t>The most common example of immoral laws are those that deprive certain groups of liberty or treat some groups differently, giving them either more or fewer rights and privileges than other groups.</a:t>
            </a:r>
          </a:p>
          <a:p>
            <a:pPr marL="203263" indent="-203263" defTabSz="402336">
              <a:lnSpc>
                <a:spcPct val="114000"/>
              </a:lnSpc>
              <a:spcBef>
                <a:spcPts val="1000"/>
              </a:spcBef>
              <a:defRPr sz="1144"/>
            </a:pPr>
            <a:r>
              <a:rPr sz="2000" dirty="0"/>
              <a:t>Boss described unjust laws as having the following characteristics:</a:t>
            </a:r>
          </a:p>
          <a:p>
            <a:pPr marL="693801" lvl="1" indent="-203263" defTabSz="402336">
              <a:lnSpc>
                <a:spcPct val="114000"/>
              </a:lnSpc>
              <a:spcBef>
                <a:spcPts val="1000"/>
              </a:spcBef>
              <a:defRPr sz="1144"/>
            </a:pPr>
            <a:r>
              <a:rPr sz="2000" dirty="0"/>
              <a:t>They are degrading to humans.</a:t>
            </a:r>
          </a:p>
          <a:p>
            <a:pPr marL="693801" lvl="1" indent="-203263" defTabSz="402336">
              <a:lnSpc>
                <a:spcPct val="114000"/>
              </a:lnSpc>
              <a:spcBef>
                <a:spcPts val="1000"/>
              </a:spcBef>
              <a:defRPr sz="1144"/>
            </a:pPr>
            <a:r>
              <a:rPr sz="2000" dirty="0"/>
              <a:t>They are discriminatory against certain groups.</a:t>
            </a:r>
          </a:p>
          <a:p>
            <a:pPr marL="693801" lvl="1" indent="-203263" defTabSz="402336">
              <a:lnSpc>
                <a:spcPct val="114000"/>
              </a:lnSpc>
              <a:spcBef>
                <a:spcPts val="1000"/>
              </a:spcBef>
              <a:defRPr sz="1144"/>
            </a:pPr>
            <a:r>
              <a:rPr sz="2000" dirty="0"/>
              <a:t>They are enacted by unrepresentative authorities.</a:t>
            </a:r>
          </a:p>
          <a:p>
            <a:pPr marL="693801" lvl="1" indent="-203263" defTabSz="402336">
              <a:lnSpc>
                <a:spcPct val="114000"/>
              </a:lnSpc>
              <a:spcBef>
                <a:spcPts val="1000"/>
              </a:spcBef>
              <a:defRPr sz="1144"/>
            </a:pPr>
            <a:r>
              <a:rPr sz="2000" dirty="0"/>
              <a:t>They are unjustly applied.</a:t>
            </a: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Shape 157"/>
          <p:cNvSpPr>
            <a:spLocks noGrp="1"/>
          </p:cNvSpPr>
          <p:nvPr>
            <p:ph type="title"/>
          </p:nvPr>
        </p:nvSpPr>
        <p:spPr>
          <a:prstGeom prst="rect">
            <a:avLst/>
          </a:prstGeom>
        </p:spPr>
        <p:txBody>
          <a:bodyPr>
            <a:normAutofit fontScale="90000"/>
          </a:bodyPr>
          <a:lstStyle/>
          <a:p>
            <a:r>
              <a:rPr lang="en-US" dirty="0"/>
              <a:t>Immoral Laws and the Moral Person </a:t>
            </a:r>
            <a:br>
              <a:rPr lang="en-US" dirty="0"/>
            </a:br>
            <a:r>
              <a:rPr lang="en-US" dirty="0"/>
              <a:t>(3 of 4)</a:t>
            </a:r>
            <a:endParaRPr dirty="0"/>
          </a:p>
        </p:txBody>
      </p:sp>
      <p:sp>
        <p:nvSpPr>
          <p:cNvPr id="158" name="Shape 158"/>
          <p:cNvSpPr>
            <a:spLocks noGrp="1"/>
          </p:cNvSpPr>
          <p:nvPr>
            <p:ph type="body" idx="1"/>
          </p:nvPr>
        </p:nvSpPr>
        <p:spPr>
          <a:prstGeom prst="rect">
            <a:avLst/>
          </a:prstGeom>
        </p:spPr>
        <p:txBody>
          <a:bodyPr>
            <a:noAutofit/>
          </a:bodyPr>
          <a:lstStyle/>
          <a:p>
            <a:pPr marL="203263" indent="-203263" defTabSz="402336">
              <a:lnSpc>
                <a:spcPct val="114000"/>
              </a:lnSpc>
              <a:spcBef>
                <a:spcPts val="1000"/>
              </a:spcBef>
              <a:defRPr sz="1144"/>
            </a:pPr>
            <a:r>
              <a:rPr sz="2000" dirty="0"/>
              <a:t>Most ethical systems would condemn such laws.</a:t>
            </a:r>
          </a:p>
          <a:p>
            <a:pPr marL="203263" indent="-203263" defTabSz="402336">
              <a:lnSpc>
                <a:spcPct val="114000"/>
              </a:lnSpc>
              <a:spcBef>
                <a:spcPts val="1000"/>
              </a:spcBef>
              <a:defRPr sz="1144"/>
            </a:pPr>
            <a:r>
              <a:rPr sz="2000" dirty="0"/>
              <a:t>The religious ethical framework would probably not provide moral support for their action because it runs contrary to some basic Christian principles; ethical formalism could not be used to support this law because it runs counter to the categorical imperative that each person must be treated as an end rather as a means.</a:t>
            </a:r>
          </a:p>
          <a:p>
            <a:pPr marL="203263" indent="-203263" defTabSz="402336">
              <a:lnSpc>
                <a:spcPct val="114000"/>
              </a:lnSpc>
              <a:spcBef>
                <a:spcPts val="1000"/>
              </a:spcBef>
              <a:defRPr sz="1144"/>
            </a:pPr>
            <a:r>
              <a:rPr sz="2000" dirty="0"/>
              <a:t>Civil disobedience is the voluntary disobedience of established laws based on one’s moral beliefs. Rawls defined it as a public, nonviolent, conscientious, yet political act contrary to law and usually done with the aim of bringing about a change in the law or policies of the government.</a:t>
            </a:r>
          </a:p>
          <a:p>
            <a:pPr marL="203263" indent="-203263" defTabSz="402336">
              <a:lnSpc>
                <a:spcPct val="114000"/>
              </a:lnSpc>
              <a:spcBef>
                <a:spcPts val="1000"/>
              </a:spcBef>
              <a:defRPr sz="1144"/>
            </a:pPr>
            <a:r>
              <a:rPr sz="2000" dirty="0"/>
              <a:t>There is a widespread belief that law is synonymous with morality and that as long as one remains inside the law, one can be considered a moral person.</a:t>
            </a:r>
          </a:p>
        </p:txBody>
      </p:sp>
    </p:spTree>
    <p:extLst>
      <p:ext uri="{BB962C8B-B14F-4D97-AF65-F5344CB8AC3E}">
        <p14:creationId xmlns:p14="http://schemas.microsoft.com/office/powerpoint/2010/main" val="574276861"/>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Shape 160"/>
          <p:cNvSpPr>
            <a:spLocks noGrp="1"/>
          </p:cNvSpPr>
          <p:nvPr>
            <p:ph type="title"/>
          </p:nvPr>
        </p:nvSpPr>
        <p:spPr>
          <a:xfrm>
            <a:off x="831273" y="27708"/>
            <a:ext cx="7481455" cy="1039093"/>
          </a:xfrm>
          <a:prstGeom prst="rect">
            <a:avLst/>
          </a:prstGeom>
        </p:spPr>
        <p:txBody>
          <a:bodyPr>
            <a:normAutofit fontScale="90000"/>
          </a:bodyPr>
          <a:lstStyle>
            <a:lvl1pPr defTabSz="850391">
              <a:defRPr sz="3348"/>
            </a:lvl1pPr>
          </a:lstStyle>
          <a:p>
            <a:r>
              <a:rPr lang="en-US" dirty="0"/>
              <a:t>Immoral Laws and the Moral Person </a:t>
            </a:r>
            <a:br>
              <a:rPr lang="en-US" dirty="0"/>
            </a:br>
            <a:r>
              <a:rPr lang="en-US" dirty="0"/>
              <a:t>(4 of 4)</a:t>
            </a:r>
            <a:endParaRPr dirty="0"/>
          </a:p>
        </p:txBody>
      </p:sp>
      <p:sp>
        <p:nvSpPr>
          <p:cNvPr id="161" name="Shape 161"/>
          <p:cNvSpPr>
            <a:spLocks noGrp="1"/>
          </p:cNvSpPr>
          <p:nvPr>
            <p:ph type="body" idx="1"/>
          </p:nvPr>
        </p:nvSpPr>
        <p:spPr>
          <a:xfrm>
            <a:off x="228600" y="1295400"/>
            <a:ext cx="8763000" cy="4830763"/>
          </a:xfrm>
          <a:prstGeom prst="rect">
            <a:avLst/>
          </a:prstGeom>
        </p:spPr>
        <p:txBody>
          <a:bodyPr/>
          <a:lstStyle/>
          <a:p>
            <a:pPr marL="457200" indent="-457200"/>
            <a:r>
              <a:t>Civil disobedience: voluntary disobedience of established laws</a:t>
            </a:r>
          </a:p>
          <a:p>
            <a:pPr marL="457200" indent="-457200"/>
            <a:r>
              <a:t>Milgram experiments</a:t>
            </a:r>
          </a:p>
          <a:p>
            <a:pPr marL="457200" indent="-457200"/>
            <a:r>
              <a:t>Widespread belief that law is synonymous with morality</a:t>
            </a: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Shape 165"/>
          <p:cNvSpPr>
            <a:spLocks noGrp="1"/>
          </p:cNvSpPr>
          <p:nvPr>
            <p:ph type="title"/>
          </p:nvPr>
        </p:nvSpPr>
        <p:spPr>
          <a:xfrm>
            <a:off x="45720" y="27708"/>
            <a:ext cx="9052560" cy="1039093"/>
          </a:xfrm>
          <a:prstGeom prst="rect">
            <a:avLst/>
          </a:prstGeom>
        </p:spPr>
        <p:txBody>
          <a:bodyPr/>
          <a:lstStyle/>
          <a:p>
            <a:r>
              <a:t>Discussion Questions</a:t>
            </a:r>
          </a:p>
        </p:txBody>
      </p:sp>
      <p:sp>
        <p:nvSpPr>
          <p:cNvPr id="166" name="Shape 166"/>
          <p:cNvSpPr>
            <a:spLocks noGrp="1"/>
          </p:cNvSpPr>
          <p:nvPr>
            <p:ph type="body" idx="1"/>
          </p:nvPr>
        </p:nvSpPr>
        <p:spPr>
          <a:xfrm>
            <a:off x="228600" y="1295400"/>
            <a:ext cx="8763000" cy="4830763"/>
          </a:xfrm>
          <a:prstGeom prst="rect">
            <a:avLst/>
          </a:prstGeom>
        </p:spPr>
        <p:txBody>
          <a:bodyPr/>
          <a:lstStyle/>
          <a:p>
            <a:pPr marL="514350" indent="-514350">
              <a:buFontTx/>
              <a:buAutoNum type="arabicPeriod"/>
            </a:pPr>
            <a:r>
              <a:t>How do the Egalitarian, Marxist, Libertarian, and Utilitarian theories apply to the wide disparities in salaries found in the United States? See Box 3.1 for CEO salary examples.</a:t>
            </a:r>
          </a:p>
          <a:p>
            <a:pPr marL="514350" indent="-514350">
              <a:buFontTx/>
              <a:buAutoNum type="arabicPeriod"/>
            </a:pPr>
            <a:r>
              <a:t>Explain your thoughts on media coverage of police shootings with respect to the race of the shooters. Do media outlets cover incidents differently?</a:t>
            </a:r>
          </a:p>
          <a:p>
            <a:pPr marL="514350" indent="-514350">
              <a:buFontTx/>
              <a:buAutoNum type="arabicPeriod"/>
            </a:pPr>
            <a:r>
              <a:t>Can you think of a scenario in which restorative justice would not be the best approach? Why?</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Shape 70"/>
          <p:cNvSpPr>
            <a:spLocks noGrp="1"/>
          </p:cNvSpPr>
          <p:nvPr>
            <p:ph type="title"/>
          </p:nvPr>
        </p:nvSpPr>
        <p:spPr>
          <a:xfrm>
            <a:off x="45720" y="27708"/>
            <a:ext cx="9052560" cy="1039093"/>
          </a:xfrm>
          <a:prstGeom prst="rect">
            <a:avLst/>
          </a:prstGeom>
        </p:spPr>
        <p:txBody>
          <a:bodyPr/>
          <a:lstStyle/>
          <a:p>
            <a:r>
              <a:t>Introduction</a:t>
            </a:r>
          </a:p>
        </p:txBody>
      </p:sp>
      <p:sp>
        <p:nvSpPr>
          <p:cNvPr id="71" name="Shape 71"/>
          <p:cNvSpPr>
            <a:spLocks noGrp="1"/>
          </p:cNvSpPr>
          <p:nvPr>
            <p:ph type="body" idx="1"/>
          </p:nvPr>
        </p:nvSpPr>
        <p:spPr>
          <a:xfrm>
            <a:off x="228600" y="1295400"/>
            <a:ext cx="8763000" cy="4830763"/>
          </a:xfrm>
          <a:prstGeom prst="rect">
            <a:avLst/>
          </a:prstGeom>
        </p:spPr>
        <p:txBody>
          <a:bodyPr/>
          <a:lstStyle/>
          <a:p>
            <a:r>
              <a:t>Three themes when discussing justice:</a:t>
            </a:r>
          </a:p>
          <a:p>
            <a:pPr marL="1085850" lvl="1" indent="-342900">
              <a:spcBef>
                <a:spcPts val="500"/>
              </a:spcBef>
              <a:defRPr sz="2400"/>
            </a:pPr>
            <a:r>
              <a:t>Fairness: Equal treatment</a:t>
            </a:r>
          </a:p>
          <a:p>
            <a:pPr marL="1085850" lvl="1" indent="-342900">
              <a:spcBef>
                <a:spcPts val="500"/>
              </a:spcBef>
              <a:defRPr sz="2400"/>
            </a:pPr>
            <a:r>
              <a:t>Equality: Equal shares</a:t>
            </a:r>
          </a:p>
          <a:p>
            <a:pPr marL="1085850" lvl="1" indent="-342900">
              <a:spcBef>
                <a:spcPts val="500"/>
              </a:spcBef>
              <a:defRPr sz="2400"/>
            </a:pPr>
            <a:r>
              <a:t>Impartiality: Not favoring one party or interest more than another. </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Shape 75"/>
          <p:cNvSpPr>
            <a:spLocks noGrp="1"/>
          </p:cNvSpPr>
          <p:nvPr>
            <p:ph type="title"/>
          </p:nvPr>
        </p:nvSpPr>
        <p:spPr>
          <a:prstGeom prst="rect">
            <a:avLst/>
          </a:prstGeom>
        </p:spPr>
        <p:txBody>
          <a:bodyPr/>
          <a:lstStyle/>
          <a:p>
            <a:r>
              <a:t>Anthony Walsh</a:t>
            </a:r>
          </a:p>
        </p:txBody>
      </p:sp>
      <p:sp>
        <p:nvSpPr>
          <p:cNvPr id="76" name="Shape 76"/>
          <p:cNvSpPr>
            <a:spLocks noGrp="1"/>
          </p:cNvSpPr>
          <p:nvPr>
            <p:ph type="body" idx="1"/>
          </p:nvPr>
        </p:nvSpPr>
        <p:spPr>
          <a:prstGeom prst="rect">
            <a:avLst/>
          </a:prstGeom>
        </p:spPr>
        <p:txBody>
          <a:bodyPr/>
          <a:lstStyle/>
          <a:p>
            <a:r>
              <a:t>Cheaters: are those who do not engage in “reciprocal altruism” (basically, cooperation) </a:t>
            </a:r>
          </a:p>
          <a:p>
            <a:r>
              <a:t>Suckers: are those who are continually taken advantage of by cheaters. They are not optimally adapted for survival, and if they perish, cheaters would perish as well because they need victims to take advantage of. </a:t>
            </a:r>
          </a:p>
          <a:p>
            <a:r>
              <a:t>grudgers: evolved as a response; they may be fooled once by cheaters, but they are outraged and demand punishment when they are victimized.</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Shape 78"/>
          <p:cNvSpPr>
            <a:spLocks noGrp="1"/>
          </p:cNvSpPr>
          <p:nvPr>
            <p:ph type="title"/>
          </p:nvPr>
        </p:nvSpPr>
        <p:spPr>
          <a:xfrm>
            <a:off x="45720" y="27708"/>
            <a:ext cx="9052560" cy="1039093"/>
          </a:xfrm>
          <a:prstGeom prst="rect">
            <a:avLst/>
          </a:prstGeom>
        </p:spPr>
        <p:txBody>
          <a:bodyPr/>
          <a:lstStyle/>
          <a:p>
            <a:r>
              <a:t>Origins of the Concept of Justice</a:t>
            </a:r>
          </a:p>
        </p:txBody>
      </p:sp>
      <p:sp>
        <p:nvSpPr>
          <p:cNvPr id="79" name="Shape 79"/>
          <p:cNvSpPr>
            <a:spLocks noGrp="1"/>
          </p:cNvSpPr>
          <p:nvPr>
            <p:ph type="body" idx="1"/>
          </p:nvPr>
        </p:nvSpPr>
        <p:spPr>
          <a:xfrm>
            <a:off x="228600" y="1295400"/>
            <a:ext cx="8763000" cy="4830763"/>
          </a:xfrm>
          <a:prstGeom prst="rect">
            <a:avLst/>
          </a:prstGeom>
        </p:spPr>
        <p:txBody>
          <a:bodyPr/>
          <a:lstStyle/>
          <a:p>
            <a:pPr marL="342900" indent="-342900"/>
            <a:r>
              <a:t>The concept of justice originates in the Greek word </a:t>
            </a:r>
            <a:r>
              <a:rPr i="1"/>
              <a:t>dike</a:t>
            </a:r>
            <a:r>
              <a:t>, which refers to everything staying in its proper place.</a:t>
            </a:r>
          </a:p>
          <a:p>
            <a:pPr marL="342900" indent="-342900"/>
            <a:r>
              <a:t>Plato</a:t>
            </a:r>
            <a:r>
              <a:rPr i="1"/>
              <a:t> </a:t>
            </a:r>
            <a:r>
              <a:t>believed justice was achieved by maintaining the social status quo. He classed it as one of the four civic virtues (along with wisdom, temperance, and courage). </a:t>
            </a:r>
          </a:p>
          <a:p>
            <a:pPr marL="342900" indent="-342900"/>
            <a:r>
              <a:t>Aristotle</a:t>
            </a:r>
            <a:r>
              <a:rPr i="1"/>
              <a:t> </a:t>
            </a:r>
            <a:r>
              <a:t>believed justice was the basis of law, defining it as the unwritten customs of a people that distinguish between what is and is not honorable.</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hape 83"/>
          <p:cNvSpPr>
            <a:spLocks noGrp="1"/>
          </p:cNvSpPr>
          <p:nvPr>
            <p:ph type="title"/>
          </p:nvPr>
        </p:nvSpPr>
        <p:spPr>
          <a:prstGeom prst="rect">
            <a:avLst/>
          </a:prstGeom>
        </p:spPr>
        <p:txBody>
          <a:bodyPr/>
          <a:lstStyle/>
          <a:p>
            <a:r>
              <a:t>Aristotle</a:t>
            </a:r>
          </a:p>
        </p:txBody>
      </p:sp>
      <p:sp>
        <p:nvSpPr>
          <p:cNvPr id="84" name="Shape 84"/>
          <p:cNvSpPr>
            <a:spLocks noGrp="1"/>
          </p:cNvSpPr>
          <p:nvPr>
            <p:ph type="body" idx="1"/>
          </p:nvPr>
        </p:nvSpPr>
        <p:spPr>
          <a:prstGeom prst="rect">
            <a:avLst/>
          </a:prstGeom>
        </p:spPr>
        <p:txBody>
          <a:bodyPr/>
          <a:lstStyle/>
          <a:p>
            <a:r>
              <a:rPr b="1"/>
              <a:t>Distributive justice</a:t>
            </a:r>
            <a:r>
              <a:t>:  concerns what measurement should be used to allocate society’s resources, dealing with issues such as affirmative action, welfare, free schooling, and other goods and opportunities and how society distributes them among its members. </a:t>
            </a:r>
          </a:p>
          <a:p>
            <a:r>
              <a:rPr b="1"/>
              <a:t>Corrective justice</a:t>
            </a:r>
            <a:r>
              <a:t>: concerns unfair advantage or undeserved harm between people. Justice demands remedies or compensations to the injured party.</a:t>
            </a:r>
          </a:p>
          <a:p>
            <a:r>
              <a:t> A major conflict in distributive justice is between need and merit.</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Shape 86"/>
          <p:cNvSpPr>
            <a:spLocks noGrp="1"/>
          </p:cNvSpPr>
          <p:nvPr>
            <p:ph type="title"/>
          </p:nvPr>
        </p:nvSpPr>
        <p:spPr>
          <a:xfrm>
            <a:off x="45720" y="27708"/>
            <a:ext cx="9052560" cy="1039093"/>
          </a:xfrm>
          <a:prstGeom prst="rect">
            <a:avLst/>
          </a:prstGeom>
        </p:spPr>
        <p:txBody>
          <a:bodyPr/>
          <a:lstStyle/>
          <a:p>
            <a:r>
              <a:t>Distributive Justice (1 of 4)</a:t>
            </a:r>
          </a:p>
        </p:txBody>
      </p:sp>
      <p:sp>
        <p:nvSpPr>
          <p:cNvPr id="87" name="Shape 87"/>
          <p:cNvSpPr>
            <a:spLocks noGrp="1"/>
          </p:cNvSpPr>
          <p:nvPr>
            <p:ph type="body" idx="1"/>
          </p:nvPr>
        </p:nvSpPr>
        <p:spPr>
          <a:xfrm>
            <a:off x="228600" y="1295400"/>
            <a:ext cx="8763000" cy="4830763"/>
          </a:xfrm>
          <a:prstGeom prst="rect">
            <a:avLst/>
          </a:prstGeom>
        </p:spPr>
        <p:txBody>
          <a:bodyPr/>
          <a:lstStyle/>
          <a:p>
            <a:pPr>
              <a:buSzTx/>
              <a:buNone/>
              <a:defRPr b="1"/>
            </a:pPr>
            <a:r>
              <a:t>Justice involves </a:t>
            </a:r>
            <a:r>
              <a:rPr i="1" u="sng"/>
              <a:t>rightful possession</a:t>
            </a:r>
            <a:r>
              <a:t> of:</a:t>
            </a:r>
          </a:p>
          <a:p>
            <a:pPr>
              <a:buSzTx/>
              <a:buNone/>
            </a:pPr>
            <a:r>
              <a:t>Economic goods (income or property)</a:t>
            </a:r>
          </a:p>
          <a:p>
            <a:r>
              <a:t>Opportunities for development (education or citizenship)</a:t>
            </a:r>
          </a:p>
          <a:p>
            <a:r>
              <a:t>Recognition (honor or status)</a:t>
            </a:r>
          </a:p>
          <a:p>
            <a:pPr marL="0" indent="4762">
              <a:buSzTx/>
              <a:buNone/>
            </a:pPr>
            <a:r>
              <a:t>Since some possessions are scarce, justice requires that goods be distributed using standards of entitlement such as </a:t>
            </a:r>
            <a:r>
              <a:rPr i="1" u="sng"/>
              <a:t>need</a:t>
            </a:r>
            <a:r>
              <a:t> and </a:t>
            </a:r>
            <a:r>
              <a:rPr i="1" u="sng"/>
              <a:t>desert</a:t>
            </a:r>
            <a:r>
              <a:t>.</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Shape 91"/>
          <p:cNvSpPr>
            <a:spLocks noGrp="1"/>
          </p:cNvSpPr>
          <p:nvPr>
            <p:ph type="title"/>
          </p:nvPr>
        </p:nvSpPr>
        <p:spPr>
          <a:xfrm>
            <a:off x="45720" y="27708"/>
            <a:ext cx="9052560" cy="1039093"/>
          </a:xfrm>
          <a:prstGeom prst="rect">
            <a:avLst/>
          </a:prstGeom>
        </p:spPr>
        <p:txBody>
          <a:bodyPr/>
          <a:lstStyle/>
          <a:p>
            <a:r>
              <a:t>Distributive Justice (2 of 4)</a:t>
            </a:r>
          </a:p>
        </p:txBody>
      </p:sp>
      <p:sp>
        <p:nvSpPr>
          <p:cNvPr id="92" name="Shape 92"/>
          <p:cNvSpPr>
            <a:spLocks noGrp="1"/>
          </p:cNvSpPr>
          <p:nvPr>
            <p:ph type="body" idx="1"/>
          </p:nvPr>
        </p:nvSpPr>
        <p:spPr>
          <a:xfrm>
            <a:off x="228600" y="1295400"/>
            <a:ext cx="8763000" cy="4830763"/>
          </a:xfrm>
          <a:prstGeom prst="rect">
            <a:avLst/>
          </a:prstGeom>
        </p:spPr>
        <p:txBody>
          <a:bodyPr/>
          <a:lstStyle/>
          <a:p>
            <a:pPr marL="0" indent="0">
              <a:buSzTx/>
              <a:buNone/>
            </a:pPr>
            <a:r>
              <a:t>Various theories can be categorized as:</a:t>
            </a:r>
          </a:p>
          <a:p>
            <a:pPr marL="0" indent="0">
              <a:buSzTx/>
              <a:buNone/>
            </a:pPr>
            <a:r>
              <a:rPr b="1"/>
              <a:t>Egalitarian theories:</a:t>
            </a:r>
            <a:r>
              <a:t> Start with the basic premise of equality or equal shares for all. </a:t>
            </a:r>
          </a:p>
          <a:p>
            <a:pPr marL="0" indent="0">
              <a:buSzTx/>
              <a:buNone/>
            </a:pPr>
            <a:r>
              <a:rPr b="1"/>
              <a:t>Marxist theories:</a:t>
            </a:r>
            <a:r>
              <a:t> Place need above desert or entitlement. </a:t>
            </a:r>
          </a:p>
          <a:p>
            <a:pPr marL="0" indent="0">
              <a:buSzTx/>
              <a:buNone/>
            </a:pPr>
            <a:r>
              <a:rPr b="1"/>
              <a:t>Libertarian theories: P</a:t>
            </a:r>
            <a:r>
              <a:t>romote freedom from interference by government in social and economic spheres; therefore, merit, entitlement, and productive contributions are given weight over need or equal shares. </a:t>
            </a:r>
          </a:p>
          <a:p>
            <a:pPr marL="0" indent="0">
              <a:buSzTx/>
              <a:buNone/>
            </a:pPr>
            <a:r>
              <a:rPr b="1"/>
              <a:t>Utilitarian theories: </a:t>
            </a:r>
            <a:r>
              <a:t>Attempt to maximize benefits for individuals and society with a mixed emphasis on entitlements and needs.</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hape 96"/>
          <p:cNvSpPr>
            <a:spLocks noGrp="1"/>
          </p:cNvSpPr>
          <p:nvPr>
            <p:ph type="title"/>
          </p:nvPr>
        </p:nvSpPr>
        <p:spPr>
          <a:xfrm>
            <a:off x="45720" y="27708"/>
            <a:ext cx="9052560" cy="1039093"/>
          </a:xfrm>
          <a:prstGeom prst="rect">
            <a:avLst/>
          </a:prstGeom>
        </p:spPr>
        <p:txBody>
          <a:bodyPr/>
          <a:lstStyle/>
          <a:p>
            <a:r>
              <a:t>Distributive Justice (3 of 4)</a:t>
            </a:r>
          </a:p>
        </p:txBody>
      </p:sp>
      <p:sp>
        <p:nvSpPr>
          <p:cNvPr id="97" name="Shape 97"/>
          <p:cNvSpPr>
            <a:spLocks noGrp="1"/>
          </p:cNvSpPr>
          <p:nvPr>
            <p:ph type="body" idx="1"/>
          </p:nvPr>
        </p:nvSpPr>
        <p:spPr>
          <a:xfrm>
            <a:off x="228600" y="1295400"/>
            <a:ext cx="8763000" cy="4830763"/>
          </a:xfrm>
          <a:prstGeom prst="rect">
            <a:avLst/>
          </a:prstGeom>
        </p:spPr>
        <p:txBody>
          <a:bodyPr/>
          <a:lstStyle/>
          <a:p>
            <a:pPr marL="0" indent="0">
              <a:buSzTx/>
              <a:buNone/>
            </a:pPr>
            <a:r>
              <a:t>John Rawl’s theory of justice:</a:t>
            </a:r>
          </a:p>
          <a:p>
            <a:pPr marL="457200" indent="-457200"/>
            <a:r>
              <a:t>Each person is to have an equal right to the most extensive total system of basic liberties compatible with a similar system of liberty for all.</a:t>
            </a:r>
          </a:p>
          <a:p>
            <a:pPr marL="457200" indent="-457200"/>
            <a:r>
              <a:t>Social and economic inequalities are to be arranged so that they are both reasonably expected to be to everyone’s advantage and attached to positions and offices open to all.</a:t>
            </a:r>
          </a:p>
        </p:txBody>
      </p:sp>
    </p:spTree>
  </p:cSld>
  <p:clrMapOvr>
    <a:masterClrMapping/>
  </p:clrMapOvr>
  <p:transition spd="slow"/>
</p:sld>
</file>

<file path=ppt/theme/theme1.xml><?xml version="1.0" encoding="utf-8"?>
<a:theme xmlns:a="http://schemas.openxmlformats.org/drawingml/2006/main" name="Sample">
  <a:themeElements>
    <a:clrScheme name="Sampl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Sample">
      <a:majorFont>
        <a:latin typeface="Times New Roman"/>
        <a:ea typeface="Times New Roman"/>
        <a:cs typeface="Times New Roman"/>
      </a:majorFont>
      <a:minorFont>
        <a:latin typeface="Helvetica"/>
        <a:ea typeface="Helvetica"/>
        <a:cs typeface="Helvetica"/>
      </a:minorFont>
    </a:fontScheme>
    <a:fmtScheme name="Samp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Sample">
  <a:themeElements>
    <a:clrScheme name="Sampl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Sample">
      <a:majorFont>
        <a:latin typeface="Times New Roman"/>
        <a:ea typeface="Times New Roman"/>
        <a:cs typeface="Times New Roman"/>
      </a:majorFont>
      <a:minorFont>
        <a:latin typeface="Helvetica"/>
        <a:ea typeface="Helvetica"/>
        <a:cs typeface="Helvetica"/>
      </a:minorFont>
    </a:fontScheme>
    <a:fmtScheme name="Samp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14</TotalTime>
  <Words>1971</Words>
  <Application>Microsoft Office PowerPoint</Application>
  <PresentationFormat>On-screen Show (4:3)</PresentationFormat>
  <Paragraphs>175</Paragraphs>
  <Slides>27</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Times New Roman</vt:lpstr>
      <vt:lpstr>Wingdings</vt:lpstr>
      <vt:lpstr>Sample</vt:lpstr>
      <vt:lpstr>Ethical Dilemmas and Decisions in  Criminal Justice</vt:lpstr>
      <vt:lpstr>Learning Objectives</vt:lpstr>
      <vt:lpstr>Introduction</vt:lpstr>
      <vt:lpstr>Anthony Walsh</vt:lpstr>
      <vt:lpstr>Origins of the Concept of Justice</vt:lpstr>
      <vt:lpstr>Aristotle</vt:lpstr>
      <vt:lpstr>Distributive Justice (1 of 4)</vt:lpstr>
      <vt:lpstr>Distributive Justice (2 of 4)</vt:lpstr>
      <vt:lpstr>Distributive Justice (3 of 4)</vt:lpstr>
      <vt:lpstr>Distributive Justice (4 of 4)</vt:lpstr>
      <vt:lpstr>Substantive justice:  Refers to issues of inherent fairness (1 of 3)</vt:lpstr>
      <vt:lpstr>Substantive justice:  Refers to issues of inherent fairness (2 of 3)</vt:lpstr>
      <vt:lpstr>Substantive justice:  Refers to issues of inherent fairness (3 of 3)</vt:lpstr>
      <vt:lpstr>Corrective Justice (1 of 2)</vt:lpstr>
      <vt:lpstr>Quality Of Mercy</vt:lpstr>
      <vt:lpstr>Procedural Protections</vt:lpstr>
      <vt:lpstr>Corrective Justice (2 of 2)</vt:lpstr>
      <vt:lpstr>Wrongful Convictions (1 of 2)</vt:lpstr>
      <vt:lpstr>Wrongful Convictions (2 of 2)</vt:lpstr>
      <vt:lpstr>Race, Ethnicity, and Justice</vt:lpstr>
      <vt:lpstr>Restorative Justice</vt:lpstr>
      <vt:lpstr>Restorative Justice Summary</vt:lpstr>
      <vt:lpstr>Immoral Laws and the Moral Person  (1 of 4)</vt:lpstr>
      <vt:lpstr>Immoral Laws and the Moral Person  (2 of 4)</vt:lpstr>
      <vt:lpstr>Immoral Laws and the Moral Person  (3 of 4)</vt:lpstr>
      <vt:lpstr>Immoral Laws and the Moral Person  (4 of 4)</vt:lpstr>
      <vt:lpstr>Discussion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Ethical Dilemmas and Decisions in  Criminal Justice</dc:title>
  <dc:creator>Wooten, Savian Tyler</dc:creator>
  <cp:lastModifiedBy>Wooten, Savian Tyler</cp:lastModifiedBy>
  <cp:revision>5</cp:revision>
  <dcterms:modified xsi:type="dcterms:W3CDTF">2020-09-17T15:05:32Z</dcterms:modified>
</cp:coreProperties>
</file>