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4"/>
  </p:notesMasterIdLst>
  <p:sldIdLst>
    <p:sldId id="256" r:id="rId3"/>
    <p:sldId id="259" r:id="rId4"/>
    <p:sldId id="260" r:id="rId5"/>
    <p:sldId id="261" r:id="rId6"/>
    <p:sldId id="262" r:id="rId7"/>
    <p:sldId id="263" r:id="rId8"/>
    <p:sldId id="264" r:id="rId9"/>
    <p:sldId id="265" r:id="rId10"/>
    <p:sldId id="279"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Lst>
  <p:sldSz cx="9144000" cy="5143500" type="screen16x9"/>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86" y="-150"/>
      </p:cViewPr>
      <p:guideLst>
        <p:guide orient="horz" pos="1620"/>
        <p:guide pos="2880"/>
      </p:guideLst>
    </p:cSldViewPr>
  </p:slideViewPr>
  <p:notesTextViewPr>
    <p:cViewPr>
      <p:scale>
        <a:sx n="1" d="1"/>
        <a:sy n="1" d="1"/>
      </p:scale>
      <p:origin x="0" y="612"/>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76974E-4DCD-4499-8F5D-4834B0B09C87}" type="datetimeFigureOut">
              <a:rPr lang="en-US" smtClean="0"/>
              <a:t>8/19/2020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D7C20F-04B2-490C-B231-1F9803805EC5}"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US" altLang="ko-KR" sz="1200" dirty="0" smtClean="0">
                <a:latin typeface="Arial" pitchFamily="34" charset="0"/>
                <a:cs typeface="Arial" pitchFamily="34" charset="0"/>
              </a:rPr>
              <a:t>Two multinationals</a:t>
            </a:r>
            <a:r>
              <a:rPr lang="en-US" altLang="ko-KR" sz="1200" baseline="0" dirty="0" smtClean="0">
                <a:latin typeface="Arial" pitchFamily="34" charset="0"/>
                <a:cs typeface="Arial" pitchFamily="34" charset="0"/>
              </a:rPr>
              <a:t> operating in Japan are GlaxoSmithKline and Bosch. </a:t>
            </a:r>
            <a:r>
              <a:rPr lang="en-US" altLang="ko-KR" sz="1200" dirty="0" smtClean="0">
                <a:latin typeface="Arial" pitchFamily="34" charset="0"/>
                <a:cs typeface="Arial" pitchFamily="34" charset="0"/>
              </a:rPr>
              <a:t>GlaxoSmithKline has research and development center in Japan that is focused on development of cures for rare diseases (</a:t>
            </a:r>
            <a:r>
              <a:rPr lang="en-US" altLang="ko-KR" sz="1200" dirty="0" err="1" smtClean="0">
                <a:latin typeface="Arial" pitchFamily="34" charset="0"/>
                <a:cs typeface="Arial" pitchFamily="34" charset="0"/>
              </a:rPr>
              <a:t>Ryall</a:t>
            </a:r>
            <a:r>
              <a:rPr lang="en-US" altLang="ko-KR" sz="1200" dirty="0" smtClean="0">
                <a:latin typeface="Arial" pitchFamily="34" charset="0"/>
                <a:cs typeface="Arial" pitchFamily="34" charset="0"/>
              </a:rPr>
              <a:t>, 2012).  Bosch is German automotive equipment maker that offers innovative solutions to meet local needs (Bosch, 2020)</a:t>
            </a:r>
            <a:r>
              <a:rPr lang="en-US" altLang="ko-KR" sz="1200" dirty="0" smtClean="0">
                <a:latin typeface="+mn-lt"/>
                <a:cs typeface="+mn-cs"/>
              </a:rPr>
              <a:t>.</a:t>
            </a:r>
            <a:endParaRPr lang="ko-KR" altLang="en-US" sz="1200"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22D7C20F-04B2-490C-B231-1F9803805EC5}" type="slidenum">
              <a:rPr lang="en-US" smtClean="0"/>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US" altLang="ko-KR" sz="1200" dirty="0" smtClean="0">
                <a:latin typeface="Arial" pitchFamily="34" charset="0"/>
                <a:cs typeface="Arial" pitchFamily="34" charset="0"/>
              </a:rPr>
              <a:t>India was under British colonial rule. This rule has had an influence in copying of British technologies in agriculture and industries. There is also a blended British and Indian justice system with a primary common law system which is</a:t>
            </a:r>
            <a:r>
              <a:rPr lang="en-US" altLang="ko-KR" sz="1200" baseline="0" dirty="0" smtClean="0">
                <a:latin typeface="Arial" pitchFamily="34" charset="0"/>
                <a:cs typeface="Arial" pitchFamily="34" charset="0"/>
              </a:rPr>
              <a:t> heavily British. Colonialism has also had an impact on rel</a:t>
            </a:r>
            <a:r>
              <a:rPr lang="en-US" altLang="ko-KR" sz="1200" dirty="0" smtClean="0">
                <a:latin typeface="Arial" pitchFamily="34" charset="0"/>
                <a:cs typeface="Arial" pitchFamily="34" charset="0"/>
              </a:rPr>
              <a:t>igious influence of Christianity.</a:t>
            </a:r>
            <a:endParaRPr lang="ko-KR" altLang="en-US" sz="12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fld id="{22D7C20F-04B2-490C-B231-1F9803805EC5}" type="slidenum">
              <a:rPr lang="en-US" smtClean="0"/>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US" altLang="ko-KR" sz="1200" dirty="0" smtClean="0">
                <a:latin typeface="Arial" pitchFamily="34" charset="0"/>
                <a:cs typeface="Arial" pitchFamily="34" charset="0"/>
              </a:rPr>
              <a:t>In India, the legal system utilizes common law from British rule. The current political rule has created rigidity for entrepreneurship through tough  property rights leading</a:t>
            </a:r>
            <a:r>
              <a:rPr lang="en-US" altLang="ko-KR" sz="1200" baseline="0" dirty="0" smtClean="0">
                <a:latin typeface="Arial" pitchFamily="34" charset="0"/>
                <a:cs typeface="Arial" pitchFamily="34" charset="0"/>
              </a:rPr>
              <a:t> to</a:t>
            </a:r>
            <a:r>
              <a:rPr lang="en-US" altLang="ko-KR" sz="1200" dirty="0" smtClean="0">
                <a:latin typeface="Arial" pitchFamily="34" charset="0"/>
                <a:cs typeface="Arial" pitchFamily="34" charset="0"/>
              </a:rPr>
              <a:t> lack of protecting property rights as a fundamental right.</a:t>
            </a:r>
            <a:r>
              <a:rPr lang="en-US" altLang="ko-KR" sz="1200" baseline="0" dirty="0" smtClean="0">
                <a:latin typeface="Arial" pitchFamily="34" charset="0"/>
                <a:cs typeface="Arial" pitchFamily="34" charset="0"/>
              </a:rPr>
              <a:t> Property is important for </a:t>
            </a:r>
            <a:r>
              <a:rPr lang="en-US" altLang="ko-KR" sz="1200" dirty="0" smtClean="0">
                <a:latin typeface="Arial" pitchFamily="34" charset="0"/>
                <a:cs typeface="Arial" pitchFamily="34" charset="0"/>
              </a:rPr>
              <a:t>entrepreneurs to gain access to property</a:t>
            </a:r>
            <a:r>
              <a:rPr lang="en-US" altLang="ko-KR" sz="1200" baseline="0" dirty="0" smtClean="0">
                <a:latin typeface="Arial" pitchFamily="34" charset="0"/>
                <a:cs typeface="Arial" pitchFamily="34" charset="0"/>
              </a:rPr>
              <a:t> for production as well as</a:t>
            </a:r>
            <a:r>
              <a:rPr lang="en-US" altLang="ko-KR" sz="1200" dirty="0" smtClean="0">
                <a:latin typeface="Arial" pitchFamily="34" charset="0"/>
                <a:cs typeface="Arial" pitchFamily="34" charset="0"/>
              </a:rPr>
              <a:t> limiting access to credit as there is no collateral.</a:t>
            </a:r>
            <a:endParaRPr lang="ko-KR" altLang="en-US" sz="12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fld id="{22D7C20F-04B2-490C-B231-1F9803805EC5}" type="slidenum">
              <a:rPr lang="en-US" smtClean="0"/>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US" altLang="ko-KR" sz="1200" dirty="0" smtClean="0">
                <a:latin typeface="Arial" pitchFamily="34" charset="0"/>
                <a:cs typeface="Arial" pitchFamily="34" charset="0"/>
              </a:rPr>
              <a:t>In</a:t>
            </a:r>
            <a:r>
              <a:rPr lang="en-US" altLang="ko-KR" sz="1200" baseline="0" dirty="0" smtClean="0">
                <a:latin typeface="Arial" pitchFamily="34" charset="0"/>
                <a:cs typeface="Arial" pitchFamily="34" charset="0"/>
              </a:rPr>
              <a:t> India, f</a:t>
            </a:r>
            <a:r>
              <a:rPr lang="en-US" altLang="ko-KR" sz="1200" dirty="0" smtClean="0">
                <a:latin typeface="Arial" pitchFamily="34" charset="0"/>
                <a:cs typeface="Arial" pitchFamily="34" charset="0"/>
              </a:rPr>
              <a:t>oreign companies are allowed to register intellectual property rights since country looks to position self as Research</a:t>
            </a:r>
            <a:r>
              <a:rPr lang="en-US" altLang="ko-KR" sz="1200" baseline="0" dirty="0" smtClean="0">
                <a:latin typeface="Arial" pitchFamily="34" charset="0"/>
                <a:cs typeface="Arial" pitchFamily="34" charset="0"/>
              </a:rPr>
              <a:t> and </a:t>
            </a:r>
            <a:r>
              <a:rPr lang="en-US" altLang="ko-KR" sz="1200" dirty="0" smtClean="0">
                <a:latin typeface="Arial" pitchFamily="34" charset="0"/>
                <a:cs typeface="Arial" pitchFamily="34" charset="0"/>
              </a:rPr>
              <a:t>Development center globally. To</a:t>
            </a:r>
            <a:r>
              <a:rPr lang="en-US" altLang="ko-KR" sz="1200" baseline="0" dirty="0" smtClean="0">
                <a:latin typeface="Arial" pitchFamily="34" charset="0"/>
                <a:cs typeface="Arial" pitchFamily="34" charset="0"/>
              </a:rPr>
              <a:t> deal with issue of intellectual property, there is a need to r</a:t>
            </a:r>
            <a:r>
              <a:rPr lang="en-US" altLang="ko-KR" sz="1200" dirty="0" smtClean="0">
                <a:latin typeface="Arial" pitchFamily="34" charset="0"/>
                <a:cs typeface="Arial" pitchFamily="34" charset="0"/>
              </a:rPr>
              <a:t>egister property rights at onset and</a:t>
            </a:r>
            <a:r>
              <a:rPr lang="en-US" altLang="ko-KR" sz="1200" baseline="0" dirty="0" smtClean="0">
                <a:latin typeface="Arial" pitchFamily="34" charset="0"/>
                <a:cs typeface="Arial" pitchFamily="34" charset="0"/>
              </a:rPr>
              <a:t> as such,</a:t>
            </a:r>
            <a:r>
              <a:rPr lang="en-US" altLang="ko-KR" sz="1200" dirty="0" smtClean="0">
                <a:latin typeface="Arial" pitchFamily="34" charset="0"/>
                <a:cs typeface="Arial" pitchFamily="34" charset="0"/>
              </a:rPr>
              <a:t> eliminate hindrance of any infringement issues at later date.</a:t>
            </a:r>
            <a:endParaRPr lang="ko-KR" altLang="en-US" sz="12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fld id="{22D7C20F-04B2-490C-B231-1F9803805EC5}" type="slidenum">
              <a:rPr lang="en-US" smtClean="0"/>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US" altLang="ko-KR" sz="1200" dirty="0" smtClean="0">
                <a:latin typeface="Arial" pitchFamily="34" charset="0"/>
                <a:cs typeface="Arial" pitchFamily="34" charset="0"/>
              </a:rPr>
              <a:t>There is a need to consider some legal compliance issues. They include tax risks that</a:t>
            </a:r>
            <a:r>
              <a:rPr lang="en-US" altLang="ko-KR" sz="1200" baseline="0" dirty="0" smtClean="0">
                <a:latin typeface="Arial" pitchFamily="34" charset="0"/>
                <a:cs typeface="Arial" pitchFamily="34" charset="0"/>
              </a:rPr>
              <a:t> require one to</a:t>
            </a:r>
            <a:r>
              <a:rPr lang="en-US" altLang="ko-KR" sz="1200" dirty="0" smtClean="0">
                <a:latin typeface="Arial" pitchFamily="34" charset="0"/>
                <a:cs typeface="Arial" pitchFamily="34" charset="0"/>
              </a:rPr>
              <a:t> structure the company to be tax compliant. There is also a compliance burden of corporations in India which is an exhaustive</a:t>
            </a:r>
            <a:r>
              <a:rPr lang="en-US" altLang="ko-KR" sz="1200" baseline="0" dirty="0" smtClean="0">
                <a:latin typeface="Arial" pitchFamily="34" charset="0"/>
                <a:cs typeface="Arial" pitchFamily="34" charset="0"/>
              </a:rPr>
              <a:t> process in which companies have to </a:t>
            </a:r>
            <a:r>
              <a:rPr lang="en-US" altLang="ko-KR" sz="1200" dirty="0" smtClean="0">
                <a:latin typeface="Arial" pitchFamily="34" charset="0"/>
                <a:cs typeface="Arial" pitchFamily="34" charset="0"/>
              </a:rPr>
              <a:t>cover the laborious process. Considering</a:t>
            </a:r>
            <a:r>
              <a:rPr lang="en-US" altLang="ko-KR" sz="1200" baseline="0" dirty="0" smtClean="0">
                <a:latin typeface="Arial" pitchFamily="34" charset="0"/>
                <a:cs typeface="Arial" pitchFamily="34" charset="0"/>
              </a:rPr>
              <a:t> the location of a company in the country, there is a need to a</a:t>
            </a:r>
            <a:r>
              <a:rPr lang="en-US" altLang="ko-KR" sz="1200" dirty="0" smtClean="0">
                <a:latin typeface="Arial" pitchFamily="34" charset="0"/>
                <a:cs typeface="Arial" pitchFamily="34" charset="0"/>
              </a:rPr>
              <a:t>pply appropriate state stamp duties for property rights as per the state. There is low contract enforcement thus</a:t>
            </a:r>
            <a:r>
              <a:rPr lang="en-US" altLang="ko-KR" sz="1200" baseline="0" dirty="0" smtClean="0">
                <a:latin typeface="Arial" pitchFamily="34" charset="0"/>
                <a:cs typeface="Arial" pitchFamily="34" charset="0"/>
              </a:rPr>
              <a:t> companies have to seek better le</a:t>
            </a:r>
            <a:r>
              <a:rPr lang="en-US" altLang="ko-KR" sz="1200" dirty="0" smtClean="0">
                <a:latin typeface="Arial" pitchFamily="34" charset="0"/>
                <a:cs typeface="Arial" pitchFamily="34" charset="0"/>
              </a:rPr>
              <a:t>gal backing for contracts in higher court</a:t>
            </a:r>
            <a:endParaRPr lang="ko-KR" altLang="en-US" sz="12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fld id="{22D7C20F-04B2-490C-B231-1F9803805EC5}" type="slidenum">
              <a:rPr lang="en-US" smtClean="0"/>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US" altLang="ko-KR" sz="1200" dirty="0" smtClean="0">
                <a:latin typeface="Arial" pitchFamily="34" charset="0"/>
                <a:cs typeface="Arial" pitchFamily="34" charset="0"/>
              </a:rPr>
              <a:t>Currency affects the transaction costs of paying foreign suppliers thus affects the bottom line of a company. Also the state of the currency affects</a:t>
            </a:r>
            <a:r>
              <a:rPr lang="en-US" altLang="ko-KR" sz="1200" baseline="0" dirty="0" smtClean="0">
                <a:latin typeface="Arial" pitchFamily="34" charset="0"/>
                <a:cs typeface="Arial" pitchFamily="34" charset="0"/>
              </a:rPr>
              <a:t> the ability of a company have appropriate </a:t>
            </a:r>
            <a:r>
              <a:rPr lang="en-US" altLang="ko-KR" sz="1200" dirty="0" smtClean="0">
                <a:latin typeface="Arial" pitchFamily="34" charset="0"/>
                <a:cs typeface="Arial" pitchFamily="34" charset="0"/>
              </a:rPr>
              <a:t>liquidity levels. A strong currency is good as</a:t>
            </a:r>
            <a:r>
              <a:rPr lang="en-US" altLang="ko-KR" sz="1200" baseline="0" dirty="0" smtClean="0">
                <a:latin typeface="Arial" pitchFamily="34" charset="0"/>
                <a:cs typeface="Arial" pitchFamily="34" charset="0"/>
              </a:rPr>
              <a:t> it</a:t>
            </a:r>
            <a:r>
              <a:rPr lang="en-US" altLang="ko-KR" sz="1200" dirty="0" smtClean="0">
                <a:latin typeface="Arial" pitchFamily="34" charset="0"/>
                <a:cs typeface="Arial" pitchFamily="34" charset="0"/>
              </a:rPr>
              <a:t> lowers import costs, thus</a:t>
            </a:r>
            <a:r>
              <a:rPr lang="en-US" altLang="ko-KR" sz="1200" baseline="0" dirty="0" smtClean="0">
                <a:latin typeface="Arial" pitchFamily="34" charset="0"/>
                <a:cs typeface="Arial" pitchFamily="34" charset="0"/>
              </a:rPr>
              <a:t> leading to more money in the domestic market which </a:t>
            </a:r>
            <a:r>
              <a:rPr lang="en-US" altLang="ko-KR" sz="1200" dirty="0" smtClean="0">
                <a:latin typeface="Arial" pitchFamily="34" charset="0"/>
                <a:cs typeface="Arial" pitchFamily="34" charset="0"/>
              </a:rPr>
              <a:t>leads to lower prices for consumers, however, exports may be priced high leading to lower market share in international markets.</a:t>
            </a:r>
            <a:endParaRPr lang="ko-KR" altLang="en-US" sz="12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fld id="{22D7C20F-04B2-490C-B231-1F9803805EC5}" type="slidenum">
              <a:rPr lang="en-US" smtClean="0"/>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An appropriate entry strategy for Amazon would be a partnership. The arrangement would include a strategic marketing and co-logistics partnership that would allow for a company that is conversant with the local conditions and network to engage the local customers. In a widely culturally different market such as the UAE, Amazon would have an added advantage from a partnership as the local partner or partners would have better social and cultural understanding. Amazon would also have the chance of quick entry into the market with necessarily minimum presence in the UAE.</a:t>
            </a:r>
            <a:endParaRPr lang="en-US" dirty="0"/>
          </a:p>
        </p:txBody>
      </p:sp>
      <p:sp>
        <p:nvSpPr>
          <p:cNvPr id="4" name="Slide Number Placeholder 3"/>
          <p:cNvSpPr>
            <a:spLocks noGrp="1"/>
          </p:cNvSpPr>
          <p:nvPr>
            <p:ph type="sldNum" sz="quarter" idx="10"/>
          </p:nvPr>
        </p:nvSpPr>
        <p:spPr/>
        <p:txBody>
          <a:bodyPr/>
          <a:lstStyle/>
          <a:p>
            <a:fld id="{22D7C20F-04B2-490C-B231-1F9803805EC5}" type="slidenum">
              <a:rPr lang="en-US" smtClean="0"/>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Various advantages can be attained from a partnership. To begin with, there is quick access and operations in the new market. There increased benefit of exploitation of existing networking opportunities of the new market. The company will also enjoy local knowledge acquired by the partnering organizations. On the downside, there may be issues with cultural alignment between Amazon and the partners. There is also a risk of weaker management involvement thus less control. There is also difficulty that may be seen in the long-term meeting of targets.</a:t>
            </a:r>
            <a:endParaRPr lang="en-US" dirty="0"/>
          </a:p>
        </p:txBody>
      </p:sp>
      <p:sp>
        <p:nvSpPr>
          <p:cNvPr id="4" name="Slide Number Placeholder 3"/>
          <p:cNvSpPr>
            <a:spLocks noGrp="1"/>
          </p:cNvSpPr>
          <p:nvPr>
            <p:ph type="sldNum" sz="quarter" idx="10"/>
          </p:nvPr>
        </p:nvSpPr>
        <p:spPr/>
        <p:txBody>
          <a:bodyPr/>
          <a:lstStyle/>
          <a:p>
            <a:fld id="{22D7C20F-04B2-490C-B231-1F9803805EC5}" type="slidenum">
              <a:rPr lang="en-US" smtClean="0"/>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a:t>
            </a:r>
            <a:r>
              <a:rPr lang="en-US" baseline="0" dirty="0" smtClean="0"/>
              <a:t> are five key stages in the hype cycle. In the i</a:t>
            </a:r>
            <a:r>
              <a:rPr lang="en-US" dirty="0" smtClean="0"/>
              <a:t>nnovation trigger</a:t>
            </a:r>
            <a:r>
              <a:rPr lang="en-US" baseline="0" dirty="0" smtClean="0"/>
              <a:t> stage, there is </a:t>
            </a:r>
            <a:r>
              <a:rPr lang="en-US" dirty="0" smtClean="0"/>
              <a:t>potential technology breakthrough which kicks things off.</a:t>
            </a:r>
            <a:r>
              <a:rPr lang="en-US" baseline="0" dirty="0" smtClean="0"/>
              <a:t> An e</a:t>
            </a:r>
            <a:r>
              <a:rPr lang="en-US" dirty="0" smtClean="0"/>
              <a:t>arly proof-of-concept stories and media interest trigger significant publicity. Peak of inflated expectations leads to early publicity which produces a number of success stories — often accompanied by scores of failures. At the trough of disillusionment</a:t>
            </a:r>
            <a:r>
              <a:rPr lang="en-US" baseline="0" dirty="0" smtClean="0"/>
              <a:t>, the i</a:t>
            </a:r>
            <a:r>
              <a:rPr lang="en-US" dirty="0" smtClean="0"/>
              <a:t>nterest wanes as experiments and implementations fail to deliver. Producers of the technology shake out or fail. Investments continue only if the surviving providers improve their products to the satisfaction of early adopters. At the slope of enlightenment</a:t>
            </a:r>
            <a:r>
              <a:rPr lang="en-US" baseline="0" dirty="0" smtClean="0"/>
              <a:t> there are increasing</a:t>
            </a:r>
            <a:r>
              <a:rPr lang="en-US" dirty="0" smtClean="0"/>
              <a:t> instances of how the technology can benefit the enterprise start to crystallize and become more widely understood. Second- and third-generation products appear from technology providers. The final stage is the plateau of productivity</a:t>
            </a:r>
            <a:r>
              <a:rPr lang="en-US" baseline="0" dirty="0" smtClean="0"/>
              <a:t> which is the m</a:t>
            </a:r>
            <a:r>
              <a:rPr lang="en-US" dirty="0" smtClean="0"/>
              <a:t>ainstream adoption starts to take off</a:t>
            </a:r>
            <a:r>
              <a:rPr lang="en-US" baseline="0" dirty="0" smtClean="0"/>
              <a:t> </a:t>
            </a:r>
            <a:r>
              <a:rPr lang="en-US" baseline="0" smtClean="0"/>
              <a:t>and the c</a:t>
            </a:r>
            <a:r>
              <a:rPr lang="en-US" smtClean="0"/>
              <a:t>riteria </a:t>
            </a:r>
            <a:r>
              <a:rPr lang="en-US" dirty="0" smtClean="0"/>
              <a:t>for assessing provider viability are more clearly defined.</a:t>
            </a:r>
            <a:endParaRPr lang="en-US" dirty="0"/>
          </a:p>
        </p:txBody>
      </p:sp>
      <p:sp>
        <p:nvSpPr>
          <p:cNvPr id="4" name="Slide Number Placeholder 3"/>
          <p:cNvSpPr>
            <a:spLocks noGrp="1"/>
          </p:cNvSpPr>
          <p:nvPr>
            <p:ph type="sldNum" sz="quarter" idx="10"/>
          </p:nvPr>
        </p:nvSpPr>
        <p:spPr/>
        <p:txBody>
          <a:bodyPr/>
          <a:lstStyle/>
          <a:p>
            <a:fld id="{22D7C20F-04B2-490C-B231-1F9803805EC5}" type="slidenum">
              <a:rPr lang="en-US" smtClean="0"/>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US" altLang="ko-KR" sz="1200" dirty="0" smtClean="0">
                <a:latin typeface="Arial" pitchFamily="34" charset="0"/>
                <a:cs typeface="Arial" pitchFamily="34" charset="0"/>
              </a:rPr>
              <a:t>A new</a:t>
            </a:r>
            <a:r>
              <a:rPr lang="en-US" altLang="ko-KR" sz="1200" baseline="0" dirty="0" smtClean="0">
                <a:latin typeface="Arial" pitchFamily="34" charset="0"/>
                <a:cs typeface="Arial" pitchFamily="34" charset="0"/>
              </a:rPr>
              <a:t> technology in UAE is </a:t>
            </a:r>
            <a:r>
              <a:rPr lang="en-US" altLang="ko-KR" sz="1200" dirty="0" smtClean="0">
                <a:latin typeface="Arial" pitchFamily="34" charset="0"/>
                <a:cs typeface="Arial" pitchFamily="34" charset="0"/>
              </a:rPr>
              <a:t>Al </a:t>
            </a:r>
            <a:r>
              <a:rPr lang="en-US" altLang="ko-KR" sz="1200" dirty="0" err="1" smtClean="0">
                <a:latin typeface="Arial" pitchFamily="34" charset="0"/>
                <a:cs typeface="Arial" pitchFamily="34" charset="0"/>
              </a:rPr>
              <a:t>Hosn</a:t>
            </a:r>
            <a:r>
              <a:rPr lang="en-US" altLang="ko-KR" sz="1200" dirty="0" smtClean="0">
                <a:latin typeface="Arial" pitchFamily="34" charset="0"/>
                <a:cs typeface="Arial" pitchFamily="34" charset="0"/>
              </a:rPr>
              <a:t> app.</a:t>
            </a:r>
            <a:r>
              <a:rPr lang="en-US" altLang="ko-KR" sz="1200" baseline="0" dirty="0" smtClean="0">
                <a:latin typeface="Arial" pitchFamily="34" charset="0"/>
                <a:cs typeface="Arial" pitchFamily="34" charset="0"/>
              </a:rPr>
              <a:t> This is an application that </a:t>
            </a:r>
            <a:r>
              <a:rPr lang="en-US" altLang="ko-KR" sz="1200" dirty="0" smtClean="0">
                <a:latin typeface="Arial" pitchFamily="34" charset="0"/>
                <a:cs typeface="Arial" pitchFamily="34" charset="0"/>
              </a:rPr>
              <a:t>uses contract tracing to determine testing of individuals for COVID-19. This</a:t>
            </a:r>
            <a:r>
              <a:rPr lang="en-US" altLang="ko-KR" sz="1200" baseline="0" dirty="0" smtClean="0">
                <a:latin typeface="Arial" pitchFamily="34" charset="0"/>
                <a:cs typeface="Arial" pitchFamily="34" charset="0"/>
              </a:rPr>
              <a:t> application </a:t>
            </a:r>
            <a:r>
              <a:rPr lang="en-US" altLang="ko-KR" sz="1200" dirty="0" smtClean="0">
                <a:latin typeface="Arial" pitchFamily="34" charset="0"/>
                <a:cs typeface="Arial" pitchFamily="34" charset="0"/>
              </a:rPr>
              <a:t>is used to help deal with fighting COVID-19 and tracing contacts thus reducing the spread of </a:t>
            </a:r>
            <a:r>
              <a:rPr lang="en-US" altLang="ko-KR" sz="1200" dirty="0" err="1" smtClean="0">
                <a:latin typeface="Arial" pitchFamily="34" charset="0"/>
                <a:cs typeface="Arial" pitchFamily="34" charset="0"/>
              </a:rPr>
              <a:t>coronavirus</a:t>
            </a:r>
            <a:r>
              <a:rPr lang="en-US" altLang="ko-KR" sz="1200" dirty="0" smtClean="0">
                <a:latin typeface="Arial" pitchFamily="34" charset="0"/>
                <a:cs typeface="Arial" pitchFamily="34" charset="0"/>
              </a:rPr>
              <a:t> (Al </a:t>
            </a:r>
            <a:r>
              <a:rPr lang="en-US" altLang="ko-KR" sz="1200" dirty="0" err="1" smtClean="0">
                <a:latin typeface="Arial" pitchFamily="34" charset="0"/>
                <a:cs typeface="Arial" pitchFamily="34" charset="0"/>
              </a:rPr>
              <a:t>Hosn</a:t>
            </a:r>
            <a:r>
              <a:rPr lang="en-US" altLang="ko-KR" sz="1200" dirty="0" smtClean="0">
                <a:latin typeface="Arial" pitchFamily="34" charset="0"/>
                <a:cs typeface="Arial" pitchFamily="34" charset="0"/>
              </a:rPr>
              <a:t>, 2020)</a:t>
            </a:r>
          </a:p>
          <a:p>
            <a:endParaRPr lang="en-US" dirty="0"/>
          </a:p>
        </p:txBody>
      </p:sp>
      <p:sp>
        <p:nvSpPr>
          <p:cNvPr id="4" name="Slide Number Placeholder 3"/>
          <p:cNvSpPr>
            <a:spLocks noGrp="1"/>
          </p:cNvSpPr>
          <p:nvPr>
            <p:ph type="sldNum" sz="quarter" idx="10"/>
          </p:nvPr>
        </p:nvSpPr>
        <p:spPr/>
        <p:txBody>
          <a:bodyPr/>
          <a:lstStyle/>
          <a:p>
            <a:fld id="{22D7C20F-04B2-490C-B231-1F9803805EC5}" type="slidenum">
              <a:rPr lang="en-US" smtClean="0"/>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US" dirty="0" smtClean="0"/>
              <a:t>The application</a:t>
            </a:r>
            <a:r>
              <a:rPr lang="en-US" baseline="0" dirty="0" smtClean="0"/>
              <a:t> is at the i</a:t>
            </a:r>
            <a:r>
              <a:rPr lang="en-US" dirty="0" smtClean="0"/>
              <a:t>nnovation trigger phase</a:t>
            </a:r>
            <a:r>
              <a:rPr lang="en-US" baseline="0" dirty="0" smtClean="0"/>
              <a:t> where it is a</a:t>
            </a:r>
            <a:r>
              <a:rPr lang="en-US" dirty="0" smtClean="0"/>
              <a:t> potential technology breakthrough  at its early proof-of-concept stage</a:t>
            </a:r>
            <a:r>
              <a:rPr lang="en-US" baseline="0" dirty="0" smtClean="0"/>
              <a:t> with  </a:t>
            </a:r>
            <a:r>
              <a:rPr lang="en-US" dirty="0" smtClean="0"/>
              <a:t>media interest trigger significant publicity. </a:t>
            </a:r>
            <a:r>
              <a:rPr lang="en-US" altLang="ko-KR" sz="1200" dirty="0" smtClean="0">
                <a:latin typeface="Arial" pitchFamily="34" charset="0"/>
                <a:cs typeface="Arial" pitchFamily="34" charset="0"/>
              </a:rPr>
              <a:t>At innovation trigger phase, the technology has been initiated by the recent covid-19 pandemic leading</a:t>
            </a:r>
            <a:r>
              <a:rPr lang="en-US" altLang="ko-KR" sz="1200" baseline="0" dirty="0" smtClean="0">
                <a:latin typeface="Arial" pitchFamily="34" charset="0"/>
                <a:cs typeface="Arial" pitchFamily="34" charset="0"/>
              </a:rPr>
              <a:t> to the </a:t>
            </a:r>
            <a:r>
              <a:rPr lang="en-US" altLang="ko-KR" sz="1200" dirty="0" smtClean="0">
                <a:latin typeface="Arial" pitchFamily="34" charset="0"/>
                <a:cs typeface="Arial" pitchFamily="34" charset="0"/>
              </a:rPr>
              <a:t>emergence of the technology.  Media publicity has been key driver of app, there is still need to have increased use to record failures and more success stories</a:t>
            </a:r>
            <a:endParaRPr lang="ko-KR" altLang="en-US" sz="12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fld id="{22D7C20F-04B2-490C-B231-1F9803805EC5}" type="slidenum">
              <a:rPr lang="en-US" smtClean="0"/>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US" altLang="ko-KR" sz="1200" dirty="0" smtClean="0">
                <a:latin typeface="Arial" pitchFamily="34" charset="0"/>
                <a:cs typeface="Arial" pitchFamily="34" charset="0"/>
              </a:rPr>
              <a:t>Some</a:t>
            </a:r>
            <a:r>
              <a:rPr lang="en-US" altLang="ko-KR" sz="1200" baseline="0" dirty="0" smtClean="0">
                <a:latin typeface="Arial" pitchFamily="34" charset="0"/>
                <a:cs typeface="Arial" pitchFamily="34" charset="0"/>
              </a:rPr>
              <a:t> of the key challenges that were faced by the companies include c</a:t>
            </a:r>
            <a:r>
              <a:rPr lang="en-US" altLang="ko-KR" sz="1200" dirty="0" smtClean="0">
                <a:latin typeface="Arial" pitchFamily="34" charset="0"/>
                <a:cs typeface="Arial" pitchFamily="34" charset="0"/>
              </a:rPr>
              <a:t>ulture differences especially in understanding diversity and integrating organizational and company’s culture. There was</a:t>
            </a:r>
            <a:r>
              <a:rPr lang="en-US" altLang="ko-KR" sz="1200" baseline="0" dirty="0" smtClean="0">
                <a:latin typeface="Arial" pitchFamily="34" charset="0"/>
                <a:cs typeface="Arial" pitchFamily="34" charset="0"/>
              </a:rPr>
              <a:t> a challenge in l</a:t>
            </a:r>
            <a:r>
              <a:rPr lang="en-US" altLang="ko-KR" sz="1200" dirty="0" smtClean="0">
                <a:latin typeface="Arial" pitchFamily="34" charset="0"/>
                <a:cs typeface="Arial" pitchFamily="34" charset="0"/>
              </a:rPr>
              <a:t>earning new market lifecycles, developing alongside</a:t>
            </a:r>
            <a:r>
              <a:rPr lang="en-US" altLang="ko-KR" sz="1200" baseline="0" dirty="0" smtClean="0">
                <a:latin typeface="Arial" pitchFamily="34" charset="0"/>
                <a:cs typeface="Arial" pitchFamily="34" charset="0"/>
              </a:rPr>
              <a:t> the l</a:t>
            </a:r>
            <a:r>
              <a:rPr lang="en-US" altLang="ko-KR" sz="1200" dirty="0" smtClean="0">
                <a:latin typeface="Arial" pitchFamily="34" charset="0"/>
                <a:cs typeface="Arial" pitchFamily="34" charset="0"/>
              </a:rPr>
              <a:t>earning curve, and increasing competition from local companies.</a:t>
            </a:r>
            <a:endParaRPr lang="ko-KR" altLang="en-US" sz="12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fld id="{22D7C20F-04B2-490C-B231-1F9803805EC5}"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US" altLang="ko-KR" sz="1200" dirty="0" smtClean="0">
                <a:latin typeface="Arial" pitchFamily="34" charset="0"/>
                <a:cs typeface="Arial" pitchFamily="34" charset="0"/>
              </a:rPr>
              <a:t>Global trade blocks have had</a:t>
            </a:r>
            <a:r>
              <a:rPr lang="en-US" altLang="ko-KR" sz="1200" baseline="0" dirty="0" smtClean="0">
                <a:latin typeface="Arial" pitchFamily="34" charset="0"/>
                <a:cs typeface="Arial" pitchFamily="34" charset="0"/>
              </a:rPr>
              <a:t> an effect on the l</a:t>
            </a:r>
            <a:r>
              <a:rPr lang="en-US" altLang="ko-KR" sz="1200" dirty="0" smtClean="0">
                <a:latin typeface="Arial" pitchFamily="34" charset="0"/>
                <a:cs typeface="Arial" pitchFamily="34" charset="0"/>
              </a:rPr>
              <a:t>iberalization of international markets which has opened trade for country thus</a:t>
            </a:r>
            <a:r>
              <a:rPr lang="en-US" altLang="ko-KR" sz="1200" baseline="0" dirty="0" smtClean="0">
                <a:latin typeface="Arial" pitchFamily="34" charset="0"/>
                <a:cs typeface="Arial" pitchFamily="34" charset="0"/>
              </a:rPr>
              <a:t> leading to a</a:t>
            </a:r>
            <a:r>
              <a:rPr lang="en-US" altLang="ko-KR" sz="1200" dirty="0" smtClean="0">
                <a:latin typeface="Arial" pitchFamily="34" charset="0"/>
                <a:cs typeface="Arial" pitchFamily="34" charset="0"/>
              </a:rPr>
              <a:t> boost in economic growth rate. There</a:t>
            </a:r>
            <a:r>
              <a:rPr lang="en-US" altLang="ko-KR" sz="1200" baseline="0" dirty="0" smtClean="0">
                <a:latin typeface="Arial" pitchFamily="34" charset="0"/>
                <a:cs typeface="Arial" pitchFamily="34" charset="0"/>
              </a:rPr>
              <a:t> is also an a</a:t>
            </a:r>
            <a:r>
              <a:rPr lang="en-US" altLang="ko-KR" sz="1200" dirty="0" smtClean="0">
                <a:latin typeface="Arial" pitchFamily="34" charset="0"/>
                <a:cs typeface="Arial" pitchFamily="34" charset="0"/>
              </a:rPr>
              <a:t>llowance for stable import resources for supply chain activity which has led to an increase in Japanese foreign direct investments (Farrell, 2015).</a:t>
            </a:r>
            <a:endParaRPr lang="ko-KR" altLang="en-US" sz="12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fld id="{22D7C20F-04B2-490C-B231-1F9803805EC5}"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US" altLang="ko-KR" sz="1200" dirty="0" smtClean="0">
                <a:latin typeface="Arial" pitchFamily="34" charset="0"/>
                <a:cs typeface="Arial" pitchFamily="34" charset="0"/>
              </a:rPr>
              <a:t>Japan plays various roles in International</a:t>
            </a:r>
            <a:r>
              <a:rPr lang="en-US" altLang="ko-KR" sz="1200" baseline="0" dirty="0" smtClean="0">
                <a:latin typeface="Arial" pitchFamily="34" charset="0"/>
                <a:cs typeface="Arial" pitchFamily="34" charset="0"/>
              </a:rPr>
              <a:t> organizations. At the World Trade Organization, the country </a:t>
            </a:r>
            <a:r>
              <a:rPr lang="en-US" altLang="ko-KR" sz="1200" dirty="0" smtClean="0">
                <a:latin typeface="Arial" pitchFamily="34" charset="0"/>
                <a:cs typeface="Arial" pitchFamily="34" charset="0"/>
              </a:rPr>
              <a:t>encourages foreign industries to invest by lowering thresholds. At the International Monetary</a:t>
            </a:r>
            <a:r>
              <a:rPr lang="en-US" altLang="ko-KR" sz="1200" baseline="0" dirty="0" smtClean="0">
                <a:latin typeface="Arial" pitchFamily="34" charset="0"/>
                <a:cs typeface="Arial" pitchFamily="34" charset="0"/>
              </a:rPr>
              <a:t> Fund, the country is responsible for</a:t>
            </a:r>
            <a:r>
              <a:rPr lang="en-US" altLang="ko-KR" sz="1200" dirty="0" smtClean="0">
                <a:latin typeface="Arial" pitchFamily="34" charset="0"/>
                <a:cs typeface="Arial" pitchFamily="34" charset="0"/>
              </a:rPr>
              <a:t> lending money which is used to stabilize global economy.</a:t>
            </a:r>
            <a:r>
              <a:rPr lang="en-US" altLang="ko-KR" sz="1200" baseline="0" dirty="0" smtClean="0">
                <a:latin typeface="Arial" pitchFamily="34" charset="0"/>
                <a:cs typeface="Arial" pitchFamily="34" charset="0"/>
              </a:rPr>
              <a:t> At the </a:t>
            </a:r>
            <a:r>
              <a:rPr lang="en-US" altLang="ko-KR" sz="1200" dirty="0" smtClean="0">
                <a:latin typeface="Arial" pitchFamily="34" charset="0"/>
                <a:cs typeface="Arial" pitchFamily="34" charset="0"/>
              </a:rPr>
              <a:t>World Bank,</a:t>
            </a:r>
            <a:r>
              <a:rPr lang="en-US" altLang="ko-KR" sz="1200" baseline="0" dirty="0" smtClean="0">
                <a:latin typeface="Arial" pitchFamily="34" charset="0"/>
                <a:cs typeface="Arial" pitchFamily="34" charset="0"/>
              </a:rPr>
              <a:t> the company acts as a </a:t>
            </a:r>
            <a:r>
              <a:rPr lang="en-US" altLang="ko-KR" sz="1200" dirty="0" smtClean="0">
                <a:latin typeface="Arial" pitchFamily="34" charset="0"/>
                <a:cs typeface="Arial" pitchFamily="34" charset="0"/>
              </a:rPr>
              <a:t>creditor</a:t>
            </a:r>
            <a:r>
              <a:rPr lang="en-US" altLang="ko-KR" sz="1200" baseline="0" dirty="0" smtClean="0">
                <a:latin typeface="Arial" pitchFamily="34" charset="0"/>
                <a:cs typeface="Arial" pitchFamily="34" charset="0"/>
              </a:rPr>
              <a:t> as well as a</a:t>
            </a:r>
            <a:r>
              <a:rPr lang="en-US" altLang="ko-KR" sz="1200" dirty="0" smtClean="0">
                <a:latin typeface="Arial" pitchFamily="34" charset="0"/>
                <a:cs typeface="Arial" pitchFamily="34" charset="0"/>
              </a:rPr>
              <a:t> decision-maker. At the IDB through</a:t>
            </a:r>
            <a:r>
              <a:rPr lang="en-US" altLang="ko-KR" sz="1200" baseline="0" dirty="0" smtClean="0">
                <a:latin typeface="Arial" pitchFamily="34" charset="0"/>
                <a:cs typeface="Arial" pitchFamily="34" charset="0"/>
              </a:rPr>
              <a:t> the </a:t>
            </a:r>
            <a:r>
              <a:rPr lang="en-US" altLang="ko-KR" sz="1200" dirty="0" smtClean="0">
                <a:latin typeface="Arial" pitchFamily="34" charset="0"/>
                <a:cs typeface="Arial" pitchFamily="34" charset="0"/>
              </a:rPr>
              <a:t>Japanese Trust Funds,</a:t>
            </a:r>
            <a:r>
              <a:rPr lang="en-US" altLang="ko-KR" sz="1200" baseline="0" dirty="0" smtClean="0">
                <a:latin typeface="Arial" pitchFamily="34" charset="0"/>
                <a:cs typeface="Arial" pitchFamily="34" charset="0"/>
              </a:rPr>
              <a:t> the company </a:t>
            </a:r>
            <a:r>
              <a:rPr lang="en-US" altLang="ko-KR" sz="1200" dirty="0" smtClean="0">
                <a:latin typeface="Arial" pitchFamily="34" charset="0"/>
                <a:cs typeface="Arial" pitchFamily="34" charset="0"/>
              </a:rPr>
              <a:t>offers credit to IDB for economic growth of</a:t>
            </a:r>
            <a:r>
              <a:rPr lang="en-US" altLang="ko-KR" sz="1200" baseline="0" dirty="0" smtClean="0">
                <a:latin typeface="Arial" pitchFamily="34" charset="0"/>
                <a:cs typeface="Arial" pitchFamily="34" charset="0"/>
              </a:rPr>
              <a:t> various countries.</a:t>
            </a:r>
            <a:endParaRPr lang="ko-KR" altLang="en-US" sz="12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fld id="{22D7C20F-04B2-490C-B231-1F9803805EC5}" type="slidenum">
              <a:rPr lang="en-US" smtClean="0"/>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 </a:t>
            </a:r>
            <a:r>
              <a:rPr lang="en-US" dirty="0" err="1" smtClean="0"/>
              <a:t>Hofstede’s</a:t>
            </a:r>
            <a:r>
              <a:rPr lang="en-US" dirty="0" smtClean="0"/>
              <a:t> six</a:t>
            </a:r>
            <a:r>
              <a:rPr lang="en-US" baseline="0" dirty="0" smtClean="0"/>
              <a:t> dimensions, Japan and the US can be measured to determine various aspects that make core differences. To begin with, Japan is highly hierarchical in nature as compared to the US. On the individualism scale, Japan is more of a community or societal look making it highly collectivistic while the US is highly capitalistic and individualistic. The countries are both relatively masculine which outlines their core drives to achieve. Japan is highly risk averse as compared to the US. The Japanese people have a look on things in the long-term beyond the basic individual human life thus have a core </a:t>
            </a:r>
            <a:r>
              <a:rPr lang="en-US" baseline="0" dirty="0" err="1" smtClean="0"/>
              <a:t>focu</a:t>
            </a:r>
            <a:r>
              <a:rPr lang="en-US" baseline="0" dirty="0" smtClean="0"/>
              <a:t> on longevity of society as compared to the US where the core focus is on the short-term profit and loss. Looking at indulgence, Japan is highly </a:t>
            </a:r>
            <a:r>
              <a:rPr lang="en-US" baseline="0" dirty="0" err="1" smtClean="0"/>
              <a:t>retraint</a:t>
            </a:r>
            <a:r>
              <a:rPr lang="en-US" baseline="0" dirty="0" smtClean="0"/>
              <a:t> as compared to the US where the citizens are highly indulgent (</a:t>
            </a:r>
            <a:r>
              <a:rPr lang="en-US" baseline="0" dirty="0" err="1" smtClean="0"/>
              <a:t>Hofstede</a:t>
            </a:r>
            <a:r>
              <a:rPr lang="en-US" baseline="0" dirty="0" smtClean="0"/>
              <a:t> Insights, 2020).</a:t>
            </a:r>
            <a:endParaRPr lang="en-US" dirty="0"/>
          </a:p>
        </p:txBody>
      </p:sp>
      <p:sp>
        <p:nvSpPr>
          <p:cNvPr id="4" name="Slide Number Placeholder 3"/>
          <p:cNvSpPr>
            <a:spLocks noGrp="1"/>
          </p:cNvSpPr>
          <p:nvPr>
            <p:ph type="sldNum" sz="quarter" idx="10"/>
          </p:nvPr>
        </p:nvSpPr>
        <p:spPr/>
        <p:txBody>
          <a:bodyPr/>
          <a:lstStyle/>
          <a:p>
            <a:fld id="{22D7C20F-04B2-490C-B231-1F9803805EC5}" type="slidenum">
              <a:rPr lang="en-US" smtClean="0"/>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US" dirty="0" smtClean="0"/>
              <a:t>As a global manager, there</a:t>
            </a:r>
            <a:r>
              <a:rPr lang="en-US" baseline="0" dirty="0" smtClean="0"/>
              <a:t> is a n</a:t>
            </a:r>
            <a:r>
              <a:rPr lang="en-US" altLang="ko-KR" sz="1200" dirty="0" smtClean="0">
                <a:latin typeface="Arial" pitchFamily="34" charset="0"/>
                <a:cs typeface="Arial" pitchFamily="34" charset="0"/>
              </a:rPr>
              <a:t>eed to consider partnerships with locals who have better understanding of</a:t>
            </a:r>
            <a:r>
              <a:rPr lang="en-US" altLang="ko-KR" sz="1200" baseline="0" dirty="0" smtClean="0">
                <a:latin typeface="Arial" pitchFamily="34" charset="0"/>
                <a:cs typeface="Arial" pitchFamily="34" charset="0"/>
              </a:rPr>
              <a:t> the situation on the ground. Also, there is a</a:t>
            </a:r>
            <a:r>
              <a:rPr lang="en-US" altLang="ko-KR" sz="1200" dirty="0" smtClean="0">
                <a:latin typeface="Arial" pitchFamily="34" charset="0"/>
                <a:cs typeface="Arial" pitchFamily="34" charset="0"/>
              </a:rPr>
              <a:t> focus on societal goals rather than company loss and profit as part of aligning to the long-term orientation</a:t>
            </a:r>
            <a:r>
              <a:rPr lang="en-US" altLang="ko-KR" sz="1200" baseline="0" dirty="0" smtClean="0">
                <a:latin typeface="Arial" pitchFamily="34" charset="0"/>
                <a:cs typeface="Arial" pitchFamily="34" charset="0"/>
              </a:rPr>
              <a:t> in the country. </a:t>
            </a:r>
          </a:p>
          <a:p>
            <a:pPr>
              <a:buFont typeface="Arial" pitchFamily="34" charset="0"/>
              <a:buNone/>
            </a:pPr>
            <a:r>
              <a:rPr lang="en-US" altLang="ko-KR" sz="1200" baseline="0" dirty="0" smtClean="0">
                <a:latin typeface="Arial" pitchFamily="34" charset="0"/>
                <a:cs typeface="Arial" pitchFamily="34" charset="0"/>
              </a:rPr>
              <a:t>As a leader in the country, there are some core challenges that a leader has to face such as having to deal with a population or workforce with low risk-taking preferences which may hinder some functions. There is also a challenge in dealing with a hierarchical structure of governance which may create communication challenges.</a:t>
            </a:r>
            <a:endParaRPr lang="en-US" dirty="0"/>
          </a:p>
        </p:txBody>
      </p:sp>
      <p:sp>
        <p:nvSpPr>
          <p:cNvPr id="4" name="Slide Number Placeholder 3"/>
          <p:cNvSpPr>
            <a:spLocks noGrp="1"/>
          </p:cNvSpPr>
          <p:nvPr>
            <p:ph type="sldNum" sz="quarter" idx="10"/>
          </p:nvPr>
        </p:nvSpPr>
        <p:spPr/>
        <p:txBody>
          <a:bodyPr/>
          <a:lstStyle/>
          <a:p>
            <a:fld id="{22D7C20F-04B2-490C-B231-1F9803805EC5}" type="slidenum">
              <a:rPr lang="en-US" smtClean="0"/>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US" altLang="ko-KR" sz="1200" dirty="0" smtClean="0">
                <a:latin typeface="Arial" pitchFamily="34" charset="0"/>
                <a:cs typeface="Arial" pitchFamily="34" charset="0"/>
              </a:rPr>
              <a:t>In India</a:t>
            </a:r>
            <a:r>
              <a:rPr lang="en-US" altLang="ko-KR" sz="1200" baseline="0" dirty="0" smtClean="0">
                <a:latin typeface="Arial" pitchFamily="34" charset="0"/>
                <a:cs typeface="Arial" pitchFamily="34" charset="0"/>
              </a:rPr>
              <a:t>, there are some core cultural differences to consider. To begin with, there is a s</a:t>
            </a:r>
            <a:r>
              <a:rPr lang="en-US" altLang="ko-KR" sz="1200" dirty="0" smtClean="0">
                <a:latin typeface="Arial" pitchFamily="34" charset="0"/>
                <a:cs typeface="Arial" pitchFamily="34" charset="0"/>
              </a:rPr>
              <a:t>trong hierarchical structure where there is a strong top-down decision-making approach.</a:t>
            </a:r>
            <a:r>
              <a:rPr lang="en-US" altLang="ko-KR" sz="1200" baseline="0" dirty="0" smtClean="0">
                <a:latin typeface="Arial" pitchFamily="34" charset="0"/>
                <a:cs typeface="Arial" pitchFamily="34" charset="0"/>
              </a:rPr>
              <a:t> There is also a strong aspect on patience where citizens prefer to take time to analyze and make decisions. The country also has a strong preference for socialization even in business settings.</a:t>
            </a:r>
            <a:endParaRPr lang="en-US" altLang="ko-KR" sz="1200" dirty="0" smtClean="0">
              <a:latin typeface="Arial" pitchFamily="34" charset="0"/>
              <a:cs typeface="Arial" pitchFamily="34" charset="0"/>
            </a:endParaRPr>
          </a:p>
          <a:p>
            <a:pPr>
              <a:buFont typeface="Arial" pitchFamily="34" charset="0"/>
              <a:buChar char="•"/>
            </a:pPr>
            <a:r>
              <a:rPr lang="en-US" altLang="ko-KR" sz="1200" dirty="0" smtClean="0">
                <a:latin typeface="Arial" pitchFamily="34" charset="0"/>
                <a:cs typeface="Arial" pitchFamily="34" charset="0"/>
              </a:rPr>
              <a:t>Patients is key – take time in analyzing and making decisions (Bryant, 2019)</a:t>
            </a:r>
          </a:p>
          <a:p>
            <a:pPr>
              <a:buFont typeface="Arial" pitchFamily="34" charset="0"/>
              <a:buChar char="•"/>
            </a:pPr>
            <a:r>
              <a:rPr lang="en-US" altLang="ko-KR" sz="1200" dirty="0" smtClean="0">
                <a:latin typeface="Arial" pitchFamily="34" charset="0"/>
                <a:cs typeface="Arial" pitchFamily="34" charset="0"/>
              </a:rPr>
              <a:t>Strong preference for socialization in conducting business</a:t>
            </a:r>
            <a:endParaRPr lang="ko-KR" altLang="en-US" sz="12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fld id="{22D7C20F-04B2-490C-B231-1F9803805EC5}" type="slidenum">
              <a:rPr lang="en-US" smtClean="0"/>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US" altLang="ko-KR" sz="1200" dirty="0" smtClean="0">
                <a:latin typeface="Arial" pitchFamily="34" charset="0"/>
                <a:cs typeface="Arial" pitchFamily="34" charset="0"/>
              </a:rPr>
              <a:t>The country has a highly reliance on non-verbal gestures with a wide range of gestures being used for different aspects. The official language is Hindi and it is</a:t>
            </a:r>
            <a:r>
              <a:rPr lang="en-US" altLang="ko-KR" sz="1200" baseline="0" dirty="0" smtClean="0">
                <a:latin typeface="Arial" pitchFamily="34" charset="0"/>
                <a:cs typeface="Arial" pitchFamily="34" charset="0"/>
              </a:rPr>
              <a:t> found to be rather i</a:t>
            </a:r>
            <a:r>
              <a:rPr lang="en-US" altLang="ko-KR" sz="1200" dirty="0" smtClean="0">
                <a:latin typeface="Arial" pitchFamily="34" charset="0"/>
                <a:cs typeface="Arial" pitchFamily="34" charset="0"/>
              </a:rPr>
              <a:t>nappropriate to ask and demand direct and immediate response.</a:t>
            </a:r>
            <a:r>
              <a:rPr lang="en-US" altLang="ko-KR" sz="1200" baseline="0" dirty="0" smtClean="0">
                <a:latin typeface="Arial" pitchFamily="34" charset="0"/>
                <a:cs typeface="Arial" pitchFamily="34" charset="0"/>
              </a:rPr>
              <a:t> In the country, it is also common for people to sit silent and enjoy each other’s company.</a:t>
            </a:r>
            <a:endParaRPr lang="en-US" altLang="ko-KR" sz="1200" dirty="0" smtClean="0">
              <a:latin typeface="Arial" pitchFamily="34" charset="0"/>
              <a:cs typeface="Arial" pitchFamily="34" charset="0"/>
            </a:endParaRPr>
          </a:p>
          <a:p>
            <a:pPr>
              <a:buFont typeface="Arial" pitchFamily="34" charset="0"/>
              <a:buChar char="•"/>
            </a:pPr>
            <a:r>
              <a:rPr lang="en-US" altLang="ko-KR" sz="1200" dirty="0" smtClean="0">
                <a:latin typeface="Arial" pitchFamily="34" charset="0"/>
                <a:cs typeface="Arial" pitchFamily="34" charset="0"/>
              </a:rPr>
              <a:t>Common for people to sit silent and enjoy each other’s company</a:t>
            </a:r>
          </a:p>
          <a:p>
            <a:pPr>
              <a:buFont typeface="Arial" pitchFamily="34" charset="0"/>
              <a:buChar char="•"/>
            </a:pPr>
            <a:endParaRPr lang="ko-KR" altLang="en-US" sz="12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fld id="{22D7C20F-04B2-490C-B231-1F9803805EC5}" type="slidenum">
              <a:rPr lang="en-US" smtClean="0"/>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US" altLang="ko-KR" sz="1200" dirty="0" smtClean="0">
                <a:latin typeface="Arial" pitchFamily="34" charset="0"/>
                <a:cs typeface="Arial" pitchFamily="34" charset="0"/>
              </a:rPr>
              <a:t>Using verbal and non-verbal gestures for greetings</a:t>
            </a:r>
            <a:r>
              <a:rPr lang="en-US" altLang="ko-KR" sz="1200" baseline="0" dirty="0" smtClean="0">
                <a:latin typeface="Arial" pitchFamily="34" charset="0"/>
                <a:cs typeface="Arial" pitchFamily="34" charset="0"/>
              </a:rPr>
              <a:t> is an area that one should emphasis on especially by understanding their correct use. There is a need to o</a:t>
            </a:r>
            <a:r>
              <a:rPr lang="en-US" altLang="ko-KR" sz="1200" dirty="0" smtClean="0">
                <a:latin typeface="Arial" pitchFamily="34" charset="0"/>
                <a:cs typeface="Arial" pitchFamily="34" charset="0"/>
              </a:rPr>
              <a:t>bserve conversational etiquette especially keeping silent and pausing as a way</a:t>
            </a:r>
            <a:r>
              <a:rPr lang="en-US" altLang="ko-KR" sz="1200" baseline="0" dirty="0" smtClean="0">
                <a:latin typeface="Arial" pitchFamily="34" charset="0"/>
                <a:cs typeface="Arial" pitchFamily="34" charset="0"/>
              </a:rPr>
              <a:t> of respecting the community guidelines. There is also a need to l</a:t>
            </a:r>
            <a:r>
              <a:rPr lang="en-US" altLang="ko-KR" sz="1200" dirty="0" smtClean="0">
                <a:latin typeface="Arial" pitchFamily="34" charset="0"/>
                <a:cs typeface="Arial" pitchFamily="34" charset="0"/>
              </a:rPr>
              <a:t>earn common phrases and words in Hindi to aid cross-cultural communication in</a:t>
            </a:r>
            <a:r>
              <a:rPr lang="en-US" altLang="ko-KR" sz="1200" baseline="0" dirty="0" smtClean="0">
                <a:latin typeface="Arial" pitchFamily="34" charset="0"/>
                <a:cs typeface="Arial" pitchFamily="34" charset="0"/>
              </a:rPr>
              <a:t> the country.</a:t>
            </a:r>
            <a:endParaRPr lang="ko-KR" altLang="en-US" sz="12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fld id="{22D7C20F-04B2-490C-B231-1F9803805EC5}" type="slidenum">
              <a:rPr lang="en-US" smtClean="0"/>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219768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937D59-5EDB-4C39-B697-625748F703B6}" type="datetimeFigureOut">
              <a:rPr lang="en-US" smtClean="0"/>
              <a:pPr/>
              <a:t>8/19/2020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xmlns="" val="2403535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937D59-5EDB-4C39-B697-625748F703B6}"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xmlns="" val="5018249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937D59-5EDB-4C39-B697-625748F703B6}"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xmlns="" val="722440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xmlns="" val="28108716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xmlns="" val="4240091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884466"/>
          </a:xfrm>
          <a:prstGeom prst="rect">
            <a:avLst/>
          </a:prstGeom>
        </p:spPr>
        <p:txBody>
          <a:bodyPr anchor="ctr"/>
          <a:lstStyle>
            <a:lvl1pPr algn="l">
              <a:defRPr>
                <a:solidFill>
                  <a:schemeClr val="tx1">
                    <a:lumMod val="75000"/>
                    <a:lumOff val="25000"/>
                  </a:schemeClr>
                </a:solidFill>
              </a:defRPr>
            </a:lvl1pPr>
          </a:lstStyle>
          <a:p>
            <a:r>
              <a:rPr lang="en-US" altLang="ko-KR" dirty="0" smtClean="0"/>
              <a:t> Click to edit title</a:t>
            </a:r>
            <a:endParaRPr lang="ko-KR" altLang="en-US" dirty="0"/>
          </a:p>
        </p:txBody>
      </p:sp>
      <p:sp>
        <p:nvSpPr>
          <p:cNvPr id="4" name="Content Placeholder 2"/>
          <p:cNvSpPr>
            <a:spLocks noGrp="1"/>
          </p:cNvSpPr>
          <p:nvPr>
            <p:ph idx="1"/>
          </p:nvPr>
        </p:nvSpPr>
        <p:spPr>
          <a:xfrm>
            <a:off x="395536" y="1131590"/>
            <a:ext cx="8496944" cy="460648"/>
          </a:xfrm>
          <a:prstGeom prst="rect">
            <a:avLst/>
          </a:prstGeom>
        </p:spPr>
        <p:txBody>
          <a:bodyPr anchor="ctr"/>
          <a:lstStyle>
            <a:lvl1pPr marL="0" indent="0">
              <a:buNone/>
              <a:defRPr sz="2000">
                <a:solidFill>
                  <a:schemeClr val="tx1">
                    <a:lumMod val="75000"/>
                    <a:lumOff val="25000"/>
                  </a:schemeClr>
                </a:solidFill>
              </a:defRPr>
            </a:lvl1pPr>
          </a:lstStyle>
          <a:p>
            <a:pPr lvl="0"/>
            <a:r>
              <a:rPr lang="en-US" altLang="ko-KR" dirty="0" smtClean="0"/>
              <a:t>Click to edit Master text styles</a:t>
            </a:r>
          </a:p>
        </p:txBody>
      </p:sp>
      <p:sp>
        <p:nvSpPr>
          <p:cNvPr id="5" name="Content Placeholder 2"/>
          <p:cNvSpPr>
            <a:spLocks noGrp="1"/>
          </p:cNvSpPr>
          <p:nvPr>
            <p:ph idx="10"/>
          </p:nvPr>
        </p:nvSpPr>
        <p:spPr>
          <a:xfrm>
            <a:off x="405880" y="1808261"/>
            <a:ext cx="8496944" cy="2995737"/>
          </a:xfrm>
          <a:prstGeom prst="rect">
            <a:avLst/>
          </a:prstGeom>
        </p:spPr>
        <p:txBody>
          <a:bodyPr lIns="396000" anchor="t"/>
          <a:lstStyle>
            <a:lvl1pPr marL="0" indent="0">
              <a:buNone/>
              <a:defRPr sz="1400">
                <a:solidFill>
                  <a:schemeClr val="tx1">
                    <a:lumMod val="75000"/>
                    <a:lumOff val="25000"/>
                  </a:schemeClr>
                </a:solidFill>
              </a:defRPr>
            </a:lvl1pPr>
          </a:lstStyle>
          <a:p>
            <a:pPr lvl="0"/>
            <a:r>
              <a:rPr lang="en-US" altLang="ko-KR" dirty="0" smtClean="0"/>
              <a:t>Click to edit Master text styles</a:t>
            </a:r>
          </a:p>
        </p:txBody>
      </p:sp>
    </p:spTree>
    <p:extLst>
      <p:ext uri="{BB962C8B-B14F-4D97-AF65-F5344CB8AC3E}">
        <p14:creationId xmlns:p14="http://schemas.microsoft.com/office/powerpoint/2010/main" xmlns="" val="1146943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19672" y="0"/>
            <a:ext cx="7524328" cy="884466"/>
          </a:xfrm>
          <a:prstGeom prst="rect">
            <a:avLst/>
          </a:prstGeom>
        </p:spPr>
        <p:txBody>
          <a:bodyPr anchor="ctr"/>
          <a:lstStyle>
            <a:lvl1pPr algn="l">
              <a:defRPr>
                <a:solidFill>
                  <a:schemeClr val="tx1">
                    <a:lumMod val="75000"/>
                    <a:lumOff val="25000"/>
                  </a:schemeClr>
                </a:solidFill>
              </a:defRPr>
            </a:lvl1pPr>
          </a:lstStyle>
          <a:p>
            <a:r>
              <a:rPr lang="en-US" altLang="ko-KR" dirty="0" smtClean="0"/>
              <a:t> Click to edit title</a:t>
            </a:r>
            <a:endParaRPr lang="ko-KR" altLang="en-US" dirty="0"/>
          </a:p>
        </p:txBody>
      </p:sp>
      <p:sp>
        <p:nvSpPr>
          <p:cNvPr id="4" name="Content Placeholder 2"/>
          <p:cNvSpPr>
            <a:spLocks noGrp="1"/>
          </p:cNvSpPr>
          <p:nvPr>
            <p:ph idx="1"/>
          </p:nvPr>
        </p:nvSpPr>
        <p:spPr>
          <a:xfrm>
            <a:off x="1979712" y="987574"/>
            <a:ext cx="6912768" cy="460648"/>
          </a:xfrm>
          <a:prstGeom prst="rect">
            <a:avLst/>
          </a:prstGeom>
        </p:spPr>
        <p:txBody>
          <a:bodyPr anchor="ctr"/>
          <a:lstStyle>
            <a:lvl1pPr marL="0" indent="0">
              <a:buNone/>
              <a:defRPr sz="2000">
                <a:solidFill>
                  <a:schemeClr val="tx1">
                    <a:lumMod val="75000"/>
                    <a:lumOff val="25000"/>
                  </a:schemeClr>
                </a:solidFill>
              </a:defRPr>
            </a:lvl1pPr>
          </a:lstStyle>
          <a:p>
            <a:pPr lvl="0"/>
            <a:r>
              <a:rPr lang="en-US" altLang="ko-KR" dirty="0" smtClean="0"/>
              <a:t>Click to edit Master text styles</a:t>
            </a:r>
          </a:p>
        </p:txBody>
      </p:sp>
      <p:sp>
        <p:nvSpPr>
          <p:cNvPr id="5" name="Content Placeholder 2"/>
          <p:cNvSpPr>
            <a:spLocks noGrp="1"/>
          </p:cNvSpPr>
          <p:nvPr>
            <p:ph idx="10"/>
          </p:nvPr>
        </p:nvSpPr>
        <p:spPr>
          <a:xfrm>
            <a:off x="1990056" y="1664245"/>
            <a:ext cx="6912768" cy="2995737"/>
          </a:xfrm>
          <a:prstGeom prst="rect">
            <a:avLst/>
          </a:prstGeom>
        </p:spPr>
        <p:txBody>
          <a:bodyPr lIns="396000" anchor="t"/>
          <a:lstStyle>
            <a:lvl1pPr marL="0" indent="0">
              <a:buNone/>
              <a:defRPr sz="1400">
                <a:solidFill>
                  <a:schemeClr val="tx1">
                    <a:lumMod val="75000"/>
                    <a:lumOff val="25000"/>
                  </a:schemeClr>
                </a:solidFill>
              </a:defRPr>
            </a:lvl1pPr>
          </a:lstStyle>
          <a:p>
            <a:pPr lvl="0"/>
            <a:r>
              <a:rPr lang="en-US" altLang="ko-KR" dirty="0" smtClean="0"/>
              <a:t>Click to edit Master text styles</a:t>
            </a:r>
          </a:p>
        </p:txBody>
      </p:sp>
    </p:spTree>
    <p:extLst>
      <p:ext uri="{BB962C8B-B14F-4D97-AF65-F5344CB8AC3E}">
        <p14:creationId xmlns:p14="http://schemas.microsoft.com/office/powerpoint/2010/main" xmlns="" val="922808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xmlns="" val="1895959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xmlns="" val="815133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937D59-5EDB-4C39-B697-625748F703B6}"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xmlns="" val="1860431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937D59-5EDB-4C39-B697-625748F703B6}"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xmlns="" val="3505802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937D59-5EDB-4C39-B697-625748F703B6}" type="datetimeFigureOut">
              <a:rPr lang="en-US" smtClean="0"/>
              <a:pPr/>
              <a:t>8/19/2020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xmlns="" val="3538794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937D59-5EDB-4C39-B697-625748F703B6}" type="datetimeFigureOut">
              <a:rPr lang="en-US" smtClean="0"/>
              <a:pPr/>
              <a:t>8/19/2020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xmlns="" val="11505109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252391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txStyles>
    <p:titleStyle>
      <a:lvl1pPr algn="ctr" defTabSz="914400" rtl="0" eaLnBrk="1" latinLnBrk="1" hangingPunct="1">
        <a:spcBef>
          <a:spcPct val="0"/>
        </a:spcBef>
        <a:buNone/>
        <a:defRPr sz="3600" b="1" kern="1200">
          <a:solidFill>
            <a:schemeClr val="tx1"/>
          </a:solidFill>
          <a:latin typeface="Arial" pitchFamily="34" charset="0"/>
          <a:ea typeface="+mj-ea"/>
          <a:cs typeface="Arial" pitchFamily="34" charset="0"/>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63937D59-5EDB-4C39-B697-625748F703B6}" type="datetimeFigureOut">
              <a:rPr lang="en-US" smtClean="0"/>
              <a:pPr/>
              <a:t>8/19/2020</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0F31DC1F-5561-484E-AB46-68C682854F61}" type="slidenum">
              <a:rPr lang="en-US" smtClean="0"/>
              <a:pPr/>
              <a:t>‹#›</a:t>
            </a:fld>
            <a:endParaRPr lang="en-US"/>
          </a:p>
        </p:txBody>
      </p:sp>
    </p:spTree>
    <p:extLst>
      <p:ext uri="{BB962C8B-B14F-4D97-AF65-F5344CB8AC3E}">
        <p14:creationId xmlns:p14="http://schemas.microsoft.com/office/powerpoint/2010/main" xmlns="" val="262123990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1"/>
          <p:cNvSpPr txBox="1">
            <a:spLocks noChangeArrowheads="1"/>
          </p:cNvSpPr>
          <p:nvPr/>
        </p:nvSpPr>
        <p:spPr bwMode="auto">
          <a:xfrm>
            <a:off x="1046292" y="486419"/>
            <a:ext cx="4860032" cy="1077218"/>
          </a:xfrm>
          <a:prstGeom prst="rect">
            <a:avLst/>
          </a:prstGeom>
          <a:noFill/>
          <a:ln w="9525">
            <a:noFill/>
            <a:miter lim="800000"/>
            <a:headEnd/>
            <a:tailEnd/>
          </a:ln>
        </p:spPr>
        <p:txBody>
          <a:bodyPr wrap="square">
            <a:spAutoFit/>
          </a:bodyPr>
          <a:lstStyle/>
          <a:p>
            <a:r>
              <a:rPr lang="en-US" altLang="ko-KR" sz="3200" b="1" dirty="0" smtClean="0">
                <a:solidFill>
                  <a:schemeClr val="tx1">
                    <a:lumMod val="75000"/>
                    <a:lumOff val="25000"/>
                  </a:schemeClr>
                </a:solidFill>
                <a:latin typeface="Arial" pitchFamily="34" charset="0"/>
                <a:ea typeface="맑은 고딕" pitchFamily="50" charset="-127"/>
                <a:cs typeface="Arial" pitchFamily="34" charset="0"/>
              </a:rPr>
              <a:t>Various International Aspects</a:t>
            </a:r>
            <a:endParaRPr lang="en-US" altLang="ko-KR" sz="3200" b="1" dirty="0" smtClean="0">
              <a:solidFill>
                <a:schemeClr val="tx1">
                  <a:lumMod val="75000"/>
                  <a:lumOff val="25000"/>
                </a:schemeClr>
              </a:solidFill>
              <a:latin typeface="Arial" pitchFamily="34" charset="0"/>
              <a:ea typeface="맑은 고딕" pitchFamily="50" charset="-127"/>
              <a:cs typeface="Arial" pitchFamily="34" charset="0"/>
            </a:endParaRPr>
          </a:p>
        </p:txBody>
      </p:sp>
      <p:sp>
        <p:nvSpPr>
          <p:cNvPr id="8" name="Rectangle 7"/>
          <p:cNvSpPr/>
          <p:nvPr/>
        </p:nvSpPr>
        <p:spPr>
          <a:xfrm>
            <a:off x="611560" y="551582"/>
            <a:ext cx="252537" cy="1372096"/>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xmlns="" val="303447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ea typeface="맑은 고딕" pitchFamily="50" charset="-127"/>
              </a:rPr>
              <a:t>Various International Aspects</a:t>
            </a:r>
          </a:p>
        </p:txBody>
      </p:sp>
      <p:sp>
        <p:nvSpPr>
          <p:cNvPr id="2" name="Content Placeholder 1"/>
          <p:cNvSpPr>
            <a:spLocks noGrp="1"/>
          </p:cNvSpPr>
          <p:nvPr>
            <p:ph idx="1"/>
          </p:nvPr>
        </p:nvSpPr>
        <p:spPr/>
        <p:txBody>
          <a:bodyPr/>
          <a:lstStyle/>
          <a:p>
            <a:r>
              <a:rPr lang="en-US" sz="1800" b="1" dirty="0" smtClean="0"/>
              <a:t>India-Communication and </a:t>
            </a:r>
            <a:r>
              <a:rPr lang="en-US" sz="1800" b="1" dirty="0" smtClean="0"/>
              <a:t>Negotiations – Apply Knowledge</a:t>
            </a:r>
            <a:endParaRPr lang="en-US" sz="1800"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Using </a:t>
            </a:r>
            <a:r>
              <a:rPr lang="en-US" altLang="ko-KR" sz="2800" dirty="0" smtClean="0">
                <a:latin typeface="Arial" pitchFamily="34" charset="0"/>
                <a:cs typeface="Arial" pitchFamily="34" charset="0"/>
              </a:rPr>
              <a:t>verbal and non-verbal gestures for greetings </a:t>
            </a:r>
          </a:p>
          <a:p>
            <a:pPr>
              <a:buFont typeface="Arial" pitchFamily="34" charset="0"/>
              <a:buChar char="•"/>
            </a:pPr>
            <a:r>
              <a:rPr lang="en-US" altLang="ko-KR" sz="2800" dirty="0" smtClean="0">
                <a:latin typeface="Arial" pitchFamily="34" charset="0"/>
                <a:cs typeface="Arial" pitchFamily="34" charset="0"/>
              </a:rPr>
              <a:t>Observe conversational etiquette – keeping silent and pausing</a:t>
            </a:r>
          </a:p>
          <a:p>
            <a:pPr>
              <a:buFont typeface="Arial" pitchFamily="34" charset="0"/>
              <a:buChar char="•"/>
            </a:pPr>
            <a:r>
              <a:rPr lang="en-US" altLang="ko-KR" sz="2800" dirty="0" smtClean="0">
                <a:latin typeface="Arial" pitchFamily="34" charset="0"/>
                <a:cs typeface="Arial" pitchFamily="34" charset="0"/>
              </a:rPr>
              <a:t>Learn common phrases and words in Hindi to aid cross-cultural communication</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xmlns="" val="979107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ea typeface="맑은 고딕" pitchFamily="50" charset="-127"/>
              </a:rPr>
              <a:t>Various International Aspects</a:t>
            </a:r>
          </a:p>
        </p:txBody>
      </p:sp>
      <p:sp>
        <p:nvSpPr>
          <p:cNvPr id="2" name="Content Placeholder 1"/>
          <p:cNvSpPr>
            <a:spLocks noGrp="1"/>
          </p:cNvSpPr>
          <p:nvPr>
            <p:ph idx="1"/>
          </p:nvPr>
        </p:nvSpPr>
        <p:spPr/>
        <p:txBody>
          <a:bodyPr/>
          <a:lstStyle/>
          <a:p>
            <a:r>
              <a:rPr lang="en-US" b="1" dirty="0" smtClean="0"/>
              <a:t>India-Rule of Law and </a:t>
            </a:r>
            <a:r>
              <a:rPr lang="en-US" b="1" dirty="0" smtClean="0"/>
              <a:t>Ethics -</a:t>
            </a:r>
            <a:r>
              <a:rPr lang="en-US" b="1" dirty="0" err="1" smtClean="0"/>
              <a:t>Colonialization</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Under British colonial rule</a:t>
            </a:r>
          </a:p>
          <a:p>
            <a:pPr>
              <a:buFont typeface="Arial" pitchFamily="34" charset="0"/>
              <a:buChar char="•"/>
            </a:pPr>
            <a:r>
              <a:rPr lang="en-US" altLang="ko-KR" sz="2800" dirty="0" smtClean="0">
                <a:latin typeface="Arial" pitchFamily="34" charset="0"/>
                <a:cs typeface="Arial" pitchFamily="34" charset="0"/>
              </a:rPr>
              <a:t>Copy of British technologies in agriculture and industries</a:t>
            </a:r>
          </a:p>
          <a:p>
            <a:pPr>
              <a:buFont typeface="Arial" pitchFamily="34" charset="0"/>
              <a:buChar char="•"/>
            </a:pPr>
            <a:r>
              <a:rPr lang="en-US" altLang="ko-KR" sz="2800" dirty="0" smtClean="0">
                <a:latin typeface="Arial" pitchFamily="34" charset="0"/>
                <a:cs typeface="Arial" pitchFamily="34" charset="0"/>
              </a:rPr>
              <a:t>Use of blended British and Indian justice system</a:t>
            </a:r>
          </a:p>
          <a:p>
            <a:pPr>
              <a:buFont typeface="Arial" pitchFamily="34" charset="0"/>
              <a:buChar char="•"/>
            </a:pPr>
            <a:r>
              <a:rPr lang="en-US" altLang="ko-KR" sz="2800" dirty="0" smtClean="0">
                <a:latin typeface="Arial" pitchFamily="34" charset="0"/>
                <a:cs typeface="Arial" pitchFamily="34" charset="0"/>
              </a:rPr>
              <a:t>Religious influence of Christianity</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xmlns="" val="979107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ea typeface="맑은 고딕" pitchFamily="50" charset="-127"/>
              </a:rPr>
              <a:t>Various International Aspects</a:t>
            </a:r>
          </a:p>
        </p:txBody>
      </p:sp>
      <p:sp>
        <p:nvSpPr>
          <p:cNvPr id="2" name="Content Placeholder 1"/>
          <p:cNvSpPr>
            <a:spLocks noGrp="1"/>
          </p:cNvSpPr>
          <p:nvPr>
            <p:ph idx="1"/>
          </p:nvPr>
        </p:nvSpPr>
        <p:spPr/>
        <p:txBody>
          <a:bodyPr/>
          <a:lstStyle/>
          <a:p>
            <a:r>
              <a:rPr lang="en-US" sz="1800" b="1" dirty="0" smtClean="0"/>
              <a:t>India-Rule of Law and </a:t>
            </a:r>
            <a:r>
              <a:rPr lang="en-US" sz="1800" b="1" dirty="0" smtClean="0"/>
              <a:t>Ethics – system and </a:t>
            </a:r>
            <a:r>
              <a:rPr lang="en-US" sz="1800" b="1" dirty="0" err="1" smtClean="0"/>
              <a:t>entreprenuership</a:t>
            </a:r>
            <a:endParaRPr lang="en-US" sz="1800"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Utilizes common law from British rule</a:t>
            </a:r>
          </a:p>
          <a:p>
            <a:pPr>
              <a:buFont typeface="Arial" pitchFamily="34" charset="0"/>
              <a:buChar char="•"/>
            </a:pPr>
            <a:r>
              <a:rPr lang="en-US" altLang="ko-KR" sz="2800" dirty="0" smtClean="0">
                <a:latin typeface="Arial" pitchFamily="34" charset="0"/>
                <a:cs typeface="Arial" pitchFamily="34" charset="0"/>
              </a:rPr>
              <a:t>Current political rule has created rigidity for entrepreneurship – property rights – lack of protecting the fundamental right – entrepreneurs limited in access to credit</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xmlns="" val="979107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ea typeface="맑은 고딕" pitchFamily="50" charset="-127"/>
              </a:rPr>
              <a:t>Various International Aspects</a:t>
            </a:r>
          </a:p>
        </p:txBody>
      </p:sp>
      <p:sp>
        <p:nvSpPr>
          <p:cNvPr id="2" name="Content Placeholder 1"/>
          <p:cNvSpPr>
            <a:spLocks noGrp="1"/>
          </p:cNvSpPr>
          <p:nvPr>
            <p:ph idx="1"/>
          </p:nvPr>
        </p:nvSpPr>
        <p:spPr/>
        <p:txBody>
          <a:bodyPr/>
          <a:lstStyle/>
          <a:p>
            <a:r>
              <a:rPr lang="en-US" b="1" dirty="0" smtClean="0"/>
              <a:t>India-Rule of Law and </a:t>
            </a:r>
            <a:r>
              <a:rPr lang="en-US" b="1" dirty="0" smtClean="0"/>
              <a:t>Ethics</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Allows for foreign companies to register intellectual property rights since country looks to position self as R$D center</a:t>
            </a:r>
          </a:p>
          <a:p>
            <a:pPr>
              <a:buFont typeface="Arial" pitchFamily="34" charset="0"/>
              <a:buChar char="•"/>
            </a:pPr>
            <a:r>
              <a:rPr lang="en-US" altLang="ko-KR" sz="2800" dirty="0" smtClean="0">
                <a:latin typeface="Arial" pitchFamily="34" charset="0"/>
                <a:cs typeface="Arial" pitchFamily="34" charset="0"/>
              </a:rPr>
              <a:t>Register property rights at onset – can eliminate hindrance of any infringement issues at later date</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xmlns="" val="979107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ea typeface="맑은 고딕" pitchFamily="50" charset="-127"/>
              </a:rPr>
              <a:t>Various International Aspects</a:t>
            </a:r>
          </a:p>
        </p:txBody>
      </p:sp>
      <p:sp>
        <p:nvSpPr>
          <p:cNvPr id="2" name="Content Placeholder 1"/>
          <p:cNvSpPr>
            <a:spLocks noGrp="1"/>
          </p:cNvSpPr>
          <p:nvPr>
            <p:ph idx="1"/>
          </p:nvPr>
        </p:nvSpPr>
        <p:spPr/>
        <p:txBody>
          <a:bodyPr/>
          <a:lstStyle/>
          <a:p>
            <a:r>
              <a:rPr lang="en-US" b="1" dirty="0" smtClean="0"/>
              <a:t>India-Rule of Law and </a:t>
            </a:r>
            <a:r>
              <a:rPr lang="en-US" b="1" dirty="0" smtClean="0"/>
              <a:t>Ethics</a:t>
            </a:r>
            <a:endParaRPr lang="en-US" b="1" dirty="0"/>
          </a:p>
        </p:txBody>
      </p:sp>
      <p:sp>
        <p:nvSpPr>
          <p:cNvPr id="5" name="Content Placeholder 4"/>
          <p:cNvSpPr>
            <a:spLocks noGrp="1"/>
          </p:cNvSpPr>
          <p:nvPr>
            <p:ph idx="10"/>
          </p:nvPr>
        </p:nvSpPr>
        <p:spPr>
          <a:xfrm>
            <a:off x="1990056" y="1491630"/>
            <a:ext cx="6912768" cy="2995737"/>
          </a:xfrm>
        </p:spPr>
        <p:txBody>
          <a:bodyPr/>
          <a:lstStyle/>
          <a:p>
            <a:pPr>
              <a:buFont typeface="Arial" pitchFamily="34" charset="0"/>
              <a:buChar char="•"/>
            </a:pPr>
            <a:r>
              <a:rPr lang="en-US" altLang="ko-KR" sz="2800" dirty="0" smtClean="0">
                <a:latin typeface="Arial" pitchFamily="34" charset="0"/>
                <a:cs typeface="Arial" pitchFamily="34" charset="0"/>
              </a:rPr>
              <a:t>Tax risks – structure to be tax compliant</a:t>
            </a:r>
          </a:p>
          <a:p>
            <a:pPr>
              <a:buFont typeface="Arial" pitchFamily="34" charset="0"/>
              <a:buChar char="•"/>
            </a:pPr>
            <a:r>
              <a:rPr lang="en-US" altLang="ko-KR" sz="2800" dirty="0" smtClean="0">
                <a:latin typeface="Arial" pitchFamily="34" charset="0"/>
                <a:cs typeface="Arial" pitchFamily="34" charset="0"/>
              </a:rPr>
              <a:t>Compliance burden of corporations in India is exhaustive – need to cover laborious process</a:t>
            </a:r>
          </a:p>
          <a:p>
            <a:pPr>
              <a:buFont typeface="Arial" pitchFamily="34" charset="0"/>
              <a:buChar char="•"/>
            </a:pPr>
            <a:r>
              <a:rPr lang="en-US" altLang="ko-KR" sz="2800" dirty="0" smtClean="0">
                <a:latin typeface="Arial" pitchFamily="34" charset="0"/>
                <a:cs typeface="Arial" pitchFamily="34" charset="0"/>
              </a:rPr>
              <a:t>Apply appropriate state stamp duties for property rights</a:t>
            </a:r>
          </a:p>
          <a:p>
            <a:pPr>
              <a:buFont typeface="Arial" pitchFamily="34" charset="0"/>
              <a:buChar char="•"/>
            </a:pPr>
            <a:r>
              <a:rPr lang="en-US" altLang="ko-KR" sz="2800" dirty="0" smtClean="0">
                <a:latin typeface="Arial" pitchFamily="34" charset="0"/>
                <a:cs typeface="Arial" pitchFamily="34" charset="0"/>
              </a:rPr>
              <a:t>Low contract enforcement – need legal backing in higher court</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xmlns="" val="979107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ea typeface="맑은 고딕" pitchFamily="50" charset="-127"/>
              </a:rPr>
              <a:t>Various International Aspects</a:t>
            </a:r>
          </a:p>
        </p:txBody>
      </p:sp>
      <p:sp>
        <p:nvSpPr>
          <p:cNvPr id="2" name="Content Placeholder 1"/>
          <p:cNvSpPr>
            <a:spLocks noGrp="1"/>
          </p:cNvSpPr>
          <p:nvPr>
            <p:ph idx="1"/>
          </p:nvPr>
        </p:nvSpPr>
        <p:spPr/>
        <p:txBody>
          <a:bodyPr/>
          <a:lstStyle/>
          <a:p>
            <a:r>
              <a:rPr lang="en-US" b="1" dirty="0" smtClean="0"/>
              <a:t>UAE-Trade and Macro </a:t>
            </a:r>
            <a:r>
              <a:rPr lang="en-US" b="1" dirty="0" smtClean="0"/>
              <a:t>Economics - Currency</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Currency affects the transaction costs of paying foreign suppliers, affect bottom line, and also liquidity</a:t>
            </a:r>
          </a:p>
          <a:p>
            <a:pPr>
              <a:buFont typeface="Arial" pitchFamily="34" charset="0"/>
              <a:buChar char="•"/>
            </a:pPr>
            <a:r>
              <a:rPr lang="en-US" altLang="ko-KR" sz="2800" dirty="0" smtClean="0">
                <a:latin typeface="Arial" pitchFamily="34" charset="0"/>
                <a:cs typeface="Arial" pitchFamily="34" charset="0"/>
              </a:rPr>
              <a:t>Strong currency is good – lowers import costs, leads to lower prices for consumers, however, exports may be priced high leading to lower market share</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xmlns="" val="979107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ea typeface="맑은 고딕" pitchFamily="50" charset="-127"/>
              </a:rPr>
              <a:t>Various International Aspects</a:t>
            </a:r>
          </a:p>
        </p:txBody>
      </p:sp>
      <p:sp>
        <p:nvSpPr>
          <p:cNvPr id="2" name="Content Placeholder 1"/>
          <p:cNvSpPr>
            <a:spLocks noGrp="1"/>
          </p:cNvSpPr>
          <p:nvPr>
            <p:ph idx="1"/>
          </p:nvPr>
        </p:nvSpPr>
        <p:spPr/>
        <p:txBody>
          <a:bodyPr/>
          <a:lstStyle/>
          <a:p>
            <a:r>
              <a:rPr lang="en-US" b="1" dirty="0" smtClean="0"/>
              <a:t>UAE – Entry Strategies for Amazon</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Amazon </a:t>
            </a:r>
            <a:r>
              <a:rPr lang="en-US" altLang="ko-KR" sz="2800" dirty="0" smtClean="0">
                <a:latin typeface="Arial" pitchFamily="34" charset="0"/>
                <a:cs typeface="Arial" pitchFamily="34" charset="0"/>
              </a:rPr>
              <a:t>would </a:t>
            </a:r>
            <a:r>
              <a:rPr lang="en-US" altLang="ko-KR" sz="2800" dirty="0" smtClean="0">
                <a:latin typeface="Arial" pitchFamily="34" charset="0"/>
                <a:cs typeface="Arial" pitchFamily="34" charset="0"/>
              </a:rPr>
              <a:t>use </a:t>
            </a:r>
            <a:r>
              <a:rPr lang="en-US" altLang="ko-KR" sz="2800" dirty="0" smtClean="0">
                <a:latin typeface="Arial" pitchFamily="34" charset="0"/>
                <a:cs typeface="Arial" pitchFamily="34" charset="0"/>
              </a:rPr>
              <a:t>a </a:t>
            </a:r>
            <a:r>
              <a:rPr lang="en-US" altLang="ko-KR" sz="2800" dirty="0" smtClean="0">
                <a:latin typeface="Arial" pitchFamily="34" charset="0"/>
                <a:cs typeface="Arial" pitchFamily="34" charset="0"/>
              </a:rPr>
              <a:t>partnership</a:t>
            </a:r>
          </a:p>
          <a:p>
            <a:pPr>
              <a:buFont typeface="Arial" pitchFamily="34" charset="0"/>
              <a:buChar char="•"/>
            </a:pPr>
            <a:r>
              <a:rPr lang="en-US" altLang="ko-KR" sz="2800" dirty="0" smtClean="0">
                <a:latin typeface="Arial" pitchFamily="34" charset="0"/>
                <a:cs typeface="Arial" pitchFamily="34" charset="0"/>
              </a:rPr>
              <a:t>Strategic </a:t>
            </a:r>
            <a:r>
              <a:rPr lang="en-US" altLang="ko-KR" sz="2800" dirty="0" smtClean="0">
                <a:latin typeface="Arial" pitchFamily="34" charset="0"/>
                <a:cs typeface="Arial" pitchFamily="34" charset="0"/>
              </a:rPr>
              <a:t>marketing and co-logistics partnership </a:t>
            </a:r>
            <a:r>
              <a:rPr lang="en-US" altLang="ko-KR" sz="2800" dirty="0" smtClean="0">
                <a:latin typeface="Arial" pitchFamily="34" charset="0"/>
                <a:cs typeface="Arial" pitchFamily="34" charset="0"/>
              </a:rPr>
              <a:t>- allow </a:t>
            </a:r>
            <a:r>
              <a:rPr lang="en-US" altLang="ko-KR" sz="2800" dirty="0" smtClean="0">
                <a:latin typeface="Arial" pitchFamily="34" charset="0"/>
                <a:cs typeface="Arial" pitchFamily="34" charset="0"/>
              </a:rPr>
              <a:t>for a company that is conversant with the local </a:t>
            </a:r>
            <a:r>
              <a:rPr lang="en-US" altLang="ko-KR" sz="2800" dirty="0" smtClean="0">
                <a:latin typeface="Arial" pitchFamily="34" charset="0"/>
                <a:cs typeface="Arial" pitchFamily="34" charset="0"/>
              </a:rPr>
              <a:t>conditions</a:t>
            </a:r>
          </a:p>
          <a:p>
            <a:pPr>
              <a:buFont typeface="Arial" pitchFamily="34" charset="0"/>
              <a:buChar char="•"/>
            </a:pPr>
            <a:r>
              <a:rPr lang="en-US" altLang="ko-KR" sz="2800" dirty="0" smtClean="0">
                <a:latin typeface="Arial" pitchFamily="34" charset="0"/>
                <a:cs typeface="Arial" pitchFamily="34" charset="0"/>
              </a:rPr>
              <a:t>Added </a:t>
            </a:r>
            <a:r>
              <a:rPr lang="en-US" altLang="ko-KR" sz="2800" dirty="0" smtClean="0">
                <a:latin typeface="Arial" pitchFamily="34" charset="0"/>
                <a:cs typeface="Arial" pitchFamily="34" charset="0"/>
              </a:rPr>
              <a:t>advantage from a partnership as the local partner or partners would have better social and cultural </a:t>
            </a:r>
            <a:r>
              <a:rPr lang="en-US" altLang="ko-KR" sz="2800" dirty="0" smtClean="0">
                <a:latin typeface="Arial" pitchFamily="34" charset="0"/>
                <a:cs typeface="Arial" pitchFamily="34" charset="0"/>
              </a:rPr>
              <a:t>understanding</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xmlns="" val="979107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ea typeface="맑은 고딕" pitchFamily="50" charset="-127"/>
              </a:rPr>
              <a:t>Various International Aspects</a:t>
            </a:r>
          </a:p>
        </p:txBody>
      </p:sp>
      <p:sp>
        <p:nvSpPr>
          <p:cNvPr id="2" name="Content Placeholder 1"/>
          <p:cNvSpPr>
            <a:spLocks noGrp="1"/>
          </p:cNvSpPr>
          <p:nvPr>
            <p:ph idx="1"/>
          </p:nvPr>
        </p:nvSpPr>
        <p:spPr/>
        <p:txBody>
          <a:bodyPr/>
          <a:lstStyle/>
          <a:p>
            <a:r>
              <a:rPr lang="en-US" b="1" dirty="0" smtClean="0"/>
              <a:t>UAE – Entry </a:t>
            </a:r>
            <a:r>
              <a:rPr lang="en-US" b="1" dirty="0" smtClean="0"/>
              <a:t>Strategies – Pros and Cons</a:t>
            </a:r>
            <a:endParaRPr lang="en-US" b="1" dirty="0" smtClean="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A</a:t>
            </a:r>
            <a:r>
              <a:rPr lang="en-US" altLang="ko-KR" sz="2800" dirty="0" smtClean="0">
                <a:latin typeface="Arial" pitchFamily="34" charset="0"/>
                <a:cs typeface="Arial" pitchFamily="34" charset="0"/>
              </a:rPr>
              <a:t>dvantages – quick </a:t>
            </a:r>
            <a:r>
              <a:rPr lang="en-US" altLang="ko-KR" sz="2800" dirty="0" smtClean="0">
                <a:latin typeface="Arial" pitchFamily="34" charset="0"/>
                <a:cs typeface="Arial" pitchFamily="34" charset="0"/>
              </a:rPr>
              <a:t>access and operations in the new </a:t>
            </a:r>
            <a:r>
              <a:rPr lang="en-US" altLang="ko-KR" sz="2800" dirty="0" smtClean="0">
                <a:latin typeface="Arial" pitchFamily="34" charset="0"/>
                <a:cs typeface="Arial" pitchFamily="34" charset="0"/>
              </a:rPr>
              <a:t>market, benefit </a:t>
            </a:r>
            <a:r>
              <a:rPr lang="en-US" altLang="ko-KR" sz="2800" dirty="0" smtClean="0">
                <a:latin typeface="Arial" pitchFamily="34" charset="0"/>
                <a:cs typeface="Arial" pitchFamily="34" charset="0"/>
              </a:rPr>
              <a:t>of exploitation of existing </a:t>
            </a:r>
            <a:r>
              <a:rPr lang="en-US" altLang="ko-KR" sz="2800" dirty="0" smtClean="0">
                <a:latin typeface="Arial" pitchFamily="34" charset="0"/>
                <a:cs typeface="Arial" pitchFamily="34" charset="0"/>
              </a:rPr>
              <a:t>network, enjoy </a:t>
            </a:r>
            <a:r>
              <a:rPr lang="en-US" altLang="ko-KR" sz="2800" dirty="0" smtClean="0">
                <a:latin typeface="Arial" pitchFamily="34" charset="0"/>
                <a:cs typeface="Arial" pitchFamily="34" charset="0"/>
              </a:rPr>
              <a:t>local knowledge </a:t>
            </a:r>
            <a:endParaRPr lang="en-US" altLang="ko-KR" sz="2800" dirty="0" smtClean="0">
              <a:latin typeface="Arial" pitchFamily="34" charset="0"/>
              <a:cs typeface="Arial" pitchFamily="34" charset="0"/>
            </a:endParaRPr>
          </a:p>
          <a:p>
            <a:pPr>
              <a:buFont typeface="Arial" pitchFamily="34" charset="0"/>
              <a:buChar char="•"/>
            </a:pPr>
            <a:r>
              <a:rPr lang="en-US" altLang="ko-KR" sz="2800" dirty="0" smtClean="0">
                <a:latin typeface="Arial" pitchFamily="34" charset="0"/>
                <a:cs typeface="Arial" pitchFamily="34" charset="0"/>
              </a:rPr>
              <a:t>Cons - cultural </a:t>
            </a:r>
            <a:r>
              <a:rPr lang="en-US" altLang="ko-KR" sz="2800" dirty="0" smtClean="0">
                <a:latin typeface="Arial" pitchFamily="34" charset="0"/>
                <a:cs typeface="Arial" pitchFamily="34" charset="0"/>
              </a:rPr>
              <a:t>alignment between Amazon and the </a:t>
            </a:r>
            <a:r>
              <a:rPr lang="en-US" altLang="ko-KR" sz="2800" dirty="0" smtClean="0">
                <a:latin typeface="Arial" pitchFamily="34" charset="0"/>
                <a:cs typeface="Arial" pitchFamily="34" charset="0"/>
              </a:rPr>
              <a:t>partners, risk </a:t>
            </a:r>
            <a:r>
              <a:rPr lang="en-US" altLang="ko-KR" sz="2800" dirty="0" smtClean="0">
                <a:latin typeface="Arial" pitchFamily="34" charset="0"/>
                <a:cs typeface="Arial" pitchFamily="34" charset="0"/>
              </a:rPr>
              <a:t>of weaker </a:t>
            </a:r>
            <a:r>
              <a:rPr lang="en-US" altLang="ko-KR" sz="2800" dirty="0" smtClean="0">
                <a:latin typeface="Arial" pitchFamily="34" charset="0"/>
                <a:cs typeface="Arial" pitchFamily="34" charset="0"/>
              </a:rPr>
              <a:t>management, long-term </a:t>
            </a:r>
            <a:r>
              <a:rPr lang="en-US" altLang="ko-KR" sz="2800" dirty="0" smtClean="0">
                <a:latin typeface="Arial" pitchFamily="34" charset="0"/>
                <a:cs typeface="Arial" pitchFamily="34" charset="0"/>
              </a:rPr>
              <a:t>meeting of </a:t>
            </a:r>
            <a:r>
              <a:rPr lang="en-US" altLang="ko-KR" sz="2800" dirty="0" smtClean="0">
                <a:latin typeface="Arial" pitchFamily="34" charset="0"/>
                <a:cs typeface="Arial" pitchFamily="34" charset="0"/>
              </a:rPr>
              <a:t>targets</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xmlns="" val="979107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ea typeface="맑은 고딕" pitchFamily="50" charset="-127"/>
              </a:rPr>
              <a:t>Various International Aspects</a:t>
            </a:r>
          </a:p>
        </p:txBody>
      </p:sp>
      <p:sp>
        <p:nvSpPr>
          <p:cNvPr id="2" name="Content Placeholder 1"/>
          <p:cNvSpPr>
            <a:spLocks noGrp="1"/>
          </p:cNvSpPr>
          <p:nvPr>
            <p:ph idx="1"/>
          </p:nvPr>
        </p:nvSpPr>
        <p:spPr/>
        <p:txBody>
          <a:bodyPr/>
          <a:lstStyle/>
          <a:p>
            <a:r>
              <a:rPr lang="en-US" b="1" dirty="0" smtClean="0"/>
              <a:t>UAE-Looking </a:t>
            </a:r>
            <a:r>
              <a:rPr lang="en-US" b="1" dirty="0" smtClean="0"/>
              <a:t>Forward – Hype </a:t>
            </a:r>
            <a:r>
              <a:rPr lang="en-US" b="1" dirty="0" err="1" smtClean="0"/>
              <a:t>Cyles</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Innovative trigger </a:t>
            </a:r>
          </a:p>
          <a:p>
            <a:pPr>
              <a:buFont typeface="Arial" pitchFamily="34" charset="0"/>
              <a:buChar char="•"/>
            </a:pPr>
            <a:r>
              <a:rPr lang="en-US" altLang="ko-KR" sz="2800" dirty="0" smtClean="0">
                <a:latin typeface="Arial" pitchFamily="34" charset="0"/>
                <a:cs typeface="Arial" pitchFamily="34" charset="0"/>
              </a:rPr>
              <a:t>Peak of Inflation of expectations</a:t>
            </a:r>
          </a:p>
          <a:p>
            <a:pPr>
              <a:buFont typeface="Arial" pitchFamily="34" charset="0"/>
              <a:buChar char="•"/>
            </a:pPr>
            <a:r>
              <a:rPr lang="en-US" altLang="ko-KR" sz="2800" dirty="0" smtClean="0">
                <a:latin typeface="Arial" pitchFamily="34" charset="0"/>
                <a:cs typeface="Arial" pitchFamily="34" charset="0"/>
              </a:rPr>
              <a:t>Trough of disillusionment</a:t>
            </a:r>
          </a:p>
          <a:p>
            <a:pPr>
              <a:buFont typeface="Arial" pitchFamily="34" charset="0"/>
              <a:buChar char="•"/>
            </a:pPr>
            <a:r>
              <a:rPr lang="en-US" altLang="ko-KR" sz="2800" dirty="0" smtClean="0">
                <a:latin typeface="Arial" pitchFamily="34" charset="0"/>
                <a:cs typeface="Arial" pitchFamily="34" charset="0"/>
              </a:rPr>
              <a:t>Slope of enlightenment</a:t>
            </a:r>
          </a:p>
          <a:p>
            <a:pPr>
              <a:buFont typeface="Arial" pitchFamily="34" charset="0"/>
              <a:buChar char="•"/>
            </a:pPr>
            <a:r>
              <a:rPr lang="en-US" altLang="ko-KR" sz="2800" dirty="0" smtClean="0">
                <a:latin typeface="Arial" pitchFamily="34" charset="0"/>
                <a:cs typeface="Arial" pitchFamily="34" charset="0"/>
              </a:rPr>
              <a:t>Plateau of productivity</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xmlns="" val="979107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ea typeface="맑은 고딕" pitchFamily="50" charset="-127"/>
              </a:rPr>
              <a:t>Various International Aspects</a:t>
            </a:r>
          </a:p>
        </p:txBody>
      </p:sp>
      <p:sp>
        <p:nvSpPr>
          <p:cNvPr id="2" name="Content Placeholder 1"/>
          <p:cNvSpPr>
            <a:spLocks noGrp="1"/>
          </p:cNvSpPr>
          <p:nvPr>
            <p:ph idx="1"/>
          </p:nvPr>
        </p:nvSpPr>
        <p:spPr/>
        <p:txBody>
          <a:bodyPr/>
          <a:lstStyle/>
          <a:p>
            <a:r>
              <a:rPr lang="en-US" b="1" dirty="0" smtClean="0"/>
              <a:t>UAE-Looking </a:t>
            </a:r>
            <a:r>
              <a:rPr lang="en-US" b="1" dirty="0" smtClean="0"/>
              <a:t>Forward – Al </a:t>
            </a:r>
            <a:r>
              <a:rPr lang="en-US" b="1" dirty="0" err="1" smtClean="0"/>
              <a:t>Hosn</a:t>
            </a:r>
            <a:r>
              <a:rPr lang="en-US" b="1" dirty="0" smtClean="0"/>
              <a:t> App</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Al </a:t>
            </a:r>
            <a:r>
              <a:rPr lang="en-US" altLang="ko-KR" sz="2800" dirty="0" err="1" smtClean="0">
                <a:latin typeface="Arial" pitchFamily="34" charset="0"/>
                <a:cs typeface="Arial" pitchFamily="34" charset="0"/>
              </a:rPr>
              <a:t>Hosn</a:t>
            </a:r>
            <a:r>
              <a:rPr lang="en-US" altLang="ko-KR" sz="2800" dirty="0" smtClean="0">
                <a:latin typeface="Arial" pitchFamily="34" charset="0"/>
                <a:cs typeface="Arial" pitchFamily="34" charset="0"/>
              </a:rPr>
              <a:t> app – uses contract tracing to determine testing of individuals for COVID-19</a:t>
            </a:r>
          </a:p>
          <a:p>
            <a:pPr>
              <a:buFont typeface="Arial" pitchFamily="34" charset="0"/>
              <a:buChar char="•"/>
            </a:pPr>
            <a:r>
              <a:rPr lang="en-US" altLang="ko-KR" sz="2800" dirty="0" smtClean="0">
                <a:latin typeface="Arial" pitchFamily="34" charset="0"/>
                <a:cs typeface="Arial" pitchFamily="34" charset="0"/>
              </a:rPr>
              <a:t>App is used to help deal with fighting COVID-19 and tracing contacts – reduce spread of </a:t>
            </a:r>
            <a:r>
              <a:rPr lang="en-US" altLang="ko-KR" sz="2800" dirty="0" err="1" smtClean="0">
                <a:latin typeface="Arial" pitchFamily="34" charset="0"/>
                <a:cs typeface="Arial" pitchFamily="34" charset="0"/>
              </a:rPr>
              <a:t>coronavirus</a:t>
            </a:r>
            <a:r>
              <a:rPr lang="en-US" altLang="ko-KR" sz="2800" dirty="0" smtClean="0">
                <a:latin typeface="Arial" pitchFamily="34" charset="0"/>
                <a:cs typeface="Arial" pitchFamily="34" charset="0"/>
              </a:rPr>
              <a:t> (Al </a:t>
            </a:r>
            <a:r>
              <a:rPr lang="en-US" altLang="ko-KR" sz="2800" dirty="0" err="1" smtClean="0">
                <a:latin typeface="Arial" pitchFamily="34" charset="0"/>
                <a:cs typeface="Arial" pitchFamily="34" charset="0"/>
              </a:rPr>
              <a:t>Hosn</a:t>
            </a:r>
            <a:r>
              <a:rPr lang="en-US" altLang="ko-KR" sz="2800" dirty="0" smtClean="0">
                <a:latin typeface="Arial" pitchFamily="34" charset="0"/>
                <a:cs typeface="Arial" pitchFamily="34" charset="0"/>
              </a:rPr>
              <a:t>, 2020)</a:t>
            </a:r>
            <a:endParaRPr lang="en-US" altLang="ko-KR" sz="2800" dirty="0" smtClean="0">
              <a:latin typeface="Arial" pitchFamily="34" charset="0"/>
              <a:cs typeface="Arial" pitchFamily="34" charset="0"/>
            </a:endParaRPr>
          </a:p>
          <a:p>
            <a:pPr>
              <a:buFont typeface="Arial" pitchFamily="34" charset="0"/>
              <a:buChar char="•"/>
            </a:pP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xmlns="" val="979107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ea typeface="맑은 고딕" pitchFamily="50" charset="-127"/>
              </a:rPr>
              <a:t>Various International Aspects</a:t>
            </a:r>
          </a:p>
        </p:txBody>
      </p:sp>
      <p:sp>
        <p:nvSpPr>
          <p:cNvPr id="2" name="Content Placeholder 1"/>
          <p:cNvSpPr>
            <a:spLocks noGrp="1"/>
          </p:cNvSpPr>
          <p:nvPr>
            <p:ph idx="1"/>
          </p:nvPr>
        </p:nvSpPr>
        <p:spPr/>
        <p:txBody>
          <a:bodyPr/>
          <a:lstStyle/>
          <a:p>
            <a:r>
              <a:rPr lang="en-US" b="1" dirty="0" smtClean="0"/>
              <a:t>Japan Historical Issues and Globalization</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GlaxoSmithKline has research and development center in Japan – focused on development of cures for </a:t>
            </a:r>
            <a:r>
              <a:rPr lang="en-US" altLang="ko-KR" sz="2800" dirty="0" smtClean="0">
                <a:latin typeface="Arial" pitchFamily="34" charset="0"/>
                <a:cs typeface="Arial" pitchFamily="34" charset="0"/>
              </a:rPr>
              <a:t>rare diseases (</a:t>
            </a:r>
            <a:r>
              <a:rPr lang="en-US" altLang="ko-KR" sz="2800" dirty="0" err="1" smtClean="0">
                <a:latin typeface="Arial" pitchFamily="34" charset="0"/>
                <a:cs typeface="Arial" pitchFamily="34" charset="0"/>
              </a:rPr>
              <a:t>Ryall</a:t>
            </a:r>
            <a:r>
              <a:rPr lang="en-US" altLang="ko-KR" sz="2800" dirty="0" smtClean="0">
                <a:latin typeface="Arial" pitchFamily="34" charset="0"/>
                <a:cs typeface="Arial" pitchFamily="34" charset="0"/>
              </a:rPr>
              <a:t>, 2012)</a:t>
            </a:r>
            <a:endParaRPr lang="en-US" altLang="ko-KR" sz="2800" dirty="0" smtClean="0">
              <a:latin typeface="Arial" pitchFamily="34" charset="0"/>
              <a:cs typeface="Arial" pitchFamily="34" charset="0"/>
            </a:endParaRPr>
          </a:p>
          <a:p>
            <a:pPr>
              <a:buFont typeface="Arial" pitchFamily="34" charset="0"/>
              <a:buChar char="•"/>
            </a:pPr>
            <a:r>
              <a:rPr lang="en-US" altLang="ko-KR" sz="2800" dirty="0" smtClean="0">
                <a:latin typeface="Arial" pitchFamily="34" charset="0"/>
                <a:cs typeface="Arial" pitchFamily="34" charset="0"/>
              </a:rPr>
              <a:t>Bosch – German automotive equipment maker – offer innovative solutions to </a:t>
            </a:r>
            <a:r>
              <a:rPr lang="en-US" altLang="ko-KR" sz="2800" dirty="0" smtClean="0">
                <a:latin typeface="Arial" pitchFamily="34" charset="0"/>
                <a:cs typeface="Arial" pitchFamily="34" charset="0"/>
              </a:rPr>
              <a:t>meet local needs (</a:t>
            </a:r>
            <a:r>
              <a:rPr lang="en-US" altLang="ko-KR" sz="2800" dirty="0" smtClean="0">
                <a:latin typeface="Arial" pitchFamily="34" charset="0"/>
                <a:cs typeface="Arial" pitchFamily="34" charset="0"/>
              </a:rPr>
              <a:t>Bosch, 2020)</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xmlns="" val="979107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ea typeface="맑은 고딕" pitchFamily="50" charset="-127"/>
              </a:rPr>
              <a:t>Various International Aspects</a:t>
            </a:r>
          </a:p>
        </p:txBody>
      </p:sp>
      <p:sp>
        <p:nvSpPr>
          <p:cNvPr id="2" name="Content Placeholder 1"/>
          <p:cNvSpPr>
            <a:spLocks noGrp="1"/>
          </p:cNvSpPr>
          <p:nvPr>
            <p:ph idx="1"/>
          </p:nvPr>
        </p:nvSpPr>
        <p:spPr/>
        <p:txBody>
          <a:bodyPr/>
          <a:lstStyle/>
          <a:p>
            <a:r>
              <a:rPr lang="en-US" b="1" dirty="0" smtClean="0"/>
              <a:t>UAE-Looking </a:t>
            </a:r>
            <a:r>
              <a:rPr lang="en-US" b="1" dirty="0" smtClean="0"/>
              <a:t>Forward – Al </a:t>
            </a:r>
            <a:r>
              <a:rPr lang="en-US" b="1" dirty="0" err="1" smtClean="0"/>
              <a:t>Hosn</a:t>
            </a:r>
            <a:r>
              <a:rPr lang="en-US" b="1" dirty="0" smtClean="0"/>
              <a:t> App </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At innovation trigger phase – covid-19 has necessitated the </a:t>
            </a:r>
            <a:r>
              <a:rPr lang="en-US" altLang="ko-KR" sz="2800" dirty="0" smtClean="0">
                <a:latin typeface="Arial" pitchFamily="34" charset="0"/>
                <a:cs typeface="Arial" pitchFamily="34" charset="0"/>
              </a:rPr>
              <a:t>emergence of the technology </a:t>
            </a:r>
          </a:p>
          <a:p>
            <a:pPr>
              <a:buFont typeface="Arial" pitchFamily="34" charset="0"/>
              <a:buChar char="•"/>
            </a:pPr>
            <a:r>
              <a:rPr lang="en-US" altLang="ko-KR" sz="2800" dirty="0" smtClean="0">
                <a:latin typeface="Arial" pitchFamily="34" charset="0"/>
                <a:cs typeface="Arial" pitchFamily="34" charset="0"/>
              </a:rPr>
              <a:t>Media publicity has been key </a:t>
            </a:r>
            <a:r>
              <a:rPr lang="en-US" altLang="ko-KR" sz="2800" dirty="0" smtClean="0">
                <a:latin typeface="Arial" pitchFamily="34" charset="0"/>
                <a:cs typeface="Arial" pitchFamily="34" charset="0"/>
              </a:rPr>
              <a:t>driver of app, there is still need to have increased use to record failures and more success stories</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xmlns="" val="9791076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ea typeface="맑은 고딕" pitchFamily="50" charset="-127"/>
              </a:rPr>
              <a:t>Various International Aspects</a:t>
            </a:r>
          </a:p>
        </p:txBody>
      </p:sp>
      <p:sp>
        <p:nvSpPr>
          <p:cNvPr id="2" name="Content Placeholder 1"/>
          <p:cNvSpPr>
            <a:spLocks noGrp="1"/>
          </p:cNvSpPr>
          <p:nvPr>
            <p:ph idx="1"/>
          </p:nvPr>
        </p:nvSpPr>
        <p:spPr/>
        <p:txBody>
          <a:bodyPr/>
          <a:lstStyle/>
          <a:p>
            <a:r>
              <a:rPr lang="en-US" b="1" dirty="0" smtClean="0"/>
              <a:t>References</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1100" dirty="0" smtClean="0">
                <a:latin typeface="Arial" pitchFamily="34" charset="0"/>
                <a:cs typeface="Arial" pitchFamily="34" charset="0"/>
              </a:rPr>
              <a:t>Al </a:t>
            </a:r>
            <a:r>
              <a:rPr lang="en-US" altLang="ko-KR" sz="1100" dirty="0" err="1" smtClean="0">
                <a:latin typeface="Arial" pitchFamily="34" charset="0"/>
                <a:cs typeface="Arial" pitchFamily="34" charset="0"/>
              </a:rPr>
              <a:t>Hosn</a:t>
            </a:r>
            <a:r>
              <a:rPr lang="en-US" altLang="ko-KR" sz="1100" dirty="0" smtClean="0">
                <a:latin typeface="Arial" pitchFamily="34" charset="0"/>
                <a:cs typeface="Arial" pitchFamily="34" charset="0"/>
              </a:rPr>
              <a:t> (2020). Protecting yourself protects your community. Retrieved fhttps://www.alhosnapp.ae/en/home/</a:t>
            </a:r>
          </a:p>
          <a:p>
            <a:pPr>
              <a:buFont typeface="Arial" pitchFamily="34" charset="0"/>
              <a:buChar char="•"/>
            </a:pPr>
            <a:r>
              <a:rPr lang="en-US" altLang="ko-KR" sz="1100" dirty="0" smtClean="0">
                <a:latin typeface="Arial" pitchFamily="34" charset="0"/>
                <a:cs typeface="Arial" pitchFamily="34" charset="0"/>
              </a:rPr>
              <a:t>Bosch (2020). Bosch scores big in Japan with clever technology. Retrieved from https://www.bosch-presse.de/pressportal/de/en/bosch-scores-big-in-japan-with-clever-technology-160896.html</a:t>
            </a:r>
          </a:p>
          <a:p>
            <a:pPr>
              <a:buFont typeface="Arial" pitchFamily="34" charset="0"/>
              <a:buChar char="•"/>
            </a:pPr>
            <a:r>
              <a:rPr lang="en-US" altLang="ko-KR" sz="1100" dirty="0" smtClean="0">
                <a:latin typeface="Arial" pitchFamily="34" charset="0"/>
                <a:cs typeface="Arial" pitchFamily="34" charset="0"/>
              </a:rPr>
              <a:t>Bryant, S. (2019). 8 cultural differences between USA and India. Retrieved from https://countrynavigator.com/blog/global-talent/usa-and-india/</a:t>
            </a:r>
          </a:p>
          <a:p>
            <a:pPr>
              <a:buFont typeface="Arial" pitchFamily="34" charset="0"/>
              <a:buChar char="•"/>
            </a:pPr>
            <a:r>
              <a:rPr lang="en-US" altLang="ko-KR" sz="1100" dirty="0" smtClean="0">
                <a:latin typeface="Arial" pitchFamily="34" charset="0"/>
                <a:cs typeface="Arial" pitchFamily="34" charset="0"/>
              </a:rPr>
              <a:t>Farrell, R. (2015). The Impact of Trade Policy on Japanese Trade and Investment. The Political Economy of Japanese Trade Policy pp 157-174. Retrieved from https://link.springer.com/chapter/10.1057%2F9781137414564_6</a:t>
            </a:r>
          </a:p>
          <a:p>
            <a:pPr>
              <a:buFont typeface="Arial" pitchFamily="34" charset="0"/>
              <a:buChar char="•"/>
            </a:pPr>
            <a:r>
              <a:rPr lang="en-US" altLang="ko-KR" sz="1100" dirty="0" smtClean="0">
                <a:latin typeface="Arial" pitchFamily="34" charset="0"/>
                <a:cs typeface="Arial" pitchFamily="34" charset="0"/>
              </a:rPr>
              <a:t>Heath, B. (2012). The Impact of European Colonialism on the Indian Caste System. Retrieved from https://www.e-ir.info/2012/11/26/the-impact-of-european-colonialism-on-the-indian-caste-system/</a:t>
            </a:r>
          </a:p>
          <a:p>
            <a:pPr>
              <a:buFont typeface="Arial" pitchFamily="34" charset="0"/>
              <a:buChar char="•"/>
            </a:pPr>
            <a:r>
              <a:rPr lang="en-US" altLang="ko-KR" sz="1100" dirty="0" err="1" smtClean="0">
                <a:latin typeface="Arial" pitchFamily="34" charset="0"/>
                <a:cs typeface="Arial" pitchFamily="34" charset="0"/>
              </a:rPr>
              <a:t>Hofstede</a:t>
            </a:r>
            <a:r>
              <a:rPr lang="en-US" altLang="ko-KR" sz="1100" dirty="0" smtClean="0">
                <a:latin typeface="Arial" pitchFamily="34" charset="0"/>
                <a:cs typeface="Arial" pitchFamily="34" charset="0"/>
              </a:rPr>
              <a:t> Insights (2020). Country Comparison - Japan and the US. Retrieved from https://www.hofstede-insights.com/country-comparison/japan,the-usa/</a:t>
            </a:r>
          </a:p>
          <a:p>
            <a:pPr>
              <a:buFont typeface="Arial" pitchFamily="34" charset="0"/>
              <a:buChar char="•"/>
            </a:pPr>
            <a:r>
              <a:rPr lang="en-US" altLang="ko-KR" sz="1100" dirty="0" err="1" smtClean="0">
                <a:latin typeface="Arial" pitchFamily="34" charset="0"/>
                <a:cs typeface="Arial" pitchFamily="34" charset="0"/>
              </a:rPr>
              <a:t>Ryall</a:t>
            </a:r>
            <a:r>
              <a:rPr lang="en-US" altLang="ko-KR" sz="1100" dirty="0" smtClean="0">
                <a:latin typeface="Arial" pitchFamily="34" charset="0"/>
                <a:cs typeface="Arial" pitchFamily="34" charset="0"/>
              </a:rPr>
              <a:t>, J. (2012). GlaxoSmithKline Japan. Retrieved from https://japantoday.com/category/features/executive-impact/glaxosmithkline-japan</a:t>
            </a:r>
          </a:p>
        </p:txBody>
      </p:sp>
    </p:spTree>
    <p:extLst>
      <p:ext uri="{BB962C8B-B14F-4D97-AF65-F5344CB8AC3E}">
        <p14:creationId xmlns:p14="http://schemas.microsoft.com/office/powerpoint/2010/main" xmlns="" val="979107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ea typeface="맑은 고딕" pitchFamily="50" charset="-127"/>
              </a:rPr>
              <a:t>Various International Aspects</a:t>
            </a:r>
          </a:p>
        </p:txBody>
      </p:sp>
      <p:sp>
        <p:nvSpPr>
          <p:cNvPr id="2" name="Content Placeholder 1"/>
          <p:cNvSpPr>
            <a:spLocks noGrp="1"/>
          </p:cNvSpPr>
          <p:nvPr>
            <p:ph idx="1"/>
          </p:nvPr>
        </p:nvSpPr>
        <p:spPr/>
        <p:txBody>
          <a:bodyPr/>
          <a:lstStyle/>
          <a:p>
            <a:r>
              <a:rPr lang="en-US" b="1" dirty="0" smtClean="0"/>
              <a:t>Japan Historical Issues and </a:t>
            </a:r>
            <a:r>
              <a:rPr lang="en-US" b="1" dirty="0" smtClean="0"/>
              <a:t>Globalization</a:t>
            </a:r>
            <a:endParaRPr lang="en-US" b="1" dirty="0" smtClean="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Culture differences – understanding diversity and integrating organizational and company’s culture</a:t>
            </a:r>
          </a:p>
          <a:p>
            <a:pPr>
              <a:buFont typeface="Arial" pitchFamily="34" charset="0"/>
              <a:buChar char="•"/>
            </a:pPr>
            <a:r>
              <a:rPr lang="en-US" altLang="ko-KR" sz="2800" dirty="0" smtClean="0">
                <a:latin typeface="Arial" pitchFamily="34" charset="0"/>
                <a:cs typeface="Arial" pitchFamily="34" charset="0"/>
              </a:rPr>
              <a:t>Learning new market lifecycles</a:t>
            </a:r>
          </a:p>
          <a:p>
            <a:pPr>
              <a:buFont typeface="Arial" pitchFamily="34" charset="0"/>
              <a:buChar char="•"/>
            </a:pPr>
            <a:r>
              <a:rPr lang="en-US" altLang="ko-KR" sz="2800" dirty="0" smtClean="0">
                <a:latin typeface="Arial" pitchFamily="34" charset="0"/>
                <a:cs typeface="Arial" pitchFamily="34" charset="0"/>
              </a:rPr>
              <a:t>Learning curve</a:t>
            </a:r>
          </a:p>
          <a:p>
            <a:pPr>
              <a:buFont typeface="Arial" pitchFamily="34" charset="0"/>
              <a:buChar char="•"/>
            </a:pPr>
            <a:r>
              <a:rPr lang="en-US" altLang="ko-KR" sz="2800" dirty="0" smtClean="0">
                <a:latin typeface="Arial" pitchFamily="34" charset="0"/>
                <a:cs typeface="Arial" pitchFamily="34" charset="0"/>
              </a:rPr>
              <a:t>Competition from local companies</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xmlns="" val="979107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ea typeface="맑은 고딕" pitchFamily="50" charset="-127"/>
              </a:rPr>
              <a:t>Various International Aspects</a:t>
            </a:r>
          </a:p>
        </p:txBody>
      </p:sp>
      <p:sp>
        <p:nvSpPr>
          <p:cNvPr id="2" name="Content Placeholder 1"/>
          <p:cNvSpPr>
            <a:spLocks noGrp="1"/>
          </p:cNvSpPr>
          <p:nvPr>
            <p:ph idx="1"/>
          </p:nvPr>
        </p:nvSpPr>
        <p:spPr/>
        <p:txBody>
          <a:bodyPr/>
          <a:lstStyle/>
          <a:p>
            <a:r>
              <a:rPr lang="en-US" b="1" dirty="0" smtClean="0"/>
              <a:t>Japan – International Political Economy – Trade Blocs</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Liberalization of international markets – opened trade for country – led to boost in economic growth rate</a:t>
            </a:r>
          </a:p>
          <a:p>
            <a:pPr>
              <a:buFont typeface="Arial" pitchFamily="34" charset="0"/>
              <a:buChar char="•"/>
            </a:pPr>
            <a:r>
              <a:rPr lang="en-US" altLang="ko-KR" sz="2800" dirty="0" smtClean="0">
                <a:latin typeface="Arial" pitchFamily="34" charset="0"/>
                <a:cs typeface="Arial" pitchFamily="34" charset="0"/>
              </a:rPr>
              <a:t>Allow for stable import resources for supply chain activity</a:t>
            </a:r>
          </a:p>
          <a:p>
            <a:pPr>
              <a:buFont typeface="Arial" pitchFamily="34" charset="0"/>
              <a:buChar char="•"/>
            </a:pPr>
            <a:r>
              <a:rPr lang="en-US" altLang="ko-KR" sz="2800" dirty="0" smtClean="0">
                <a:latin typeface="Arial" pitchFamily="34" charset="0"/>
                <a:cs typeface="Arial" pitchFamily="34" charset="0"/>
              </a:rPr>
              <a:t>Increased Japanese foreign direct investments (Farrell, 2015)</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xmlns="" val="979107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ea typeface="맑은 고딕" pitchFamily="50" charset="-127"/>
              </a:rPr>
              <a:t>Various International Aspects</a:t>
            </a:r>
          </a:p>
        </p:txBody>
      </p:sp>
      <p:sp>
        <p:nvSpPr>
          <p:cNvPr id="2" name="Content Placeholder 1"/>
          <p:cNvSpPr>
            <a:spLocks noGrp="1"/>
          </p:cNvSpPr>
          <p:nvPr>
            <p:ph idx="1"/>
          </p:nvPr>
        </p:nvSpPr>
        <p:spPr/>
        <p:txBody>
          <a:bodyPr/>
          <a:lstStyle/>
          <a:p>
            <a:r>
              <a:rPr lang="en-US" b="1" dirty="0" smtClean="0"/>
              <a:t>Japan – International Political </a:t>
            </a:r>
            <a:r>
              <a:rPr lang="en-US" b="1" dirty="0" smtClean="0"/>
              <a:t>Economy</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WTO – encourage foreign countries; lower thresholds</a:t>
            </a:r>
          </a:p>
          <a:p>
            <a:pPr>
              <a:buFont typeface="Arial" pitchFamily="34" charset="0"/>
              <a:buChar char="•"/>
            </a:pPr>
            <a:r>
              <a:rPr lang="en-US" altLang="ko-KR" sz="2800" dirty="0" smtClean="0">
                <a:latin typeface="Arial" pitchFamily="34" charset="0"/>
                <a:cs typeface="Arial" pitchFamily="34" charset="0"/>
              </a:rPr>
              <a:t>IMF – lending, stabilize </a:t>
            </a:r>
            <a:r>
              <a:rPr lang="en-US" altLang="ko-KR" sz="2800" dirty="0" smtClean="0">
                <a:latin typeface="Arial" pitchFamily="34" charset="0"/>
                <a:cs typeface="Arial" pitchFamily="34" charset="0"/>
              </a:rPr>
              <a:t>g</a:t>
            </a:r>
            <a:r>
              <a:rPr lang="en-US" altLang="ko-KR" sz="2800" dirty="0" smtClean="0">
                <a:latin typeface="Arial" pitchFamily="34" charset="0"/>
                <a:cs typeface="Arial" pitchFamily="34" charset="0"/>
              </a:rPr>
              <a:t>lobal economy </a:t>
            </a:r>
          </a:p>
          <a:p>
            <a:pPr>
              <a:buFont typeface="Arial" pitchFamily="34" charset="0"/>
              <a:buChar char="•"/>
            </a:pPr>
            <a:r>
              <a:rPr lang="en-US" altLang="ko-KR" sz="2800" dirty="0" smtClean="0">
                <a:latin typeface="Arial" pitchFamily="34" charset="0"/>
                <a:cs typeface="Arial" pitchFamily="34" charset="0"/>
              </a:rPr>
              <a:t>World Bank – creditor, decision-maker</a:t>
            </a:r>
            <a:endParaRPr lang="en-US" altLang="ko-KR" sz="2800" dirty="0" smtClean="0">
              <a:latin typeface="Arial" pitchFamily="34" charset="0"/>
              <a:cs typeface="Arial" pitchFamily="34" charset="0"/>
            </a:endParaRPr>
          </a:p>
          <a:p>
            <a:pPr>
              <a:buFont typeface="Arial" pitchFamily="34" charset="0"/>
              <a:buChar char="•"/>
            </a:pPr>
            <a:r>
              <a:rPr lang="en-US" altLang="ko-KR" sz="2800" dirty="0" smtClean="0">
                <a:latin typeface="Arial" pitchFamily="34" charset="0"/>
                <a:cs typeface="Arial" pitchFamily="34" charset="0"/>
              </a:rPr>
              <a:t>IDB – Japanese Trust Funds offer credit to IDB for economic growth</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xmlns="" val="979107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ea typeface="맑은 고딕" pitchFamily="50" charset="-127"/>
              </a:rPr>
              <a:t>Various International Aspects</a:t>
            </a:r>
          </a:p>
        </p:txBody>
      </p:sp>
      <p:sp>
        <p:nvSpPr>
          <p:cNvPr id="2" name="Content Placeholder 1"/>
          <p:cNvSpPr>
            <a:spLocks noGrp="1"/>
          </p:cNvSpPr>
          <p:nvPr>
            <p:ph idx="1"/>
          </p:nvPr>
        </p:nvSpPr>
        <p:spPr/>
        <p:txBody>
          <a:bodyPr/>
          <a:lstStyle/>
          <a:p>
            <a:r>
              <a:rPr lang="en-US" b="1" dirty="0" smtClean="0"/>
              <a:t>Japan Cultural/Leadership Differences </a:t>
            </a:r>
            <a:endParaRPr lang="en-US" b="1" dirty="0"/>
          </a:p>
        </p:txBody>
      </p:sp>
      <p:graphicFrame>
        <p:nvGraphicFramePr>
          <p:cNvPr id="6" name="Content Placeholder 5"/>
          <p:cNvGraphicFramePr>
            <a:graphicFrameLocks noGrp="1"/>
          </p:cNvGraphicFramePr>
          <p:nvPr>
            <p:ph idx="10"/>
          </p:nvPr>
        </p:nvGraphicFramePr>
        <p:xfrm>
          <a:off x="1990725" y="1663700"/>
          <a:ext cx="6911976" cy="3403600"/>
        </p:xfrm>
        <a:graphic>
          <a:graphicData uri="http://schemas.openxmlformats.org/drawingml/2006/table">
            <a:tbl>
              <a:tblPr firstRow="1" bandRow="1">
                <a:tableStyleId>{5C22544A-7EE6-4342-B048-85BDC9FD1C3A}</a:tableStyleId>
              </a:tblPr>
              <a:tblGrid>
                <a:gridCol w="2303992"/>
                <a:gridCol w="2303992"/>
                <a:gridCol w="2303992"/>
              </a:tblGrid>
              <a:tr h="370840">
                <a:tc>
                  <a:txBody>
                    <a:bodyPr/>
                    <a:lstStyle/>
                    <a:p>
                      <a:r>
                        <a:rPr lang="en-US" dirty="0" smtClean="0"/>
                        <a:t>Dimension</a:t>
                      </a:r>
                      <a:endParaRPr lang="en-US" dirty="0"/>
                    </a:p>
                  </a:txBody>
                  <a:tcPr/>
                </a:tc>
                <a:tc>
                  <a:txBody>
                    <a:bodyPr/>
                    <a:lstStyle/>
                    <a:p>
                      <a:r>
                        <a:rPr lang="en-US" dirty="0" smtClean="0"/>
                        <a:t>Japan</a:t>
                      </a:r>
                      <a:endParaRPr lang="en-US" dirty="0"/>
                    </a:p>
                  </a:txBody>
                  <a:tcPr/>
                </a:tc>
                <a:tc>
                  <a:txBody>
                    <a:bodyPr/>
                    <a:lstStyle/>
                    <a:p>
                      <a:r>
                        <a:rPr lang="en-US" dirty="0" smtClean="0"/>
                        <a:t>United States</a:t>
                      </a:r>
                      <a:endParaRPr lang="en-US" dirty="0"/>
                    </a:p>
                  </a:txBody>
                  <a:tcPr/>
                </a:tc>
              </a:tr>
              <a:tr h="370840">
                <a:tc>
                  <a:txBody>
                    <a:bodyPr/>
                    <a:lstStyle/>
                    <a:p>
                      <a:r>
                        <a:rPr lang="en-US" dirty="0" smtClean="0"/>
                        <a:t>Power distance </a:t>
                      </a:r>
                      <a:endParaRPr lang="en-US" dirty="0"/>
                    </a:p>
                  </a:txBody>
                  <a:tcPr/>
                </a:tc>
                <a:tc>
                  <a:txBody>
                    <a:bodyPr/>
                    <a:lstStyle/>
                    <a:p>
                      <a:r>
                        <a:rPr lang="en-US" dirty="0" smtClean="0"/>
                        <a:t>Borderline hierarchical society</a:t>
                      </a:r>
                      <a:endParaRPr lang="en-US" dirty="0"/>
                    </a:p>
                  </a:txBody>
                  <a:tcPr/>
                </a:tc>
                <a:tc>
                  <a:txBody>
                    <a:bodyPr/>
                    <a:lstStyle/>
                    <a:p>
                      <a:r>
                        <a:rPr lang="en-US" dirty="0" smtClean="0"/>
                        <a:t>Low hierarchy</a:t>
                      </a:r>
                      <a:endParaRPr lang="en-US" dirty="0"/>
                    </a:p>
                  </a:txBody>
                  <a:tcPr/>
                </a:tc>
              </a:tr>
              <a:tr h="370840">
                <a:tc>
                  <a:txBody>
                    <a:bodyPr/>
                    <a:lstStyle/>
                    <a:p>
                      <a:r>
                        <a:rPr lang="en-US" dirty="0" smtClean="0"/>
                        <a:t>Individualism</a:t>
                      </a:r>
                      <a:endParaRPr lang="en-US" dirty="0"/>
                    </a:p>
                  </a:txBody>
                  <a:tcPr/>
                </a:tc>
                <a:tc>
                  <a:txBody>
                    <a:bodyPr/>
                    <a:lstStyle/>
                    <a:p>
                      <a:r>
                        <a:rPr lang="en-US" dirty="0" smtClean="0"/>
                        <a:t>Collectivistic</a:t>
                      </a:r>
                      <a:r>
                        <a:rPr lang="en-US" baseline="0" dirty="0" smtClean="0"/>
                        <a:t> society</a:t>
                      </a:r>
                      <a:endParaRPr lang="en-US" dirty="0"/>
                    </a:p>
                  </a:txBody>
                  <a:tcPr/>
                </a:tc>
                <a:tc>
                  <a:txBody>
                    <a:bodyPr/>
                    <a:lstStyle/>
                    <a:p>
                      <a:r>
                        <a:rPr lang="en-US" dirty="0" smtClean="0"/>
                        <a:t>High</a:t>
                      </a:r>
                      <a:r>
                        <a:rPr lang="en-US" baseline="0" dirty="0" smtClean="0"/>
                        <a:t> individualistic</a:t>
                      </a:r>
                      <a:endParaRPr lang="en-US" dirty="0"/>
                    </a:p>
                  </a:txBody>
                  <a:tcPr/>
                </a:tc>
              </a:tr>
              <a:tr h="370840">
                <a:tc>
                  <a:txBody>
                    <a:bodyPr/>
                    <a:lstStyle/>
                    <a:p>
                      <a:r>
                        <a:rPr lang="en-US" dirty="0" smtClean="0"/>
                        <a:t>Masculinity </a:t>
                      </a:r>
                      <a:endParaRPr lang="en-US" dirty="0"/>
                    </a:p>
                  </a:txBody>
                  <a:tcPr/>
                </a:tc>
                <a:tc>
                  <a:txBody>
                    <a:bodyPr/>
                    <a:lstStyle/>
                    <a:p>
                      <a:r>
                        <a:rPr lang="en-US" dirty="0" smtClean="0"/>
                        <a:t>High masculinity</a:t>
                      </a:r>
                      <a:endParaRPr lang="en-US" dirty="0"/>
                    </a:p>
                  </a:txBody>
                  <a:tcPr/>
                </a:tc>
                <a:tc>
                  <a:txBody>
                    <a:bodyPr/>
                    <a:lstStyle/>
                    <a:p>
                      <a:r>
                        <a:rPr lang="en-US" dirty="0" smtClean="0"/>
                        <a:t>High masculinity</a:t>
                      </a:r>
                      <a:endParaRPr lang="en-US" dirty="0"/>
                    </a:p>
                  </a:txBody>
                  <a:tcPr/>
                </a:tc>
              </a:tr>
              <a:tr h="370840">
                <a:tc>
                  <a:txBody>
                    <a:bodyPr/>
                    <a:lstStyle/>
                    <a:p>
                      <a:r>
                        <a:rPr lang="en-US" dirty="0" smtClean="0"/>
                        <a:t>Uncertainty</a:t>
                      </a:r>
                      <a:r>
                        <a:rPr lang="en-US" baseline="0" dirty="0" smtClean="0"/>
                        <a:t> avoidance</a:t>
                      </a:r>
                      <a:endParaRPr lang="en-US" dirty="0"/>
                    </a:p>
                  </a:txBody>
                  <a:tcPr/>
                </a:tc>
                <a:tc>
                  <a:txBody>
                    <a:bodyPr/>
                    <a:lstStyle/>
                    <a:p>
                      <a:r>
                        <a:rPr lang="en-US" dirty="0" smtClean="0"/>
                        <a:t>Highly Risk averse</a:t>
                      </a:r>
                      <a:endParaRPr lang="en-US" dirty="0"/>
                    </a:p>
                  </a:txBody>
                  <a:tcPr/>
                </a:tc>
                <a:tc>
                  <a:txBody>
                    <a:bodyPr/>
                    <a:lstStyle/>
                    <a:p>
                      <a:r>
                        <a:rPr lang="en-US" dirty="0" smtClean="0"/>
                        <a:t>Less risk averse</a:t>
                      </a:r>
                      <a:endParaRPr lang="en-US" dirty="0"/>
                    </a:p>
                  </a:txBody>
                  <a:tcPr/>
                </a:tc>
              </a:tr>
              <a:tr h="370840">
                <a:tc>
                  <a:txBody>
                    <a:bodyPr/>
                    <a:lstStyle/>
                    <a:p>
                      <a:r>
                        <a:rPr lang="en-US" dirty="0" smtClean="0"/>
                        <a:t>Long-term orientation</a:t>
                      </a:r>
                      <a:endParaRPr lang="en-US" dirty="0"/>
                    </a:p>
                  </a:txBody>
                  <a:tcPr/>
                </a:tc>
                <a:tc>
                  <a:txBody>
                    <a:bodyPr/>
                    <a:lstStyle/>
                    <a:p>
                      <a:r>
                        <a:rPr lang="en-US" dirty="0" smtClean="0"/>
                        <a:t>Serve society in long-term</a:t>
                      </a:r>
                      <a:endParaRPr lang="en-US" dirty="0"/>
                    </a:p>
                  </a:txBody>
                  <a:tcPr/>
                </a:tc>
                <a:tc>
                  <a:txBody>
                    <a:bodyPr/>
                    <a:lstStyle/>
                    <a:p>
                      <a:r>
                        <a:rPr lang="en-US" dirty="0" smtClean="0"/>
                        <a:t>Short</a:t>
                      </a:r>
                      <a:r>
                        <a:rPr lang="en-US" baseline="0" dirty="0" smtClean="0"/>
                        <a:t> term orientation – profit and loss</a:t>
                      </a:r>
                      <a:endParaRPr lang="en-US" dirty="0"/>
                    </a:p>
                  </a:txBody>
                  <a:tcPr/>
                </a:tc>
              </a:tr>
              <a:tr h="370840">
                <a:tc>
                  <a:txBody>
                    <a:bodyPr/>
                    <a:lstStyle/>
                    <a:p>
                      <a:r>
                        <a:rPr lang="en-US" dirty="0" smtClean="0"/>
                        <a:t>Indulgence</a:t>
                      </a:r>
                      <a:endParaRPr lang="en-US" dirty="0"/>
                    </a:p>
                  </a:txBody>
                  <a:tcPr/>
                </a:tc>
                <a:tc>
                  <a:txBody>
                    <a:bodyPr/>
                    <a:lstStyle/>
                    <a:p>
                      <a:r>
                        <a:rPr lang="en-US" dirty="0" smtClean="0"/>
                        <a:t>High</a:t>
                      </a:r>
                      <a:r>
                        <a:rPr lang="en-US" baseline="0" dirty="0" smtClean="0"/>
                        <a:t> restraint</a:t>
                      </a:r>
                      <a:endParaRPr lang="en-US" dirty="0"/>
                    </a:p>
                  </a:txBody>
                  <a:tcPr/>
                </a:tc>
                <a:tc>
                  <a:txBody>
                    <a:bodyPr/>
                    <a:lstStyle/>
                    <a:p>
                      <a:r>
                        <a:rPr lang="en-US" dirty="0" smtClean="0"/>
                        <a:t>High indulgence</a:t>
                      </a:r>
                      <a:endParaRPr lang="en-US" dirty="0"/>
                    </a:p>
                  </a:txBody>
                  <a:tcPr/>
                </a:tc>
              </a:tr>
            </a:tbl>
          </a:graphicData>
        </a:graphic>
      </p:graphicFrame>
    </p:spTree>
    <p:extLst>
      <p:ext uri="{BB962C8B-B14F-4D97-AF65-F5344CB8AC3E}">
        <p14:creationId xmlns:p14="http://schemas.microsoft.com/office/powerpoint/2010/main" xmlns="" val="979107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ea typeface="맑은 고딕" pitchFamily="50" charset="-127"/>
              </a:rPr>
              <a:t>Various International Aspects</a:t>
            </a:r>
          </a:p>
        </p:txBody>
      </p:sp>
      <p:sp>
        <p:nvSpPr>
          <p:cNvPr id="2" name="Content Placeholder 1"/>
          <p:cNvSpPr>
            <a:spLocks noGrp="1"/>
          </p:cNvSpPr>
          <p:nvPr>
            <p:ph idx="1"/>
          </p:nvPr>
        </p:nvSpPr>
        <p:spPr/>
        <p:txBody>
          <a:bodyPr/>
          <a:lstStyle/>
          <a:p>
            <a:r>
              <a:rPr lang="en-US" b="1" dirty="0" smtClean="0"/>
              <a:t>Japan Cultural/Leadership Differences </a:t>
            </a:r>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Need to consider partnerships with locals who have better understanding</a:t>
            </a:r>
          </a:p>
          <a:p>
            <a:pPr>
              <a:buFont typeface="Arial" pitchFamily="34" charset="0"/>
              <a:buChar char="•"/>
            </a:pPr>
            <a:r>
              <a:rPr lang="en-US" altLang="ko-KR" sz="2800" dirty="0" smtClean="0">
                <a:latin typeface="Arial" pitchFamily="34" charset="0"/>
                <a:cs typeface="Arial" pitchFamily="34" charset="0"/>
              </a:rPr>
              <a:t>Have focus on societal goals rather than company loss and profit</a:t>
            </a:r>
          </a:p>
          <a:p>
            <a:pPr>
              <a:buFont typeface="Arial" pitchFamily="34" charset="0"/>
              <a:buChar char="•"/>
            </a:pPr>
            <a:r>
              <a:rPr lang="en-US" altLang="ko-KR" sz="2800" dirty="0" smtClean="0">
                <a:latin typeface="Arial" pitchFamily="34" charset="0"/>
                <a:cs typeface="Arial" pitchFamily="34" charset="0"/>
              </a:rPr>
              <a:t>Challenges of leading – low risk taking, hierarchical structure of government and corporations</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xmlns="" val="979107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ea typeface="맑은 고딕" pitchFamily="50" charset="-127"/>
              </a:rPr>
              <a:t>Various International Aspects</a:t>
            </a:r>
          </a:p>
        </p:txBody>
      </p:sp>
      <p:sp>
        <p:nvSpPr>
          <p:cNvPr id="2" name="Content Placeholder 1"/>
          <p:cNvSpPr>
            <a:spLocks noGrp="1"/>
          </p:cNvSpPr>
          <p:nvPr>
            <p:ph idx="1"/>
          </p:nvPr>
        </p:nvSpPr>
        <p:spPr/>
        <p:txBody>
          <a:bodyPr/>
          <a:lstStyle/>
          <a:p>
            <a:r>
              <a:rPr lang="en-US" sz="1800" b="1" dirty="0" smtClean="0"/>
              <a:t>India-Communication and </a:t>
            </a:r>
            <a:r>
              <a:rPr lang="en-US" sz="1800" b="1" dirty="0" smtClean="0"/>
              <a:t>Negotiations, Cultural differences</a:t>
            </a:r>
            <a:endParaRPr lang="en-US" sz="1800" b="1" dirty="0" smtClean="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Strong hierarchical structure – top-down decision-making</a:t>
            </a:r>
          </a:p>
          <a:p>
            <a:pPr>
              <a:buFont typeface="Arial" pitchFamily="34" charset="0"/>
              <a:buChar char="•"/>
            </a:pPr>
            <a:r>
              <a:rPr lang="en-US" altLang="ko-KR" sz="2800" dirty="0" smtClean="0">
                <a:latin typeface="Arial" pitchFamily="34" charset="0"/>
                <a:cs typeface="Arial" pitchFamily="34" charset="0"/>
              </a:rPr>
              <a:t>Patients is key – take time in analyzing and </a:t>
            </a:r>
            <a:r>
              <a:rPr lang="en-US" altLang="ko-KR" sz="2800" dirty="0" smtClean="0">
                <a:latin typeface="Arial" pitchFamily="34" charset="0"/>
                <a:cs typeface="Arial" pitchFamily="34" charset="0"/>
              </a:rPr>
              <a:t>making decisions (</a:t>
            </a:r>
            <a:r>
              <a:rPr lang="en-US" altLang="ko-KR" sz="2800" dirty="0" smtClean="0">
                <a:latin typeface="Arial" pitchFamily="34" charset="0"/>
                <a:cs typeface="Arial" pitchFamily="34" charset="0"/>
              </a:rPr>
              <a:t>Bryant, 2019)</a:t>
            </a:r>
          </a:p>
          <a:p>
            <a:pPr>
              <a:buFont typeface="Arial" pitchFamily="34" charset="0"/>
              <a:buChar char="•"/>
            </a:pPr>
            <a:r>
              <a:rPr lang="en-US" altLang="ko-KR" sz="2800" dirty="0" smtClean="0">
                <a:latin typeface="Arial" pitchFamily="34" charset="0"/>
                <a:cs typeface="Arial" pitchFamily="34" charset="0"/>
              </a:rPr>
              <a:t>Strong preference for socialization in conducting business</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xmlns="" val="979107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ea typeface="맑은 고딕" pitchFamily="50" charset="-127"/>
              </a:rPr>
              <a:t>Various International Aspects</a:t>
            </a:r>
          </a:p>
        </p:txBody>
      </p:sp>
      <p:sp>
        <p:nvSpPr>
          <p:cNvPr id="2" name="Content Placeholder 1"/>
          <p:cNvSpPr>
            <a:spLocks noGrp="1"/>
          </p:cNvSpPr>
          <p:nvPr>
            <p:ph idx="1"/>
          </p:nvPr>
        </p:nvSpPr>
        <p:spPr/>
        <p:txBody>
          <a:bodyPr/>
          <a:lstStyle/>
          <a:p>
            <a:r>
              <a:rPr lang="en-US" sz="1800" b="1" dirty="0" smtClean="0"/>
              <a:t>India-Communication and </a:t>
            </a:r>
            <a:r>
              <a:rPr lang="en-US" sz="1800" b="1" dirty="0" smtClean="0"/>
              <a:t>Negotiations, Verbal nonverbal</a:t>
            </a:r>
            <a:endParaRPr lang="en-US" sz="1800" b="1" dirty="0" smtClean="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Highly reliant on non-verbal gestures – different gestures for different aspects</a:t>
            </a:r>
          </a:p>
          <a:p>
            <a:pPr>
              <a:buFont typeface="Arial" pitchFamily="34" charset="0"/>
              <a:buChar char="•"/>
            </a:pPr>
            <a:r>
              <a:rPr lang="en-US" altLang="ko-KR" sz="2800" dirty="0" smtClean="0">
                <a:latin typeface="Arial" pitchFamily="34" charset="0"/>
                <a:cs typeface="Arial" pitchFamily="34" charset="0"/>
              </a:rPr>
              <a:t>Official language is Hindi</a:t>
            </a:r>
          </a:p>
          <a:p>
            <a:pPr>
              <a:buFont typeface="Arial" pitchFamily="34" charset="0"/>
              <a:buChar char="•"/>
            </a:pPr>
            <a:r>
              <a:rPr lang="en-US" altLang="ko-KR" sz="2800" dirty="0" smtClean="0">
                <a:latin typeface="Arial" pitchFamily="34" charset="0"/>
                <a:cs typeface="Arial" pitchFamily="34" charset="0"/>
              </a:rPr>
              <a:t>Inappropriate to ask and demand direct and immediate response</a:t>
            </a:r>
          </a:p>
          <a:p>
            <a:pPr>
              <a:buFont typeface="Arial" pitchFamily="34" charset="0"/>
              <a:buChar char="•"/>
            </a:pPr>
            <a:r>
              <a:rPr lang="en-US" altLang="ko-KR" sz="2800" dirty="0" smtClean="0">
                <a:latin typeface="Arial" pitchFamily="34" charset="0"/>
                <a:cs typeface="Arial" pitchFamily="34" charset="0"/>
              </a:rPr>
              <a:t>Common for people to sit silent and enjoy each other’s company</a:t>
            </a:r>
          </a:p>
          <a:p>
            <a:pPr>
              <a:buFont typeface="Arial" pitchFamily="34" charset="0"/>
              <a:buChar char="•"/>
            </a:pP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xmlns="" val="9791076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823</TotalTime>
  <Words>2558</Words>
  <Application>Microsoft Office PowerPoint</Application>
  <PresentationFormat>On-screen Show (16:9)</PresentationFormat>
  <Paragraphs>165</Paragraphs>
  <Slides>21</Slides>
  <Notes>19</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Office Theme</vt:lpstr>
      <vt:lpstr>Custom Design</vt:lpstr>
      <vt:lpstr>Slide 1</vt:lpstr>
      <vt:lpstr>Various International Aspects</vt:lpstr>
      <vt:lpstr>Various International Aspects</vt:lpstr>
      <vt:lpstr>Various International Aspects</vt:lpstr>
      <vt:lpstr>Various International Aspects</vt:lpstr>
      <vt:lpstr>Various International Aspects</vt:lpstr>
      <vt:lpstr>Various International Aspects</vt:lpstr>
      <vt:lpstr>Various International Aspects</vt:lpstr>
      <vt:lpstr>Various International Aspects</vt:lpstr>
      <vt:lpstr>Various International Aspects</vt:lpstr>
      <vt:lpstr>Various International Aspects</vt:lpstr>
      <vt:lpstr>Various International Aspects</vt:lpstr>
      <vt:lpstr>Various International Aspects</vt:lpstr>
      <vt:lpstr>Various International Aspects</vt:lpstr>
      <vt:lpstr>Various International Aspects</vt:lpstr>
      <vt:lpstr>Various International Aspects</vt:lpstr>
      <vt:lpstr>Various International Aspects</vt:lpstr>
      <vt:lpstr>Various International Aspects</vt:lpstr>
      <vt:lpstr>Various International Aspects</vt:lpstr>
      <vt:lpstr>Various International Aspects</vt:lpstr>
      <vt:lpstr>Various International Aspects</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Registered User</dc:creator>
  <cp:lastModifiedBy>user</cp:lastModifiedBy>
  <cp:revision>58</cp:revision>
  <dcterms:created xsi:type="dcterms:W3CDTF">2014-04-01T16:27:38Z</dcterms:created>
  <dcterms:modified xsi:type="dcterms:W3CDTF">2020-08-19T19:52:26Z</dcterms:modified>
</cp:coreProperties>
</file>