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73" r:id="rId4"/>
    <p:sldId id="274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Country Selection" id="{3AE086E3-C9D7-487C-A109-26252CB85683}">
          <p14:sldIdLst>
            <p14:sldId id="256"/>
            <p14:sldId id="257"/>
            <p14:sldId id="273"/>
            <p14:sldId id="274"/>
          </p14:sldIdLst>
        </p14:section>
        <p14:section name="Entry Strategies" id="{18AF420C-EB03-4F6E-9C31-5D8936846F45}">
          <p14:sldIdLst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0" autoAdjust="0"/>
    <p:restoredTop sz="86410" autoAdjust="0"/>
  </p:normalViewPr>
  <p:slideViewPr>
    <p:cSldViewPr snapToGrid="0" snapToObjects="1">
      <p:cViewPr varScale="1">
        <p:scale>
          <a:sx n="75" d="100"/>
          <a:sy n="75" d="100"/>
        </p:scale>
        <p:origin x="77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115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D0FC5C-9989-40E0-ACD9-3926A2FCF5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4F3CAC-7271-4A53-AC5B-9B236A38AB65}">
      <dgm:prSet phldrT="[Text]" custT="1"/>
      <dgm:spPr/>
      <dgm:t>
        <a:bodyPr/>
        <a:lstStyle/>
        <a:p>
          <a:r>
            <a:rPr lang="en-US" sz="2400" dirty="0" smtClean="0"/>
            <a:t>Advantages:</a:t>
          </a:r>
          <a:endParaRPr lang="en-US" sz="2400" dirty="0"/>
        </a:p>
      </dgm:t>
    </dgm:pt>
    <dgm:pt modelId="{941626D6-90B0-4F43-914F-DF206D85DB23}" type="parTrans" cxnId="{897AD00E-7F7D-4008-ABCA-A7A9E6F1DEAC}">
      <dgm:prSet/>
      <dgm:spPr/>
      <dgm:t>
        <a:bodyPr/>
        <a:lstStyle/>
        <a:p>
          <a:endParaRPr lang="en-US" sz="1200"/>
        </a:p>
      </dgm:t>
    </dgm:pt>
    <dgm:pt modelId="{07AB969A-6B87-4A01-A200-427E507AD6A1}" type="sibTrans" cxnId="{897AD00E-7F7D-4008-ABCA-A7A9E6F1DEAC}">
      <dgm:prSet/>
      <dgm:spPr/>
      <dgm:t>
        <a:bodyPr/>
        <a:lstStyle/>
        <a:p>
          <a:endParaRPr lang="en-US" sz="1200"/>
        </a:p>
      </dgm:t>
    </dgm:pt>
    <dgm:pt modelId="{2B503FEB-A264-4CEB-B51B-C7E374E6CFBE}">
      <dgm:prSet phldrT="[Text]" custT="1"/>
      <dgm:spPr/>
      <dgm:t>
        <a:bodyPr/>
        <a:lstStyle/>
        <a:p>
          <a:r>
            <a:rPr lang="en-US" sz="2000" dirty="0" smtClean="0"/>
            <a:t>avoid the costs of establishing production facilities in the target foreign market; may benefit from economies of scale; job creation in the home country</a:t>
          </a:r>
          <a:endParaRPr lang="en-US" sz="2000" dirty="0"/>
        </a:p>
      </dgm:t>
    </dgm:pt>
    <dgm:pt modelId="{A283FD09-0AA4-4500-8A57-6D974B8FB7D9}" type="parTrans" cxnId="{DE16A63A-61D4-4EFA-9C1F-051634C32B86}">
      <dgm:prSet/>
      <dgm:spPr/>
      <dgm:t>
        <a:bodyPr/>
        <a:lstStyle/>
        <a:p>
          <a:endParaRPr lang="en-US" sz="1200"/>
        </a:p>
      </dgm:t>
    </dgm:pt>
    <dgm:pt modelId="{4E3D115D-47C5-40F4-83C4-9E2074B17053}" type="sibTrans" cxnId="{DE16A63A-61D4-4EFA-9C1F-051634C32B86}">
      <dgm:prSet/>
      <dgm:spPr/>
      <dgm:t>
        <a:bodyPr/>
        <a:lstStyle/>
        <a:p>
          <a:endParaRPr lang="en-US" sz="1200"/>
        </a:p>
      </dgm:t>
    </dgm:pt>
    <dgm:pt modelId="{BA16807E-50D8-476D-A832-0D418442D40D}">
      <dgm:prSet phldrT="[Text]" custT="1"/>
      <dgm:spPr/>
      <dgm:t>
        <a:bodyPr/>
        <a:lstStyle/>
        <a:p>
          <a:r>
            <a:rPr lang="en-US" sz="2400" dirty="0" smtClean="0"/>
            <a:t>Disadvantages:</a:t>
          </a:r>
          <a:endParaRPr lang="en-US" sz="2800" dirty="0"/>
        </a:p>
      </dgm:t>
    </dgm:pt>
    <dgm:pt modelId="{35BD3DEB-3BD5-462F-82E2-5389FC94D137}" type="parTrans" cxnId="{2A063093-9C9F-4506-B88B-85A6C3027B1B}">
      <dgm:prSet/>
      <dgm:spPr/>
      <dgm:t>
        <a:bodyPr/>
        <a:lstStyle/>
        <a:p>
          <a:endParaRPr lang="en-US" sz="1200"/>
        </a:p>
      </dgm:t>
    </dgm:pt>
    <dgm:pt modelId="{6B103F7C-1119-4816-A096-0D1EE5BF7F1E}" type="sibTrans" cxnId="{2A063093-9C9F-4506-B88B-85A6C3027B1B}">
      <dgm:prSet/>
      <dgm:spPr/>
      <dgm:t>
        <a:bodyPr/>
        <a:lstStyle/>
        <a:p>
          <a:endParaRPr lang="en-US" sz="1200"/>
        </a:p>
      </dgm:t>
    </dgm:pt>
    <dgm:pt modelId="{FFA87726-D1C0-4FA5-9FAF-0B7680E878D6}">
      <dgm:prSet phldrT="[Text]" custT="1"/>
      <dgm:spPr/>
      <dgm:t>
        <a:bodyPr/>
        <a:lstStyle/>
        <a:p>
          <a:r>
            <a:rPr lang="en-US" sz="2000" dirty="0" smtClean="0"/>
            <a:t>possible high transportation costs; competing with low- cost location manufacturers; lack of control over independent distributors</a:t>
          </a:r>
          <a:endParaRPr lang="en-US" sz="2000" dirty="0"/>
        </a:p>
      </dgm:t>
    </dgm:pt>
    <dgm:pt modelId="{21F8FFD2-739E-4560-B2CF-4F7D328901D3}" type="parTrans" cxnId="{BE27809A-C981-4022-9BAE-E5082687C354}">
      <dgm:prSet/>
      <dgm:spPr/>
      <dgm:t>
        <a:bodyPr/>
        <a:lstStyle/>
        <a:p>
          <a:endParaRPr lang="en-US" sz="1200"/>
        </a:p>
      </dgm:t>
    </dgm:pt>
    <dgm:pt modelId="{E753E44D-E5AC-4D18-B833-8BFB78A32222}" type="sibTrans" cxnId="{BE27809A-C981-4022-9BAE-E5082687C354}">
      <dgm:prSet/>
      <dgm:spPr/>
      <dgm:t>
        <a:bodyPr/>
        <a:lstStyle/>
        <a:p>
          <a:endParaRPr lang="en-US" sz="1200"/>
        </a:p>
      </dgm:t>
    </dgm:pt>
    <dgm:pt modelId="{12C95CDB-D1F3-4A9E-9E30-B06434039B7A}" type="pres">
      <dgm:prSet presAssocID="{B4D0FC5C-9989-40E0-ACD9-3926A2FCF5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11B5DE-CBDE-49E4-A8C3-57D6FDCD3A03}" type="pres">
      <dgm:prSet presAssocID="{994F3CAC-7271-4A53-AC5B-9B236A38AB65}" presName="parentText" presStyleLbl="node1" presStyleIdx="0" presStyleCnt="2" custScaleY="457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D8E89-5B6A-463E-9FF7-7D4D33BFCCF5}" type="pres">
      <dgm:prSet presAssocID="{994F3CAC-7271-4A53-AC5B-9B236A38AB6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8FB96-AEF9-4DE0-B7BD-6F8A0B956E7A}" type="pres">
      <dgm:prSet presAssocID="{BA16807E-50D8-476D-A832-0D418442D40D}" presName="parentText" presStyleLbl="node1" presStyleIdx="1" presStyleCnt="2" custScaleY="457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DEF08-2F59-4F61-A67A-AB6CA60998F5}" type="pres">
      <dgm:prSet presAssocID="{BA16807E-50D8-476D-A832-0D418442D40D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DFE42E-8FE8-43D4-B351-F83486D2C69D}" type="presOf" srcId="{B4D0FC5C-9989-40E0-ACD9-3926A2FCF591}" destId="{12C95CDB-D1F3-4A9E-9E30-B06434039B7A}" srcOrd="0" destOrd="0" presId="urn:microsoft.com/office/officeart/2005/8/layout/vList2"/>
    <dgm:cxn modelId="{897AD00E-7F7D-4008-ABCA-A7A9E6F1DEAC}" srcId="{B4D0FC5C-9989-40E0-ACD9-3926A2FCF591}" destId="{994F3CAC-7271-4A53-AC5B-9B236A38AB65}" srcOrd="0" destOrd="0" parTransId="{941626D6-90B0-4F43-914F-DF206D85DB23}" sibTransId="{07AB969A-6B87-4A01-A200-427E507AD6A1}"/>
    <dgm:cxn modelId="{DE16A63A-61D4-4EFA-9C1F-051634C32B86}" srcId="{994F3CAC-7271-4A53-AC5B-9B236A38AB65}" destId="{2B503FEB-A264-4CEB-B51B-C7E374E6CFBE}" srcOrd="0" destOrd="0" parTransId="{A283FD09-0AA4-4500-8A57-6D974B8FB7D9}" sibTransId="{4E3D115D-47C5-40F4-83C4-9E2074B17053}"/>
    <dgm:cxn modelId="{36B96D84-5D4E-44B1-9F96-7DF138F371C3}" type="presOf" srcId="{2B503FEB-A264-4CEB-B51B-C7E374E6CFBE}" destId="{526D8E89-5B6A-463E-9FF7-7D4D33BFCCF5}" srcOrd="0" destOrd="0" presId="urn:microsoft.com/office/officeart/2005/8/layout/vList2"/>
    <dgm:cxn modelId="{50A1698F-26C2-40CC-A853-65134CC185E8}" type="presOf" srcId="{FFA87726-D1C0-4FA5-9FAF-0B7680E878D6}" destId="{C83DEF08-2F59-4F61-A67A-AB6CA60998F5}" srcOrd="0" destOrd="0" presId="urn:microsoft.com/office/officeart/2005/8/layout/vList2"/>
    <dgm:cxn modelId="{F50B680A-A93B-4B50-9DCC-DE6BB17693C8}" type="presOf" srcId="{BA16807E-50D8-476D-A832-0D418442D40D}" destId="{CF88FB96-AEF9-4DE0-B7BD-6F8A0B956E7A}" srcOrd="0" destOrd="0" presId="urn:microsoft.com/office/officeart/2005/8/layout/vList2"/>
    <dgm:cxn modelId="{BE27809A-C981-4022-9BAE-E5082687C354}" srcId="{BA16807E-50D8-476D-A832-0D418442D40D}" destId="{FFA87726-D1C0-4FA5-9FAF-0B7680E878D6}" srcOrd="0" destOrd="0" parTransId="{21F8FFD2-739E-4560-B2CF-4F7D328901D3}" sibTransId="{E753E44D-E5AC-4D18-B833-8BFB78A32222}"/>
    <dgm:cxn modelId="{2A063093-9C9F-4506-B88B-85A6C3027B1B}" srcId="{B4D0FC5C-9989-40E0-ACD9-3926A2FCF591}" destId="{BA16807E-50D8-476D-A832-0D418442D40D}" srcOrd="1" destOrd="0" parTransId="{35BD3DEB-3BD5-462F-82E2-5389FC94D137}" sibTransId="{6B103F7C-1119-4816-A096-0D1EE5BF7F1E}"/>
    <dgm:cxn modelId="{DA44937E-72A5-4BFA-B172-07C2A46A00FE}" type="presOf" srcId="{994F3CAC-7271-4A53-AC5B-9B236A38AB65}" destId="{CE11B5DE-CBDE-49E4-A8C3-57D6FDCD3A03}" srcOrd="0" destOrd="0" presId="urn:microsoft.com/office/officeart/2005/8/layout/vList2"/>
    <dgm:cxn modelId="{CCCC382A-87A3-4DBE-A59B-21CA65197DF6}" type="presParOf" srcId="{12C95CDB-D1F3-4A9E-9E30-B06434039B7A}" destId="{CE11B5DE-CBDE-49E4-A8C3-57D6FDCD3A03}" srcOrd="0" destOrd="0" presId="urn:microsoft.com/office/officeart/2005/8/layout/vList2"/>
    <dgm:cxn modelId="{60B06001-B43D-4A9F-9CE6-4C5E95C15DF4}" type="presParOf" srcId="{12C95CDB-D1F3-4A9E-9E30-B06434039B7A}" destId="{526D8E89-5B6A-463E-9FF7-7D4D33BFCCF5}" srcOrd="1" destOrd="0" presId="urn:microsoft.com/office/officeart/2005/8/layout/vList2"/>
    <dgm:cxn modelId="{F906CC3D-6E84-481C-8382-35D730142DDF}" type="presParOf" srcId="{12C95CDB-D1F3-4A9E-9E30-B06434039B7A}" destId="{CF88FB96-AEF9-4DE0-B7BD-6F8A0B956E7A}" srcOrd="2" destOrd="0" presId="urn:microsoft.com/office/officeart/2005/8/layout/vList2"/>
    <dgm:cxn modelId="{8D857517-AFA0-465B-9506-D92BCAB153C6}" type="presParOf" srcId="{12C95CDB-D1F3-4A9E-9E30-B06434039B7A}" destId="{C83DEF08-2F59-4F61-A67A-AB6CA60998F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4D0FC5C-9989-40E0-ACD9-3926A2FCF5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4F3CAC-7271-4A53-AC5B-9B236A38AB65}">
      <dgm:prSet phldrT="[Text]" custT="1"/>
      <dgm:spPr/>
      <dgm:t>
        <a:bodyPr/>
        <a:lstStyle/>
        <a:p>
          <a:r>
            <a:rPr lang="en-US" sz="2400" dirty="0" smtClean="0"/>
            <a:t>Advantages:</a:t>
          </a:r>
          <a:endParaRPr lang="en-US" sz="2800" dirty="0"/>
        </a:p>
      </dgm:t>
    </dgm:pt>
    <dgm:pt modelId="{941626D6-90B0-4F43-914F-DF206D85DB23}" type="parTrans" cxnId="{897AD00E-7F7D-4008-ABCA-A7A9E6F1DEAC}">
      <dgm:prSet/>
      <dgm:spPr/>
      <dgm:t>
        <a:bodyPr/>
        <a:lstStyle/>
        <a:p>
          <a:endParaRPr lang="en-US" sz="1200"/>
        </a:p>
      </dgm:t>
    </dgm:pt>
    <dgm:pt modelId="{07AB969A-6B87-4A01-A200-427E507AD6A1}" type="sibTrans" cxnId="{897AD00E-7F7D-4008-ABCA-A7A9E6F1DEAC}">
      <dgm:prSet/>
      <dgm:spPr/>
      <dgm:t>
        <a:bodyPr/>
        <a:lstStyle/>
        <a:p>
          <a:endParaRPr lang="en-US" sz="1200"/>
        </a:p>
      </dgm:t>
    </dgm:pt>
    <dgm:pt modelId="{2B503FEB-A264-4CEB-B51B-C7E374E6CFBE}">
      <dgm:prSet phldrT="[Text]" custT="1"/>
      <dgm:spPr/>
      <dgm:t>
        <a:bodyPr/>
        <a:lstStyle/>
        <a:p>
          <a:r>
            <a:rPr lang="en-US" sz="2000" dirty="0" smtClean="0"/>
            <a:t>earn a return on knowledge asset; less risky than conventional FDI</a:t>
          </a:r>
          <a:endParaRPr lang="en-US" sz="2000" dirty="0"/>
        </a:p>
      </dgm:t>
    </dgm:pt>
    <dgm:pt modelId="{A283FD09-0AA4-4500-8A57-6D974B8FB7D9}" type="parTrans" cxnId="{DE16A63A-61D4-4EFA-9C1F-051634C32B86}">
      <dgm:prSet/>
      <dgm:spPr/>
      <dgm:t>
        <a:bodyPr/>
        <a:lstStyle/>
        <a:p>
          <a:endParaRPr lang="en-US" sz="1200"/>
        </a:p>
      </dgm:t>
    </dgm:pt>
    <dgm:pt modelId="{4E3D115D-47C5-40F4-83C4-9E2074B17053}" type="sibTrans" cxnId="{DE16A63A-61D4-4EFA-9C1F-051634C32B86}">
      <dgm:prSet/>
      <dgm:spPr/>
      <dgm:t>
        <a:bodyPr/>
        <a:lstStyle/>
        <a:p>
          <a:endParaRPr lang="en-US" sz="1200"/>
        </a:p>
      </dgm:t>
    </dgm:pt>
    <dgm:pt modelId="{FFA87726-D1C0-4FA5-9FAF-0B7680E878D6}">
      <dgm:prSet phldrT="[Text]" custT="1"/>
      <dgm:spPr/>
      <dgm:t>
        <a:bodyPr/>
        <a:lstStyle/>
        <a:p>
          <a:r>
            <a:rPr lang="en-US" sz="2000" dirty="0" smtClean="0"/>
            <a:t>no long-term interest in the foreign country; may create a future competitor; selling process technology may expose the company’s proprietary know-how</a:t>
          </a:r>
          <a:endParaRPr lang="en-US" sz="2000" dirty="0"/>
        </a:p>
      </dgm:t>
    </dgm:pt>
    <dgm:pt modelId="{21F8FFD2-739E-4560-B2CF-4F7D328901D3}" type="parTrans" cxnId="{BE27809A-C981-4022-9BAE-E5082687C354}">
      <dgm:prSet/>
      <dgm:spPr/>
      <dgm:t>
        <a:bodyPr/>
        <a:lstStyle/>
        <a:p>
          <a:endParaRPr lang="en-US" sz="1200"/>
        </a:p>
      </dgm:t>
    </dgm:pt>
    <dgm:pt modelId="{E753E44D-E5AC-4D18-B833-8BFB78A32222}" type="sibTrans" cxnId="{BE27809A-C981-4022-9BAE-E5082687C354}">
      <dgm:prSet/>
      <dgm:spPr/>
      <dgm:t>
        <a:bodyPr/>
        <a:lstStyle/>
        <a:p>
          <a:endParaRPr lang="en-US" sz="1200"/>
        </a:p>
      </dgm:t>
    </dgm:pt>
    <dgm:pt modelId="{BA16807E-50D8-476D-A832-0D418442D40D}">
      <dgm:prSet phldrT="[Text]" custT="1"/>
      <dgm:spPr/>
      <dgm:t>
        <a:bodyPr/>
        <a:lstStyle/>
        <a:p>
          <a:r>
            <a:rPr lang="en-US" sz="2400" dirty="0" smtClean="0"/>
            <a:t>Disadvantages:</a:t>
          </a:r>
          <a:endParaRPr lang="en-US" sz="2800" dirty="0"/>
        </a:p>
      </dgm:t>
    </dgm:pt>
    <dgm:pt modelId="{6B103F7C-1119-4816-A096-0D1EE5BF7F1E}" type="sibTrans" cxnId="{2A063093-9C9F-4506-B88B-85A6C3027B1B}">
      <dgm:prSet/>
      <dgm:spPr/>
      <dgm:t>
        <a:bodyPr/>
        <a:lstStyle/>
        <a:p>
          <a:endParaRPr lang="en-US" sz="1200"/>
        </a:p>
      </dgm:t>
    </dgm:pt>
    <dgm:pt modelId="{35BD3DEB-3BD5-462F-82E2-5389FC94D137}" type="parTrans" cxnId="{2A063093-9C9F-4506-B88B-85A6C3027B1B}">
      <dgm:prSet/>
      <dgm:spPr/>
      <dgm:t>
        <a:bodyPr/>
        <a:lstStyle/>
        <a:p>
          <a:endParaRPr lang="en-US" sz="1200"/>
        </a:p>
      </dgm:t>
    </dgm:pt>
    <dgm:pt modelId="{12C95CDB-D1F3-4A9E-9E30-B06434039B7A}" type="pres">
      <dgm:prSet presAssocID="{B4D0FC5C-9989-40E0-ACD9-3926A2FCF5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11B5DE-CBDE-49E4-A8C3-57D6FDCD3A03}" type="pres">
      <dgm:prSet presAssocID="{994F3CAC-7271-4A53-AC5B-9B236A38AB65}" presName="parentText" presStyleLbl="node1" presStyleIdx="0" presStyleCnt="2" custScaleY="45793" custLinFactNeighborX="-1544" custLinFactNeighborY="-8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D8E89-5B6A-463E-9FF7-7D4D33BFCCF5}" type="pres">
      <dgm:prSet presAssocID="{994F3CAC-7271-4A53-AC5B-9B236A38AB6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8FB96-AEF9-4DE0-B7BD-6F8A0B956E7A}" type="pres">
      <dgm:prSet presAssocID="{BA16807E-50D8-476D-A832-0D418442D40D}" presName="parentText" presStyleLbl="node1" presStyleIdx="1" presStyleCnt="2" custScaleY="45793" custLinFactNeighborY="-4080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DEF08-2F59-4F61-A67A-AB6CA60998F5}" type="pres">
      <dgm:prSet presAssocID="{BA16807E-50D8-476D-A832-0D418442D40D}" presName="childText" presStyleLbl="revTx" presStyleIdx="1" presStyleCnt="2" custLinFactNeighborY="-265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DFE42E-8FE8-43D4-B351-F83486D2C69D}" type="presOf" srcId="{B4D0FC5C-9989-40E0-ACD9-3926A2FCF591}" destId="{12C95CDB-D1F3-4A9E-9E30-B06434039B7A}" srcOrd="0" destOrd="0" presId="urn:microsoft.com/office/officeart/2005/8/layout/vList2"/>
    <dgm:cxn modelId="{897AD00E-7F7D-4008-ABCA-A7A9E6F1DEAC}" srcId="{B4D0FC5C-9989-40E0-ACD9-3926A2FCF591}" destId="{994F3CAC-7271-4A53-AC5B-9B236A38AB65}" srcOrd="0" destOrd="0" parTransId="{941626D6-90B0-4F43-914F-DF206D85DB23}" sibTransId="{07AB969A-6B87-4A01-A200-427E507AD6A1}"/>
    <dgm:cxn modelId="{DE16A63A-61D4-4EFA-9C1F-051634C32B86}" srcId="{994F3CAC-7271-4A53-AC5B-9B236A38AB65}" destId="{2B503FEB-A264-4CEB-B51B-C7E374E6CFBE}" srcOrd="0" destOrd="0" parTransId="{A283FD09-0AA4-4500-8A57-6D974B8FB7D9}" sibTransId="{4E3D115D-47C5-40F4-83C4-9E2074B17053}"/>
    <dgm:cxn modelId="{36B96D84-5D4E-44B1-9F96-7DF138F371C3}" type="presOf" srcId="{2B503FEB-A264-4CEB-B51B-C7E374E6CFBE}" destId="{526D8E89-5B6A-463E-9FF7-7D4D33BFCCF5}" srcOrd="0" destOrd="0" presId="urn:microsoft.com/office/officeart/2005/8/layout/vList2"/>
    <dgm:cxn modelId="{50A1698F-26C2-40CC-A853-65134CC185E8}" type="presOf" srcId="{FFA87726-D1C0-4FA5-9FAF-0B7680E878D6}" destId="{C83DEF08-2F59-4F61-A67A-AB6CA60998F5}" srcOrd="0" destOrd="0" presId="urn:microsoft.com/office/officeart/2005/8/layout/vList2"/>
    <dgm:cxn modelId="{F50B680A-A93B-4B50-9DCC-DE6BB17693C8}" type="presOf" srcId="{BA16807E-50D8-476D-A832-0D418442D40D}" destId="{CF88FB96-AEF9-4DE0-B7BD-6F8A0B956E7A}" srcOrd="0" destOrd="0" presId="urn:microsoft.com/office/officeart/2005/8/layout/vList2"/>
    <dgm:cxn modelId="{BE27809A-C981-4022-9BAE-E5082687C354}" srcId="{BA16807E-50D8-476D-A832-0D418442D40D}" destId="{FFA87726-D1C0-4FA5-9FAF-0B7680E878D6}" srcOrd="0" destOrd="0" parTransId="{21F8FFD2-739E-4560-B2CF-4F7D328901D3}" sibTransId="{E753E44D-E5AC-4D18-B833-8BFB78A32222}"/>
    <dgm:cxn modelId="{2A063093-9C9F-4506-B88B-85A6C3027B1B}" srcId="{B4D0FC5C-9989-40E0-ACD9-3926A2FCF591}" destId="{BA16807E-50D8-476D-A832-0D418442D40D}" srcOrd="1" destOrd="0" parTransId="{35BD3DEB-3BD5-462F-82E2-5389FC94D137}" sibTransId="{6B103F7C-1119-4816-A096-0D1EE5BF7F1E}"/>
    <dgm:cxn modelId="{DA44937E-72A5-4BFA-B172-07C2A46A00FE}" type="presOf" srcId="{994F3CAC-7271-4A53-AC5B-9B236A38AB65}" destId="{CE11B5DE-CBDE-49E4-A8C3-57D6FDCD3A03}" srcOrd="0" destOrd="0" presId="urn:microsoft.com/office/officeart/2005/8/layout/vList2"/>
    <dgm:cxn modelId="{CCCC382A-87A3-4DBE-A59B-21CA65197DF6}" type="presParOf" srcId="{12C95CDB-D1F3-4A9E-9E30-B06434039B7A}" destId="{CE11B5DE-CBDE-49E4-A8C3-57D6FDCD3A03}" srcOrd="0" destOrd="0" presId="urn:microsoft.com/office/officeart/2005/8/layout/vList2"/>
    <dgm:cxn modelId="{60B06001-B43D-4A9F-9CE6-4C5E95C15DF4}" type="presParOf" srcId="{12C95CDB-D1F3-4A9E-9E30-B06434039B7A}" destId="{526D8E89-5B6A-463E-9FF7-7D4D33BFCCF5}" srcOrd="1" destOrd="0" presId="urn:microsoft.com/office/officeart/2005/8/layout/vList2"/>
    <dgm:cxn modelId="{F906CC3D-6E84-481C-8382-35D730142DDF}" type="presParOf" srcId="{12C95CDB-D1F3-4A9E-9E30-B06434039B7A}" destId="{CF88FB96-AEF9-4DE0-B7BD-6F8A0B956E7A}" srcOrd="2" destOrd="0" presId="urn:microsoft.com/office/officeart/2005/8/layout/vList2"/>
    <dgm:cxn modelId="{8D857517-AFA0-465B-9506-D92BCAB153C6}" type="presParOf" srcId="{12C95CDB-D1F3-4A9E-9E30-B06434039B7A}" destId="{C83DEF08-2F59-4F61-A67A-AB6CA60998F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D0FC5C-9989-40E0-ACD9-3926A2FCF5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4F3CAC-7271-4A53-AC5B-9B236A38AB65}">
      <dgm:prSet phldrT="[Text]" custT="1"/>
      <dgm:spPr/>
      <dgm:t>
        <a:bodyPr/>
        <a:lstStyle/>
        <a:p>
          <a:r>
            <a:rPr lang="en-US" sz="2400" dirty="0" smtClean="0"/>
            <a:t>Advantages:</a:t>
          </a:r>
          <a:endParaRPr lang="en-US" sz="2800" dirty="0"/>
        </a:p>
      </dgm:t>
    </dgm:pt>
    <dgm:pt modelId="{941626D6-90B0-4F43-914F-DF206D85DB23}" type="parTrans" cxnId="{897AD00E-7F7D-4008-ABCA-A7A9E6F1DEAC}">
      <dgm:prSet/>
      <dgm:spPr/>
      <dgm:t>
        <a:bodyPr/>
        <a:lstStyle/>
        <a:p>
          <a:endParaRPr lang="en-US" sz="1200"/>
        </a:p>
      </dgm:t>
    </dgm:pt>
    <dgm:pt modelId="{07AB969A-6B87-4A01-A200-427E507AD6A1}" type="sibTrans" cxnId="{897AD00E-7F7D-4008-ABCA-A7A9E6F1DEAC}">
      <dgm:prSet/>
      <dgm:spPr/>
      <dgm:t>
        <a:bodyPr/>
        <a:lstStyle/>
        <a:p>
          <a:endParaRPr lang="en-US" sz="1200"/>
        </a:p>
      </dgm:t>
    </dgm:pt>
    <dgm:pt modelId="{2B503FEB-A264-4CEB-B51B-C7E374E6CFBE}">
      <dgm:prSet phldrT="[Text]" custT="1"/>
      <dgm:spPr/>
      <dgm:t>
        <a:bodyPr/>
        <a:lstStyle/>
        <a:p>
          <a:r>
            <a:rPr lang="en-US" sz="2000" dirty="0" smtClean="0"/>
            <a:t>low development costs and risks; moderate level of  involvement and commitment</a:t>
          </a:r>
          <a:endParaRPr lang="en-US" sz="2000" dirty="0"/>
        </a:p>
      </dgm:t>
    </dgm:pt>
    <dgm:pt modelId="{A283FD09-0AA4-4500-8A57-6D974B8FB7D9}" type="parTrans" cxnId="{DE16A63A-61D4-4EFA-9C1F-051634C32B86}">
      <dgm:prSet/>
      <dgm:spPr/>
      <dgm:t>
        <a:bodyPr/>
        <a:lstStyle/>
        <a:p>
          <a:endParaRPr lang="en-US" sz="1200"/>
        </a:p>
      </dgm:t>
    </dgm:pt>
    <dgm:pt modelId="{4E3D115D-47C5-40F4-83C4-9E2074B17053}" type="sibTrans" cxnId="{DE16A63A-61D4-4EFA-9C1F-051634C32B86}">
      <dgm:prSet/>
      <dgm:spPr/>
      <dgm:t>
        <a:bodyPr/>
        <a:lstStyle/>
        <a:p>
          <a:endParaRPr lang="en-US" sz="1200"/>
        </a:p>
      </dgm:t>
    </dgm:pt>
    <dgm:pt modelId="{FFA87726-D1C0-4FA5-9FAF-0B7680E878D6}">
      <dgm:prSet phldrT="[Text]" custT="1"/>
      <dgm:spPr/>
      <dgm:t>
        <a:bodyPr/>
        <a:lstStyle/>
        <a:p>
          <a:r>
            <a:rPr lang="en-US" sz="2000" dirty="0" smtClean="0"/>
            <a:t>lack of control over the licensed asset; inability to benefit from location and experience curve benefits; inability to engage in global strategic coordination </a:t>
          </a:r>
          <a:endParaRPr lang="en-US" sz="2000" dirty="0"/>
        </a:p>
      </dgm:t>
    </dgm:pt>
    <dgm:pt modelId="{21F8FFD2-739E-4560-B2CF-4F7D328901D3}" type="parTrans" cxnId="{BE27809A-C981-4022-9BAE-E5082687C354}">
      <dgm:prSet/>
      <dgm:spPr/>
      <dgm:t>
        <a:bodyPr/>
        <a:lstStyle/>
        <a:p>
          <a:endParaRPr lang="en-US" sz="1200"/>
        </a:p>
      </dgm:t>
    </dgm:pt>
    <dgm:pt modelId="{E753E44D-E5AC-4D18-B833-8BFB78A32222}" type="sibTrans" cxnId="{BE27809A-C981-4022-9BAE-E5082687C354}">
      <dgm:prSet/>
      <dgm:spPr/>
      <dgm:t>
        <a:bodyPr/>
        <a:lstStyle/>
        <a:p>
          <a:endParaRPr lang="en-US" sz="1200"/>
        </a:p>
      </dgm:t>
    </dgm:pt>
    <dgm:pt modelId="{BA16807E-50D8-476D-A832-0D418442D40D}">
      <dgm:prSet phldrT="[Text]" custT="1"/>
      <dgm:spPr/>
      <dgm:t>
        <a:bodyPr/>
        <a:lstStyle/>
        <a:p>
          <a:r>
            <a:rPr lang="en-US" sz="2400" dirty="0" smtClean="0"/>
            <a:t>Disadvantages:</a:t>
          </a:r>
          <a:endParaRPr lang="en-US" sz="2800" dirty="0"/>
        </a:p>
      </dgm:t>
    </dgm:pt>
    <dgm:pt modelId="{6B103F7C-1119-4816-A096-0D1EE5BF7F1E}" type="sibTrans" cxnId="{2A063093-9C9F-4506-B88B-85A6C3027B1B}">
      <dgm:prSet/>
      <dgm:spPr/>
      <dgm:t>
        <a:bodyPr/>
        <a:lstStyle/>
        <a:p>
          <a:endParaRPr lang="en-US" sz="1200"/>
        </a:p>
      </dgm:t>
    </dgm:pt>
    <dgm:pt modelId="{35BD3DEB-3BD5-462F-82E2-5389FC94D137}" type="parTrans" cxnId="{2A063093-9C9F-4506-B88B-85A6C3027B1B}">
      <dgm:prSet/>
      <dgm:spPr/>
      <dgm:t>
        <a:bodyPr/>
        <a:lstStyle/>
        <a:p>
          <a:endParaRPr lang="en-US" sz="1200"/>
        </a:p>
      </dgm:t>
    </dgm:pt>
    <dgm:pt modelId="{12C95CDB-D1F3-4A9E-9E30-B06434039B7A}" type="pres">
      <dgm:prSet presAssocID="{B4D0FC5C-9989-40E0-ACD9-3926A2FCF5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11B5DE-CBDE-49E4-A8C3-57D6FDCD3A03}" type="pres">
      <dgm:prSet presAssocID="{994F3CAC-7271-4A53-AC5B-9B236A38AB65}" presName="parentText" presStyleLbl="node1" presStyleIdx="0" presStyleCnt="2" custScaleY="45793" custLinFactNeighborX="-1544" custLinFactNeighborY="-8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D8E89-5B6A-463E-9FF7-7D4D33BFCCF5}" type="pres">
      <dgm:prSet presAssocID="{994F3CAC-7271-4A53-AC5B-9B236A38AB6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8FB96-AEF9-4DE0-B7BD-6F8A0B956E7A}" type="pres">
      <dgm:prSet presAssocID="{BA16807E-50D8-476D-A832-0D418442D40D}" presName="parentText" presStyleLbl="node1" presStyleIdx="1" presStyleCnt="2" custScaleY="45793" custLinFactNeighborY="-358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DEF08-2F59-4F61-A67A-AB6CA60998F5}" type="pres">
      <dgm:prSet presAssocID="{BA16807E-50D8-476D-A832-0D418442D40D}" presName="childText" presStyleLbl="revTx" presStyleIdx="1" presStyleCnt="2" custLinFactNeighborY="-265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DFE42E-8FE8-43D4-B351-F83486D2C69D}" type="presOf" srcId="{B4D0FC5C-9989-40E0-ACD9-3926A2FCF591}" destId="{12C95CDB-D1F3-4A9E-9E30-B06434039B7A}" srcOrd="0" destOrd="0" presId="urn:microsoft.com/office/officeart/2005/8/layout/vList2"/>
    <dgm:cxn modelId="{897AD00E-7F7D-4008-ABCA-A7A9E6F1DEAC}" srcId="{B4D0FC5C-9989-40E0-ACD9-3926A2FCF591}" destId="{994F3CAC-7271-4A53-AC5B-9B236A38AB65}" srcOrd="0" destOrd="0" parTransId="{941626D6-90B0-4F43-914F-DF206D85DB23}" sibTransId="{07AB969A-6B87-4A01-A200-427E507AD6A1}"/>
    <dgm:cxn modelId="{DE16A63A-61D4-4EFA-9C1F-051634C32B86}" srcId="{994F3CAC-7271-4A53-AC5B-9B236A38AB65}" destId="{2B503FEB-A264-4CEB-B51B-C7E374E6CFBE}" srcOrd="0" destOrd="0" parTransId="{A283FD09-0AA4-4500-8A57-6D974B8FB7D9}" sibTransId="{4E3D115D-47C5-40F4-83C4-9E2074B17053}"/>
    <dgm:cxn modelId="{36B96D84-5D4E-44B1-9F96-7DF138F371C3}" type="presOf" srcId="{2B503FEB-A264-4CEB-B51B-C7E374E6CFBE}" destId="{526D8E89-5B6A-463E-9FF7-7D4D33BFCCF5}" srcOrd="0" destOrd="0" presId="urn:microsoft.com/office/officeart/2005/8/layout/vList2"/>
    <dgm:cxn modelId="{50A1698F-26C2-40CC-A853-65134CC185E8}" type="presOf" srcId="{FFA87726-D1C0-4FA5-9FAF-0B7680E878D6}" destId="{C83DEF08-2F59-4F61-A67A-AB6CA60998F5}" srcOrd="0" destOrd="0" presId="urn:microsoft.com/office/officeart/2005/8/layout/vList2"/>
    <dgm:cxn modelId="{F50B680A-A93B-4B50-9DCC-DE6BB17693C8}" type="presOf" srcId="{BA16807E-50D8-476D-A832-0D418442D40D}" destId="{CF88FB96-AEF9-4DE0-B7BD-6F8A0B956E7A}" srcOrd="0" destOrd="0" presId="urn:microsoft.com/office/officeart/2005/8/layout/vList2"/>
    <dgm:cxn modelId="{BE27809A-C981-4022-9BAE-E5082687C354}" srcId="{BA16807E-50D8-476D-A832-0D418442D40D}" destId="{FFA87726-D1C0-4FA5-9FAF-0B7680E878D6}" srcOrd="0" destOrd="0" parTransId="{21F8FFD2-739E-4560-B2CF-4F7D328901D3}" sibTransId="{E753E44D-E5AC-4D18-B833-8BFB78A32222}"/>
    <dgm:cxn modelId="{2A063093-9C9F-4506-B88B-85A6C3027B1B}" srcId="{B4D0FC5C-9989-40E0-ACD9-3926A2FCF591}" destId="{BA16807E-50D8-476D-A832-0D418442D40D}" srcOrd="1" destOrd="0" parTransId="{35BD3DEB-3BD5-462F-82E2-5389FC94D137}" sibTransId="{6B103F7C-1119-4816-A096-0D1EE5BF7F1E}"/>
    <dgm:cxn modelId="{DA44937E-72A5-4BFA-B172-07C2A46A00FE}" type="presOf" srcId="{994F3CAC-7271-4A53-AC5B-9B236A38AB65}" destId="{CE11B5DE-CBDE-49E4-A8C3-57D6FDCD3A03}" srcOrd="0" destOrd="0" presId="urn:microsoft.com/office/officeart/2005/8/layout/vList2"/>
    <dgm:cxn modelId="{CCCC382A-87A3-4DBE-A59B-21CA65197DF6}" type="presParOf" srcId="{12C95CDB-D1F3-4A9E-9E30-B06434039B7A}" destId="{CE11B5DE-CBDE-49E4-A8C3-57D6FDCD3A03}" srcOrd="0" destOrd="0" presId="urn:microsoft.com/office/officeart/2005/8/layout/vList2"/>
    <dgm:cxn modelId="{60B06001-B43D-4A9F-9CE6-4C5E95C15DF4}" type="presParOf" srcId="{12C95CDB-D1F3-4A9E-9E30-B06434039B7A}" destId="{526D8E89-5B6A-463E-9FF7-7D4D33BFCCF5}" srcOrd="1" destOrd="0" presId="urn:microsoft.com/office/officeart/2005/8/layout/vList2"/>
    <dgm:cxn modelId="{F906CC3D-6E84-481C-8382-35D730142DDF}" type="presParOf" srcId="{12C95CDB-D1F3-4A9E-9E30-B06434039B7A}" destId="{CF88FB96-AEF9-4DE0-B7BD-6F8A0B956E7A}" srcOrd="2" destOrd="0" presId="urn:microsoft.com/office/officeart/2005/8/layout/vList2"/>
    <dgm:cxn modelId="{8D857517-AFA0-465B-9506-D92BCAB153C6}" type="presParOf" srcId="{12C95CDB-D1F3-4A9E-9E30-B06434039B7A}" destId="{C83DEF08-2F59-4F61-A67A-AB6CA60998F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4D0FC5C-9989-40E0-ACD9-3926A2FCF5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4F3CAC-7271-4A53-AC5B-9B236A38AB65}">
      <dgm:prSet phldrT="[Text]" custT="1"/>
      <dgm:spPr/>
      <dgm:t>
        <a:bodyPr/>
        <a:lstStyle/>
        <a:p>
          <a:r>
            <a:rPr lang="en-US" sz="2400" dirty="0" smtClean="0"/>
            <a:t>Advantages:</a:t>
          </a:r>
          <a:endParaRPr lang="en-US" sz="2800" dirty="0"/>
        </a:p>
      </dgm:t>
    </dgm:pt>
    <dgm:pt modelId="{941626D6-90B0-4F43-914F-DF206D85DB23}" type="parTrans" cxnId="{897AD00E-7F7D-4008-ABCA-A7A9E6F1DEAC}">
      <dgm:prSet/>
      <dgm:spPr/>
      <dgm:t>
        <a:bodyPr/>
        <a:lstStyle/>
        <a:p>
          <a:endParaRPr lang="en-US" sz="1200"/>
        </a:p>
      </dgm:t>
    </dgm:pt>
    <dgm:pt modelId="{07AB969A-6B87-4A01-A200-427E507AD6A1}" type="sibTrans" cxnId="{897AD00E-7F7D-4008-ABCA-A7A9E6F1DEAC}">
      <dgm:prSet/>
      <dgm:spPr/>
      <dgm:t>
        <a:bodyPr/>
        <a:lstStyle/>
        <a:p>
          <a:endParaRPr lang="en-US" sz="1200"/>
        </a:p>
      </dgm:t>
    </dgm:pt>
    <dgm:pt modelId="{2B503FEB-A264-4CEB-B51B-C7E374E6CFBE}">
      <dgm:prSet phldrT="[Text]" custT="1"/>
      <dgm:spPr/>
      <dgm:t>
        <a:bodyPr/>
        <a:lstStyle/>
        <a:p>
          <a:r>
            <a:rPr lang="en-US" sz="2000" dirty="0" smtClean="0"/>
            <a:t>reduces development costs and risks; possible circumvention of import barriers; and increased sales potential </a:t>
          </a:r>
          <a:endParaRPr lang="en-US" sz="2000" dirty="0"/>
        </a:p>
      </dgm:t>
    </dgm:pt>
    <dgm:pt modelId="{A283FD09-0AA4-4500-8A57-6D974B8FB7D9}" type="parTrans" cxnId="{DE16A63A-61D4-4EFA-9C1F-051634C32B86}">
      <dgm:prSet/>
      <dgm:spPr/>
      <dgm:t>
        <a:bodyPr/>
        <a:lstStyle/>
        <a:p>
          <a:endParaRPr lang="en-US" sz="1200"/>
        </a:p>
      </dgm:t>
    </dgm:pt>
    <dgm:pt modelId="{4E3D115D-47C5-40F4-83C4-9E2074B17053}" type="sibTrans" cxnId="{DE16A63A-61D4-4EFA-9C1F-051634C32B86}">
      <dgm:prSet/>
      <dgm:spPr/>
      <dgm:t>
        <a:bodyPr/>
        <a:lstStyle/>
        <a:p>
          <a:endParaRPr lang="en-US" sz="1200"/>
        </a:p>
      </dgm:t>
    </dgm:pt>
    <dgm:pt modelId="{FFA87726-D1C0-4FA5-9FAF-0B7680E878D6}">
      <dgm:prSet phldrT="[Text]" custT="1"/>
      <dgm:spPr/>
      <dgm:t>
        <a:bodyPr/>
        <a:lstStyle/>
        <a:p>
          <a:r>
            <a:rPr lang="en-US" sz="2000" dirty="0" smtClean="0"/>
            <a:t>needs frequent quality control to standardize product quality; inability to engage in coordinated global strategy </a:t>
          </a:r>
          <a:endParaRPr lang="en-US" sz="2000" dirty="0"/>
        </a:p>
      </dgm:t>
    </dgm:pt>
    <dgm:pt modelId="{21F8FFD2-739E-4560-B2CF-4F7D328901D3}" type="parTrans" cxnId="{BE27809A-C981-4022-9BAE-E5082687C354}">
      <dgm:prSet/>
      <dgm:spPr/>
      <dgm:t>
        <a:bodyPr/>
        <a:lstStyle/>
        <a:p>
          <a:endParaRPr lang="en-US" sz="1200"/>
        </a:p>
      </dgm:t>
    </dgm:pt>
    <dgm:pt modelId="{E753E44D-E5AC-4D18-B833-8BFB78A32222}" type="sibTrans" cxnId="{BE27809A-C981-4022-9BAE-E5082687C354}">
      <dgm:prSet/>
      <dgm:spPr/>
      <dgm:t>
        <a:bodyPr/>
        <a:lstStyle/>
        <a:p>
          <a:endParaRPr lang="en-US" sz="1200"/>
        </a:p>
      </dgm:t>
    </dgm:pt>
    <dgm:pt modelId="{BA16807E-50D8-476D-A832-0D418442D40D}">
      <dgm:prSet phldrT="[Text]" custT="1"/>
      <dgm:spPr/>
      <dgm:t>
        <a:bodyPr/>
        <a:lstStyle/>
        <a:p>
          <a:r>
            <a:rPr lang="en-US" sz="2400" dirty="0" smtClean="0"/>
            <a:t>Disadvantages:</a:t>
          </a:r>
          <a:endParaRPr lang="en-US" sz="2800" dirty="0"/>
        </a:p>
      </dgm:t>
    </dgm:pt>
    <dgm:pt modelId="{6B103F7C-1119-4816-A096-0D1EE5BF7F1E}" type="sibTrans" cxnId="{2A063093-9C9F-4506-B88B-85A6C3027B1B}">
      <dgm:prSet/>
      <dgm:spPr/>
      <dgm:t>
        <a:bodyPr/>
        <a:lstStyle/>
        <a:p>
          <a:endParaRPr lang="en-US" sz="1200"/>
        </a:p>
      </dgm:t>
    </dgm:pt>
    <dgm:pt modelId="{35BD3DEB-3BD5-462F-82E2-5389FC94D137}" type="parTrans" cxnId="{2A063093-9C9F-4506-B88B-85A6C3027B1B}">
      <dgm:prSet/>
      <dgm:spPr/>
      <dgm:t>
        <a:bodyPr/>
        <a:lstStyle/>
        <a:p>
          <a:endParaRPr lang="en-US" sz="1200"/>
        </a:p>
      </dgm:t>
    </dgm:pt>
    <dgm:pt modelId="{12C95CDB-D1F3-4A9E-9E30-B06434039B7A}" type="pres">
      <dgm:prSet presAssocID="{B4D0FC5C-9989-40E0-ACD9-3926A2FCF5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11B5DE-CBDE-49E4-A8C3-57D6FDCD3A03}" type="pres">
      <dgm:prSet presAssocID="{994F3CAC-7271-4A53-AC5B-9B236A38AB65}" presName="parentText" presStyleLbl="node1" presStyleIdx="0" presStyleCnt="2" custScaleY="45793" custLinFactNeighborX="-1544" custLinFactNeighborY="-8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D8E89-5B6A-463E-9FF7-7D4D33BFCCF5}" type="pres">
      <dgm:prSet presAssocID="{994F3CAC-7271-4A53-AC5B-9B236A38AB6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8FB96-AEF9-4DE0-B7BD-6F8A0B956E7A}" type="pres">
      <dgm:prSet presAssocID="{BA16807E-50D8-476D-A832-0D418442D40D}" presName="parentText" presStyleLbl="node1" presStyleIdx="1" presStyleCnt="2" custScaleY="45793" custLinFactNeighborY="-3247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DEF08-2F59-4F61-A67A-AB6CA60998F5}" type="pres">
      <dgm:prSet presAssocID="{BA16807E-50D8-476D-A832-0D418442D40D}" presName="childText" presStyleLbl="revTx" presStyleIdx="1" presStyleCnt="2" custLinFactNeighborY="-265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DFE42E-8FE8-43D4-B351-F83486D2C69D}" type="presOf" srcId="{B4D0FC5C-9989-40E0-ACD9-3926A2FCF591}" destId="{12C95CDB-D1F3-4A9E-9E30-B06434039B7A}" srcOrd="0" destOrd="0" presId="urn:microsoft.com/office/officeart/2005/8/layout/vList2"/>
    <dgm:cxn modelId="{897AD00E-7F7D-4008-ABCA-A7A9E6F1DEAC}" srcId="{B4D0FC5C-9989-40E0-ACD9-3926A2FCF591}" destId="{994F3CAC-7271-4A53-AC5B-9B236A38AB65}" srcOrd="0" destOrd="0" parTransId="{941626D6-90B0-4F43-914F-DF206D85DB23}" sibTransId="{07AB969A-6B87-4A01-A200-427E507AD6A1}"/>
    <dgm:cxn modelId="{DE16A63A-61D4-4EFA-9C1F-051634C32B86}" srcId="{994F3CAC-7271-4A53-AC5B-9B236A38AB65}" destId="{2B503FEB-A264-4CEB-B51B-C7E374E6CFBE}" srcOrd="0" destOrd="0" parTransId="{A283FD09-0AA4-4500-8A57-6D974B8FB7D9}" sibTransId="{4E3D115D-47C5-40F4-83C4-9E2074B17053}"/>
    <dgm:cxn modelId="{36B96D84-5D4E-44B1-9F96-7DF138F371C3}" type="presOf" srcId="{2B503FEB-A264-4CEB-B51B-C7E374E6CFBE}" destId="{526D8E89-5B6A-463E-9FF7-7D4D33BFCCF5}" srcOrd="0" destOrd="0" presId="urn:microsoft.com/office/officeart/2005/8/layout/vList2"/>
    <dgm:cxn modelId="{50A1698F-26C2-40CC-A853-65134CC185E8}" type="presOf" srcId="{FFA87726-D1C0-4FA5-9FAF-0B7680E878D6}" destId="{C83DEF08-2F59-4F61-A67A-AB6CA60998F5}" srcOrd="0" destOrd="0" presId="urn:microsoft.com/office/officeart/2005/8/layout/vList2"/>
    <dgm:cxn modelId="{F50B680A-A93B-4B50-9DCC-DE6BB17693C8}" type="presOf" srcId="{BA16807E-50D8-476D-A832-0D418442D40D}" destId="{CF88FB96-AEF9-4DE0-B7BD-6F8A0B956E7A}" srcOrd="0" destOrd="0" presId="urn:microsoft.com/office/officeart/2005/8/layout/vList2"/>
    <dgm:cxn modelId="{BE27809A-C981-4022-9BAE-E5082687C354}" srcId="{BA16807E-50D8-476D-A832-0D418442D40D}" destId="{FFA87726-D1C0-4FA5-9FAF-0B7680E878D6}" srcOrd="0" destOrd="0" parTransId="{21F8FFD2-739E-4560-B2CF-4F7D328901D3}" sibTransId="{E753E44D-E5AC-4D18-B833-8BFB78A32222}"/>
    <dgm:cxn modelId="{2A063093-9C9F-4506-B88B-85A6C3027B1B}" srcId="{B4D0FC5C-9989-40E0-ACD9-3926A2FCF591}" destId="{BA16807E-50D8-476D-A832-0D418442D40D}" srcOrd="1" destOrd="0" parTransId="{35BD3DEB-3BD5-462F-82E2-5389FC94D137}" sibTransId="{6B103F7C-1119-4816-A096-0D1EE5BF7F1E}"/>
    <dgm:cxn modelId="{DA44937E-72A5-4BFA-B172-07C2A46A00FE}" type="presOf" srcId="{994F3CAC-7271-4A53-AC5B-9B236A38AB65}" destId="{CE11B5DE-CBDE-49E4-A8C3-57D6FDCD3A03}" srcOrd="0" destOrd="0" presId="urn:microsoft.com/office/officeart/2005/8/layout/vList2"/>
    <dgm:cxn modelId="{CCCC382A-87A3-4DBE-A59B-21CA65197DF6}" type="presParOf" srcId="{12C95CDB-D1F3-4A9E-9E30-B06434039B7A}" destId="{CE11B5DE-CBDE-49E4-A8C3-57D6FDCD3A03}" srcOrd="0" destOrd="0" presId="urn:microsoft.com/office/officeart/2005/8/layout/vList2"/>
    <dgm:cxn modelId="{60B06001-B43D-4A9F-9CE6-4C5E95C15DF4}" type="presParOf" srcId="{12C95CDB-D1F3-4A9E-9E30-B06434039B7A}" destId="{526D8E89-5B6A-463E-9FF7-7D4D33BFCCF5}" srcOrd="1" destOrd="0" presId="urn:microsoft.com/office/officeart/2005/8/layout/vList2"/>
    <dgm:cxn modelId="{F906CC3D-6E84-481C-8382-35D730142DDF}" type="presParOf" srcId="{12C95CDB-D1F3-4A9E-9E30-B06434039B7A}" destId="{CF88FB96-AEF9-4DE0-B7BD-6F8A0B956E7A}" srcOrd="2" destOrd="0" presId="urn:microsoft.com/office/officeart/2005/8/layout/vList2"/>
    <dgm:cxn modelId="{8D857517-AFA0-465B-9506-D92BCAB153C6}" type="presParOf" srcId="{12C95CDB-D1F3-4A9E-9E30-B06434039B7A}" destId="{C83DEF08-2F59-4F61-A67A-AB6CA60998F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D0FC5C-9989-40E0-ACD9-3926A2FCF5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4F3CAC-7271-4A53-AC5B-9B236A38AB65}">
      <dgm:prSet phldrT="[Text]" custT="1"/>
      <dgm:spPr/>
      <dgm:t>
        <a:bodyPr/>
        <a:lstStyle/>
        <a:p>
          <a:r>
            <a:rPr lang="en-US" sz="2400" dirty="0" smtClean="0"/>
            <a:t>Advantages:</a:t>
          </a:r>
          <a:endParaRPr lang="en-US" sz="2800" dirty="0"/>
        </a:p>
      </dgm:t>
    </dgm:pt>
    <dgm:pt modelId="{941626D6-90B0-4F43-914F-DF206D85DB23}" type="parTrans" cxnId="{897AD00E-7F7D-4008-ABCA-A7A9E6F1DEAC}">
      <dgm:prSet/>
      <dgm:spPr/>
      <dgm:t>
        <a:bodyPr/>
        <a:lstStyle/>
        <a:p>
          <a:endParaRPr lang="en-US" sz="1200"/>
        </a:p>
      </dgm:t>
    </dgm:pt>
    <dgm:pt modelId="{07AB969A-6B87-4A01-A200-427E507AD6A1}" type="sibTrans" cxnId="{897AD00E-7F7D-4008-ABCA-A7A9E6F1DEAC}">
      <dgm:prSet/>
      <dgm:spPr/>
      <dgm:t>
        <a:bodyPr/>
        <a:lstStyle/>
        <a:p>
          <a:endParaRPr lang="en-US" sz="1200"/>
        </a:p>
      </dgm:t>
    </dgm:pt>
    <dgm:pt modelId="{2B503FEB-A264-4CEB-B51B-C7E374E6CFBE}">
      <dgm:prSet phldrT="[Text]" custT="1"/>
      <dgm:spPr/>
      <dgm:t>
        <a:bodyPr/>
        <a:lstStyle/>
        <a:p>
          <a:r>
            <a:rPr lang="en-US" sz="2000" dirty="0" smtClean="0"/>
            <a:t>benefits from partner’s knowledge; share costs/risks with partner; reduced political risk; typically no ownership restrictions when a local partner is involved</a:t>
          </a:r>
          <a:endParaRPr lang="en-US" sz="2000" dirty="0"/>
        </a:p>
      </dgm:t>
    </dgm:pt>
    <dgm:pt modelId="{A283FD09-0AA4-4500-8A57-6D974B8FB7D9}" type="parTrans" cxnId="{DE16A63A-61D4-4EFA-9C1F-051634C32B86}">
      <dgm:prSet/>
      <dgm:spPr/>
      <dgm:t>
        <a:bodyPr/>
        <a:lstStyle/>
        <a:p>
          <a:endParaRPr lang="en-US" sz="1200"/>
        </a:p>
      </dgm:t>
    </dgm:pt>
    <dgm:pt modelId="{4E3D115D-47C5-40F4-83C4-9E2074B17053}" type="sibTrans" cxnId="{DE16A63A-61D4-4EFA-9C1F-051634C32B86}">
      <dgm:prSet/>
      <dgm:spPr/>
      <dgm:t>
        <a:bodyPr/>
        <a:lstStyle/>
        <a:p>
          <a:endParaRPr lang="en-US" sz="1200"/>
        </a:p>
      </dgm:t>
    </dgm:pt>
    <dgm:pt modelId="{FFA87726-D1C0-4FA5-9FAF-0B7680E878D6}">
      <dgm:prSet phldrT="[Text]" custT="1"/>
      <dgm:spPr/>
      <dgm:t>
        <a:bodyPr/>
        <a:lstStyle/>
        <a:p>
          <a:r>
            <a:rPr lang="en-US" sz="2000" dirty="0" smtClean="0"/>
            <a:t>risk of giving control over proprietary technology to partner; does not allow global coordination of strategy; inability to realize cost savings that come from scale and experience economies</a:t>
          </a:r>
          <a:endParaRPr lang="en-US" sz="2000" dirty="0"/>
        </a:p>
      </dgm:t>
    </dgm:pt>
    <dgm:pt modelId="{21F8FFD2-739E-4560-B2CF-4F7D328901D3}" type="parTrans" cxnId="{BE27809A-C981-4022-9BAE-E5082687C354}">
      <dgm:prSet/>
      <dgm:spPr/>
      <dgm:t>
        <a:bodyPr/>
        <a:lstStyle/>
        <a:p>
          <a:endParaRPr lang="en-US" sz="1200"/>
        </a:p>
      </dgm:t>
    </dgm:pt>
    <dgm:pt modelId="{E753E44D-E5AC-4D18-B833-8BFB78A32222}" type="sibTrans" cxnId="{BE27809A-C981-4022-9BAE-E5082687C354}">
      <dgm:prSet/>
      <dgm:spPr/>
      <dgm:t>
        <a:bodyPr/>
        <a:lstStyle/>
        <a:p>
          <a:endParaRPr lang="en-US" sz="1200"/>
        </a:p>
      </dgm:t>
    </dgm:pt>
    <dgm:pt modelId="{BA16807E-50D8-476D-A832-0D418442D40D}">
      <dgm:prSet phldrT="[Text]" custT="1"/>
      <dgm:spPr/>
      <dgm:t>
        <a:bodyPr/>
        <a:lstStyle/>
        <a:p>
          <a:r>
            <a:rPr lang="en-US" sz="2400" dirty="0" smtClean="0"/>
            <a:t>Disadvantages:</a:t>
          </a:r>
          <a:endParaRPr lang="en-US" sz="2800" dirty="0"/>
        </a:p>
      </dgm:t>
    </dgm:pt>
    <dgm:pt modelId="{6B103F7C-1119-4816-A096-0D1EE5BF7F1E}" type="sibTrans" cxnId="{2A063093-9C9F-4506-B88B-85A6C3027B1B}">
      <dgm:prSet/>
      <dgm:spPr/>
      <dgm:t>
        <a:bodyPr/>
        <a:lstStyle/>
        <a:p>
          <a:endParaRPr lang="en-US" sz="1200"/>
        </a:p>
      </dgm:t>
    </dgm:pt>
    <dgm:pt modelId="{35BD3DEB-3BD5-462F-82E2-5389FC94D137}" type="parTrans" cxnId="{2A063093-9C9F-4506-B88B-85A6C3027B1B}">
      <dgm:prSet/>
      <dgm:spPr/>
      <dgm:t>
        <a:bodyPr/>
        <a:lstStyle/>
        <a:p>
          <a:endParaRPr lang="en-US" sz="1200"/>
        </a:p>
      </dgm:t>
    </dgm:pt>
    <dgm:pt modelId="{12C95CDB-D1F3-4A9E-9E30-B06434039B7A}" type="pres">
      <dgm:prSet presAssocID="{B4D0FC5C-9989-40E0-ACD9-3926A2FCF5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11B5DE-CBDE-49E4-A8C3-57D6FDCD3A03}" type="pres">
      <dgm:prSet presAssocID="{994F3CAC-7271-4A53-AC5B-9B236A38AB65}" presName="parentText" presStyleLbl="node1" presStyleIdx="0" presStyleCnt="2" custScaleY="45793" custLinFactNeighborX="-1544" custLinFactNeighborY="-8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D8E89-5B6A-463E-9FF7-7D4D33BFCCF5}" type="pres">
      <dgm:prSet presAssocID="{994F3CAC-7271-4A53-AC5B-9B236A38AB6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8FB96-AEF9-4DE0-B7BD-6F8A0B956E7A}" type="pres">
      <dgm:prSet presAssocID="{BA16807E-50D8-476D-A832-0D418442D40D}" presName="parentText" presStyleLbl="node1" presStyleIdx="1" presStyleCnt="2" custScaleY="45793" custLinFactNeighborY="-999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DEF08-2F59-4F61-A67A-AB6CA60998F5}" type="pres">
      <dgm:prSet presAssocID="{BA16807E-50D8-476D-A832-0D418442D40D}" presName="childText" presStyleLbl="revTx" presStyleIdx="1" presStyleCnt="2" custLinFactNeighborY="-73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DFE42E-8FE8-43D4-B351-F83486D2C69D}" type="presOf" srcId="{B4D0FC5C-9989-40E0-ACD9-3926A2FCF591}" destId="{12C95CDB-D1F3-4A9E-9E30-B06434039B7A}" srcOrd="0" destOrd="0" presId="urn:microsoft.com/office/officeart/2005/8/layout/vList2"/>
    <dgm:cxn modelId="{897AD00E-7F7D-4008-ABCA-A7A9E6F1DEAC}" srcId="{B4D0FC5C-9989-40E0-ACD9-3926A2FCF591}" destId="{994F3CAC-7271-4A53-AC5B-9B236A38AB65}" srcOrd="0" destOrd="0" parTransId="{941626D6-90B0-4F43-914F-DF206D85DB23}" sibTransId="{07AB969A-6B87-4A01-A200-427E507AD6A1}"/>
    <dgm:cxn modelId="{DE16A63A-61D4-4EFA-9C1F-051634C32B86}" srcId="{994F3CAC-7271-4A53-AC5B-9B236A38AB65}" destId="{2B503FEB-A264-4CEB-B51B-C7E374E6CFBE}" srcOrd="0" destOrd="0" parTransId="{A283FD09-0AA4-4500-8A57-6D974B8FB7D9}" sibTransId="{4E3D115D-47C5-40F4-83C4-9E2074B17053}"/>
    <dgm:cxn modelId="{36B96D84-5D4E-44B1-9F96-7DF138F371C3}" type="presOf" srcId="{2B503FEB-A264-4CEB-B51B-C7E374E6CFBE}" destId="{526D8E89-5B6A-463E-9FF7-7D4D33BFCCF5}" srcOrd="0" destOrd="0" presId="urn:microsoft.com/office/officeart/2005/8/layout/vList2"/>
    <dgm:cxn modelId="{50A1698F-26C2-40CC-A853-65134CC185E8}" type="presOf" srcId="{FFA87726-D1C0-4FA5-9FAF-0B7680E878D6}" destId="{C83DEF08-2F59-4F61-A67A-AB6CA60998F5}" srcOrd="0" destOrd="0" presId="urn:microsoft.com/office/officeart/2005/8/layout/vList2"/>
    <dgm:cxn modelId="{F50B680A-A93B-4B50-9DCC-DE6BB17693C8}" type="presOf" srcId="{BA16807E-50D8-476D-A832-0D418442D40D}" destId="{CF88FB96-AEF9-4DE0-B7BD-6F8A0B956E7A}" srcOrd="0" destOrd="0" presId="urn:microsoft.com/office/officeart/2005/8/layout/vList2"/>
    <dgm:cxn modelId="{BE27809A-C981-4022-9BAE-E5082687C354}" srcId="{BA16807E-50D8-476D-A832-0D418442D40D}" destId="{FFA87726-D1C0-4FA5-9FAF-0B7680E878D6}" srcOrd="0" destOrd="0" parTransId="{21F8FFD2-739E-4560-B2CF-4F7D328901D3}" sibTransId="{E753E44D-E5AC-4D18-B833-8BFB78A32222}"/>
    <dgm:cxn modelId="{2A063093-9C9F-4506-B88B-85A6C3027B1B}" srcId="{B4D0FC5C-9989-40E0-ACD9-3926A2FCF591}" destId="{BA16807E-50D8-476D-A832-0D418442D40D}" srcOrd="1" destOrd="0" parTransId="{35BD3DEB-3BD5-462F-82E2-5389FC94D137}" sibTransId="{6B103F7C-1119-4816-A096-0D1EE5BF7F1E}"/>
    <dgm:cxn modelId="{DA44937E-72A5-4BFA-B172-07C2A46A00FE}" type="presOf" srcId="{994F3CAC-7271-4A53-AC5B-9B236A38AB65}" destId="{CE11B5DE-CBDE-49E4-A8C3-57D6FDCD3A03}" srcOrd="0" destOrd="0" presId="urn:microsoft.com/office/officeart/2005/8/layout/vList2"/>
    <dgm:cxn modelId="{CCCC382A-87A3-4DBE-A59B-21CA65197DF6}" type="presParOf" srcId="{12C95CDB-D1F3-4A9E-9E30-B06434039B7A}" destId="{CE11B5DE-CBDE-49E4-A8C3-57D6FDCD3A03}" srcOrd="0" destOrd="0" presId="urn:microsoft.com/office/officeart/2005/8/layout/vList2"/>
    <dgm:cxn modelId="{60B06001-B43D-4A9F-9CE6-4C5E95C15DF4}" type="presParOf" srcId="{12C95CDB-D1F3-4A9E-9E30-B06434039B7A}" destId="{526D8E89-5B6A-463E-9FF7-7D4D33BFCCF5}" srcOrd="1" destOrd="0" presId="urn:microsoft.com/office/officeart/2005/8/layout/vList2"/>
    <dgm:cxn modelId="{F906CC3D-6E84-481C-8382-35D730142DDF}" type="presParOf" srcId="{12C95CDB-D1F3-4A9E-9E30-B06434039B7A}" destId="{CF88FB96-AEF9-4DE0-B7BD-6F8A0B956E7A}" srcOrd="2" destOrd="0" presId="urn:microsoft.com/office/officeart/2005/8/layout/vList2"/>
    <dgm:cxn modelId="{8D857517-AFA0-465B-9506-D92BCAB153C6}" type="presParOf" srcId="{12C95CDB-D1F3-4A9E-9E30-B06434039B7A}" destId="{C83DEF08-2F59-4F61-A67A-AB6CA60998F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4D0FC5C-9989-40E0-ACD9-3926A2FCF5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4F3CAC-7271-4A53-AC5B-9B236A38AB65}">
      <dgm:prSet phldrT="[Text]" custT="1"/>
      <dgm:spPr/>
      <dgm:t>
        <a:bodyPr/>
        <a:lstStyle/>
        <a:p>
          <a:r>
            <a:rPr lang="en-US" sz="2400" dirty="0" smtClean="0"/>
            <a:t>Advantages:</a:t>
          </a:r>
          <a:endParaRPr lang="en-US" sz="2800" dirty="0"/>
        </a:p>
      </dgm:t>
    </dgm:pt>
    <dgm:pt modelId="{941626D6-90B0-4F43-914F-DF206D85DB23}" type="parTrans" cxnId="{897AD00E-7F7D-4008-ABCA-A7A9E6F1DEAC}">
      <dgm:prSet/>
      <dgm:spPr/>
      <dgm:t>
        <a:bodyPr/>
        <a:lstStyle/>
        <a:p>
          <a:endParaRPr lang="en-US" sz="1200"/>
        </a:p>
      </dgm:t>
    </dgm:pt>
    <dgm:pt modelId="{07AB969A-6B87-4A01-A200-427E507AD6A1}" type="sibTrans" cxnId="{897AD00E-7F7D-4008-ABCA-A7A9E6F1DEAC}">
      <dgm:prSet/>
      <dgm:spPr/>
      <dgm:t>
        <a:bodyPr/>
        <a:lstStyle/>
        <a:p>
          <a:endParaRPr lang="en-US" sz="1200"/>
        </a:p>
      </dgm:t>
    </dgm:pt>
    <dgm:pt modelId="{2B503FEB-A264-4CEB-B51B-C7E374E6CFBE}">
      <dgm:prSet phldrT="[Text]" custT="1"/>
      <dgm:spPr/>
      <dgm:t>
        <a:bodyPr/>
        <a:lstStyle/>
        <a:p>
          <a:r>
            <a:rPr lang="en-US" sz="2000" dirty="0" smtClean="0"/>
            <a:t>protects proprietary know how; ability to coordinate a global strategy; ability to realize location and scale economies; and allow full control of company activities</a:t>
          </a:r>
          <a:endParaRPr lang="en-US" sz="2000" dirty="0"/>
        </a:p>
      </dgm:t>
    </dgm:pt>
    <dgm:pt modelId="{A283FD09-0AA4-4500-8A57-6D974B8FB7D9}" type="parTrans" cxnId="{DE16A63A-61D4-4EFA-9C1F-051634C32B86}">
      <dgm:prSet/>
      <dgm:spPr/>
      <dgm:t>
        <a:bodyPr/>
        <a:lstStyle/>
        <a:p>
          <a:endParaRPr lang="en-US" sz="1200"/>
        </a:p>
      </dgm:t>
    </dgm:pt>
    <dgm:pt modelId="{4E3D115D-47C5-40F4-83C4-9E2074B17053}" type="sibTrans" cxnId="{DE16A63A-61D4-4EFA-9C1F-051634C32B86}">
      <dgm:prSet/>
      <dgm:spPr/>
      <dgm:t>
        <a:bodyPr/>
        <a:lstStyle/>
        <a:p>
          <a:endParaRPr lang="en-US" sz="1200"/>
        </a:p>
      </dgm:t>
    </dgm:pt>
    <dgm:pt modelId="{FFA87726-D1C0-4FA5-9FAF-0B7680E878D6}">
      <dgm:prSet phldrT="[Text]" custT="1"/>
      <dgm:spPr/>
      <dgm:t>
        <a:bodyPr/>
        <a:lstStyle/>
        <a:p>
          <a:r>
            <a:rPr lang="en-US" sz="2000" dirty="0" smtClean="0"/>
            <a:t>the company bears the full costs and risks of the business; requires more resources than any other mode of entry</a:t>
          </a:r>
          <a:endParaRPr lang="en-US" sz="2000" dirty="0"/>
        </a:p>
      </dgm:t>
    </dgm:pt>
    <dgm:pt modelId="{21F8FFD2-739E-4560-B2CF-4F7D328901D3}" type="parTrans" cxnId="{BE27809A-C981-4022-9BAE-E5082687C354}">
      <dgm:prSet/>
      <dgm:spPr/>
      <dgm:t>
        <a:bodyPr/>
        <a:lstStyle/>
        <a:p>
          <a:endParaRPr lang="en-US" sz="1200"/>
        </a:p>
      </dgm:t>
    </dgm:pt>
    <dgm:pt modelId="{E753E44D-E5AC-4D18-B833-8BFB78A32222}" type="sibTrans" cxnId="{BE27809A-C981-4022-9BAE-E5082687C354}">
      <dgm:prSet/>
      <dgm:spPr/>
      <dgm:t>
        <a:bodyPr/>
        <a:lstStyle/>
        <a:p>
          <a:endParaRPr lang="en-US" sz="1200"/>
        </a:p>
      </dgm:t>
    </dgm:pt>
    <dgm:pt modelId="{BA16807E-50D8-476D-A832-0D418442D40D}">
      <dgm:prSet phldrT="[Text]" custT="1"/>
      <dgm:spPr/>
      <dgm:t>
        <a:bodyPr/>
        <a:lstStyle/>
        <a:p>
          <a:r>
            <a:rPr lang="en-US" sz="2400" dirty="0" smtClean="0"/>
            <a:t>Disadvantages:</a:t>
          </a:r>
          <a:endParaRPr lang="en-US" sz="2800" dirty="0"/>
        </a:p>
      </dgm:t>
    </dgm:pt>
    <dgm:pt modelId="{6B103F7C-1119-4816-A096-0D1EE5BF7F1E}" type="sibTrans" cxnId="{2A063093-9C9F-4506-B88B-85A6C3027B1B}">
      <dgm:prSet/>
      <dgm:spPr/>
      <dgm:t>
        <a:bodyPr/>
        <a:lstStyle/>
        <a:p>
          <a:endParaRPr lang="en-US" sz="1200"/>
        </a:p>
      </dgm:t>
    </dgm:pt>
    <dgm:pt modelId="{35BD3DEB-3BD5-462F-82E2-5389FC94D137}" type="parTrans" cxnId="{2A063093-9C9F-4506-B88B-85A6C3027B1B}">
      <dgm:prSet/>
      <dgm:spPr/>
      <dgm:t>
        <a:bodyPr/>
        <a:lstStyle/>
        <a:p>
          <a:endParaRPr lang="en-US" sz="1200"/>
        </a:p>
      </dgm:t>
    </dgm:pt>
    <dgm:pt modelId="{12C95CDB-D1F3-4A9E-9E30-B06434039B7A}" type="pres">
      <dgm:prSet presAssocID="{B4D0FC5C-9989-40E0-ACD9-3926A2FCF5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11B5DE-CBDE-49E4-A8C3-57D6FDCD3A03}" type="pres">
      <dgm:prSet presAssocID="{994F3CAC-7271-4A53-AC5B-9B236A38AB65}" presName="parentText" presStyleLbl="node1" presStyleIdx="0" presStyleCnt="2" custScaleY="45793" custLinFactNeighborX="-1544" custLinFactNeighborY="-8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D8E89-5B6A-463E-9FF7-7D4D33BFCCF5}" type="pres">
      <dgm:prSet presAssocID="{994F3CAC-7271-4A53-AC5B-9B236A38AB6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8FB96-AEF9-4DE0-B7BD-6F8A0B956E7A}" type="pres">
      <dgm:prSet presAssocID="{BA16807E-50D8-476D-A832-0D418442D40D}" presName="parentText" presStyleLbl="node1" presStyleIdx="1" presStyleCnt="2" custScaleY="45793" custLinFactNeighborY="-749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DEF08-2F59-4F61-A67A-AB6CA60998F5}" type="pres">
      <dgm:prSet presAssocID="{BA16807E-50D8-476D-A832-0D418442D40D}" presName="childText" presStyleLbl="revTx" presStyleIdx="1" presStyleCnt="2" custLinFactNeighborY="-73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DFE42E-8FE8-43D4-B351-F83486D2C69D}" type="presOf" srcId="{B4D0FC5C-9989-40E0-ACD9-3926A2FCF591}" destId="{12C95CDB-D1F3-4A9E-9E30-B06434039B7A}" srcOrd="0" destOrd="0" presId="urn:microsoft.com/office/officeart/2005/8/layout/vList2"/>
    <dgm:cxn modelId="{897AD00E-7F7D-4008-ABCA-A7A9E6F1DEAC}" srcId="{B4D0FC5C-9989-40E0-ACD9-3926A2FCF591}" destId="{994F3CAC-7271-4A53-AC5B-9B236A38AB65}" srcOrd="0" destOrd="0" parTransId="{941626D6-90B0-4F43-914F-DF206D85DB23}" sibTransId="{07AB969A-6B87-4A01-A200-427E507AD6A1}"/>
    <dgm:cxn modelId="{DE16A63A-61D4-4EFA-9C1F-051634C32B86}" srcId="{994F3CAC-7271-4A53-AC5B-9B236A38AB65}" destId="{2B503FEB-A264-4CEB-B51B-C7E374E6CFBE}" srcOrd="0" destOrd="0" parTransId="{A283FD09-0AA4-4500-8A57-6D974B8FB7D9}" sibTransId="{4E3D115D-47C5-40F4-83C4-9E2074B17053}"/>
    <dgm:cxn modelId="{36B96D84-5D4E-44B1-9F96-7DF138F371C3}" type="presOf" srcId="{2B503FEB-A264-4CEB-B51B-C7E374E6CFBE}" destId="{526D8E89-5B6A-463E-9FF7-7D4D33BFCCF5}" srcOrd="0" destOrd="0" presId="urn:microsoft.com/office/officeart/2005/8/layout/vList2"/>
    <dgm:cxn modelId="{50A1698F-26C2-40CC-A853-65134CC185E8}" type="presOf" srcId="{FFA87726-D1C0-4FA5-9FAF-0B7680E878D6}" destId="{C83DEF08-2F59-4F61-A67A-AB6CA60998F5}" srcOrd="0" destOrd="0" presId="urn:microsoft.com/office/officeart/2005/8/layout/vList2"/>
    <dgm:cxn modelId="{F50B680A-A93B-4B50-9DCC-DE6BB17693C8}" type="presOf" srcId="{BA16807E-50D8-476D-A832-0D418442D40D}" destId="{CF88FB96-AEF9-4DE0-B7BD-6F8A0B956E7A}" srcOrd="0" destOrd="0" presId="urn:microsoft.com/office/officeart/2005/8/layout/vList2"/>
    <dgm:cxn modelId="{BE27809A-C981-4022-9BAE-E5082687C354}" srcId="{BA16807E-50D8-476D-A832-0D418442D40D}" destId="{FFA87726-D1C0-4FA5-9FAF-0B7680E878D6}" srcOrd="0" destOrd="0" parTransId="{21F8FFD2-739E-4560-B2CF-4F7D328901D3}" sibTransId="{E753E44D-E5AC-4D18-B833-8BFB78A32222}"/>
    <dgm:cxn modelId="{2A063093-9C9F-4506-B88B-85A6C3027B1B}" srcId="{B4D0FC5C-9989-40E0-ACD9-3926A2FCF591}" destId="{BA16807E-50D8-476D-A832-0D418442D40D}" srcOrd="1" destOrd="0" parTransId="{35BD3DEB-3BD5-462F-82E2-5389FC94D137}" sibTransId="{6B103F7C-1119-4816-A096-0D1EE5BF7F1E}"/>
    <dgm:cxn modelId="{DA44937E-72A5-4BFA-B172-07C2A46A00FE}" type="presOf" srcId="{994F3CAC-7271-4A53-AC5B-9B236A38AB65}" destId="{CE11B5DE-CBDE-49E4-A8C3-57D6FDCD3A03}" srcOrd="0" destOrd="0" presId="urn:microsoft.com/office/officeart/2005/8/layout/vList2"/>
    <dgm:cxn modelId="{CCCC382A-87A3-4DBE-A59B-21CA65197DF6}" type="presParOf" srcId="{12C95CDB-D1F3-4A9E-9E30-B06434039B7A}" destId="{CE11B5DE-CBDE-49E4-A8C3-57D6FDCD3A03}" srcOrd="0" destOrd="0" presId="urn:microsoft.com/office/officeart/2005/8/layout/vList2"/>
    <dgm:cxn modelId="{60B06001-B43D-4A9F-9CE6-4C5E95C15DF4}" type="presParOf" srcId="{12C95CDB-D1F3-4A9E-9E30-B06434039B7A}" destId="{526D8E89-5B6A-463E-9FF7-7D4D33BFCCF5}" srcOrd="1" destOrd="0" presId="urn:microsoft.com/office/officeart/2005/8/layout/vList2"/>
    <dgm:cxn modelId="{F906CC3D-6E84-481C-8382-35D730142DDF}" type="presParOf" srcId="{12C95CDB-D1F3-4A9E-9E30-B06434039B7A}" destId="{CF88FB96-AEF9-4DE0-B7BD-6F8A0B956E7A}" srcOrd="2" destOrd="0" presId="urn:microsoft.com/office/officeart/2005/8/layout/vList2"/>
    <dgm:cxn modelId="{8D857517-AFA0-465B-9506-D92BCAB153C6}" type="presParOf" srcId="{12C95CDB-D1F3-4A9E-9E30-B06434039B7A}" destId="{C83DEF08-2F59-4F61-A67A-AB6CA60998F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4D0FC5C-9989-40E0-ACD9-3926A2FCF59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4F3CAC-7271-4A53-AC5B-9B236A38AB65}">
      <dgm:prSet phldrT="[Text]" custT="1"/>
      <dgm:spPr/>
      <dgm:t>
        <a:bodyPr/>
        <a:lstStyle/>
        <a:p>
          <a:r>
            <a:rPr lang="en-US" sz="2400" dirty="0" smtClean="0"/>
            <a:t>Advantages:</a:t>
          </a:r>
          <a:endParaRPr lang="en-US" sz="2800" dirty="0"/>
        </a:p>
      </dgm:t>
    </dgm:pt>
    <dgm:pt modelId="{941626D6-90B0-4F43-914F-DF206D85DB23}" type="parTrans" cxnId="{897AD00E-7F7D-4008-ABCA-A7A9E6F1DEAC}">
      <dgm:prSet/>
      <dgm:spPr/>
      <dgm:t>
        <a:bodyPr/>
        <a:lstStyle/>
        <a:p>
          <a:endParaRPr lang="en-US" sz="1200"/>
        </a:p>
      </dgm:t>
    </dgm:pt>
    <dgm:pt modelId="{07AB969A-6B87-4A01-A200-427E507AD6A1}" type="sibTrans" cxnId="{897AD00E-7F7D-4008-ABCA-A7A9E6F1DEAC}">
      <dgm:prSet/>
      <dgm:spPr/>
      <dgm:t>
        <a:bodyPr/>
        <a:lstStyle/>
        <a:p>
          <a:endParaRPr lang="en-US" sz="1200"/>
        </a:p>
      </dgm:t>
    </dgm:pt>
    <dgm:pt modelId="{2B503FEB-A264-4CEB-B51B-C7E374E6CFBE}">
      <dgm:prSet phldrT="[Text]" custT="1"/>
      <dgm:spPr/>
      <dgm:t>
        <a:bodyPr/>
        <a:lstStyle/>
        <a:p>
          <a:r>
            <a:rPr lang="en-US" sz="2000" dirty="0" smtClean="0"/>
            <a:t>facilitate entry into a market; allow the sharing of fixed costs; bring together skills and assets that neither partner has; establish industry technology standards; e.g., Nokia’s use of Microsoft’s Windows mobile operating system in Nokia’s phones </a:t>
          </a:r>
          <a:endParaRPr lang="en-US" sz="2000" dirty="0"/>
        </a:p>
      </dgm:t>
    </dgm:pt>
    <dgm:pt modelId="{A283FD09-0AA4-4500-8A57-6D974B8FB7D9}" type="parTrans" cxnId="{DE16A63A-61D4-4EFA-9C1F-051634C32B86}">
      <dgm:prSet/>
      <dgm:spPr/>
      <dgm:t>
        <a:bodyPr/>
        <a:lstStyle/>
        <a:p>
          <a:endParaRPr lang="en-US" sz="1200"/>
        </a:p>
      </dgm:t>
    </dgm:pt>
    <dgm:pt modelId="{4E3D115D-47C5-40F4-83C4-9E2074B17053}" type="sibTrans" cxnId="{DE16A63A-61D4-4EFA-9C1F-051634C32B86}">
      <dgm:prSet/>
      <dgm:spPr/>
      <dgm:t>
        <a:bodyPr/>
        <a:lstStyle/>
        <a:p>
          <a:endParaRPr lang="en-US" sz="1200"/>
        </a:p>
      </dgm:t>
    </dgm:pt>
    <dgm:pt modelId="{FFA87726-D1C0-4FA5-9FAF-0B7680E878D6}">
      <dgm:prSet phldrT="[Text]" custT="1"/>
      <dgm:spPr/>
      <dgm:t>
        <a:bodyPr/>
        <a:lstStyle/>
        <a:p>
          <a:r>
            <a:rPr lang="en-US" sz="2000" dirty="0" smtClean="0"/>
            <a:t>competitors get low cost route to technology and markets</a:t>
          </a:r>
          <a:endParaRPr lang="en-US" sz="2000" dirty="0"/>
        </a:p>
      </dgm:t>
    </dgm:pt>
    <dgm:pt modelId="{21F8FFD2-739E-4560-B2CF-4F7D328901D3}" type="parTrans" cxnId="{BE27809A-C981-4022-9BAE-E5082687C354}">
      <dgm:prSet/>
      <dgm:spPr/>
      <dgm:t>
        <a:bodyPr/>
        <a:lstStyle/>
        <a:p>
          <a:endParaRPr lang="en-US" sz="1200"/>
        </a:p>
      </dgm:t>
    </dgm:pt>
    <dgm:pt modelId="{E753E44D-E5AC-4D18-B833-8BFB78A32222}" type="sibTrans" cxnId="{BE27809A-C981-4022-9BAE-E5082687C354}">
      <dgm:prSet/>
      <dgm:spPr/>
      <dgm:t>
        <a:bodyPr/>
        <a:lstStyle/>
        <a:p>
          <a:endParaRPr lang="en-US" sz="1200"/>
        </a:p>
      </dgm:t>
    </dgm:pt>
    <dgm:pt modelId="{BA16807E-50D8-476D-A832-0D418442D40D}">
      <dgm:prSet phldrT="[Text]" custT="1"/>
      <dgm:spPr/>
      <dgm:t>
        <a:bodyPr/>
        <a:lstStyle/>
        <a:p>
          <a:r>
            <a:rPr lang="en-US" sz="2400" dirty="0" smtClean="0"/>
            <a:t>Disadvantages:</a:t>
          </a:r>
          <a:endParaRPr lang="en-US" sz="2800" dirty="0"/>
        </a:p>
      </dgm:t>
    </dgm:pt>
    <dgm:pt modelId="{6B103F7C-1119-4816-A096-0D1EE5BF7F1E}" type="sibTrans" cxnId="{2A063093-9C9F-4506-B88B-85A6C3027B1B}">
      <dgm:prSet/>
      <dgm:spPr/>
      <dgm:t>
        <a:bodyPr/>
        <a:lstStyle/>
        <a:p>
          <a:endParaRPr lang="en-US" sz="1200"/>
        </a:p>
      </dgm:t>
    </dgm:pt>
    <dgm:pt modelId="{35BD3DEB-3BD5-462F-82E2-5389FC94D137}" type="parTrans" cxnId="{2A063093-9C9F-4506-B88B-85A6C3027B1B}">
      <dgm:prSet/>
      <dgm:spPr/>
      <dgm:t>
        <a:bodyPr/>
        <a:lstStyle/>
        <a:p>
          <a:endParaRPr lang="en-US" sz="1200"/>
        </a:p>
      </dgm:t>
    </dgm:pt>
    <dgm:pt modelId="{12C95CDB-D1F3-4A9E-9E30-B06434039B7A}" type="pres">
      <dgm:prSet presAssocID="{B4D0FC5C-9989-40E0-ACD9-3926A2FCF5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11B5DE-CBDE-49E4-A8C3-57D6FDCD3A03}" type="pres">
      <dgm:prSet presAssocID="{994F3CAC-7271-4A53-AC5B-9B236A38AB65}" presName="parentText" presStyleLbl="node1" presStyleIdx="0" presStyleCnt="2" custScaleY="45793" custLinFactNeighborX="-1544" custLinFactNeighborY="-81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6D8E89-5B6A-463E-9FF7-7D4D33BFCCF5}" type="pres">
      <dgm:prSet presAssocID="{994F3CAC-7271-4A53-AC5B-9B236A38AB6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88FB96-AEF9-4DE0-B7BD-6F8A0B956E7A}" type="pres">
      <dgm:prSet presAssocID="{BA16807E-50D8-476D-A832-0D418442D40D}" presName="parentText" presStyleLbl="node1" presStyleIdx="1" presStyleCnt="2" custScaleY="45793" custLinFactNeighborY="2332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3DEF08-2F59-4F61-A67A-AB6CA60998F5}" type="pres">
      <dgm:prSet presAssocID="{BA16807E-50D8-476D-A832-0D418442D40D}" presName="childText" presStyleLbl="revTx" presStyleIdx="1" presStyleCnt="2" custLinFactNeighborY="198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DFE42E-8FE8-43D4-B351-F83486D2C69D}" type="presOf" srcId="{B4D0FC5C-9989-40E0-ACD9-3926A2FCF591}" destId="{12C95CDB-D1F3-4A9E-9E30-B06434039B7A}" srcOrd="0" destOrd="0" presId="urn:microsoft.com/office/officeart/2005/8/layout/vList2"/>
    <dgm:cxn modelId="{897AD00E-7F7D-4008-ABCA-A7A9E6F1DEAC}" srcId="{B4D0FC5C-9989-40E0-ACD9-3926A2FCF591}" destId="{994F3CAC-7271-4A53-AC5B-9B236A38AB65}" srcOrd="0" destOrd="0" parTransId="{941626D6-90B0-4F43-914F-DF206D85DB23}" sibTransId="{07AB969A-6B87-4A01-A200-427E507AD6A1}"/>
    <dgm:cxn modelId="{DE16A63A-61D4-4EFA-9C1F-051634C32B86}" srcId="{994F3CAC-7271-4A53-AC5B-9B236A38AB65}" destId="{2B503FEB-A264-4CEB-B51B-C7E374E6CFBE}" srcOrd="0" destOrd="0" parTransId="{A283FD09-0AA4-4500-8A57-6D974B8FB7D9}" sibTransId="{4E3D115D-47C5-40F4-83C4-9E2074B17053}"/>
    <dgm:cxn modelId="{36B96D84-5D4E-44B1-9F96-7DF138F371C3}" type="presOf" srcId="{2B503FEB-A264-4CEB-B51B-C7E374E6CFBE}" destId="{526D8E89-5B6A-463E-9FF7-7D4D33BFCCF5}" srcOrd="0" destOrd="0" presId="urn:microsoft.com/office/officeart/2005/8/layout/vList2"/>
    <dgm:cxn modelId="{50A1698F-26C2-40CC-A853-65134CC185E8}" type="presOf" srcId="{FFA87726-D1C0-4FA5-9FAF-0B7680E878D6}" destId="{C83DEF08-2F59-4F61-A67A-AB6CA60998F5}" srcOrd="0" destOrd="0" presId="urn:microsoft.com/office/officeart/2005/8/layout/vList2"/>
    <dgm:cxn modelId="{F50B680A-A93B-4B50-9DCC-DE6BB17693C8}" type="presOf" srcId="{BA16807E-50D8-476D-A832-0D418442D40D}" destId="{CF88FB96-AEF9-4DE0-B7BD-6F8A0B956E7A}" srcOrd="0" destOrd="0" presId="urn:microsoft.com/office/officeart/2005/8/layout/vList2"/>
    <dgm:cxn modelId="{BE27809A-C981-4022-9BAE-E5082687C354}" srcId="{BA16807E-50D8-476D-A832-0D418442D40D}" destId="{FFA87726-D1C0-4FA5-9FAF-0B7680E878D6}" srcOrd="0" destOrd="0" parTransId="{21F8FFD2-739E-4560-B2CF-4F7D328901D3}" sibTransId="{E753E44D-E5AC-4D18-B833-8BFB78A32222}"/>
    <dgm:cxn modelId="{2A063093-9C9F-4506-B88B-85A6C3027B1B}" srcId="{B4D0FC5C-9989-40E0-ACD9-3926A2FCF591}" destId="{BA16807E-50D8-476D-A832-0D418442D40D}" srcOrd="1" destOrd="0" parTransId="{35BD3DEB-3BD5-462F-82E2-5389FC94D137}" sibTransId="{6B103F7C-1119-4816-A096-0D1EE5BF7F1E}"/>
    <dgm:cxn modelId="{DA44937E-72A5-4BFA-B172-07C2A46A00FE}" type="presOf" srcId="{994F3CAC-7271-4A53-AC5B-9B236A38AB65}" destId="{CE11B5DE-CBDE-49E4-A8C3-57D6FDCD3A03}" srcOrd="0" destOrd="0" presId="urn:microsoft.com/office/officeart/2005/8/layout/vList2"/>
    <dgm:cxn modelId="{CCCC382A-87A3-4DBE-A59B-21CA65197DF6}" type="presParOf" srcId="{12C95CDB-D1F3-4A9E-9E30-B06434039B7A}" destId="{CE11B5DE-CBDE-49E4-A8C3-57D6FDCD3A03}" srcOrd="0" destOrd="0" presId="urn:microsoft.com/office/officeart/2005/8/layout/vList2"/>
    <dgm:cxn modelId="{60B06001-B43D-4A9F-9CE6-4C5E95C15DF4}" type="presParOf" srcId="{12C95CDB-D1F3-4A9E-9E30-B06434039B7A}" destId="{526D8E89-5B6A-463E-9FF7-7D4D33BFCCF5}" srcOrd="1" destOrd="0" presId="urn:microsoft.com/office/officeart/2005/8/layout/vList2"/>
    <dgm:cxn modelId="{F906CC3D-6E84-481C-8382-35D730142DDF}" type="presParOf" srcId="{12C95CDB-D1F3-4A9E-9E30-B06434039B7A}" destId="{CF88FB96-AEF9-4DE0-B7BD-6F8A0B956E7A}" srcOrd="2" destOrd="0" presId="urn:microsoft.com/office/officeart/2005/8/layout/vList2"/>
    <dgm:cxn modelId="{8D857517-AFA0-465B-9506-D92BCAB153C6}" type="presParOf" srcId="{12C95CDB-D1F3-4A9E-9E30-B06434039B7A}" destId="{C83DEF08-2F59-4F61-A67A-AB6CA60998F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794347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40652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55278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0814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17056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97380"/>
            <a:ext cx="9144000" cy="2387600"/>
          </a:xfrm>
        </p:spPr>
        <p:txBody>
          <a:bodyPr anchor="b">
            <a:normAutofit/>
          </a:bodyPr>
          <a:lstStyle>
            <a:lvl1pPr algn="ctr">
              <a:defRPr sz="5600" b="0" baseline="0">
                <a:solidFill>
                  <a:srgbClr val="AA153D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02157"/>
            <a:ext cx="9144000" cy="951297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rgbClr val="0E7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" y="130616"/>
            <a:ext cx="2621280" cy="140817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79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78035" cy="1325563"/>
          </a:xfrm>
        </p:spPr>
        <p:txBody>
          <a:bodyPr>
            <a:normAutofit/>
          </a:bodyPr>
          <a:lstStyle>
            <a:lvl1pPr>
              <a:defRPr sz="4800" b="1" i="0" baseline="0">
                <a:solidFill>
                  <a:srgbClr val="AA153D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78035" cy="3942129"/>
          </a:xfrm>
        </p:spPr>
        <p:txBody>
          <a:bodyPr>
            <a:noAutofit/>
          </a:bodyPr>
          <a:lstStyle>
            <a:lvl1pPr>
              <a:buClr>
                <a:srgbClr val="0E78AD"/>
              </a:buClr>
              <a:defRPr sz="3600" baseline="0">
                <a:latin typeface="Arial" panose="020B0604020202020204" pitchFamily="34" charset="0"/>
              </a:defRPr>
            </a:lvl1pPr>
            <a:lvl2pPr marL="685800" indent="-282575">
              <a:buClr>
                <a:srgbClr val="0E78AD"/>
              </a:buClr>
              <a:defRPr sz="3200" baseline="0">
                <a:latin typeface="Arial" panose="020B0604020202020204" pitchFamily="34" charset="0"/>
              </a:defRPr>
            </a:lvl2pPr>
            <a:lvl3pPr marL="1143000" indent="-282575">
              <a:buClr>
                <a:srgbClr val="0E78AD"/>
              </a:buClr>
              <a:defRPr sz="2800" baseline="0">
                <a:latin typeface="Arial" panose="020B0604020202020204" pitchFamily="34" charset="0"/>
              </a:defRPr>
            </a:lvl3pPr>
            <a:lvl4pPr>
              <a:buClr>
                <a:srgbClr val="0E78AD"/>
              </a:buClr>
              <a:defRPr sz="2400" baseline="0">
                <a:latin typeface="Arial" panose="020B0604020202020204" pitchFamily="34" charset="0"/>
              </a:defRPr>
            </a:lvl4pPr>
            <a:lvl5pPr>
              <a:buClr>
                <a:srgbClr val="0E78AD"/>
              </a:buClr>
              <a:defRPr sz="2000" baseline="0">
                <a:latin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365125"/>
            <a:ext cx="2481072" cy="107289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1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 marL="685800" indent="-282575">
              <a:defRPr lang="en-US" smtClean="0"/>
            </a:lvl2pPr>
            <a:lvl3pPr marL="1143000" indent="-282575"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>
              <a:buClr>
                <a:srgbClr val="0E78AD"/>
              </a:buClr>
            </a:pPr>
            <a:r>
              <a:rPr lang="en-US" smtClean="0"/>
              <a:t>Click to edit Master text styles</a:t>
            </a:r>
          </a:p>
          <a:p>
            <a:pPr lvl="1">
              <a:buClr>
                <a:srgbClr val="0E78AD"/>
              </a:buClr>
            </a:pPr>
            <a:r>
              <a:rPr lang="en-US" smtClean="0"/>
              <a:t>Second level</a:t>
            </a:r>
          </a:p>
          <a:p>
            <a:pPr lvl="2">
              <a:buClr>
                <a:srgbClr val="0E78AD"/>
              </a:buClr>
            </a:pPr>
            <a:r>
              <a:rPr lang="en-US" smtClean="0"/>
              <a:t>Third level</a:t>
            </a:r>
          </a:p>
          <a:p>
            <a:pPr lvl="3">
              <a:buClr>
                <a:srgbClr val="0E78AD"/>
              </a:buClr>
            </a:pPr>
            <a:r>
              <a:rPr lang="en-US" smtClean="0"/>
              <a:t>Fourth level</a:t>
            </a:r>
          </a:p>
          <a:p>
            <a:pPr lvl="4">
              <a:buClr>
                <a:srgbClr val="0E78AD"/>
              </a:buClr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019675" cy="4351338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 marL="685800" indent="-282575">
              <a:defRPr lang="en-US" smtClean="0"/>
            </a:lvl2pPr>
            <a:lvl3pPr marL="1143000" indent="-282575"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>
              <a:buClr>
                <a:srgbClr val="0E78AD"/>
              </a:buClr>
            </a:pPr>
            <a:r>
              <a:rPr lang="en-US" smtClean="0"/>
              <a:t>Click to edit Master text styles</a:t>
            </a:r>
          </a:p>
          <a:p>
            <a:pPr lvl="1">
              <a:buClr>
                <a:srgbClr val="0E78AD"/>
              </a:buClr>
            </a:pPr>
            <a:r>
              <a:rPr lang="en-US" smtClean="0"/>
              <a:t>Second level</a:t>
            </a:r>
          </a:p>
          <a:p>
            <a:pPr lvl="2">
              <a:buClr>
                <a:srgbClr val="0E78AD"/>
              </a:buClr>
            </a:pPr>
            <a:r>
              <a:rPr lang="en-US" smtClean="0"/>
              <a:t>Third level</a:t>
            </a:r>
          </a:p>
          <a:p>
            <a:pPr lvl="3">
              <a:buClr>
                <a:srgbClr val="0E78AD"/>
              </a:buClr>
            </a:pPr>
            <a:r>
              <a:rPr lang="en-US" smtClean="0"/>
              <a:t>Fourth level</a:t>
            </a:r>
          </a:p>
          <a:p>
            <a:pPr lvl="4">
              <a:buClr>
                <a:srgbClr val="0E78AD"/>
              </a:buClr>
            </a:pPr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365125"/>
            <a:ext cx="2481072" cy="1072896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82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 marL="685800" indent="-282575">
              <a:defRPr lang="en-US" smtClean="0"/>
            </a:lvl2pPr>
            <a:lvl3pPr marL="1143000" indent="-282575"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>
              <a:buClr>
                <a:srgbClr val="0E78AD"/>
              </a:buClr>
            </a:pPr>
            <a:r>
              <a:rPr lang="en-US" smtClean="0"/>
              <a:t>Click to edit Master text styles</a:t>
            </a:r>
          </a:p>
          <a:p>
            <a:pPr lvl="1">
              <a:buClr>
                <a:srgbClr val="0E78AD"/>
              </a:buClr>
            </a:pPr>
            <a:r>
              <a:rPr lang="en-US" smtClean="0"/>
              <a:t>Second level</a:t>
            </a:r>
          </a:p>
          <a:p>
            <a:pPr lvl="2">
              <a:buClr>
                <a:srgbClr val="0E78AD"/>
              </a:buClr>
            </a:pPr>
            <a:r>
              <a:rPr lang="en-US" smtClean="0"/>
              <a:t>Third level</a:t>
            </a:r>
          </a:p>
          <a:p>
            <a:pPr lvl="3">
              <a:buClr>
                <a:srgbClr val="0E78AD"/>
              </a:buClr>
            </a:pPr>
            <a:r>
              <a:rPr lang="en-US" smtClean="0"/>
              <a:t>Fourth level</a:t>
            </a:r>
          </a:p>
          <a:p>
            <a:pPr lvl="4">
              <a:buClr>
                <a:srgbClr val="0E78AD"/>
              </a:buClr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49911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4991100" cy="3684588"/>
          </a:xfrm>
        </p:spPr>
        <p:txBody>
          <a:bodyPr vert="horz" lIns="91440" tIns="45720" rIns="91440" bIns="45720" rtlCol="0">
            <a:noAutofit/>
          </a:bodyPr>
          <a:lstStyle>
            <a:lvl1pPr>
              <a:defRPr lang="en-US" smtClean="0"/>
            </a:lvl1pPr>
            <a:lvl2pPr marL="685800" indent="-282575">
              <a:defRPr lang="en-US" smtClean="0"/>
            </a:lvl2pPr>
            <a:lvl3pPr marL="1143000" indent="-282575"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lvl="0">
              <a:buClr>
                <a:srgbClr val="0E78AD"/>
              </a:buClr>
            </a:pPr>
            <a:r>
              <a:rPr lang="en-US" smtClean="0"/>
              <a:t>Click to edit Master text styles</a:t>
            </a:r>
          </a:p>
          <a:p>
            <a:pPr lvl="1">
              <a:buClr>
                <a:srgbClr val="0E78AD"/>
              </a:buClr>
            </a:pPr>
            <a:r>
              <a:rPr lang="en-US" smtClean="0"/>
              <a:t>Second level</a:t>
            </a:r>
          </a:p>
          <a:p>
            <a:pPr lvl="2">
              <a:buClr>
                <a:srgbClr val="0E78AD"/>
              </a:buClr>
            </a:pPr>
            <a:r>
              <a:rPr lang="en-US" smtClean="0"/>
              <a:t>Third level</a:t>
            </a:r>
          </a:p>
          <a:p>
            <a:pPr lvl="3">
              <a:buClr>
                <a:srgbClr val="0E78AD"/>
              </a:buClr>
            </a:pPr>
            <a:r>
              <a:rPr lang="en-US" smtClean="0"/>
              <a:t>Fourth level</a:t>
            </a:r>
          </a:p>
          <a:p>
            <a:pPr lvl="4">
              <a:buClr>
                <a:srgbClr val="0E78AD"/>
              </a:buClr>
            </a:pPr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365125"/>
            <a:ext cx="2481072" cy="1072896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05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800" y="365125"/>
            <a:ext cx="2481072" cy="1072896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48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buClr>
                <a:srgbClr val="0E78AD"/>
              </a:buClr>
            </a:pPr>
            <a:r>
              <a:rPr lang="en-US" smtClean="0"/>
              <a:t>Edit Master text styles</a:t>
            </a:r>
          </a:p>
          <a:p>
            <a:pPr lvl="1">
              <a:buClr>
                <a:srgbClr val="0E78AD"/>
              </a:buClr>
            </a:pPr>
            <a:r>
              <a:rPr lang="en-US" smtClean="0"/>
              <a:t>Second level</a:t>
            </a:r>
          </a:p>
          <a:p>
            <a:pPr lvl="2">
              <a:buClr>
                <a:srgbClr val="0E78AD"/>
              </a:buClr>
            </a:pPr>
            <a:r>
              <a:rPr lang="en-US" smtClean="0"/>
              <a:t>Third level</a:t>
            </a:r>
          </a:p>
          <a:p>
            <a:pPr lvl="3">
              <a:buClr>
                <a:srgbClr val="0E78AD"/>
              </a:buClr>
            </a:pPr>
            <a:r>
              <a:rPr lang="en-US" smtClean="0"/>
              <a:t>Fourth level</a:t>
            </a:r>
          </a:p>
          <a:p>
            <a:pPr lvl="4">
              <a:buClr>
                <a:srgbClr val="0E78AD"/>
              </a:buClr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8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b="1" i="0" kern="1200" baseline="0">
          <a:solidFill>
            <a:srgbClr val="AA153D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lang="en-US" sz="3600" kern="1200" baseline="0" dirty="0" smtClean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82575" algn="l" defTabSz="914400" rtl="0" eaLnBrk="1" latinLnBrk="0" hangingPunct="1">
        <a:lnSpc>
          <a:spcPct val="100000"/>
        </a:lnSpc>
        <a:spcBef>
          <a:spcPts val="500"/>
        </a:spcBef>
        <a:buFont typeface="Wingdings" panose="05000000000000000000" pitchFamily="2" charset="2"/>
        <a:buChar char="§"/>
        <a:defRPr lang="en-US" sz="3200" kern="1200" baseline="0" dirty="0" smtClean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82575" algn="l" defTabSz="914400" rtl="0" eaLnBrk="1" latinLnBrk="0" hangingPunct="1">
        <a:lnSpc>
          <a:spcPct val="100000"/>
        </a:lnSpc>
        <a:spcBef>
          <a:spcPts val="500"/>
        </a:spcBef>
        <a:buSzPct val="100000"/>
        <a:buFont typeface="Courier New" panose="02070309020205020404" pitchFamily="49" charset="0"/>
        <a:buChar char="o"/>
        <a:defRPr lang="en-US" sz="2800" kern="1200" baseline="0" dirty="0" smtClean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en-US" sz="2400" kern="1200" baseline="0" dirty="0" smtClean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lang="en-US" sz="2000" kern="1200" baseline="0" dirty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4400" dirty="0" smtClean="0"/>
              <a:t>INBS 561	</a:t>
            </a:r>
            <a:br>
              <a:rPr lang="en-US" sz="4400" dirty="0" smtClean="0"/>
            </a:br>
            <a:r>
              <a:rPr lang="en-US" sz="4400" dirty="0" smtClean="0"/>
              <a:t>Country Selection and Entry Strategies</a:t>
            </a:r>
            <a:endParaRPr lang="en-US" sz="4400" dirty="0">
              <a:sym typeface="Arial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>
                <a:sym typeface="Arial"/>
              </a:rPr>
              <a:t>Module 4a</a:t>
            </a:r>
          </a:p>
          <a:p>
            <a:pPr lvl="0"/>
            <a:r>
              <a:rPr lang="en-US" dirty="0" smtClean="0"/>
              <a:t>Country Selection</a:t>
            </a:r>
            <a:endParaRPr lang="en-US" dirty="0">
              <a:sym typeface="Arial"/>
            </a:endParaRPr>
          </a:p>
        </p:txBody>
      </p:sp>
      <p:sp>
        <p:nvSpPr>
          <p:cNvPr id="4" name="Footer Placeholder 8"/>
          <p:cNvSpPr txBox="1">
            <a:spLocks/>
          </p:cNvSpPr>
          <p:nvPr/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 panose="020B0604020202020204" pitchFamily="34" charset="0"/>
                <a:ea typeface="Arial"/>
                <a:cs typeface="Arial" panose="020B0604020202020204" pitchFamily="34" charset="0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mtClean="0"/>
              <a:t>Copyright 2017 Montclair State University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Entry Modes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dirty="0" smtClean="0"/>
              <a:t>Licensing: </a:t>
            </a:r>
            <a:r>
              <a:rPr lang="en-US" sz="2200" dirty="0" smtClean="0"/>
              <a:t>a contractual agreement in which the owner of a protected asset (licensor) grants another entity (the licensee), for some consideration, the right to use the asset in producing or distributing a good or service for a specified period of time</a:t>
            </a:r>
          </a:p>
        </p:txBody>
      </p:sp>
      <p:graphicFrame>
        <p:nvGraphicFramePr>
          <p:cNvPr id="4" name="Diagram 3" descr="diagram explaing the advantages and disadvantages of liscensing"/>
          <p:cNvGraphicFramePr/>
          <p:nvPr>
            <p:extLst>
              <p:ext uri="{D42A27DB-BD31-4B8C-83A1-F6EECF244321}">
                <p14:modId xmlns:p14="http://schemas.microsoft.com/office/powerpoint/2010/main" val="3048574691"/>
              </p:ext>
            </p:extLst>
          </p:nvPr>
        </p:nvGraphicFramePr>
        <p:xfrm>
          <a:off x="838200" y="2989136"/>
          <a:ext cx="8128000" cy="4036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Entry Modes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dirty="0" smtClean="0"/>
              <a:t>Franchising: </a:t>
            </a:r>
            <a:r>
              <a:rPr lang="en-US" sz="2200" dirty="0" smtClean="0"/>
              <a:t>A form of licensing whereby a company that owns a               protected trademark (the franchisor) grants another company (the franchisee) the right to do business under the trademark in exchange for a consideration, such as royalties, fees, or profit sharing. </a:t>
            </a:r>
          </a:p>
        </p:txBody>
      </p:sp>
      <p:graphicFrame>
        <p:nvGraphicFramePr>
          <p:cNvPr id="4" name="Diagram 3" descr="diagram explaing the advantages and disadvantages of franchising"/>
          <p:cNvGraphicFramePr/>
          <p:nvPr>
            <p:extLst>
              <p:ext uri="{D42A27DB-BD31-4B8C-83A1-F6EECF244321}">
                <p14:modId xmlns:p14="http://schemas.microsoft.com/office/powerpoint/2010/main" val="4089900228"/>
              </p:ext>
            </p:extLst>
          </p:nvPr>
        </p:nvGraphicFramePr>
        <p:xfrm>
          <a:off x="838200" y="3061540"/>
          <a:ext cx="8128000" cy="4036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Entry Modes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sz="2200" b="1" dirty="0" smtClean="0"/>
              <a:t>Joint Venture: </a:t>
            </a:r>
            <a:r>
              <a:rPr lang="en-US" sz="2200" dirty="0" smtClean="0"/>
              <a:t>a partnership between two or more companies that join forces to create a separate legal business entity </a:t>
            </a:r>
          </a:p>
        </p:txBody>
      </p:sp>
      <p:graphicFrame>
        <p:nvGraphicFramePr>
          <p:cNvPr id="5" name="Diagram 4" descr="diagram explaing the advantages and disadvantages of joint venture"/>
          <p:cNvGraphicFramePr/>
          <p:nvPr>
            <p:extLst>
              <p:ext uri="{D42A27DB-BD31-4B8C-83A1-F6EECF244321}">
                <p14:modId xmlns:p14="http://schemas.microsoft.com/office/powerpoint/2010/main" val="41042889"/>
              </p:ext>
            </p:extLst>
          </p:nvPr>
        </p:nvGraphicFramePr>
        <p:xfrm>
          <a:off x="838200" y="2528770"/>
          <a:ext cx="8128000" cy="4036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Entry Modes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sz="2200" dirty="0" smtClean="0"/>
              <a:t>Wholly Owned Subsidiary: refers to sole ownership of the foreign subsidiary. It is a full control mode of operation. There are two basic forms of sole ownership—acquisition of greenfield (building a new facility)</a:t>
            </a:r>
          </a:p>
        </p:txBody>
      </p:sp>
      <p:graphicFrame>
        <p:nvGraphicFramePr>
          <p:cNvPr id="4" name="Diagram 3" descr="diagram explaing the advantages and disadvantages of entry modes"/>
          <p:cNvGraphicFramePr/>
          <p:nvPr>
            <p:extLst>
              <p:ext uri="{D42A27DB-BD31-4B8C-83A1-F6EECF244321}">
                <p14:modId xmlns:p14="http://schemas.microsoft.com/office/powerpoint/2010/main" val="319192539"/>
              </p:ext>
            </p:extLst>
          </p:nvPr>
        </p:nvGraphicFramePr>
        <p:xfrm>
          <a:off x="838200" y="2998147"/>
          <a:ext cx="8128000" cy="4036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Strategic Alliances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r>
              <a:rPr lang="en-US" sz="2200" dirty="0" smtClean="0"/>
              <a:t>Refer to cooperative agreement between potential or actual competitors. Strategic alliances range from joint ventures to short-term contractual agreements, in which two companies agree to cooperate on a particular task. </a:t>
            </a:r>
          </a:p>
        </p:txBody>
      </p:sp>
      <p:graphicFrame>
        <p:nvGraphicFramePr>
          <p:cNvPr id="4" name="Diagram 3" descr="diagram explaing the advantages and disadvantages of strategic alliances"/>
          <p:cNvGraphicFramePr/>
          <p:nvPr>
            <p:extLst>
              <p:ext uri="{D42A27DB-BD31-4B8C-83A1-F6EECF244321}">
                <p14:modId xmlns:p14="http://schemas.microsoft.com/office/powerpoint/2010/main" val="1943719710"/>
              </p:ext>
            </p:extLst>
          </p:nvPr>
        </p:nvGraphicFramePr>
        <p:xfrm>
          <a:off x="838200" y="2985806"/>
          <a:ext cx="8128000" cy="40368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>
                <a:sym typeface="Arial"/>
              </a:rPr>
              <a:t>Considerations in Country Selection</a:t>
            </a:r>
            <a:endParaRPr lang="en-US" sz="3200" dirty="0">
              <a:sym typeface="Arial"/>
            </a:endParaRPr>
          </a:p>
        </p:txBody>
      </p:sp>
      <p:sp>
        <p:nvSpPr>
          <p:cNvPr id="93" name="Shape 9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>
                <a:sym typeface="Arial"/>
              </a:rPr>
              <a:t>Where do we locate sales, production, administration and auxiliary services?</a:t>
            </a:r>
          </a:p>
          <a:p>
            <a:r>
              <a:rPr lang="en-US" sz="2200" dirty="0" smtClean="0"/>
              <a:t>What will be our sequence for entering our target countries?</a:t>
            </a:r>
          </a:p>
          <a:p>
            <a:pPr>
              <a:spcAft>
                <a:spcPts val="1800"/>
              </a:spcAft>
            </a:pPr>
            <a:r>
              <a:rPr lang="en-US" sz="2200" dirty="0" smtClean="0">
                <a:sym typeface="Arial"/>
              </a:rPr>
              <a:t>How much resources and efforts to invest in each country where we have a presence?</a:t>
            </a:r>
            <a:endParaRPr lang="en-US" sz="2200" dirty="0" smtClean="0"/>
          </a:p>
          <a:p>
            <a:pPr marL="0" indent="0">
              <a:buNone/>
            </a:pPr>
            <a:r>
              <a:rPr lang="en-US" sz="2200" b="1" dirty="0" smtClean="0"/>
              <a:t>Scanning</a:t>
            </a:r>
          </a:p>
          <a:p>
            <a:r>
              <a:rPr lang="en-US" sz="2200" dirty="0" smtClean="0"/>
              <a:t>Use scanning to weed out countries that are not good options for the company.</a:t>
            </a:r>
          </a:p>
          <a:p>
            <a:r>
              <a:rPr lang="en-US" sz="2200" dirty="0" smtClean="0">
                <a:sym typeface="Arial"/>
              </a:rPr>
              <a:t>The next step is onsite visits to further determine the feasibility of the countries remaining after scanning.</a:t>
            </a:r>
          </a:p>
          <a:p>
            <a:r>
              <a:rPr lang="en-US" sz="2200" dirty="0" smtClean="0"/>
              <a:t>Important scanning information include: sales potential, cost consideration, and risks, such as political risk, foreign exchange risk, and competitive risk.</a:t>
            </a:r>
            <a:endParaRPr lang="en-US" sz="2200" dirty="0"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87552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AA153D"/>
              </a:buClr>
              <a:buSzPct val="25000"/>
              <a:buFont typeface="Arial"/>
              <a:buNone/>
            </a:pPr>
            <a:r>
              <a:rPr lang="en-US" sz="3200" b="1" i="0" u="none" strike="noStrike" cap="none" dirty="0" smtClean="0">
                <a:solidFill>
                  <a:srgbClr val="AA153D"/>
                </a:solidFill>
                <a:latin typeface="Arial"/>
                <a:ea typeface="Arial"/>
                <a:cs typeface="Arial"/>
                <a:sym typeface="Arial"/>
              </a:rPr>
              <a:t>Country</a:t>
            </a:r>
            <a:r>
              <a:rPr lang="en-US" sz="3600" b="1" i="0" u="none" strike="noStrike" cap="none" dirty="0" smtClean="0">
                <a:solidFill>
                  <a:srgbClr val="AA153D"/>
                </a:solidFill>
                <a:latin typeface="Arial"/>
                <a:ea typeface="Arial"/>
                <a:cs typeface="Arial"/>
                <a:sym typeface="Arial"/>
              </a:rPr>
              <a:t> Comparison Tools</a:t>
            </a:r>
            <a:endParaRPr lang="en-US" sz="4800" b="1" i="0" u="none" strike="noStrike" cap="none" dirty="0">
              <a:solidFill>
                <a:srgbClr val="AA153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Shape 99"/>
          <p:cNvSpPr txBox="1">
            <a:spLocks noGrp="1"/>
          </p:cNvSpPr>
          <p:nvPr>
            <p:ph type="body" idx="1"/>
          </p:nvPr>
        </p:nvSpPr>
        <p:spPr>
          <a:xfrm>
            <a:off x="838200" y="1542473"/>
            <a:ext cx="10515599" cy="452581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228600">
              <a:spcBef>
                <a:spcPts val="0"/>
              </a:spcBef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Grids: used to rank countries on the company’s important variables, and identify acceptable and unacceptable countries.</a:t>
            </a:r>
            <a:endParaRPr lang="en-US" sz="2400" dirty="0" smtClean="0"/>
          </a:p>
          <a:p>
            <a:pPr indent="-228600">
              <a:spcBef>
                <a:spcPts val="0"/>
              </a:spcBef>
              <a:buNone/>
            </a:pPr>
            <a:r>
              <a:rPr lang="en-US" sz="1400" dirty="0" smtClean="0"/>
              <a:t>									</a:t>
            </a:r>
          </a:p>
          <a:p>
            <a:pPr indent="-228600">
              <a:spcBef>
                <a:spcPts val="1200"/>
              </a:spcBef>
              <a:buNone/>
            </a:pPr>
            <a:r>
              <a:rPr lang="en-US" sz="1400" b="1" dirty="0" smtClean="0"/>
              <a:t>Table 4a.1: </a:t>
            </a:r>
            <a:r>
              <a:rPr lang="en-US" sz="1400" dirty="0" smtClean="0"/>
              <a:t>Sample Simplified Grid to Compare Countries for Market Entry</a:t>
            </a:r>
          </a:p>
          <a:p>
            <a:pPr indent="-228600">
              <a:spcBef>
                <a:spcPts val="0"/>
              </a:spcBef>
              <a:buNone/>
            </a:pPr>
            <a:r>
              <a:rPr lang="en-US" sz="1400" dirty="0" smtClean="0"/>
              <a:t>								</a:t>
            </a:r>
            <a:r>
              <a:rPr lang="en-US" sz="1400" dirty="0"/>
              <a:t> </a:t>
            </a:r>
            <a:r>
              <a:rPr lang="en-US" sz="1400" dirty="0" smtClean="0"/>
              <a:t>             Country</a:t>
            </a:r>
          </a:p>
          <a:p>
            <a:pPr marL="0">
              <a:spcBef>
                <a:spcPts val="0"/>
              </a:spcBef>
              <a:buNone/>
            </a:pPr>
            <a:endParaRPr lang="en-US" sz="140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400" dirty="0" smtClean="0"/>
              <a:t>Variables					Weight	I	II	III	IV	V  </a:t>
            </a:r>
          </a:p>
          <a:p>
            <a:pPr marL="0">
              <a:spcBef>
                <a:spcPts val="0"/>
              </a:spcBef>
              <a:buNone/>
            </a:pPr>
            <a:r>
              <a:rPr lang="en-US" sz="1100" dirty="0" smtClean="0"/>
              <a:t>1.  Acceptable (A), Unacceptable (U) </a:t>
            </a:r>
          </a:p>
          <a:p>
            <a:pPr marL="0">
              <a:spcBef>
                <a:spcPts val="0"/>
              </a:spcBef>
              <a:buNone/>
            </a:pPr>
            <a:r>
              <a:rPr lang="en-US" sz="1100" dirty="0" smtClean="0"/>
              <a:t>     a.  Allow sole ownership of subsidiary			    --	U	A	</a:t>
            </a:r>
            <a:r>
              <a:rPr lang="en-US" sz="1100" dirty="0" err="1" smtClean="0"/>
              <a:t>A</a:t>
            </a:r>
            <a:r>
              <a:rPr lang="en-US" sz="1100" dirty="0" smtClean="0"/>
              <a:t>	</a:t>
            </a:r>
            <a:r>
              <a:rPr lang="en-US" sz="1100" dirty="0" err="1" smtClean="0"/>
              <a:t>A</a:t>
            </a:r>
            <a:r>
              <a:rPr lang="en-US" sz="1100" dirty="0" smtClean="0"/>
              <a:t>	</a:t>
            </a:r>
            <a:r>
              <a:rPr lang="en-US" sz="1100" dirty="0" err="1" smtClean="0"/>
              <a:t>A</a:t>
            </a:r>
            <a:endParaRPr lang="en-US" sz="1100" dirty="0" smtClean="0"/>
          </a:p>
          <a:p>
            <a:pPr marL="0">
              <a:spcBef>
                <a:spcPts val="0"/>
              </a:spcBef>
              <a:buNone/>
            </a:pPr>
            <a:r>
              <a:rPr lang="en-US" sz="1100" dirty="0" smtClean="0"/>
              <a:t>     b.  Allows licensing to majority owned subsidiary                                         --	A	</a:t>
            </a:r>
            <a:r>
              <a:rPr lang="en-US" sz="1100" dirty="0" err="1" smtClean="0"/>
              <a:t>A</a:t>
            </a:r>
            <a:r>
              <a:rPr lang="en-US" sz="1100" dirty="0" smtClean="0"/>
              <a:t>	</a:t>
            </a:r>
            <a:r>
              <a:rPr lang="en-US" sz="1100" dirty="0" err="1" smtClean="0"/>
              <a:t>A</a:t>
            </a:r>
            <a:r>
              <a:rPr lang="en-US" sz="1100" dirty="0" smtClean="0"/>
              <a:t>	</a:t>
            </a:r>
            <a:r>
              <a:rPr lang="en-US" sz="1100" dirty="0" err="1" smtClean="0"/>
              <a:t>A</a:t>
            </a:r>
            <a:r>
              <a:rPr lang="en-US" sz="1100" dirty="0" smtClean="0"/>
              <a:t>	</a:t>
            </a:r>
            <a:r>
              <a:rPr lang="en-US" sz="1100" dirty="0" err="1" smtClean="0"/>
              <a:t>A</a:t>
            </a:r>
            <a:endParaRPr lang="en-US" sz="1100" dirty="0" smtClean="0"/>
          </a:p>
          <a:p>
            <a:pPr indent="-228600">
              <a:spcBef>
                <a:spcPts val="0"/>
              </a:spcBef>
              <a:buNone/>
            </a:pPr>
            <a:r>
              <a:rPr lang="en-US" sz="1100" dirty="0" smtClean="0"/>
              <a:t>2.  Return (higher number is preferred)</a:t>
            </a:r>
          </a:p>
          <a:p>
            <a:pPr indent="-228600">
              <a:spcBef>
                <a:spcPts val="0"/>
              </a:spcBef>
              <a:buNone/>
            </a:pPr>
            <a:r>
              <a:rPr lang="en-US" sz="1100" dirty="0" smtClean="0"/>
              <a:t>     a.   Size of investment needed			   0--5	--	4	3	3	3</a:t>
            </a:r>
          </a:p>
          <a:p>
            <a:pPr marL="342900" indent="-342900">
              <a:spcBef>
                <a:spcPts val="0"/>
              </a:spcBef>
              <a:buNone/>
            </a:pPr>
            <a:r>
              <a:rPr lang="en-US" sz="1100" dirty="0" smtClean="0"/>
              <a:t>     b.   Size of market at the present	            		   0--4	--	4	2	4	1</a:t>
            </a:r>
          </a:p>
          <a:p>
            <a:pPr marL="342900" indent="-342900">
              <a:spcBef>
                <a:spcPts val="0"/>
              </a:spcBef>
              <a:buNone/>
            </a:pPr>
            <a:r>
              <a:rPr lang="en-US" sz="11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c.   Market size in 3 – 10 years 			   0--3	--	2	1	3	1</a:t>
            </a:r>
          </a:p>
          <a:p>
            <a:pPr marL="342900" indent="-342900">
              <a:spcBef>
                <a:spcPts val="0"/>
              </a:spcBef>
              <a:buNone/>
            </a:pPr>
            <a:r>
              <a:rPr lang="en-US" sz="1100" dirty="0" smtClean="0"/>
              <a:t>     d.   Market share in 3 – 10 years </a:t>
            </a:r>
            <a:r>
              <a:rPr lang="en-US" sz="11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			   0--2 	--	2	1	2	0</a:t>
            </a:r>
          </a:p>
          <a:p>
            <a:pPr marL="342900" indent="-342900">
              <a:spcBef>
                <a:spcPts val="0"/>
              </a:spcBef>
              <a:buNone/>
            </a:pPr>
            <a:r>
              <a:rPr lang="en-US" sz="1100" dirty="0" smtClean="0"/>
              <a:t>		</a:t>
            </a:r>
            <a:r>
              <a:rPr lang="en-US" sz="1100" b="1" dirty="0" smtClean="0"/>
              <a:t>Total</a:t>
            </a:r>
            <a:r>
              <a:rPr lang="en-US" sz="11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11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                                           				</a:t>
            </a:r>
            <a:r>
              <a:rPr lang="en-US" sz="11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lang="en-US" sz="11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11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r>
              <a:rPr lang="en-US" sz="11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11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r>
            <a:r>
              <a:rPr lang="en-US" sz="11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en-US" sz="11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</a:p>
          <a:p>
            <a:pPr indent="-228600">
              <a:spcBef>
                <a:spcPts val="0"/>
              </a:spcBef>
              <a:buNone/>
            </a:pPr>
            <a:r>
              <a:rPr lang="en-US" sz="110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3.  Risk (Lower number is preferred) </a:t>
            </a:r>
          </a:p>
          <a:p>
            <a:pPr indent="-228600">
              <a:spcBef>
                <a:spcPts val="0"/>
              </a:spcBef>
              <a:buNone/>
            </a:pPr>
            <a:r>
              <a:rPr lang="en-US" sz="1100" dirty="0" smtClean="0"/>
              <a:t>     a.  Market losses, 3 – 10 years (if no market penetration)	   0—4	--	2	1	3	2</a:t>
            </a:r>
          </a:p>
          <a:p>
            <a:pPr indent="-228600">
              <a:spcBef>
                <a:spcPts val="0"/>
              </a:spcBef>
              <a:buNone/>
            </a:pPr>
            <a:r>
              <a:rPr lang="en-US" sz="1100" dirty="0" smtClean="0"/>
              <a:t>     b.  Business laws, present				   0—4	--	1	2	4	3</a:t>
            </a:r>
          </a:p>
          <a:p>
            <a:pPr indent="-228600">
              <a:spcBef>
                <a:spcPts val="0"/>
              </a:spcBef>
              <a:buNone/>
            </a:pPr>
            <a:r>
              <a:rPr lang="en-US" sz="1100" dirty="0" smtClean="0"/>
              <a:t>     c.  Political-unrest potential			   0—3	--	0	1	2	3</a:t>
            </a:r>
            <a:endParaRPr lang="en-US" sz="110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>
              <a:spcBef>
                <a:spcPts val="0"/>
              </a:spcBef>
              <a:buNone/>
            </a:pPr>
            <a:r>
              <a:rPr lang="en-US" sz="110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</a:t>
            </a:r>
            <a:r>
              <a:rPr lang="en-US" sz="1100" b="1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Total						3	4	9	8</a:t>
            </a:r>
          </a:p>
          <a:p>
            <a:pPr indent="-228600">
              <a:spcBef>
                <a:spcPts val="0"/>
              </a:spcBef>
              <a:buNone/>
            </a:pPr>
            <a:endParaRPr lang="en-US" sz="1100" b="1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>
              <a:spcBef>
                <a:spcPts val="0"/>
              </a:spcBef>
              <a:buNone/>
            </a:pPr>
            <a:r>
              <a:rPr lang="en-US" sz="1100" i="1" dirty="0" smtClean="0"/>
              <a:t>Obviously country II is the best choice. It has the highest return and the lowest risk</a:t>
            </a:r>
          </a:p>
          <a:p>
            <a:pPr indent="-228600">
              <a:spcBef>
                <a:spcPts val="0"/>
              </a:spcBef>
              <a:buNone/>
            </a:pPr>
            <a:endParaRPr lang="en-US" sz="1100" i="1" dirty="0" smtClean="0"/>
          </a:p>
          <a:p>
            <a:pPr indent="-228600">
              <a:spcBef>
                <a:spcPts val="0"/>
              </a:spcBef>
              <a:buNone/>
            </a:pPr>
            <a:r>
              <a:rPr lang="en-US" sz="1100" b="1" dirty="0" smtClean="0"/>
              <a:t>Source</a:t>
            </a:r>
            <a:r>
              <a:rPr lang="en-US" sz="1100" dirty="0" smtClean="0"/>
              <a:t>: Adapted from </a:t>
            </a:r>
            <a:r>
              <a:rPr lang="en-US" sz="1100" i="1" dirty="0" smtClean="0"/>
              <a:t>International Business: Environments &amp; Operations </a:t>
            </a:r>
            <a:r>
              <a:rPr lang="en-US" sz="1100" dirty="0" smtClean="0"/>
              <a:t>by Daniels, </a:t>
            </a:r>
            <a:r>
              <a:rPr lang="en-US" sz="1100" dirty="0" err="1" smtClean="0"/>
              <a:t>Radebaugh</a:t>
            </a:r>
            <a:r>
              <a:rPr lang="en-US" sz="1100" dirty="0" smtClean="0"/>
              <a:t>, and Sullivan, PEARSON 2013</a:t>
            </a:r>
            <a:r>
              <a:rPr lang="en-US" sz="1100" i="1" dirty="0" smtClean="0"/>
              <a:t>.</a:t>
            </a:r>
          </a:p>
          <a:p>
            <a:pPr indent="-228600">
              <a:spcBef>
                <a:spcPts val="0"/>
              </a:spcBef>
              <a:buNone/>
            </a:pPr>
            <a:endParaRPr lang="en-US" sz="1100" i="1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6213" indent="-176213">
              <a:spcBef>
                <a:spcPts val="0"/>
              </a:spcBef>
              <a:buNone/>
            </a:pPr>
            <a:endParaRPr lang="en-US" sz="110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>
              <a:spcBef>
                <a:spcPts val="0"/>
              </a:spcBef>
              <a:buNone/>
            </a:pPr>
            <a:endParaRPr sz="110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" name="Straight Connector 4" descr="&quot;&quot;"/>
          <p:cNvCxnSpPr/>
          <p:nvPr/>
        </p:nvCxnSpPr>
        <p:spPr>
          <a:xfrm flipV="1">
            <a:off x="6410036" y="3163007"/>
            <a:ext cx="3916219" cy="184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445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887552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sz="3200" dirty="0" smtClean="0"/>
              <a:t>Country Comparison Tools</a:t>
            </a:r>
            <a:endParaRPr lang="en-US" sz="3200" b="1" i="0" u="none" strike="noStrike" cap="none" dirty="0">
              <a:solidFill>
                <a:srgbClr val="AA153D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838200" y="1440873"/>
            <a:ext cx="10515599" cy="481214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228600">
              <a:spcBef>
                <a:spcPts val="0"/>
              </a:spcBef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Matrices: The opportunity-risk matrix can be used to rank countries in terms of opportunity and risk.</a:t>
            </a:r>
          </a:p>
          <a:p>
            <a:pPr indent="-228600">
              <a:spcBef>
                <a:spcPts val="0"/>
              </a:spcBef>
              <a:buNone/>
            </a:pPr>
            <a:endParaRPr lang="en-US" sz="1400" b="1" dirty="0" smtClean="0"/>
          </a:p>
          <a:p>
            <a:pPr indent="-228600">
              <a:spcBef>
                <a:spcPts val="0"/>
              </a:spcBef>
              <a:buNone/>
            </a:pPr>
            <a:endParaRPr lang="en-US" sz="1400" b="1" dirty="0" smtClean="0"/>
          </a:p>
          <a:p>
            <a:pPr indent="-228600">
              <a:spcBef>
                <a:spcPts val="0"/>
              </a:spcBef>
              <a:buNone/>
            </a:pPr>
            <a:r>
              <a:rPr lang="en-US" sz="1400" b="1" dirty="0" smtClean="0"/>
              <a:t>Figure 4a.1: </a:t>
            </a:r>
            <a:r>
              <a:rPr lang="en-US" sz="1400" dirty="0" smtClean="0"/>
              <a:t>Sample Opportunity-Risk Matrix</a:t>
            </a:r>
          </a:p>
          <a:p>
            <a:pPr indent="-228600">
              <a:spcBef>
                <a:spcPts val="0"/>
              </a:spcBef>
              <a:buNone/>
            </a:pPr>
            <a:endParaRPr lang="en-US" sz="1400" b="1" dirty="0" smtClean="0"/>
          </a:p>
          <a:p>
            <a:pPr indent="-228600">
              <a:spcBef>
                <a:spcPts val="0"/>
              </a:spcBef>
              <a:buNone/>
            </a:pPr>
            <a:r>
              <a:rPr lang="en-US" sz="1400" b="1" dirty="0" smtClean="0"/>
              <a:t>				</a:t>
            </a:r>
          </a:p>
          <a:p>
            <a:pPr indent="-228600">
              <a:spcBef>
                <a:spcPts val="0"/>
              </a:spcBef>
              <a:buNone/>
            </a:pPr>
            <a:r>
              <a:rPr lang="en-US" sz="1400" b="1" dirty="0" smtClean="0"/>
              <a:t>				</a:t>
            </a:r>
          </a:p>
          <a:p>
            <a:pPr indent="-228600">
              <a:spcBef>
                <a:spcPts val="0"/>
              </a:spcBef>
              <a:buNone/>
            </a:pPr>
            <a:r>
              <a:rPr lang="en-US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				</a:t>
            </a:r>
            <a:r>
              <a:rPr lang="en-US" sz="1400" b="0" i="1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Country B is the most desirable because it</a:t>
            </a:r>
          </a:p>
          <a:p>
            <a:pPr indent="-228600">
              <a:spcBef>
                <a:spcPts val="0"/>
              </a:spcBef>
              <a:buNone/>
            </a:pPr>
            <a:r>
              <a:rPr lang="en-US" sz="1600" dirty="0" smtClean="0"/>
              <a:t>								</a:t>
            </a:r>
            <a:r>
              <a:rPr lang="en-US" sz="1400" i="1" dirty="0" smtClean="0"/>
              <a:t>has a high level of opportunity and very low risk </a:t>
            </a:r>
          </a:p>
          <a:p>
            <a:pPr indent="-228600">
              <a:spcBef>
                <a:spcPts val="0"/>
              </a:spcBef>
              <a:buNone/>
            </a:pPr>
            <a:r>
              <a:rPr lang="en-US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							</a:t>
            </a:r>
            <a:r>
              <a:rPr lang="en-US" sz="1400" dirty="0" smtClean="0"/>
              <a:t>		</a:t>
            </a:r>
          </a:p>
          <a:p>
            <a:pPr indent="-228600">
              <a:spcBef>
                <a:spcPts val="0"/>
              </a:spcBef>
              <a:buNone/>
            </a:pPr>
            <a:endParaRPr lang="en-US" sz="1400" dirty="0" smtClean="0"/>
          </a:p>
          <a:p>
            <a:pPr indent="-228600">
              <a:spcBef>
                <a:spcPts val="0"/>
              </a:spcBef>
              <a:buNone/>
            </a:pPr>
            <a:endParaRPr lang="en-US" sz="1400" dirty="0" smtClean="0"/>
          </a:p>
          <a:p>
            <a:pPr indent="-228600">
              <a:spcBef>
                <a:spcPts val="0"/>
              </a:spcBef>
              <a:buNone/>
            </a:pPr>
            <a:endParaRPr lang="en-US" sz="1400" dirty="0" smtClean="0"/>
          </a:p>
          <a:p>
            <a:pPr indent="-228600">
              <a:spcBef>
                <a:spcPts val="0"/>
              </a:spcBef>
              <a:buNone/>
            </a:pPr>
            <a:r>
              <a:rPr lang="en-US" sz="1400" dirty="0" smtClean="0"/>
              <a:t>		Decreased risk </a:t>
            </a:r>
          </a:p>
          <a:p>
            <a:pPr indent="-228600">
              <a:spcBef>
                <a:spcPts val="0"/>
              </a:spcBef>
              <a:buNone/>
            </a:pPr>
            <a:endParaRPr lang="en-US" sz="1400" dirty="0" smtClean="0"/>
          </a:p>
          <a:p>
            <a:pPr indent="-228600">
              <a:spcBef>
                <a:spcPts val="0"/>
              </a:spcBef>
              <a:buNone/>
            </a:pPr>
            <a:endParaRPr lang="en-US" sz="1400" dirty="0" smtClean="0"/>
          </a:p>
          <a:p>
            <a:pPr indent="-228600">
              <a:spcBef>
                <a:spcPts val="0"/>
              </a:spcBef>
              <a:buNone/>
            </a:pPr>
            <a:endParaRPr lang="en-US" sz="1400" dirty="0" smtClean="0"/>
          </a:p>
          <a:p>
            <a:pPr indent="-228600">
              <a:spcBef>
                <a:spcPts val="0"/>
              </a:spcBef>
              <a:buNone/>
            </a:pPr>
            <a:endParaRPr lang="en-US" sz="1400" dirty="0" smtClean="0"/>
          </a:p>
          <a:p>
            <a:pPr indent="-228600">
              <a:spcBef>
                <a:spcPts val="0"/>
              </a:spcBef>
              <a:buNone/>
            </a:pPr>
            <a:endParaRPr lang="en-US" sz="1400" dirty="0" smtClean="0"/>
          </a:p>
          <a:p>
            <a:pPr indent="-228600">
              <a:spcBef>
                <a:spcPts val="0"/>
              </a:spcBef>
              <a:buNone/>
            </a:pPr>
            <a:endParaRPr lang="en-US" sz="1400" dirty="0" smtClean="0"/>
          </a:p>
          <a:p>
            <a:pPr indent="-228600">
              <a:spcBef>
                <a:spcPts val="0"/>
              </a:spcBef>
              <a:buNone/>
            </a:pPr>
            <a:endParaRPr lang="en-US" sz="1400" dirty="0" smtClean="0"/>
          </a:p>
          <a:p>
            <a:pPr indent="-228600">
              <a:spcBef>
                <a:spcPts val="0"/>
              </a:spcBef>
              <a:buNone/>
            </a:pPr>
            <a:r>
              <a:rPr lang="en-US" sz="1400" dirty="0" smtClean="0"/>
              <a:t>					Increased Opportunity</a:t>
            </a:r>
          </a:p>
          <a:p>
            <a:pPr indent="-228600">
              <a:spcBef>
                <a:spcPts val="0"/>
              </a:spcBef>
              <a:buNone/>
            </a:pPr>
            <a:endParaRPr lang="en-US" sz="1400" dirty="0" smtClean="0"/>
          </a:p>
          <a:p>
            <a:pPr indent="-228600">
              <a:spcBef>
                <a:spcPts val="0"/>
              </a:spcBef>
              <a:buNone/>
            </a:pPr>
            <a:endParaRPr lang="en-US" sz="1400" dirty="0" smtClean="0"/>
          </a:p>
          <a:p>
            <a:pPr indent="-228600">
              <a:spcBef>
                <a:spcPts val="0"/>
              </a:spcBef>
              <a:buNone/>
            </a:pPr>
            <a:endParaRPr lang="en-US" sz="1400" dirty="0" smtClean="0"/>
          </a:p>
          <a:p>
            <a:pPr indent="-228600">
              <a:spcBef>
                <a:spcPts val="0"/>
              </a:spcBef>
              <a:buNone/>
            </a:pPr>
            <a:r>
              <a:rPr lang="en-US" sz="2400" dirty="0" smtClean="0"/>
              <a:t>			</a:t>
            </a: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7" name="Straight Connector 6" descr="&quot;&quot;"/>
          <p:cNvCxnSpPr/>
          <p:nvPr/>
        </p:nvCxnSpPr>
        <p:spPr>
          <a:xfrm>
            <a:off x="3415369" y="2992735"/>
            <a:ext cx="3591362" cy="3297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 descr="&quot;&quot;"/>
          <p:cNvCxnSpPr/>
          <p:nvPr/>
        </p:nvCxnSpPr>
        <p:spPr>
          <a:xfrm rot="16200000" flipH="1">
            <a:off x="5553318" y="4475943"/>
            <a:ext cx="2903648" cy="317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 descr="&quot;&quot;"/>
          <p:cNvCxnSpPr/>
          <p:nvPr/>
        </p:nvCxnSpPr>
        <p:spPr>
          <a:xfrm rot="5400000">
            <a:off x="1954035" y="4447711"/>
            <a:ext cx="291631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 descr="&quot;&quot;"/>
          <p:cNvCxnSpPr/>
          <p:nvPr/>
        </p:nvCxnSpPr>
        <p:spPr>
          <a:xfrm>
            <a:off x="3412191" y="5905867"/>
            <a:ext cx="3594540" cy="234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 descr="&quot;&quot;"/>
          <p:cNvCxnSpPr/>
          <p:nvPr/>
        </p:nvCxnSpPr>
        <p:spPr>
          <a:xfrm>
            <a:off x="3418550" y="4528854"/>
            <a:ext cx="3588181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 descr="&quot;&quot;"/>
          <p:cNvCxnSpPr/>
          <p:nvPr/>
        </p:nvCxnSpPr>
        <p:spPr>
          <a:xfrm rot="5400000">
            <a:off x="3706962" y="4448904"/>
            <a:ext cx="2913926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620654" y="3589125"/>
            <a:ext cx="692728" cy="4056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6151418" y="3154223"/>
            <a:ext cx="711200" cy="4349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4313382" y="4927605"/>
            <a:ext cx="701963" cy="4248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39" name="Straight Arrow Connector 38" descr="&quot;&quot;"/>
          <p:cNvCxnSpPr/>
          <p:nvPr/>
        </p:nvCxnSpPr>
        <p:spPr>
          <a:xfrm rot="16200000" flipV="1">
            <a:off x="1759281" y="4449301"/>
            <a:ext cx="2913131" cy="2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5975927" y="5352478"/>
            <a:ext cx="738909" cy="44334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49" name="Straight Arrow Connector 48" descr="&quot;&quot;"/>
          <p:cNvCxnSpPr/>
          <p:nvPr/>
        </p:nvCxnSpPr>
        <p:spPr>
          <a:xfrm>
            <a:off x="3415369" y="6092977"/>
            <a:ext cx="3591362" cy="158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426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INBS 561	</a:t>
            </a:r>
            <a:br>
              <a:rPr lang="en-US" sz="4400" dirty="0" smtClean="0"/>
            </a:br>
            <a:r>
              <a:rPr lang="en-US" sz="4400" dirty="0" smtClean="0"/>
              <a:t>Country Selection and Entry Strategies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Module 4b</a:t>
            </a:r>
          </a:p>
          <a:p>
            <a:pPr lvl="0"/>
            <a:r>
              <a:rPr lang="en-US" dirty="0" smtClean="0"/>
              <a:t>Entry Strategies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Foreign Expansion Decisions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 smtClean="0"/>
              <a:t>Which foreign markets should we enter, when should we enter them, and on what scale?</a:t>
            </a:r>
          </a:p>
          <a:p>
            <a:r>
              <a:rPr lang="en-US" sz="2200" dirty="0" smtClean="0"/>
              <a:t>Which mode(s) of entry should we adopt?</a:t>
            </a:r>
          </a:p>
          <a:p>
            <a:r>
              <a:rPr lang="en-US" sz="2200" dirty="0" smtClean="0"/>
              <a:t>Choice of markets:</a:t>
            </a:r>
          </a:p>
          <a:p>
            <a:pPr lvl="1"/>
            <a:r>
              <a:rPr lang="en-US" sz="2200" dirty="0" smtClean="0"/>
              <a:t>must be based on the long-term profit potential of the market(s)</a:t>
            </a:r>
          </a:p>
          <a:p>
            <a:pPr lvl="1"/>
            <a:r>
              <a:rPr lang="en-US" sz="2200" dirty="0" smtClean="0"/>
              <a:t>the attractiveness of the country should be judged on balancing benefits, costs and risks of doing business in that country</a:t>
            </a:r>
            <a:r>
              <a:rPr lang="en-US" dirty="0" smtClean="0"/>
              <a:t> </a:t>
            </a:r>
          </a:p>
        </p:txBody>
      </p:sp>
      <p:pic>
        <p:nvPicPr>
          <p:cNvPr id="4" name="Picture 3" descr="Derecho Internacional Público: El Ordenamiento Jurídico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602" y="4474867"/>
            <a:ext cx="2464633" cy="174503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Timing of Entry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dirty="0" smtClean="0"/>
              <a:t>First mover advantage</a:t>
            </a:r>
            <a:r>
              <a:rPr lang="en-US" sz="2200" dirty="0" smtClean="0"/>
              <a:t> refers to the benefits of entering a market early </a:t>
            </a:r>
          </a:p>
          <a:p>
            <a:pPr lvl="1"/>
            <a:r>
              <a:rPr lang="en-US" sz="2200" dirty="0" smtClean="0"/>
              <a:t>It preempts competition and establishes a strong brand name</a:t>
            </a:r>
          </a:p>
          <a:p>
            <a:pPr lvl="1"/>
            <a:r>
              <a:rPr lang="en-US" sz="2200" dirty="0" smtClean="0"/>
              <a:t>The company is able to build sales volume before serious competition        shows up</a:t>
            </a:r>
          </a:p>
          <a:p>
            <a:pPr lvl="1"/>
            <a:r>
              <a:rPr lang="en-US" sz="2200" dirty="0" smtClean="0"/>
              <a:t>Ability to create consumer switching cost</a:t>
            </a:r>
          </a:p>
          <a:p>
            <a:r>
              <a:rPr lang="en-US" sz="2200" dirty="0" smtClean="0"/>
              <a:t>Disadvantages:</a:t>
            </a:r>
          </a:p>
          <a:p>
            <a:pPr lvl="1"/>
            <a:r>
              <a:rPr lang="en-US" sz="2200" dirty="0" smtClean="0"/>
              <a:t>Pioneering costs that late entrants will not have to bear</a:t>
            </a:r>
          </a:p>
          <a:p>
            <a:pPr lvl="1"/>
            <a:r>
              <a:rPr lang="en-US" sz="2200" dirty="0" smtClean="0"/>
              <a:t>Possibility that regulations may change and become a burden for early entrants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Entry Modes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dirty="0" smtClean="0"/>
              <a:t>Exporting: </a:t>
            </a:r>
            <a:r>
              <a:rPr lang="en-US" sz="2200" dirty="0" smtClean="0"/>
              <a:t>the sale of products in one country to residents of another country</a:t>
            </a:r>
          </a:p>
        </p:txBody>
      </p:sp>
      <p:graphicFrame>
        <p:nvGraphicFramePr>
          <p:cNvPr id="5" name="Diagram 4" descr="diagram explaing the advantages and disadvantages of exporting"/>
          <p:cNvGraphicFramePr/>
          <p:nvPr>
            <p:extLst>
              <p:ext uri="{D42A27DB-BD31-4B8C-83A1-F6EECF244321}">
                <p14:modId xmlns:p14="http://schemas.microsoft.com/office/powerpoint/2010/main" val="3205929228"/>
              </p:ext>
            </p:extLst>
          </p:nvPr>
        </p:nvGraphicFramePr>
        <p:xfrm>
          <a:off x="838200" y="1605100"/>
          <a:ext cx="8128000" cy="4889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Entry Modes</a:t>
            </a: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b="1" dirty="0" smtClean="0"/>
              <a:t>Turnkey Projects: </a:t>
            </a:r>
            <a:r>
              <a:rPr lang="en-US" sz="2200" dirty="0" smtClean="0"/>
              <a:t>As a contractor, the company agrees to handle every detail of a project for the foreign client; e.g., road construction</a:t>
            </a:r>
          </a:p>
        </p:txBody>
      </p:sp>
      <p:graphicFrame>
        <p:nvGraphicFramePr>
          <p:cNvPr id="4" name="Diagram 3" descr="diagram explaing the advantages and disadvantages of turnkey projects"/>
          <p:cNvGraphicFramePr/>
          <p:nvPr>
            <p:extLst>
              <p:ext uri="{D42A27DB-BD31-4B8C-83A1-F6EECF244321}">
                <p14:modId xmlns:p14="http://schemas.microsoft.com/office/powerpoint/2010/main" val="3606261077"/>
              </p:ext>
            </p:extLst>
          </p:nvPr>
        </p:nvGraphicFramePr>
        <p:xfrm>
          <a:off x="838200" y="2224435"/>
          <a:ext cx="8128000" cy="4259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BA Course Theme">
  <a:themeElements>
    <a:clrScheme name="MBA &amp; MSU Colors?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1481B2"/>
      </a:accent1>
      <a:accent2>
        <a:srgbClr val="C32033"/>
      </a:accent2>
      <a:accent3>
        <a:srgbClr val="94C950"/>
      </a:accent3>
      <a:accent4>
        <a:srgbClr val="EEB111"/>
      </a:accent4>
      <a:accent5>
        <a:srgbClr val="E87D1E"/>
      </a:accent5>
      <a:accent6>
        <a:srgbClr val="00386B"/>
      </a:accent6>
      <a:hlink>
        <a:srgbClr val="6B9F25"/>
      </a:hlink>
      <a:folHlink>
        <a:srgbClr val="B26B02"/>
      </a:folHlink>
    </a:clrScheme>
    <a:fontScheme name="MBA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BA Course Theme" id="{EEF62FF4-DEFB-480A-8030-8110A23EF420}" vid="{0BC251B6-3EFE-4FD0-A7B7-EFFC3A834045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MBA Course Template</Template>
  <TotalTime>660</TotalTime>
  <Words>882</Words>
  <Application>Microsoft Office PowerPoint</Application>
  <PresentationFormat>Widescreen</PresentationFormat>
  <Paragraphs>129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Courier New</vt:lpstr>
      <vt:lpstr>Wingdings</vt:lpstr>
      <vt:lpstr>MBA Course Theme</vt:lpstr>
      <vt:lpstr>INBS 561  Country Selection and Entry Strategies</vt:lpstr>
      <vt:lpstr>Considerations in Country Selection</vt:lpstr>
      <vt:lpstr>Country Comparison Tools</vt:lpstr>
      <vt:lpstr>Country Comparison Tools</vt:lpstr>
      <vt:lpstr>INBS 561  Country Selection and Entry Strategies</vt:lpstr>
      <vt:lpstr>Foreign Expansion Decisions</vt:lpstr>
      <vt:lpstr>Timing of Entry</vt:lpstr>
      <vt:lpstr>Entry Modes</vt:lpstr>
      <vt:lpstr>Entry Modes</vt:lpstr>
      <vt:lpstr>Entry Modes</vt:lpstr>
      <vt:lpstr>Entry Modes</vt:lpstr>
      <vt:lpstr>Entry Modes</vt:lpstr>
      <vt:lpstr>Entry Modes</vt:lpstr>
      <vt:lpstr>Strategic Alliances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INBS 561  Emerging Trends in Global Markets</dc:title>
  <dc:creator>Ikechi Ekeledo</dc:creator>
  <cp:lastModifiedBy>Yousef M. Alkhudairi</cp:lastModifiedBy>
  <cp:revision>74</cp:revision>
  <dcterms:modified xsi:type="dcterms:W3CDTF">2018-07-10T17:49:41Z</dcterms:modified>
</cp:coreProperties>
</file>