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16"/>
  </p:notesMasterIdLst>
  <p:sldIdLst>
    <p:sldId id="272" r:id="rId2"/>
    <p:sldId id="257" r:id="rId3"/>
    <p:sldId id="271" r:id="rId4"/>
    <p:sldId id="258" r:id="rId5"/>
    <p:sldId id="262" r:id="rId6"/>
    <p:sldId id="273" r:id="rId7"/>
    <p:sldId id="259" r:id="rId8"/>
    <p:sldId id="264" r:id="rId9"/>
    <p:sldId id="265" r:id="rId10"/>
    <p:sldId id="266" r:id="rId11"/>
    <p:sldId id="267" r:id="rId12"/>
    <p:sldId id="268" r:id="rId13"/>
    <p:sldId id="269" r:id="rId14"/>
    <p:sldId id="270" r:id="rId15"/>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Basic Strategies of International Business" id="{95E3EAF7-1661-4071-9859-D5AD30A7718C}">
          <p14:sldIdLst>
            <p14:sldId id="272"/>
            <p14:sldId id="257"/>
            <p14:sldId id="271"/>
            <p14:sldId id="258"/>
            <p14:sldId id="262"/>
          </p14:sldIdLst>
        </p14:section>
        <p14:section name="The Structure of Int’l Business" id="{9E55A313-743F-4667-B69F-12A16C13A7F1}">
          <p14:sldIdLst>
            <p14:sldId id="273"/>
            <p14:sldId id="259"/>
            <p14:sldId id="264"/>
            <p14:sldId id="265"/>
            <p14:sldId id="266"/>
            <p14:sldId id="267"/>
            <p14:sldId id="268"/>
            <p14:sldId id="269"/>
            <p14:sldId id="270"/>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87" autoAdjust="0"/>
    <p:restoredTop sz="86384" autoAdjust="0"/>
  </p:normalViewPr>
  <p:slideViewPr>
    <p:cSldViewPr snapToGrid="0" snapToObjects="1">
      <p:cViewPr varScale="1">
        <p:scale>
          <a:sx n="75" d="100"/>
          <a:sy n="75" d="100"/>
        </p:scale>
        <p:origin x="77" y="192"/>
      </p:cViewPr>
      <p:guideLst>
        <p:guide orient="horz" pos="2160"/>
        <p:guide pos="3840"/>
      </p:guideLst>
    </p:cSldViewPr>
  </p:slideViewPr>
  <p:outlineViewPr>
    <p:cViewPr>
      <p:scale>
        <a:sx n="33" d="100"/>
        <a:sy n="33" d="100"/>
      </p:scale>
      <p:origin x="0" y="-512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8788"/>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4" name="Shape 4"/>
          <p:cNvSpPr txBox="1">
            <a:spLocks noGrp="1"/>
          </p:cNvSpPr>
          <p:nvPr>
            <p:ph type="dt" idx="10"/>
          </p:nvPr>
        </p:nvSpPr>
        <p:spPr>
          <a:xfrm>
            <a:off x="3884612" y="0"/>
            <a:ext cx="2971799" cy="458788"/>
          </a:xfrm>
          <a:prstGeom prst="rect">
            <a:avLst/>
          </a:prstGeom>
          <a:noFill/>
          <a:ln>
            <a:noFill/>
          </a:ln>
        </p:spPr>
        <p:txBody>
          <a:bodyPr lIns="91425" tIns="91425" rIns="91425" bIns="91425" anchor="t" anchorCtr="0"/>
          <a:lstStyle>
            <a:lvl1pPr marL="0" marR="0" lvl="0" indent="0" algn="r"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 name="Shape 5"/>
          <p:cNvSpPr>
            <a:spLocks noGrp="1" noRot="1" noChangeAspect="1"/>
          </p:cNvSpPr>
          <p:nvPr>
            <p:ph type="sldImg" idx="3"/>
          </p:nvPr>
        </p:nvSpPr>
        <p:spPr>
          <a:xfrm>
            <a:off x="685800" y="1143000"/>
            <a:ext cx="5486399" cy="3086099"/>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6" name="Shape 6"/>
          <p:cNvSpPr txBox="1">
            <a:spLocks noGrp="1"/>
          </p:cNvSpPr>
          <p:nvPr>
            <p:ph type="body" idx="1"/>
          </p:nvPr>
        </p:nvSpPr>
        <p:spPr>
          <a:xfrm>
            <a:off x="685800" y="4400550"/>
            <a:ext cx="5486399" cy="3600450"/>
          </a:xfrm>
          <a:prstGeom prst="rect">
            <a:avLst/>
          </a:prstGeom>
          <a:noFill/>
          <a:ln>
            <a:noFill/>
          </a:ln>
        </p:spPr>
        <p:txBody>
          <a:bodyPr lIns="91425" tIns="91425" rIns="91425" bIns="91425" anchor="t"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200" b="0" i="0" u="none" strike="noStrike" cap="none">
                <a:solidFill>
                  <a:schemeClr val="dk1"/>
                </a:solidFill>
                <a:latin typeface="Calibri"/>
                <a:ea typeface="Calibri"/>
                <a:cs typeface="Calibri"/>
                <a:sym typeface="Calibri"/>
              </a:defRPr>
            </a:lvl2pPr>
            <a:lvl3pPr marL="914400" marR="0" lvl="2" indent="0" algn="l" rtl="0">
              <a:spcBef>
                <a:spcPts val="0"/>
              </a:spcBef>
              <a:buNone/>
              <a:defRPr sz="1200" b="0" i="0" u="none" strike="noStrike" cap="none">
                <a:solidFill>
                  <a:schemeClr val="dk1"/>
                </a:solidFill>
                <a:latin typeface="Calibri"/>
                <a:ea typeface="Calibri"/>
                <a:cs typeface="Calibri"/>
                <a:sym typeface="Calibri"/>
              </a:defRPr>
            </a:lvl3pPr>
            <a:lvl4pPr marL="1371600" marR="0" lvl="3" indent="0" algn="l" rtl="0">
              <a:spcBef>
                <a:spcPts val="0"/>
              </a:spcBef>
              <a:buNone/>
              <a:defRPr sz="1200" b="0" i="0" u="none" strike="noStrike" cap="none">
                <a:solidFill>
                  <a:schemeClr val="dk1"/>
                </a:solidFill>
                <a:latin typeface="Calibri"/>
                <a:ea typeface="Calibri"/>
                <a:cs typeface="Calibri"/>
                <a:sym typeface="Calibri"/>
              </a:defRPr>
            </a:lvl4pPr>
            <a:lvl5pPr marL="1828800" marR="0" lvl="4" indent="0" algn="l" rtl="0">
              <a:spcBef>
                <a:spcPts val="0"/>
              </a:spcBef>
              <a:buNone/>
              <a:defRPr sz="1200" b="0" i="0" u="none" strike="noStrike" cap="none">
                <a:solidFill>
                  <a:schemeClr val="dk1"/>
                </a:solidFill>
                <a:latin typeface="Calibri"/>
                <a:ea typeface="Calibri"/>
                <a:cs typeface="Calibri"/>
                <a:sym typeface="Calibri"/>
              </a:defRPr>
            </a:lvl5pPr>
            <a:lvl6pPr marL="2286000" marR="0" lvl="5" indent="0" algn="l" rtl="0">
              <a:spcBef>
                <a:spcPts val="0"/>
              </a:spcBef>
              <a:buNone/>
              <a:defRPr sz="1200" b="0" i="0" u="none" strike="noStrike" cap="none">
                <a:solidFill>
                  <a:schemeClr val="dk1"/>
                </a:solidFill>
                <a:latin typeface="Calibri"/>
                <a:ea typeface="Calibri"/>
                <a:cs typeface="Calibri"/>
                <a:sym typeface="Calibri"/>
              </a:defRPr>
            </a:lvl6pPr>
            <a:lvl7pPr marL="2743200" marR="0" lvl="6" indent="0" algn="l" rtl="0">
              <a:spcBef>
                <a:spcPts val="0"/>
              </a:spcBef>
              <a:buNone/>
              <a:defRPr sz="1200" b="0" i="0" u="none" strike="noStrike" cap="none">
                <a:solidFill>
                  <a:schemeClr val="dk1"/>
                </a:solidFill>
                <a:latin typeface="Calibri"/>
                <a:ea typeface="Calibri"/>
                <a:cs typeface="Calibri"/>
                <a:sym typeface="Calibri"/>
              </a:defRPr>
            </a:lvl7pPr>
            <a:lvl8pPr marL="3200400" marR="0" lvl="7" indent="0" algn="l" rtl="0">
              <a:spcBef>
                <a:spcPts val="0"/>
              </a:spcBef>
              <a:buNone/>
              <a:defRPr sz="1200" b="0" i="0" u="none" strike="noStrike" cap="none">
                <a:solidFill>
                  <a:schemeClr val="dk1"/>
                </a:solidFill>
                <a:latin typeface="Calibri"/>
                <a:ea typeface="Calibri"/>
                <a:cs typeface="Calibri"/>
                <a:sym typeface="Calibri"/>
              </a:defRPr>
            </a:lvl8pPr>
            <a:lvl9pPr marL="3657600" marR="0" lvl="8" indent="0" algn="l" rtl="0">
              <a:spcBef>
                <a:spcPts val="0"/>
              </a:spcBef>
              <a:buNone/>
              <a:defRPr sz="1200" b="0" i="0" u="none" strike="noStrike" cap="none">
                <a:solidFill>
                  <a:schemeClr val="dk1"/>
                </a:solidFill>
                <a:latin typeface="Calibri"/>
                <a:ea typeface="Calibri"/>
                <a:cs typeface="Calibri"/>
                <a:sym typeface="Calibri"/>
              </a:defRPr>
            </a:lvl9pPr>
          </a:lstStyle>
          <a:p>
            <a:endParaRPr/>
          </a:p>
        </p:txBody>
      </p:sp>
      <p:sp>
        <p:nvSpPr>
          <p:cNvPr id="7" name="Shape 7"/>
          <p:cNvSpPr txBox="1">
            <a:spLocks noGrp="1"/>
          </p:cNvSpPr>
          <p:nvPr>
            <p:ph type="ftr" idx="11"/>
          </p:nvPr>
        </p:nvSpPr>
        <p:spPr>
          <a:xfrm>
            <a:off x="0" y="8685213"/>
            <a:ext cx="2971799" cy="458786"/>
          </a:xfrm>
          <a:prstGeom prst="rect">
            <a:avLst/>
          </a:prstGeom>
          <a:noFill/>
          <a:ln>
            <a:noFill/>
          </a:ln>
        </p:spPr>
        <p:txBody>
          <a:bodyPr lIns="91425" tIns="91425" rIns="91425" bIns="91425" anchor="b" anchorCtr="0"/>
          <a:lstStyle>
            <a:lvl1pPr marL="0" marR="0" lvl="0" indent="0" algn="l" rtl="0">
              <a:spcBef>
                <a:spcPts val="0"/>
              </a:spcBef>
              <a:buNone/>
              <a:defRPr sz="1200" b="0" i="0" u="none" strike="noStrike" cap="none">
                <a:solidFill>
                  <a:schemeClr val="dk1"/>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buSzPct val="25000"/>
                <a:buNone/>
              </a:pPr>
              <a:t>‹#›</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73794347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3" name="Shape 83"/>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84" name="Shape 84"/>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buSzPct val="25000"/>
                <a:buNone/>
              </a:pPr>
              <a:t>1</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74599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90" name="Shape 90"/>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5278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Shape 95"/>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96" name="Shape 96"/>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690387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Shape 8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83" name="Shape 83"/>
          <p:cNvSpPr txBox="1">
            <a:spLocks noGrp="1"/>
          </p:cNvSpPr>
          <p:nvPr>
            <p:ph type="body" idx="1"/>
          </p:nvPr>
        </p:nvSpPr>
        <p:spPr>
          <a:xfrm>
            <a:off x="685800" y="4400550"/>
            <a:ext cx="5486399" cy="360045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endParaRPr sz="1200" b="0" i="0" u="none" strike="noStrike" cap="none">
              <a:solidFill>
                <a:schemeClr val="dk1"/>
              </a:solidFill>
              <a:latin typeface="Calibri"/>
              <a:ea typeface="Calibri"/>
              <a:cs typeface="Calibri"/>
              <a:sym typeface="Calibri"/>
            </a:endParaRPr>
          </a:p>
        </p:txBody>
      </p:sp>
      <p:sp>
        <p:nvSpPr>
          <p:cNvPr id="84" name="Shape 84"/>
          <p:cNvSpPr txBox="1">
            <a:spLocks noGrp="1"/>
          </p:cNvSpPr>
          <p:nvPr>
            <p:ph type="sldNum" idx="12"/>
          </p:nvPr>
        </p:nvSpPr>
        <p:spPr>
          <a:xfrm>
            <a:off x="3884612" y="8685213"/>
            <a:ext cx="2971799" cy="458786"/>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a:solidFill>
                  <a:schemeClr val="dk1"/>
                </a:solidFill>
                <a:latin typeface="Calibri"/>
                <a:ea typeface="Calibri"/>
                <a:cs typeface="Calibri"/>
                <a:sym typeface="Calibri"/>
              </a:rPr>
              <a:pPr marL="0" marR="0" lvl="0" indent="0" algn="r" rtl="0">
                <a:spcBef>
                  <a:spcPts val="0"/>
                </a:spcBef>
                <a:buSzPct val="25000"/>
                <a:buNone/>
              </a:pPr>
              <a:t>6</a:t>
            </a:fld>
            <a:endParaRPr lang="en-US"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584878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Shape 101"/>
          <p:cNvSpPr txBox="1">
            <a:spLocks noGrp="1"/>
          </p:cNvSpPr>
          <p:nvPr>
            <p:ph type="body" idx="1"/>
          </p:nvPr>
        </p:nvSpPr>
        <p:spPr>
          <a:xfrm>
            <a:off x="685800" y="4400550"/>
            <a:ext cx="5486399" cy="3600450"/>
          </a:xfrm>
          <a:prstGeom prst="rect">
            <a:avLst/>
          </a:prstGeom>
        </p:spPr>
        <p:txBody>
          <a:bodyPr lIns="91425" tIns="91425" rIns="91425" bIns="91425" anchor="t" anchorCtr="0">
            <a:noAutofit/>
          </a:bodyPr>
          <a:lstStyle/>
          <a:p>
            <a:pPr lvl="0">
              <a:spcBef>
                <a:spcPts val="0"/>
              </a:spcBef>
              <a:buNone/>
            </a:pPr>
            <a:endParaRPr/>
          </a:p>
        </p:txBody>
      </p:sp>
      <p:sp>
        <p:nvSpPr>
          <p:cNvPr id="102" name="Shape 102"/>
          <p:cNvSpPr>
            <a:spLocks noGrp="1" noRot="1" noChangeAspect="1"/>
          </p:cNvSpPr>
          <p:nvPr>
            <p:ph type="sldImg" idx="2"/>
          </p:nvPr>
        </p:nvSpPr>
        <p:spPr>
          <a:xfrm>
            <a:off x="685800" y="1143000"/>
            <a:ext cx="5486400" cy="30861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95358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97380"/>
            <a:ext cx="9144000" cy="2387600"/>
          </a:xfrm>
        </p:spPr>
        <p:txBody>
          <a:bodyPr anchor="b">
            <a:normAutofit/>
          </a:bodyPr>
          <a:lstStyle>
            <a:lvl1pPr algn="ctr">
              <a:defRPr sz="5600" b="0" baseline="0">
                <a:solidFill>
                  <a:srgbClr val="AA153D"/>
                </a:solidFill>
                <a:latin typeface="Arial" panose="020B0604020202020204" pitchFamily="34" charset="0"/>
              </a:defRPr>
            </a:lvl1pPr>
          </a:lstStyle>
          <a:p>
            <a:r>
              <a:rPr lang="en-US" smtClean="0"/>
              <a:t>Click to edit Master title style</a:t>
            </a:r>
            <a:endParaRPr lang="en-US" dirty="0"/>
          </a:p>
        </p:txBody>
      </p:sp>
      <p:sp>
        <p:nvSpPr>
          <p:cNvPr id="3" name="Subtitle 2"/>
          <p:cNvSpPr>
            <a:spLocks noGrp="1"/>
          </p:cNvSpPr>
          <p:nvPr>
            <p:ph type="subTitle" idx="1"/>
          </p:nvPr>
        </p:nvSpPr>
        <p:spPr>
          <a:xfrm>
            <a:off x="1524000" y="4702157"/>
            <a:ext cx="9144000" cy="951297"/>
          </a:xfrm>
        </p:spPr>
        <p:txBody>
          <a:bodyPr>
            <a:normAutofit/>
          </a:bodyPr>
          <a:lstStyle>
            <a:lvl1pPr marL="0" indent="0" algn="ctr">
              <a:buNone/>
              <a:defRPr sz="3600" baseline="0">
                <a:solidFill>
                  <a:srgbClr val="0E78AD"/>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 y="130616"/>
            <a:ext cx="2621280" cy="1408176"/>
          </a:xfrm>
          <a:prstGeom prst="rect">
            <a:avLst/>
          </a:prstGeom>
        </p:spPr>
      </p:pic>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226648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278035" cy="1325563"/>
          </a:xfrm>
        </p:spPr>
        <p:txBody>
          <a:bodyPr>
            <a:normAutofit/>
          </a:bodyPr>
          <a:lstStyle>
            <a:lvl1pPr>
              <a:defRPr sz="4800" b="1" i="0" baseline="0">
                <a:solidFill>
                  <a:srgbClr val="AA153D"/>
                </a:solidFill>
                <a:latin typeface="Arial" panose="020B0604020202020204" pitchFamily="34" charset="0"/>
              </a:defRPr>
            </a:lvl1pPr>
          </a:lstStyle>
          <a:p>
            <a:r>
              <a:rPr lang="en-US" smtClean="0"/>
              <a:t>Click to edit Master title style</a:t>
            </a:r>
            <a:endParaRPr lang="en-US" dirty="0"/>
          </a:p>
        </p:txBody>
      </p:sp>
      <p:sp>
        <p:nvSpPr>
          <p:cNvPr id="3" name="Content Placeholder 2"/>
          <p:cNvSpPr>
            <a:spLocks noGrp="1"/>
          </p:cNvSpPr>
          <p:nvPr>
            <p:ph idx="1"/>
          </p:nvPr>
        </p:nvSpPr>
        <p:spPr>
          <a:xfrm>
            <a:off x="838200" y="1825625"/>
            <a:ext cx="10278035" cy="3942129"/>
          </a:xfrm>
        </p:spPr>
        <p:txBody>
          <a:bodyPr>
            <a:noAutofit/>
          </a:bodyPr>
          <a:lstStyle>
            <a:lvl1pPr>
              <a:buClr>
                <a:srgbClr val="0E78AD"/>
              </a:buClr>
              <a:defRPr sz="3600" baseline="0">
                <a:latin typeface="Arial" panose="020B0604020202020204" pitchFamily="34" charset="0"/>
              </a:defRPr>
            </a:lvl1pPr>
            <a:lvl2pPr marL="685800" indent="-282575">
              <a:buClr>
                <a:srgbClr val="0E78AD"/>
              </a:buClr>
              <a:defRPr sz="3200" baseline="0">
                <a:latin typeface="Arial" panose="020B0604020202020204" pitchFamily="34" charset="0"/>
              </a:defRPr>
            </a:lvl2pPr>
            <a:lvl3pPr marL="1143000" indent="-282575">
              <a:buClr>
                <a:srgbClr val="0E78AD"/>
              </a:buClr>
              <a:defRPr sz="2800" baseline="0">
                <a:latin typeface="Arial" panose="020B0604020202020204" pitchFamily="34" charset="0"/>
              </a:defRPr>
            </a:lvl3pPr>
            <a:lvl4pPr>
              <a:buClr>
                <a:srgbClr val="0E78AD"/>
              </a:buClr>
              <a:defRPr sz="2400" baseline="0">
                <a:latin typeface="Arial" panose="020B0604020202020204" pitchFamily="34" charset="0"/>
              </a:defRPr>
            </a:lvl4pPr>
            <a:lvl5pPr>
              <a:buClr>
                <a:srgbClr val="0E78AD"/>
              </a:buClr>
              <a:defRPr sz="2000" baseline="0">
                <a:latin typeface="Arial" panose="020B0604020202020204"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8800" y="365125"/>
            <a:ext cx="2481072" cy="1072896"/>
          </a:xfrm>
          <a:prstGeom prst="rect">
            <a:avLst/>
          </a:prstGeom>
        </p:spPr>
      </p:pic>
      <p:sp>
        <p:nvSpPr>
          <p:cNvPr id="5" name="Footer Placeholder 4"/>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426429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vert="horz" lIns="91440" tIns="45720" rIns="91440" bIns="45720" rtlCol="0">
            <a:noAutofit/>
          </a:bodyPr>
          <a:lstStyle>
            <a:lvl1pPr>
              <a:defRPr lang="en-US" smtClean="0"/>
            </a:lvl1pPr>
            <a:lvl2pPr marL="685800" indent="-282575">
              <a:defRPr lang="en-US" smtClean="0"/>
            </a:lvl2pPr>
            <a:lvl3pPr marL="1143000" indent="-282575">
              <a:defRPr lang="en-US" smtClean="0"/>
            </a:lvl3pPr>
            <a:lvl4pPr>
              <a:defRPr lang="en-US" smtClean="0"/>
            </a:lvl4pPr>
            <a:lvl5pPr>
              <a:defRPr lang="en-US"/>
            </a:lvl5pPr>
          </a:lstStyle>
          <a:p>
            <a:pPr lvl="0">
              <a:buClr>
                <a:srgbClr val="0E78AD"/>
              </a:buClr>
            </a:pPr>
            <a:r>
              <a:rPr lang="en-US" smtClean="0"/>
              <a:t>Click to edit Master text styles</a:t>
            </a:r>
          </a:p>
          <a:p>
            <a:pPr lvl="1">
              <a:buClr>
                <a:srgbClr val="0E78AD"/>
              </a:buClr>
            </a:pPr>
            <a:r>
              <a:rPr lang="en-US" smtClean="0"/>
              <a:t>Second level</a:t>
            </a:r>
          </a:p>
          <a:p>
            <a:pPr lvl="2">
              <a:buClr>
                <a:srgbClr val="0E78AD"/>
              </a:buClr>
            </a:pPr>
            <a:r>
              <a:rPr lang="en-US" smtClean="0"/>
              <a:t>Third level</a:t>
            </a:r>
          </a:p>
          <a:p>
            <a:pPr lvl="3">
              <a:buClr>
                <a:srgbClr val="0E78AD"/>
              </a:buClr>
            </a:pPr>
            <a:r>
              <a:rPr lang="en-US" smtClean="0"/>
              <a:t>Fourth level</a:t>
            </a:r>
          </a:p>
          <a:p>
            <a:pPr lvl="4">
              <a:buClr>
                <a:srgbClr val="0E78AD"/>
              </a:buClr>
            </a:pPr>
            <a:r>
              <a:rPr lang="en-US" smtClean="0"/>
              <a:t>Fifth level</a:t>
            </a:r>
            <a:endParaRPr lang="en-US" dirty="0"/>
          </a:p>
        </p:txBody>
      </p:sp>
      <p:sp>
        <p:nvSpPr>
          <p:cNvPr id="4" name="Content Placeholder 3"/>
          <p:cNvSpPr>
            <a:spLocks noGrp="1"/>
          </p:cNvSpPr>
          <p:nvPr>
            <p:ph sz="half" idx="2"/>
          </p:nvPr>
        </p:nvSpPr>
        <p:spPr>
          <a:xfrm>
            <a:off x="6172200" y="1825625"/>
            <a:ext cx="5019675" cy="4351338"/>
          </a:xfrm>
        </p:spPr>
        <p:txBody>
          <a:bodyPr vert="horz" lIns="91440" tIns="45720" rIns="91440" bIns="45720" rtlCol="0">
            <a:noAutofit/>
          </a:bodyPr>
          <a:lstStyle>
            <a:lvl1pPr>
              <a:defRPr lang="en-US" smtClean="0"/>
            </a:lvl1pPr>
            <a:lvl2pPr marL="685800" indent="-282575">
              <a:defRPr lang="en-US" smtClean="0"/>
            </a:lvl2pPr>
            <a:lvl3pPr marL="1143000" indent="-282575">
              <a:defRPr lang="en-US" smtClean="0"/>
            </a:lvl3pPr>
            <a:lvl4pPr>
              <a:defRPr lang="en-US" smtClean="0"/>
            </a:lvl4pPr>
            <a:lvl5pPr>
              <a:defRPr lang="en-US"/>
            </a:lvl5pPr>
          </a:lstStyle>
          <a:p>
            <a:pPr lvl="0">
              <a:buClr>
                <a:srgbClr val="0E78AD"/>
              </a:buClr>
            </a:pPr>
            <a:r>
              <a:rPr lang="en-US" smtClean="0"/>
              <a:t>Click to edit Master text styles</a:t>
            </a:r>
          </a:p>
          <a:p>
            <a:pPr lvl="1">
              <a:buClr>
                <a:srgbClr val="0E78AD"/>
              </a:buClr>
            </a:pPr>
            <a:r>
              <a:rPr lang="en-US" smtClean="0"/>
              <a:t>Second level</a:t>
            </a:r>
          </a:p>
          <a:p>
            <a:pPr lvl="2">
              <a:buClr>
                <a:srgbClr val="0E78AD"/>
              </a:buClr>
            </a:pPr>
            <a:r>
              <a:rPr lang="en-US" smtClean="0"/>
              <a:t>Third level</a:t>
            </a:r>
          </a:p>
          <a:p>
            <a:pPr lvl="3">
              <a:buClr>
                <a:srgbClr val="0E78AD"/>
              </a:buClr>
            </a:pPr>
            <a:r>
              <a:rPr lang="en-US" smtClean="0"/>
              <a:t>Fourth level</a:t>
            </a:r>
          </a:p>
          <a:p>
            <a:pPr lvl="4">
              <a:buClr>
                <a:srgbClr val="0E78AD"/>
              </a:buClr>
            </a:pPr>
            <a:r>
              <a:rPr lang="en-US" smtClean="0"/>
              <a:t>Fifth level</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8800" y="365125"/>
            <a:ext cx="2481072" cy="1072896"/>
          </a:xfrm>
          <a:prstGeom prst="rect">
            <a:avLst/>
          </a:prstGeom>
        </p:spPr>
      </p:pic>
      <p:sp>
        <p:nvSpPr>
          <p:cNvPr id="6" name="Footer Placeholder 5"/>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2941837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vert="horz" lIns="91440" tIns="45720" rIns="91440" bIns="45720" rtlCol="0">
            <a:noAutofit/>
          </a:bodyPr>
          <a:lstStyle>
            <a:lvl1pPr>
              <a:defRPr lang="en-US" smtClean="0"/>
            </a:lvl1pPr>
            <a:lvl2pPr marL="685800" indent="-282575">
              <a:defRPr lang="en-US" smtClean="0"/>
            </a:lvl2pPr>
            <a:lvl3pPr marL="1143000" indent="-282575">
              <a:defRPr lang="en-US" smtClean="0"/>
            </a:lvl3pPr>
            <a:lvl4pPr>
              <a:defRPr lang="en-US" smtClean="0"/>
            </a:lvl4pPr>
            <a:lvl5pPr>
              <a:defRPr lang="en-US"/>
            </a:lvl5pPr>
          </a:lstStyle>
          <a:p>
            <a:pPr lvl="0">
              <a:buClr>
                <a:srgbClr val="0E78AD"/>
              </a:buClr>
            </a:pPr>
            <a:r>
              <a:rPr lang="en-US" smtClean="0"/>
              <a:t>Click to edit Master text styles</a:t>
            </a:r>
          </a:p>
          <a:p>
            <a:pPr lvl="1">
              <a:buClr>
                <a:srgbClr val="0E78AD"/>
              </a:buClr>
            </a:pPr>
            <a:r>
              <a:rPr lang="en-US" smtClean="0"/>
              <a:t>Second level</a:t>
            </a:r>
          </a:p>
          <a:p>
            <a:pPr lvl="2">
              <a:buClr>
                <a:srgbClr val="0E78AD"/>
              </a:buClr>
            </a:pPr>
            <a:r>
              <a:rPr lang="en-US" smtClean="0"/>
              <a:t>Third level</a:t>
            </a:r>
          </a:p>
          <a:p>
            <a:pPr lvl="3">
              <a:buClr>
                <a:srgbClr val="0E78AD"/>
              </a:buClr>
            </a:pPr>
            <a:r>
              <a:rPr lang="en-US" smtClean="0"/>
              <a:t>Fourth level</a:t>
            </a:r>
          </a:p>
          <a:p>
            <a:pPr lvl="4">
              <a:buClr>
                <a:srgbClr val="0E78AD"/>
              </a:buClr>
            </a:pPr>
            <a:r>
              <a:rPr lang="en-US" smtClean="0"/>
              <a:t>Fifth level</a:t>
            </a:r>
            <a:endParaRPr lang="en-US" dirty="0"/>
          </a:p>
        </p:txBody>
      </p:sp>
      <p:sp>
        <p:nvSpPr>
          <p:cNvPr id="5" name="Text Placeholder 4"/>
          <p:cNvSpPr>
            <a:spLocks noGrp="1"/>
          </p:cNvSpPr>
          <p:nvPr>
            <p:ph type="body" sz="quarter" idx="3"/>
          </p:nvPr>
        </p:nvSpPr>
        <p:spPr>
          <a:xfrm>
            <a:off x="6172200" y="1681163"/>
            <a:ext cx="49911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4991100" cy="3684588"/>
          </a:xfrm>
        </p:spPr>
        <p:txBody>
          <a:bodyPr vert="horz" lIns="91440" tIns="45720" rIns="91440" bIns="45720" rtlCol="0">
            <a:noAutofit/>
          </a:bodyPr>
          <a:lstStyle>
            <a:lvl1pPr>
              <a:defRPr lang="en-US" smtClean="0"/>
            </a:lvl1pPr>
            <a:lvl2pPr marL="685800" indent="-282575">
              <a:defRPr lang="en-US" smtClean="0"/>
            </a:lvl2pPr>
            <a:lvl3pPr marL="1143000" indent="-282575">
              <a:defRPr lang="en-US" smtClean="0"/>
            </a:lvl3pPr>
            <a:lvl4pPr>
              <a:defRPr lang="en-US" smtClean="0"/>
            </a:lvl4pPr>
            <a:lvl5pPr>
              <a:defRPr lang="en-US"/>
            </a:lvl5pPr>
          </a:lstStyle>
          <a:p>
            <a:pPr lvl="0">
              <a:buClr>
                <a:srgbClr val="0E78AD"/>
              </a:buClr>
            </a:pPr>
            <a:r>
              <a:rPr lang="en-US" smtClean="0"/>
              <a:t>Click to edit Master text styles</a:t>
            </a:r>
          </a:p>
          <a:p>
            <a:pPr lvl="1">
              <a:buClr>
                <a:srgbClr val="0E78AD"/>
              </a:buClr>
            </a:pPr>
            <a:r>
              <a:rPr lang="en-US" smtClean="0"/>
              <a:t>Second level</a:t>
            </a:r>
          </a:p>
          <a:p>
            <a:pPr lvl="2">
              <a:buClr>
                <a:srgbClr val="0E78AD"/>
              </a:buClr>
            </a:pPr>
            <a:r>
              <a:rPr lang="en-US" smtClean="0"/>
              <a:t>Third level</a:t>
            </a:r>
          </a:p>
          <a:p>
            <a:pPr lvl="3">
              <a:buClr>
                <a:srgbClr val="0E78AD"/>
              </a:buClr>
            </a:pPr>
            <a:r>
              <a:rPr lang="en-US" smtClean="0"/>
              <a:t>Fourth level</a:t>
            </a:r>
          </a:p>
          <a:p>
            <a:pPr lvl="4">
              <a:buClr>
                <a:srgbClr val="0E78AD"/>
              </a:buClr>
            </a:pPr>
            <a:r>
              <a:rPr lang="en-US" smtClean="0"/>
              <a:t>Fifth level</a:t>
            </a:r>
            <a:endParaRPr lang="en-US"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8800" y="365125"/>
            <a:ext cx="2481072" cy="1072896"/>
          </a:xfrm>
          <a:prstGeom prst="rect">
            <a:avLst/>
          </a:prstGeom>
        </p:spPr>
      </p:pic>
      <p:sp>
        <p:nvSpPr>
          <p:cNvPr id="8" name="Footer Placeholder 7"/>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308028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48800" y="365125"/>
            <a:ext cx="2481072" cy="1072896"/>
          </a:xfrm>
          <a:prstGeom prst="rect">
            <a:avLst/>
          </a:prstGeom>
        </p:spPr>
      </p:pic>
      <p:sp>
        <p:nvSpPr>
          <p:cNvPr id="4" name="Footer Placeholder 3"/>
          <p:cNvSpPr>
            <a:spLocks noGrp="1"/>
          </p:cNvSpPr>
          <p:nvPr>
            <p:ph type="ftr" sz="quarter" idx="10"/>
          </p:nvPr>
        </p:nvSpPr>
        <p:spPr/>
        <p:txBody>
          <a:bodyPr/>
          <a:lstStyle/>
          <a:p>
            <a:endParaRPr lang="en-US"/>
          </a:p>
        </p:txBody>
      </p:sp>
    </p:spTree>
    <p:extLst>
      <p:ext uri="{BB962C8B-B14F-4D97-AF65-F5344CB8AC3E}">
        <p14:creationId xmlns:p14="http://schemas.microsoft.com/office/powerpoint/2010/main" val="1341760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1"/>
        <p:cNvGrpSpPr/>
        <p:nvPr/>
      </p:nvGrpSpPr>
      <p:grpSpPr>
        <a:xfrm>
          <a:off x="0" y="0"/>
          <a:ext cx="0" cy="0"/>
          <a:chOff x="0" y="0"/>
          <a:chExt cx="0" cy="0"/>
        </a:xfrm>
      </p:grpSpPr>
      <p:sp>
        <p:nvSpPr>
          <p:cNvPr id="52" name="Shape 52"/>
          <p:cNvSpPr txBox="1">
            <a:spLocks noGrp="1"/>
          </p:cNvSpPr>
          <p:nvPr>
            <p:ph type="dt" idx="10"/>
          </p:nvPr>
        </p:nvSpPr>
        <p:spPr>
          <a:xfrm>
            <a:off x="838200" y="6356350"/>
            <a:ext cx="2743199" cy="365125"/>
          </a:xfrm>
          <a:prstGeom prst="rect">
            <a:avLst/>
          </a:prstGeom>
          <a:noFill/>
          <a:ln>
            <a:noFill/>
          </a:ln>
        </p:spPr>
        <p:txBody>
          <a:bodyPr lIns="91425" tIns="91425" rIns="91425" bIns="91425" anchor="ctr" anchorCtr="0"/>
          <a:lstStyle>
            <a:lvl1pPr marL="0" marR="0" lvl="0" indent="0" algn="l"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3" name="Shape 53"/>
          <p:cNvSpPr txBox="1">
            <a:spLocks noGrp="1"/>
          </p:cNvSpPr>
          <p:nvPr>
            <p:ph type="ftr" idx="11"/>
          </p:nvPr>
        </p:nvSpPr>
        <p:spPr>
          <a:xfrm>
            <a:off x="4038600" y="6356350"/>
            <a:ext cx="4114800" cy="365125"/>
          </a:xfrm>
          <a:prstGeom prst="rect">
            <a:avLst/>
          </a:prstGeom>
          <a:noFill/>
          <a:ln>
            <a:noFill/>
          </a:ln>
        </p:spPr>
        <p:txBody>
          <a:bodyPr lIns="91425" tIns="91425" rIns="91425" bIns="91425" anchor="ctr" anchorCtr="0"/>
          <a:lstStyle>
            <a:lvl1pPr marL="0" marR="0" lvl="0" indent="0" algn="ctr" rtl="0">
              <a:spcBef>
                <a:spcPts val="0"/>
              </a:spcBef>
              <a:buNone/>
              <a:defRPr sz="1200" b="0" i="0" u="none" strike="noStrike" cap="none">
                <a:solidFill>
                  <a:srgbClr val="888888"/>
                </a:solidFill>
                <a:latin typeface="Calibri"/>
                <a:ea typeface="Calibri"/>
                <a:cs typeface="Calibri"/>
                <a:sym typeface="Calibri"/>
              </a:defRPr>
            </a:lvl1pPr>
            <a:lvl2pPr marL="457200" marR="0" lvl="1" indent="0" algn="l" rtl="0">
              <a:spcBef>
                <a:spcPts val="0"/>
              </a:spcBef>
              <a:buNone/>
              <a:defRPr sz="1800" b="0" i="0" u="none" strike="noStrike" cap="none">
                <a:solidFill>
                  <a:schemeClr val="dk1"/>
                </a:solidFill>
                <a:latin typeface="Calibri"/>
                <a:ea typeface="Calibri"/>
                <a:cs typeface="Calibri"/>
                <a:sym typeface="Calibri"/>
              </a:defRPr>
            </a:lvl2pPr>
            <a:lvl3pPr marL="914400" marR="0" lvl="2" indent="0" algn="l" rtl="0">
              <a:spcBef>
                <a:spcPts val="0"/>
              </a:spcBef>
              <a:buNone/>
              <a:defRPr sz="1800" b="0" i="0" u="none" strike="noStrike" cap="none">
                <a:solidFill>
                  <a:schemeClr val="dk1"/>
                </a:solidFill>
                <a:latin typeface="Calibri"/>
                <a:ea typeface="Calibri"/>
                <a:cs typeface="Calibri"/>
                <a:sym typeface="Calibri"/>
              </a:defRPr>
            </a:lvl3pPr>
            <a:lvl4pPr marL="1371600" marR="0" lvl="3" indent="0" algn="l" rtl="0">
              <a:spcBef>
                <a:spcPts val="0"/>
              </a:spcBef>
              <a:buNone/>
              <a:defRPr sz="1800" b="0" i="0" u="none" strike="noStrike" cap="none">
                <a:solidFill>
                  <a:schemeClr val="dk1"/>
                </a:solidFill>
                <a:latin typeface="Calibri"/>
                <a:ea typeface="Calibri"/>
                <a:cs typeface="Calibri"/>
                <a:sym typeface="Calibri"/>
              </a:defRPr>
            </a:lvl4pPr>
            <a:lvl5pPr marL="1828800" marR="0" lvl="4" indent="0" algn="l" rtl="0">
              <a:spcBef>
                <a:spcPts val="0"/>
              </a:spcBef>
              <a:buNone/>
              <a:defRPr sz="1800" b="0" i="0" u="none" strike="noStrike" cap="none">
                <a:solidFill>
                  <a:schemeClr val="dk1"/>
                </a:solidFill>
                <a:latin typeface="Calibri"/>
                <a:ea typeface="Calibri"/>
                <a:cs typeface="Calibri"/>
                <a:sym typeface="Calibri"/>
              </a:defRPr>
            </a:lvl5pPr>
            <a:lvl6pPr marL="2286000" marR="0" lvl="5" indent="0" algn="l" rtl="0">
              <a:spcBef>
                <a:spcPts val="0"/>
              </a:spcBef>
              <a:buNone/>
              <a:defRPr sz="1800" b="0" i="0" u="none" strike="noStrike" cap="none">
                <a:solidFill>
                  <a:schemeClr val="dk1"/>
                </a:solidFill>
                <a:latin typeface="Calibri"/>
                <a:ea typeface="Calibri"/>
                <a:cs typeface="Calibri"/>
                <a:sym typeface="Calibri"/>
              </a:defRPr>
            </a:lvl6pPr>
            <a:lvl7pPr marL="2743200" marR="0" lvl="6" indent="0" algn="l" rtl="0">
              <a:spcBef>
                <a:spcPts val="0"/>
              </a:spcBef>
              <a:buNone/>
              <a:defRPr sz="1800" b="0" i="0" u="none" strike="noStrike" cap="none">
                <a:solidFill>
                  <a:schemeClr val="dk1"/>
                </a:solidFill>
                <a:latin typeface="Calibri"/>
                <a:ea typeface="Calibri"/>
                <a:cs typeface="Calibri"/>
                <a:sym typeface="Calibri"/>
              </a:defRPr>
            </a:lvl7pPr>
            <a:lvl8pPr marL="3200400" marR="0" lvl="7" indent="0" algn="l" rtl="0">
              <a:spcBef>
                <a:spcPts val="0"/>
              </a:spcBef>
              <a:buNone/>
              <a:defRPr sz="1800" b="0" i="0" u="none" strike="noStrike" cap="none">
                <a:solidFill>
                  <a:schemeClr val="dk1"/>
                </a:solidFill>
                <a:latin typeface="Calibri"/>
                <a:ea typeface="Calibri"/>
                <a:cs typeface="Calibri"/>
                <a:sym typeface="Calibri"/>
              </a:defRPr>
            </a:lvl8pPr>
            <a:lvl9pPr marL="3657600" marR="0" lvl="8" indent="0" algn="l" rtl="0">
              <a:spcBef>
                <a:spcPts val="0"/>
              </a:spcBef>
              <a:buNone/>
              <a:defRPr sz="1800" b="0" i="0" u="none" strike="noStrike" cap="none">
                <a:solidFill>
                  <a:schemeClr val="dk1"/>
                </a:solidFill>
                <a:latin typeface="Calibri"/>
                <a:ea typeface="Calibri"/>
                <a:cs typeface="Calibri"/>
                <a:sym typeface="Calibri"/>
              </a:defRPr>
            </a:lvl9pPr>
          </a:lstStyle>
          <a:p>
            <a:endParaRPr/>
          </a:p>
        </p:txBody>
      </p:sp>
      <p:sp>
        <p:nvSpPr>
          <p:cNvPr id="54" name="Shape 54"/>
          <p:cNvSpPr txBox="1">
            <a:spLocks noGrp="1"/>
          </p:cNvSpPr>
          <p:nvPr>
            <p:ph type="sldNum" idx="12"/>
          </p:nvPr>
        </p:nvSpPr>
        <p:spPr>
          <a:xfrm>
            <a:off x="8610600" y="6356350"/>
            <a:ext cx="27431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1200" b="0" i="0" u="none" strike="noStrike" cap="none">
                <a:solidFill>
                  <a:srgbClr val="888888"/>
                </a:solidFill>
                <a:latin typeface="Calibri"/>
                <a:ea typeface="Calibri"/>
                <a:cs typeface="Calibri"/>
                <a:sym typeface="Calibri"/>
              </a:rPr>
              <a:pPr marL="0" marR="0" lvl="0" indent="0" algn="r" rtl="0">
                <a:spcBef>
                  <a:spcPts val="0"/>
                </a:spcBef>
                <a:buSzPct val="25000"/>
                <a:buNone/>
              </a:pPr>
              <a:t>‹#›</a:t>
            </a:fld>
            <a:endParaRPr lang="en-US" sz="1200" b="0" i="0" u="none" strike="noStrike" cap="none">
              <a:solidFill>
                <a:srgbClr val="888888"/>
              </a:solidFill>
              <a:latin typeface="Calibri"/>
              <a:ea typeface="Calibri"/>
              <a:cs typeface="Calibri"/>
              <a:sym typeface="Calibri"/>
            </a:endParaRPr>
          </a:p>
        </p:txBody>
      </p:sp>
    </p:spTree>
    <p:extLst>
      <p:ext uri="{BB962C8B-B14F-4D97-AF65-F5344CB8AC3E}">
        <p14:creationId xmlns:p14="http://schemas.microsoft.com/office/powerpoint/2010/main" val="13312722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lvl="0"/>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buClr>
                <a:srgbClr val="0E78AD"/>
              </a:buClr>
            </a:pPr>
            <a:r>
              <a:rPr lang="en-US" smtClean="0"/>
              <a:t>Edit Master text styles</a:t>
            </a:r>
          </a:p>
          <a:p>
            <a:pPr lvl="1">
              <a:buClr>
                <a:srgbClr val="0E78AD"/>
              </a:buClr>
            </a:pPr>
            <a:r>
              <a:rPr lang="en-US" smtClean="0"/>
              <a:t>Second level</a:t>
            </a:r>
          </a:p>
          <a:p>
            <a:pPr lvl="2">
              <a:buClr>
                <a:srgbClr val="0E78AD"/>
              </a:buClr>
            </a:pPr>
            <a:r>
              <a:rPr lang="en-US" smtClean="0"/>
              <a:t>Third level</a:t>
            </a:r>
          </a:p>
          <a:p>
            <a:pPr lvl="3">
              <a:buClr>
                <a:srgbClr val="0E78AD"/>
              </a:buClr>
            </a:pPr>
            <a:r>
              <a:rPr lang="en-US" smtClean="0"/>
              <a:t>Fourth level</a:t>
            </a:r>
          </a:p>
          <a:p>
            <a:pPr lvl="4">
              <a:buClr>
                <a:srgbClr val="0E78AD"/>
              </a:buClr>
            </a:pPr>
            <a:r>
              <a:rPr lang="en-US" smtClean="0"/>
              <a:t>Fifth level</a:t>
            </a:r>
            <a:endParaRPr lang="en-US" dirty="0"/>
          </a:p>
        </p:txBody>
      </p:sp>
      <p:sp>
        <p:nvSpPr>
          <p:cNvPr id="4" name="Footer Placeholder 3"/>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Tree>
    <p:extLst>
      <p:ext uri="{BB962C8B-B14F-4D97-AF65-F5344CB8AC3E}">
        <p14:creationId xmlns:p14="http://schemas.microsoft.com/office/powerpoint/2010/main" val="1865980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Lst>
  <p:hf sldNum="0" hdr="0" ftr="0" dt="0"/>
  <p:txStyles>
    <p:titleStyle>
      <a:lvl1pPr algn="l" defTabSz="914400" rtl="0" eaLnBrk="1" latinLnBrk="0" hangingPunct="1">
        <a:lnSpc>
          <a:spcPct val="90000"/>
        </a:lnSpc>
        <a:spcBef>
          <a:spcPct val="0"/>
        </a:spcBef>
        <a:buNone/>
        <a:defRPr lang="en-US" sz="4800" b="1" i="0" kern="1200" baseline="0">
          <a:solidFill>
            <a:srgbClr val="AA153D"/>
          </a:solidFill>
          <a:latin typeface="Arial" panose="020B0604020202020204" pitchFamily="34" charset="0"/>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lang="en-US" sz="3600" kern="1200" baseline="0" dirty="0" smtClean="0">
          <a:solidFill>
            <a:schemeClr val="tx1"/>
          </a:solidFill>
          <a:latin typeface="Arial" panose="020B0604020202020204" pitchFamily="34" charset="0"/>
          <a:ea typeface="+mn-ea"/>
          <a:cs typeface="+mn-cs"/>
        </a:defRPr>
      </a:lvl1pPr>
      <a:lvl2pPr marL="685800" indent="-282575" algn="l" defTabSz="914400" rtl="0" eaLnBrk="1" latinLnBrk="0" hangingPunct="1">
        <a:lnSpc>
          <a:spcPct val="100000"/>
        </a:lnSpc>
        <a:spcBef>
          <a:spcPts val="500"/>
        </a:spcBef>
        <a:buFont typeface="Wingdings" panose="05000000000000000000" pitchFamily="2" charset="2"/>
        <a:buChar char="§"/>
        <a:defRPr lang="en-US" sz="3200" kern="1200" baseline="0" dirty="0" smtClean="0">
          <a:solidFill>
            <a:schemeClr val="tx1"/>
          </a:solidFill>
          <a:latin typeface="Arial" panose="020B0604020202020204" pitchFamily="34" charset="0"/>
          <a:ea typeface="+mn-ea"/>
          <a:cs typeface="+mn-cs"/>
        </a:defRPr>
      </a:lvl2pPr>
      <a:lvl3pPr marL="1143000" indent="-282575" algn="l" defTabSz="914400" rtl="0" eaLnBrk="1" latinLnBrk="0" hangingPunct="1">
        <a:lnSpc>
          <a:spcPct val="100000"/>
        </a:lnSpc>
        <a:spcBef>
          <a:spcPts val="500"/>
        </a:spcBef>
        <a:buSzPct val="100000"/>
        <a:buFont typeface="Courier New" panose="02070309020205020404" pitchFamily="49" charset="0"/>
        <a:buChar char="o"/>
        <a:defRPr lang="en-US" sz="2800" kern="1200" baseline="0" dirty="0" smtClean="0">
          <a:solidFill>
            <a:schemeClr val="tx1"/>
          </a:solidFill>
          <a:latin typeface="Arial" panose="020B0604020202020204" pitchFamily="34" charset="0"/>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lang="en-US" sz="2400" kern="1200" baseline="0" dirty="0" smtClean="0">
          <a:solidFill>
            <a:schemeClr val="tx1"/>
          </a:solidFill>
          <a:latin typeface="Arial" panose="020B0604020202020204" pitchFamily="34" charset="0"/>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lang="en-US" sz="2000" kern="1200" baseline="0" dirty="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ctrTitle"/>
          </p:nvPr>
        </p:nvSpPr>
        <p:spPr/>
        <p:txBody>
          <a:bodyPr>
            <a:noAutofit/>
          </a:bodyPr>
          <a:lstStyle/>
          <a:p>
            <a:pPr lvl="0"/>
            <a:r>
              <a:rPr lang="en-US" sz="4400" dirty="0" smtClean="0"/>
              <a:t> </a:t>
            </a:r>
            <a:r>
              <a:rPr lang="en-US" sz="4400" dirty="0" smtClean="0"/>
              <a:t>INBS 561: The Strategy and Structure of Int’l Business</a:t>
            </a:r>
            <a:endParaRPr lang="en-US" sz="4400" dirty="0">
              <a:sym typeface="Arial"/>
            </a:endParaRPr>
          </a:p>
        </p:txBody>
      </p:sp>
      <p:sp>
        <p:nvSpPr>
          <p:cNvPr id="87" name="Shape 87"/>
          <p:cNvSpPr txBox="1">
            <a:spLocks noGrp="1"/>
          </p:cNvSpPr>
          <p:nvPr>
            <p:ph type="subTitle" idx="1"/>
          </p:nvPr>
        </p:nvSpPr>
        <p:spPr/>
        <p:txBody>
          <a:bodyPr>
            <a:normAutofit fontScale="77500" lnSpcReduction="20000"/>
          </a:bodyPr>
          <a:lstStyle/>
          <a:p>
            <a:pPr lvl="0"/>
            <a:r>
              <a:rPr lang="en-US" dirty="0" smtClean="0">
                <a:sym typeface="Arial"/>
              </a:rPr>
              <a:t>Module 3a:</a:t>
            </a:r>
          </a:p>
          <a:p>
            <a:pPr lvl="0"/>
            <a:r>
              <a:rPr lang="en-US" dirty="0" smtClean="0">
                <a:sym typeface="Arial"/>
              </a:rPr>
              <a:t>Basic Strategies of International Business</a:t>
            </a:r>
            <a:endParaRPr lang="en-US" dirty="0">
              <a:sym typeface="Arial"/>
            </a:endParaRPr>
          </a:p>
        </p:txBody>
      </p:sp>
      <p:sp>
        <p:nvSpPr>
          <p:cNvPr id="4" name="Footer Placeholder 8"/>
          <p:cNvSpPr txBox="1">
            <a:spLocks/>
          </p:cNvSpPr>
          <p:nvPr/>
        </p:nvSpPr>
        <p:spPr>
          <a:xfrm>
            <a:off x="4038600" y="6356350"/>
            <a:ext cx="4114800" cy="365125"/>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panose="020B0604020202020204" pitchFamily="34" charset="0"/>
                <a:ea typeface="Arial"/>
                <a:cs typeface="Arial" panose="020B0604020202020204" pitchFamily="34" charset="0"/>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a:lstStyle>
          <a:p>
            <a:pPr algn="ctr"/>
            <a:r>
              <a:rPr lang="en-US" smtClean="0"/>
              <a:t>Copyright 2017 Montclair State University</a:t>
            </a:r>
            <a:endParaRPr lang="en-US" dirty="0"/>
          </a:p>
        </p:txBody>
      </p:sp>
    </p:spTree>
    <p:extLst>
      <p:ext uri="{BB962C8B-B14F-4D97-AF65-F5344CB8AC3E}">
        <p14:creationId xmlns:p14="http://schemas.microsoft.com/office/powerpoint/2010/main" val="351969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descr="&quot;&quot;"/>
          <p:cNvSpPr txBox="1">
            <a:spLocks noChangeArrowheads="1"/>
          </p:cNvSpPr>
          <p:nvPr/>
        </p:nvSpPr>
        <p:spPr bwMode="auto">
          <a:xfrm>
            <a:off x="4869889" y="3689350"/>
            <a:ext cx="233208"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algn="ctr" eaLnBrk="0" fontAlgn="base" hangingPunct="0">
              <a:spcBef>
                <a:spcPct val="0"/>
              </a:spcBef>
              <a:spcAft>
                <a:spcPct val="0"/>
              </a:spcAft>
              <a:defRPr>
                <a:solidFill>
                  <a:schemeClr val="tx1"/>
                </a:solidFill>
                <a:latin typeface="Verdana" panose="020B0604030504040204" pitchFamily="34" charset="0"/>
              </a:defRPr>
            </a:lvl6pPr>
            <a:lvl7pPr marL="2971800" indent="-228600" algn="ctr" eaLnBrk="0" fontAlgn="base" hangingPunct="0">
              <a:spcBef>
                <a:spcPct val="0"/>
              </a:spcBef>
              <a:spcAft>
                <a:spcPct val="0"/>
              </a:spcAft>
              <a:defRPr>
                <a:solidFill>
                  <a:schemeClr val="tx1"/>
                </a:solidFill>
                <a:latin typeface="Verdana" panose="020B0604030504040204" pitchFamily="34" charset="0"/>
              </a:defRPr>
            </a:lvl7pPr>
            <a:lvl8pPr marL="3429000" indent="-228600" algn="ctr" eaLnBrk="0" fontAlgn="base" hangingPunct="0">
              <a:spcBef>
                <a:spcPct val="0"/>
              </a:spcBef>
              <a:spcAft>
                <a:spcPct val="0"/>
              </a:spcAft>
              <a:defRPr>
                <a:solidFill>
                  <a:schemeClr val="tx1"/>
                </a:solidFill>
                <a:latin typeface="Verdana" panose="020B0604030504040204" pitchFamily="34" charset="0"/>
              </a:defRPr>
            </a:lvl8pPr>
            <a:lvl9pPr marL="3886200" indent="-228600" algn="ctr"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n-US" altLang="en-US"/>
          </a:p>
        </p:txBody>
      </p:sp>
      <p:sp>
        <p:nvSpPr>
          <p:cNvPr id="3" name="Rectangle 5"/>
          <p:cNvSpPr>
            <a:spLocks noChangeArrowheads="1"/>
          </p:cNvSpPr>
          <p:nvPr/>
        </p:nvSpPr>
        <p:spPr bwMode="auto">
          <a:xfrm>
            <a:off x="96103" y="345898"/>
            <a:ext cx="10778085" cy="5862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algn="ctr" eaLnBrk="0" fontAlgn="base" hangingPunct="0">
              <a:spcBef>
                <a:spcPct val="0"/>
              </a:spcBef>
              <a:spcAft>
                <a:spcPct val="0"/>
              </a:spcAft>
              <a:defRPr>
                <a:solidFill>
                  <a:schemeClr val="tx1"/>
                </a:solidFill>
                <a:latin typeface="Verdana" panose="020B0604030504040204" pitchFamily="34" charset="0"/>
              </a:defRPr>
            </a:lvl6pPr>
            <a:lvl7pPr marL="2971800" indent="-228600" algn="ctr" eaLnBrk="0" fontAlgn="base" hangingPunct="0">
              <a:spcBef>
                <a:spcPct val="0"/>
              </a:spcBef>
              <a:spcAft>
                <a:spcPct val="0"/>
              </a:spcAft>
              <a:defRPr>
                <a:solidFill>
                  <a:schemeClr val="tx1"/>
                </a:solidFill>
                <a:latin typeface="Verdana" panose="020B0604030504040204" pitchFamily="34" charset="0"/>
              </a:defRPr>
            </a:lvl7pPr>
            <a:lvl8pPr marL="3429000" indent="-228600" algn="ctr" eaLnBrk="0" fontAlgn="base" hangingPunct="0">
              <a:spcBef>
                <a:spcPct val="0"/>
              </a:spcBef>
              <a:spcAft>
                <a:spcPct val="0"/>
              </a:spcAft>
              <a:defRPr>
                <a:solidFill>
                  <a:schemeClr val="tx1"/>
                </a:solidFill>
                <a:latin typeface="Verdana" panose="020B0604030504040204" pitchFamily="34" charset="0"/>
              </a:defRPr>
            </a:lvl8pPr>
            <a:lvl9pPr marL="3886200" indent="-228600" algn="ctr" eaLnBrk="0" fontAlgn="base" hangingPunct="0">
              <a:spcBef>
                <a:spcPct val="0"/>
              </a:spcBef>
              <a:spcAft>
                <a:spcPct val="0"/>
              </a:spcAft>
              <a:defRPr>
                <a:solidFill>
                  <a:schemeClr val="tx1"/>
                </a:solidFill>
                <a:latin typeface="Verdana" panose="020B0604030504040204" pitchFamily="34" charset="0"/>
              </a:defRPr>
            </a:lvl9pPr>
          </a:lstStyle>
          <a:p>
            <a:pPr marL="0" indent="0" eaLnBrk="1" hangingPunct="1"/>
            <a:r>
              <a:rPr lang="en-US" altLang="en-US" sz="3200" b="1" dirty="0">
                <a:solidFill>
                  <a:srgbClr val="AA153D"/>
                </a:solidFill>
                <a:latin typeface="Arial"/>
              </a:rPr>
              <a:t>Figure 3b.2: Global Product Divisional Structure</a:t>
            </a:r>
          </a:p>
        </p:txBody>
      </p:sp>
      <p:pic>
        <p:nvPicPr>
          <p:cNvPr id="4" name="Picture 6" descr="graphic depicting global Product Divisional Stru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89381"/>
            <a:ext cx="10035988" cy="47333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4"/>
          <p:cNvSpPr>
            <a:spLocks noGrp="1"/>
          </p:cNvSpPr>
          <p:nvPr>
            <p:ph type="title"/>
          </p:nvPr>
        </p:nvSpPr>
        <p:spPr/>
        <p:txBody>
          <a:bodyPr/>
          <a:lstStyle/>
          <a:p>
            <a:r>
              <a:rPr lang="en-US" dirty="0">
                <a:solidFill>
                  <a:schemeClr val="bg1"/>
                </a:solidFill>
              </a:rPr>
              <a:t>.</a:t>
            </a:r>
            <a:endParaRPr lang="en-US" dirty="0"/>
          </a:p>
        </p:txBody>
      </p:sp>
    </p:spTree>
    <p:extLst>
      <p:ext uri="{BB962C8B-B14F-4D97-AF65-F5344CB8AC3E}">
        <p14:creationId xmlns:p14="http://schemas.microsoft.com/office/powerpoint/2010/main" val="15814528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Organizational Structures for the Four Basic Strategic: </a:t>
            </a:r>
            <a:endParaRPr lang="en-US" sz="3200" dirty="0"/>
          </a:p>
        </p:txBody>
      </p:sp>
      <p:sp>
        <p:nvSpPr>
          <p:cNvPr id="3" name="Text Placeholder 2"/>
          <p:cNvSpPr>
            <a:spLocks noGrp="1"/>
          </p:cNvSpPr>
          <p:nvPr>
            <p:ph idx="1"/>
          </p:nvPr>
        </p:nvSpPr>
        <p:spPr/>
        <p:txBody>
          <a:bodyPr/>
          <a:lstStyle/>
          <a:p>
            <a:r>
              <a:rPr lang="en-US" sz="2200" b="1" dirty="0" smtClean="0"/>
              <a:t>Global matrix structure</a:t>
            </a:r>
            <a:r>
              <a:rPr lang="en-US" sz="2200" dirty="0" smtClean="0"/>
              <a:t>—supports the goals of the transnational strategy. However, it is often difficult to completely deliver the goals of the transnational strategy using this structure.</a:t>
            </a:r>
          </a:p>
          <a:p>
            <a:r>
              <a:rPr lang="en-US" sz="2200" dirty="0" smtClean="0"/>
              <a:t>Problems:</a:t>
            </a:r>
          </a:p>
          <a:p>
            <a:pPr marL="800100" lvl="1" indent="-342900"/>
            <a:r>
              <a:rPr lang="en-US" sz="2200" dirty="0" smtClean="0"/>
              <a:t>Adds layers of management, slow decision-making speed, and increases costs with little performance improvement.</a:t>
            </a:r>
          </a:p>
          <a:p>
            <a:pPr marL="800100" lvl="1" indent="-342900"/>
            <a:r>
              <a:rPr lang="en-US" sz="2200" dirty="0" smtClean="0"/>
              <a:t>Often does not work as well as the theory predicts</a:t>
            </a:r>
          </a:p>
          <a:p>
            <a:pPr marL="800100" lvl="1" indent="-342900"/>
            <a:r>
              <a:rPr lang="en-US" sz="2200" dirty="0" smtClean="0"/>
              <a:t>Difficult to ascertain accountability in this structure</a:t>
            </a:r>
          </a:p>
          <a:p>
            <a:pPr marL="800100" lvl="1" indent="-342900"/>
            <a:r>
              <a:rPr lang="en-US" sz="2200" dirty="0" smtClean="0"/>
              <a:t>May lead to conflict and perpetual power struggles between the areas and the product divisions</a:t>
            </a:r>
            <a:endParaRPr lang="en-US" sz="2200" dirty="0"/>
          </a:p>
        </p:txBody>
      </p:sp>
    </p:spTree>
    <p:extLst>
      <p:ext uri="{BB962C8B-B14F-4D97-AF65-F5344CB8AC3E}">
        <p14:creationId xmlns:p14="http://schemas.microsoft.com/office/powerpoint/2010/main" val="1894420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descr="&quot;&quot;"/>
          <p:cNvSpPr txBox="1">
            <a:spLocks noChangeArrowheads="1"/>
          </p:cNvSpPr>
          <p:nvPr/>
        </p:nvSpPr>
        <p:spPr bwMode="auto">
          <a:xfrm>
            <a:off x="4351896" y="3460750"/>
            <a:ext cx="209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algn="ctr" eaLnBrk="0" fontAlgn="base" hangingPunct="0">
              <a:spcBef>
                <a:spcPct val="0"/>
              </a:spcBef>
              <a:spcAft>
                <a:spcPct val="0"/>
              </a:spcAft>
              <a:defRPr>
                <a:solidFill>
                  <a:schemeClr val="tx1"/>
                </a:solidFill>
                <a:latin typeface="Verdana" panose="020B0604030504040204" pitchFamily="34" charset="0"/>
              </a:defRPr>
            </a:lvl6pPr>
            <a:lvl7pPr marL="2971800" indent="-228600" algn="ctr" eaLnBrk="0" fontAlgn="base" hangingPunct="0">
              <a:spcBef>
                <a:spcPct val="0"/>
              </a:spcBef>
              <a:spcAft>
                <a:spcPct val="0"/>
              </a:spcAft>
              <a:defRPr>
                <a:solidFill>
                  <a:schemeClr val="tx1"/>
                </a:solidFill>
                <a:latin typeface="Verdana" panose="020B0604030504040204" pitchFamily="34" charset="0"/>
              </a:defRPr>
            </a:lvl7pPr>
            <a:lvl8pPr marL="3429000" indent="-228600" algn="ctr" eaLnBrk="0" fontAlgn="base" hangingPunct="0">
              <a:spcBef>
                <a:spcPct val="0"/>
              </a:spcBef>
              <a:spcAft>
                <a:spcPct val="0"/>
              </a:spcAft>
              <a:defRPr>
                <a:solidFill>
                  <a:schemeClr val="tx1"/>
                </a:solidFill>
                <a:latin typeface="Verdana" panose="020B0604030504040204" pitchFamily="34" charset="0"/>
              </a:defRPr>
            </a:lvl8pPr>
            <a:lvl9pPr marL="3886200" indent="-228600" algn="ctr"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n-US" altLang="en-US"/>
          </a:p>
        </p:txBody>
      </p:sp>
      <p:sp>
        <p:nvSpPr>
          <p:cNvPr id="3" name="Text Box 4" descr="&quot;&quot;"/>
          <p:cNvSpPr txBox="1">
            <a:spLocks noChangeArrowheads="1"/>
          </p:cNvSpPr>
          <p:nvPr/>
        </p:nvSpPr>
        <p:spPr bwMode="auto">
          <a:xfrm>
            <a:off x="4351896" y="3536950"/>
            <a:ext cx="2094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algn="ctr" eaLnBrk="0" fontAlgn="base" hangingPunct="0">
              <a:spcBef>
                <a:spcPct val="0"/>
              </a:spcBef>
              <a:spcAft>
                <a:spcPct val="0"/>
              </a:spcAft>
              <a:defRPr>
                <a:solidFill>
                  <a:schemeClr val="tx1"/>
                </a:solidFill>
                <a:latin typeface="Verdana" panose="020B0604030504040204" pitchFamily="34" charset="0"/>
              </a:defRPr>
            </a:lvl6pPr>
            <a:lvl7pPr marL="2971800" indent="-228600" algn="ctr" eaLnBrk="0" fontAlgn="base" hangingPunct="0">
              <a:spcBef>
                <a:spcPct val="0"/>
              </a:spcBef>
              <a:spcAft>
                <a:spcPct val="0"/>
              </a:spcAft>
              <a:defRPr>
                <a:solidFill>
                  <a:schemeClr val="tx1"/>
                </a:solidFill>
                <a:latin typeface="Verdana" panose="020B0604030504040204" pitchFamily="34" charset="0"/>
              </a:defRPr>
            </a:lvl7pPr>
            <a:lvl8pPr marL="3429000" indent="-228600" algn="ctr" eaLnBrk="0" fontAlgn="base" hangingPunct="0">
              <a:spcBef>
                <a:spcPct val="0"/>
              </a:spcBef>
              <a:spcAft>
                <a:spcPct val="0"/>
              </a:spcAft>
              <a:defRPr>
                <a:solidFill>
                  <a:schemeClr val="tx1"/>
                </a:solidFill>
                <a:latin typeface="Verdana" panose="020B0604030504040204" pitchFamily="34" charset="0"/>
              </a:defRPr>
            </a:lvl8pPr>
            <a:lvl9pPr marL="3886200" indent="-228600" algn="ctr"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n-US" altLang="en-US"/>
          </a:p>
        </p:txBody>
      </p:sp>
      <p:sp>
        <p:nvSpPr>
          <p:cNvPr id="4" name="Rectangle 5"/>
          <p:cNvSpPr>
            <a:spLocks noChangeArrowheads="1"/>
          </p:cNvSpPr>
          <p:nvPr/>
        </p:nvSpPr>
        <p:spPr bwMode="auto">
          <a:xfrm>
            <a:off x="1546412" y="274638"/>
            <a:ext cx="9358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algn="ctr" eaLnBrk="0" fontAlgn="base" hangingPunct="0">
              <a:spcBef>
                <a:spcPct val="0"/>
              </a:spcBef>
              <a:spcAft>
                <a:spcPct val="0"/>
              </a:spcAft>
              <a:defRPr>
                <a:solidFill>
                  <a:schemeClr val="tx1"/>
                </a:solidFill>
                <a:latin typeface="Verdana" panose="020B0604030504040204" pitchFamily="34" charset="0"/>
              </a:defRPr>
            </a:lvl6pPr>
            <a:lvl7pPr marL="2971800" indent="-228600" algn="ctr" eaLnBrk="0" fontAlgn="base" hangingPunct="0">
              <a:spcBef>
                <a:spcPct val="0"/>
              </a:spcBef>
              <a:spcAft>
                <a:spcPct val="0"/>
              </a:spcAft>
              <a:defRPr>
                <a:solidFill>
                  <a:schemeClr val="tx1"/>
                </a:solidFill>
                <a:latin typeface="Verdana" panose="020B0604030504040204" pitchFamily="34" charset="0"/>
              </a:defRPr>
            </a:lvl7pPr>
            <a:lvl8pPr marL="3429000" indent="-228600" algn="ctr" eaLnBrk="0" fontAlgn="base" hangingPunct="0">
              <a:spcBef>
                <a:spcPct val="0"/>
              </a:spcBef>
              <a:spcAft>
                <a:spcPct val="0"/>
              </a:spcAft>
              <a:defRPr>
                <a:solidFill>
                  <a:schemeClr val="tx1"/>
                </a:solidFill>
                <a:latin typeface="Verdana" panose="020B0604030504040204" pitchFamily="34" charset="0"/>
              </a:defRPr>
            </a:lvl8pPr>
            <a:lvl9pPr marL="3886200" indent="-228600" algn="ctr"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tLang="en-US" sz="3200" b="1" dirty="0">
                <a:solidFill>
                  <a:srgbClr val="AA153D"/>
                </a:solidFill>
                <a:latin typeface="Arial"/>
              </a:rPr>
              <a:t>Figure 3b.3: Global Matrix Structure</a:t>
            </a:r>
          </a:p>
        </p:txBody>
      </p:sp>
      <p:pic>
        <p:nvPicPr>
          <p:cNvPr id="5" name="Picture 6" descr="graphic depicting global matrix stru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31812" y="1834660"/>
            <a:ext cx="9372600" cy="4337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title"/>
          </p:nvPr>
        </p:nvSpPr>
        <p:spPr/>
        <p:txBody>
          <a:bodyPr/>
          <a:lstStyle/>
          <a:p>
            <a:r>
              <a:rPr lang="en-US" dirty="0">
                <a:solidFill>
                  <a:schemeClr val="bg1"/>
                </a:solidFill>
              </a:rPr>
              <a:t>.</a:t>
            </a:r>
            <a:endParaRPr lang="en-US" dirty="0"/>
          </a:p>
        </p:txBody>
      </p:sp>
    </p:spTree>
    <p:extLst>
      <p:ext uri="{BB962C8B-B14F-4D97-AF65-F5344CB8AC3E}">
        <p14:creationId xmlns:p14="http://schemas.microsoft.com/office/powerpoint/2010/main" val="39029502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Organizational Structures for the Four Basic Strategic: </a:t>
            </a:r>
            <a:endParaRPr lang="en-US" sz="3200" dirty="0"/>
          </a:p>
        </p:txBody>
      </p:sp>
      <p:sp>
        <p:nvSpPr>
          <p:cNvPr id="3" name="Text Placeholder 2"/>
          <p:cNvSpPr>
            <a:spLocks noGrp="1"/>
          </p:cNvSpPr>
          <p:nvPr>
            <p:ph idx="1"/>
          </p:nvPr>
        </p:nvSpPr>
        <p:spPr/>
        <p:txBody>
          <a:bodyPr/>
          <a:lstStyle/>
          <a:p>
            <a:r>
              <a:rPr lang="en-US" sz="2200" dirty="0" smtClean="0"/>
              <a:t>Global area structure—organizes the firm according to different geographic areas (a country if the market is large enough or a group of countries). It is appropriate for the localization strategy. Although it facilitates local responsiveness, it encourages fragmentation.</a:t>
            </a:r>
          </a:p>
          <a:p>
            <a:r>
              <a:rPr lang="en-US" sz="2200" dirty="0" smtClean="0"/>
              <a:t>Problem:</a:t>
            </a:r>
          </a:p>
          <a:p>
            <a:pPr marL="742950" lvl="1" indent="-285750"/>
            <a:r>
              <a:rPr lang="en-US" sz="2200" dirty="0" smtClean="0"/>
              <a:t>May lead to the fragmentation of the company into highly autonomous, hard-to-control “fiefdoms”.</a:t>
            </a:r>
          </a:p>
        </p:txBody>
      </p:sp>
    </p:spTree>
    <p:extLst>
      <p:ext uri="{BB962C8B-B14F-4D97-AF65-F5344CB8AC3E}">
        <p14:creationId xmlns:p14="http://schemas.microsoft.com/office/powerpoint/2010/main" val="11230118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descr="&quot;&quot;"/>
          <p:cNvSpPr txBox="1">
            <a:spLocks noChangeArrowheads="1"/>
          </p:cNvSpPr>
          <p:nvPr/>
        </p:nvSpPr>
        <p:spPr bwMode="auto">
          <a:xfrm>
            <a:off x="4479925" y="33845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algn="ctr" eaLnBrk="0" fontAlgn="base" hangingPunct="0">
              <a:spcBef>
                <a:spcPct val="0"/>
              </a:spcBef>
              <a:spcAft>
                <a:spcPct val="0"/>
              </a:spcAft>
              <a:defRPr>
                <a:solidFill>
                  <a:schemeClr val="tx1"/>
                </a:solidFill>
                <a:latin typeface="Verdana" panose="020B0604030504040204" pitchFamily="34" charset="0"/>
              </a:defRPr>
            </a:lvl6pPr>
            <a:lvl7pPr marL="2971800" indent="-228600" algn="ctr" eaLnBrk="0" fontAlgn="base" hangingPunct="0">
              <a:spcBef>
                <a:spcPct val="0"/>
              </a:spcBef>
              <a:spcAft>
                <a:spcPct val="0"/>
              </a:spcAft>
              <a:defRPr>
                <a:solidFill>
                  <a:schemeClr val="tx1"/>
                </a:solidFill>
                <a:latin typeface="Verdana" panose="020B0604030504040204" pitchFamily="34" charset="0"/>
              </a:defRPr>
            </a:lvl7pPr>
            <a:lvl8pPr marL="3429000" indent="-228600" algn="ctr" eaLnBrk="0" fontAlgn="base" hangingPunct="0">
              <a:spcBef>
                <a:spcPct val="0"/>
              </a:spcBef>
              <a:spcAft>
                <a:spcPct val="0"/>
              </a:spcAft>
              <a:defRPr>
                <a:solidFill>
                  <a:schemeClr val="tx1"/>
                </a:solidFill>
                <a:latin typeface="Verdana" panose="020B0604030504040204" pitchFamily="34" charset="0"/>
              </a:defRPr>
            </a:lvl8pPr>
            <a:lvl9pPr marL="3886200" indent="-228600" algn="ctr"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n-US" altLang="en-US"/>
          </a:p>
        </p:txBody>
      </p:sp>
      <p:sp>
        <p:nvSpPr>
          <p:cNvPr id="3" name="Text Box 4" descr="&quot;&quot;"/>
          <p:cNvSpPr txBox="1">
            <a:spLocks noChangeArrowheads="1"/>
          </p:cNvSpPr>
          <p:nvPr/>
        </p:nvSpPr>
        <p:spPr bwMode="auto">
          <a:xfrm>
            <a:off x="4175125" y="3384550"/>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algn="ctr" eaLnBrk="0" fontAlgn="base" hangingPunct="0">
              <a:spcBef>
                <a:spcPct val="0"/>
              </a:spcBef>
              <a:spcAft>
                <a:spcPct val="0"/>
              </a:spcAft>
              <a:defRPr>
                <a:solidFill>
                  <a:schemeClr val="tx1"/>
                </a:solidFill>
                <a:latin typeface="Verdana" panose="020B0604030504040204" pitchFamily="34" charset="0"/>
              </a:defRPr>
            </a:lvl6pPr>
            <a:lvl7pPr marL="2971800" indent="-228600" algn="ctr" eaLnBrk="0" fontAlgn="base" hangingPunct="0">
              <a:spcBef>
                <a:spcPct val="0"/>
              </a:spcBef>
              <a:spcAft>
                <a:spcPct val="0"/>
              </a:spcAft>
              <a:defRPr>
                <a:solidFill>
                  <a:schemeClr val="tx1"/>
                </a:solidFill>
                <a:latin typeface="Verdana" panose="020B0604030504040204" pitchFamily="34" charset="0"/>
              </a:defRPr>
            </a:lvl7pPr>
            <a:lvl8pPr marL="3429000" indent="-228600" algn="ctr" eaLnBrk="0" fontAlgn="base" hangingPunct="0">
              <a:spcBef>
                <a:spcPct val="0"/>
              </a:spcBef>
              <a:spcAft>
                <a:spcPct val="0"/>
              </a:spcAft>
              <a:defRPr>
                <a:solidFill>
                  <a:schemeClr val="tx1"/>
                </a:solidFill>
                <a:latin typeface="Verdana" panose="020B0604030504040204" pitchFamily="34" charset="0"/>
              </a:defRPr>
            </a:lvl8pPr>
            <a:lvl9pPr marL="3886200" indent="-228600" algn="ctr" eaLnBrk="0" fontAlgn="base" hangingPunct="0">
              <a:spcBef>
                <a:spcPct val="0"/>
              </a:spcBef>
              <a:spcAft>
                <a:spcPct val="0"/>
              </a:spcAft>
              <a:defRPr>
                <a:solidFill>
                  <a:schemeClr val="tx1"/>
                </a:solidFill>
                <a:latin typeface="Verdana" panose="020B0604030504040204" pitchFamily="34" charset="0"/>
              </a:defRPr>
            </a:lvl9pPr>
          </a:lstStyle>
          <a:p>
            <a:pPr eaLnBrk="1" hangingPunct="1"/>
            <a:endParaRPr lang="en-US" altLang="en-US"/>
          </a:p>
        </p:txBody>
      </p:sp>
      <p:sp>
        <p:nvSpPr>
          <p:cNvPr id="4" name="Rectangle 5"/>
          <p:cNvSpPr>
            <a:spLocks noChangeArrowheads="1"/>
          </p:cNvSpPr>
          <p:nvPr/>
        </p:nvSpPr>
        <p:spPr bwMode="auto">
          <a:xfrm>
            <a:off x="1270000" y="274638"/>
            <a:ext cx="9575800" cy="981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algn="ctr" eaLnBrk="0" fontAlgn="base" hangingPunct="0">
              <a:spcBef>
                <a:spcPct val="0"/>
              </a:spcBef>
              <a:spcAft>
                <a:spcPct val="0"/>
              </a:spcAft>
              <a:defRPr>
                <a:solidFill>
                  <a:schemeClr val="tx1"/>
                </a:solidFill>
                <a:latin typeface="Verdana" panose="020B0604030504040204" pitchFamily="34" charset="0"/>
              </a:defRPr>
            </a:lvl6pPr>
            <a:lvl7pPr marL="2971800" indent="-228600" algn="ctr" eaLnBrk="0" fontAlgn="base" hangingPunct="0">
              <a:spcBef>
                <a:spcPct val="0"/>
              </a:spcBef>
              <a:spcAft>
                <a:spcPct val="0"/>
              </a:spcAft>
              <a:defRPr>
                <a:solidFill>
                  <a:schemeClr val="tx1"/>
                </a:solidFill>
                <a:latin typeface="Verdana" panose="020B0604030504040204" pitchFamily="34" charset="0"/>
              </a:defRPr>
            </a:lvl7pPr>
            <a:lvl8pPr marL="3429000" indent="-228600" algn="ctr" eaLnBrk="0" fontAlgn="base" hangingPunct="0">
              <a:spcBef>
                <a:spcPct val="0"/>
              </a:spcBef>
              <a:spcAft>
                <a:spcPct val="0"/>
              </a:spcAft>
              <a:defRPr>
                <a:solidFill>
                  <a:schemeClr val="tx1"/>
                </a:solidFill>
                <a:latin typeface="Verdana" panose="020B0604030504040204" pitchFamily="34" charset="0"/>
              </a:defRPr>
            </a:lvl8pPr>
            <a:lvl9pPr marL="3886200" indent="-228600" algn="ctr"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tLang="en-US" sz="3200" b="1" dirty="0" smtClean="0">
                <a:solidFill>
                  <a:srgbClr val="AA153D"/>
                </a:solidFill>
                <a:latin typeface="Arial"/>
              </a:rPr>
              <a:t>Figure</a:t>
            </a:r>
            <a:r>
              <a:rPr lang="en-US" altLang="en-US" sz="3200" dirty="0" smtClean="0">
                <a:solidFill>
                  <a:srgbClr val="C00000"/>
                </a:solidFill>
                <a:latin typeface="Arial" panose="020B0604020202020204" pitchFamily="34" charset="0"/>
              </a:rPr>
              <a:t> </a:t>
            </a:r>
            <a:r>
              <a:rPr lang="en-US" altLang="en-US" sz="3200" b="1" dirty="0" smtClean="0">
                <a:solidFill>
                  <a:srgbClr val="AA153D"/>
                </a:solidFill>
                <a:latin typeface="Arial"/>
              </a:rPr>
              <a:t>3b.4: Global Area Structure</a:t>
            </a:r>
            <a:endParaRPr lang="en-US" altLang="en-US" sz="3200" b="1" dirty="0">
              <a:solidFill>
                <a:srgbClr val="AA153D"/>
              </a:solidFill>
              <a:latin typeface="Arial"/>
            </a:endParaRPr>
          </a:p>
        </p:txBody>
      </p:sp>
      <p:pic>
        <p:nvPicPr>
          <p:cNvPr id="5" name="Picture 6" descr="graphic depicting global area stru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0000" y="1690688"/>
            <a:ext cx="95758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title"/>
          </p:nvPr>
        </p:nvSpPr>
        <p:spPr/>
        <p:txBody>
          <a:bodyPr/>
          <a:lstStyle/>
          <a:p>
            <a:r>
              <a:rPr lang="en-US" dirty="0">
                <a:solidFill>
                  <a:schemeClr val="bg1"/>
                </a:solidFill>
              </a:rPr>
              <a:t>.</a:t>
            </a:r>
            <a:endParaRPr lang="en-US" dirty="0"/>
          </a:p>
        </p:txBody>
      </p:sp>
    </p:spTree>
    <p:extLst>
      <p:ext uri="{BB962C8B-B14F-4D97-AF65-F5344CB8AC3E}">
        <p14:creationId xmlns:p14="http://schemas.microsoft.com/office/powerpoint/2010/main" val="382089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p:txBody>
          <a:bodyPr>
            <a:normAutofit/>
          </a:bodyPr>
          <a:lstStyle/>
          <a:p>
            <a:r>
              <a:rPr lang="en-US" sz="3200" dirty="0" smtClean="0"/>
              <a:t>What is International Business Strategy?</a:t>
            </a:r>
            <a:endParaRPr lang="en-US" sz="3200" dirty="0">
              <a:sym typeface="Arial"/>
            </a:endParaRPr>
          </a:p>
        </p:txBody>
      </p:sp>
      <p:sp>
        <p:nvSpPr>
          <p:cNvPr id="93" name="Shape 93"/>
          <p:cNvSpPr txBox="1">
            <a:spLocks noGrp="1"/>
          </p:cNvSpPr>
          <p:nvPr>
            <p:ph idx="1"/>
          </p:nvPr>
        </p:nvSpPr>
        <p:spPr/>
        <p:txBody>
          <a:bodyPr/>
          <a:lstStyle/>
          <a:p>
            <a:r>
              <a:rPr lang="en-US" sz="1800" dirty="0" smtClean="0"/>
              <a:t>The plans and actions that managers use to attain the goals of their firm</a:t>
            </a:r>
          </a:p>
          <a:p>
            <a:r>
              <a:rPr lang="en-US" sz="1800" dirty="0" smtClean="0">
                <a:sym typeface="Arial"/>
              </a:rPr>
              <a:t>International business strategy is influenced by:</a:t>
            </a:r>
          </a:p>
          <a:p>
            <a:pPr lvl="1"/>
            <a:r>
              <a:rPr lang="en-US" sz="1800" dirty="0" smtClean="0">
                <a:sym typeface="Arial"/>
              </a:rPr>
              <a:t>Competition: it prompts a firm to build its own international capabilities</a:t>
            </a:r>
          </a:p>
          <a:p>
            <a:pPr lvl="1"/>
            <a:r>
              <a:rPr lang="en-US" sz="1800" dirty="0" smtClean="0"/>
              <a:t>Currency: currency movements can affect profitability of international sales and/or the cost of producing in different foreign locations</a:t>
            </a:r>
          </a:p>
          <a:p>
            <a:pPr lvl="1">
              <a:spcAft>
                <a:spcPts val="1800"/>
              </a:spcAft>
            </a:pPr>
            <a:r>
              <a:rPr lang="en-US" sz="1800" dirty="0" smtClean="0">
                <a:sym typeface="Arial"/>
              </a:rPr>
              <a:t>Country: each foreign country carries political risk alongside the attractiveness of the local market</a:t>
            </a:r>
          </a:p>
          <a:p>
            <a:pPr lvl="1"/>
            <a:r>
              <a:rPr lang="en-US" sz="1800" dirty="0" smtClean="0">
                <a:sym typeface="Arial"/>
              </a:rPr>
              <a:t>International business firms face two </a:t>
            </a:r>
            <a:r>
              <a:rPr lang="en-US" sz="1800" dirty="0" smtClean="0"/>
              <a:t>conflicting types of competitive 	pressure</a:t>
            </a:r>
          </a:p>
          <a:p>
            <a:pPr lvl="2"/>
            <a:r>
              <a:rPr lang="en-US" sz="1800" dirty="0" smtClean="0">
                <a:sym typeface="Arial"/>
              </a:rPr>
              <a:t>Pressure for cost reduction – that is to keep unit costs low</a:t>
            </a:r>
          </a:p>
          <a:p>
            <a:pPr lvl="2"/>
            <a:r>
              <a:rPr lang="en-US" sz="1800" dirty="0" smtClean="0"/>
              <a:t>Pressure to be locally responsive – adapt product offering to meet local needs and preferences (this strategy comes with high unit costs)  </a:t>
            </a:r>
            <a:endParaRPr lang="en-US" sz="1800" dirty="0" smtClean="0">
              <a:sym typeface="Aria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471138" y="498821"/>
            <a:ext cx="4506362" cy="351378"/>
          </a:xfrm>
          <a:prstGeom prst="rect">
            <a:avLst/>
          </a:prstGeom>
        </p:spPr>
        <p:txBody>
          <a:bodyPr wrap="none">
            <a:spAutoFit/>
          </a:bodyPr>
          <a:lstStyle/>
          <a:p>
            <a:pPr>
              <a:lnSpc>
                <a:spcPct val="115000"/>
              </a:lnSpc>
              <a:spcAft>
                <a:spcPts val="1000"/>
              </a:spcAft>
            </a:pPr>
            <a:r>
              <a:rPr lang="en-US" sz="1600" b="1" dirty="0">
                <a:latin typeface="+mn-lt"/>
                <a:ea typeface="Calibri" charset="0"/>
                <a:cs typeface="Times New Roman" charset="0"/>
              </a:rPr>
              <a:t>Figure 3.1:  </a:t>
            </a:r>
            <a:r>
              <a:rPr lang="en-US" sz="1600" dirty="0">
                <a:latin typeface="+mn-lt"/>
                <a:ea typeface="Calibri" charset="0"/>
                <a:cs typeface="Times New Roman" charset="0"/>
              </a:rPr>
              <a:t>Four Basic Multinational Strategies</a:t>
            </a:r>
            <a:endParaRPr lang="en-US" sz="1600" dirty="0">
              <a:effectLst/>
              <a:latin typeface="+mn-lt"/>
              <a:ea typeface="Calibri" charset="0"/>
              <a:cs typeface="Times New Roman" charset="0"/>
            </a:endParaRPr>
          </a:p>
        </p:txBody>
      </p:sp>
      <p:sp>
        <p:nvSpPr>
          <p:cNvPr id="17" name="Rectangle 16"/>
          <p:cNvSpPr/>
          <p:nvPr/>
        </p:nvSpPr>
        <p:spPr>
          <a:xfrm>
            <a:off x="471138" y="6030294"/>
            <a:ext cx="11195928" cy="641971"/>
          </a:xfrm>
          <a:prstGeom prst="rect">
            <a:avLst/>
          </a:prstGeom>
        </p:spPr>
        <p:txBody>
          <a:bodyPr wrap="square">
            <a:spAutoFit/>
          </a:bodyPr>
          <a:lstStyle/>
          <a:p>
            <a:pPr indent="457200">
              <a:lnSpc>
                <a:spcPct val="115000"/>
              </a:lnSpc>
            </a:pPr>
            <a:r>
              <a:rPr lang="en-US" sz="1600" b="1" dirty="0">
                <a:latin typeface="Calibri" charset="0"/>
                <a:ea typeface="Calibri" charset="0"/>
                <a:cs typeface="Times New Roman" charset="0"/>
              </a:rPr>
              <a:t>Note:</a:t>
            </a:r>
            <a:r>
              <a:rPr lang="en-US" sz="1600" dirty="0">
                <a:latin typeface="Calibri" charset="0"/>
                <a:ea typeface="Calibri" charset="0"/>
                <a:cs typeface="Times New Roman" charset="0"/>
              </a:rPr>
              <a:t>  Some textbooks refer to i</a:t>
            </a:r>
            <a:r>
              <a:rPr lang="en-US" sz="1600" i="1" dirty="0">
                <a:latin typeface="Calibri" charset="0"/>
                <a:ea typeface="Calibri" charset="0"/>
                <a:cs typeface="Times New Roman" charset="0"/>
              </a:rPr>
              <a:t>nternational </a:t>
            </a:r>
            <a:r>
              <a:rPr lang="en-US" sz="1600" dirty="0">
                <a:latin typeface="Calibri" charset="0"/>
                <a:ea typeface="Calibri" charset="0"/>
                <a:cs typeface="Times New Roman" charset="0"/>
              </a:rPr>
              <a:t>strategy as </a:t>
            </a:r>
            <a:r>
              <a:rPr lang="en-US" sz="1600" i="1" dirty="0">
                <a:latin typeface="Calibri" charset="0"/>
                <a:ea typeface="Calibri" charset="0"/>
                <a:cs typeface="Times New Roman" charset="0"/>
              </a:rPr>
              <a:t>home replication </a:t>
            </a:r>
            <a:r>
              <a:rPr lang="en-US" sz="1600" dirty="0">
                <a:latin typeface="Calibri" charset="0"/>
                <a:ea typeface="Calibri" charset="0"/>
                <a:cs typeface="Times New Roman" charset="0"/>
              </a:rPr>
              <a:t>strategy or </a:t>
            </a:r>
            <a:r>
              <a:rPr lang="en-US" sz="1600" i="1" dirty="0">
                <a:latin typeface="Calibri" charset="0"/>
                <a:ea typeface="Calibri" charset="0"/>
                <a:cs typeface="Times New Roman" charset="0"/>
              </a:rPr>
              <a:t>export </a:t>
            </a:r>
            <a:r>
              <a:rPr lang="en-US" sz="1600" dirty="0">
                <a:latin typeface="Calibri" charset="0"/>
                <a:ea typeface="Calibri" charset="0"/>
                <a:cs typeface="Times New Roman" charset="0"/>
              </a:rPr>
              <a:t>strategy; </a:t>
            </a:r>
            <a:r>
              <a:rPr lang="en-US" sz="1600" i="1" dirty="0" smtClean="0">
                <a:latin typeface="Calibri" charset="0"/>
                <a:ea typeface="Calibri" charset="0"/>
                <a:cs typeface="Times New Roman" charset="0"/>
              </a:rPr>
              <a:t>localization</a:t>
            </a:r>
            <a:r>
              <a:rPr lang="en-US" sz="1600" dirty="0" smtClean="0">
                <a:latin typeface="Calibri" charset="0"/>
                <a:ea typeface="Calibri" charset="0"/>
                <a:cs typeface="Times New Roman" charset="0"/>
              </a:rPr>
              <a:t> </a:t>
            </a:r>
            <a:r>
              <a:rPr lang="en-US" sz="1600" dirty="0">
                <a:latin typeface="Calibri" charset="0"/>
                <a:ea typeface="Calibri" charset="0"/>
                <a:cs typeface="Times New Roman" charset="0"/>
              </a:rPr>
              <a:t>strategy as </a:t>
            </a:r>
            <a:r>
              <a:rPr lang="en-US" sz="1600" i="1" dirty="0" err="1">
                <a:latin typeface="Calibri" charset="0"/>
                <a:ea typeface="Calibri" charset="0"/>
                <a:cs typeface="Times New Roman" charset="0"/>
              </a:rPr>
              <a:t>multidomestic</a:t>
            </a:r>
            <a:r>
              <a:rPr lang="en-US" sz="1600" dirty="0">
                <a:latin typeface="Calibri" charset="0"/>
                <a:ea typeface="Calibri" charset="0"/>
                <a:cs typeface="Times New Roman" charset="0"/>
              </a:rPr>
              <a:t> strategy; and </a:t>
            </a:r>
            <a:r>
              <a:rPr lang="en-US" sz="1600" i="1" dirty="0">
                <a:latin typeface="Calibri" charset="0"/>
                <a:ea typeface="Calibri" charset="0"/>
                <a:cs typeface="Times New Roman" charset="0"/>
              </a:rPr>
              <a:t>global standardization</a:t>
            </a:r>
            <a:r>
              <a:rPr lang="en-US" sz="1600" dirty="0">
                <a:latin typeface="Calibri" charset="0"/>
                <a:ea typeface="Calibri" charset="0"/>
                <a:cs typeface="Times New Roman" charset="0"/>
              </a:rPr>
              <a:t> strategy </a:t>
            </a:r>
            <a:r>
              <a:rPr lang="en-US" sz="1600" dirty="0" smtClean="0">
                <a:latin typeface="Calibri" charset="0"/>
                <a:ea typeface="Calibri" charset="0"/>
                <a:cs typeface="Times New Roman" charset="0"/>
              </a:rPr>
              <a:t>as </a:t>
            </a:r>
            <a:r>
              <a:rPr lang="en-US" sz="1600" i="1" dirty="0" smtClean="0">
                <a:latin typeface="Calibri" charset="0"/>
                <a:ea typeface="Calibri" charset="0"/>
                <a:cs typeface="Times New Roman" charset="0"/>
              </a:rPr>
              <a:t>global </a:t>
            </a:r>
            <a:r>
              <a:rPr lang="en-US" sz="1600" dirty="0">
                <a:latin typeface="Calibri" charset="0"/>
                <a:ea typeface="Calibri" charset="0"/>
                <a:cs typeface="Times New Roman" charset="0"/>
              </a:rPr>
              <a:t>strategy.</a:t>
            </a:r>
            <a:r>
              <a:rPr lang="en-US" sz="1600" i="1" dirty="0">
                <a:latin typeface="Calibri" charset="0"/>
                <a:ea typeface="Calibri" charset="0"/>
                <a:cs typeface="Times New Roman" charset="0"/>
              </a:rPr>
              <a:t> </a:t>
            </a:r>
            <a:endParaRPr lang="en-US" sz="1600" dirty="0">
              <a:effectLst/>
              <a:latin typeface="Calibri" charset="0"/>
              <a:ea typeface="Calibri" charset="0"/>
              <a:cs typeface="Times New Roman" charset="0"/>
            </a:endParaRPr>
          </a:p>
        </p:txBody>
      </p:sp>
      <p:grpSp>
        <p:nvGrpSpPr>
          <p:cNvPr id="2" name="Group 1" descr="graphic depicting Four Basic Multinational Strategies&#10;"/>
          <p:cNvGrpSpPr/>
          <p:nvPr/>
        </p:nvGrpSpPr>
        <p:grpSpPr>
          <a:xfrm>
            <a:off x="788217" y="1270001"/>
            <a:ext cx="9202450" cy="4651302"/>
            <a:chOff x="788217" y="1270001"/>
            <a:chExt cx="9202450" cy="4651302"/>
          </a:xfrm>
        </p:grpSpPr>
        <p:pic>
          <p:nvPicPr>
            <p:cNvPr id="28" name="Picture 27" descr="graphic depicting Four Basic Multinational Strategies&#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6667" y="4715935"/>
              <a:ext cx="6604000" cy="314476"/>
            </a:xfrm>
            <a:prstGeom prst="rect">
              <a:avLst/>
            </a:prstGeom>
          </p:spPr>
        </p:pic>
        <p:pic>
          <p:nvPicPr>
            <p:cNvPr id="30" name="Picture 29" descr="graphic depicting Four Basic Multinational Strategies&#1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68134" y="1303867"/>
              <a:ext cx="297888" cy="3649134"/>
            </a:xfrm>
            <a:prstGeom prst="rect">
              <a:avLst/>
            </a:prstGeom>
          </p:spPr>
        </p:pic>
        <p:pic>
          <p:nvPicPr>
            <p:cNvPr id="33" name="Picture 32" descr="graphic depicting Four Basic Multinational Strategies&#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4011" y="2952911"/>
              <a:ext cx="6556656" cy="141657"/>
            </a:xfrm>
            <a:prstGeom prst="rect">
              <a:avLst/>
            </a:prstGeom>
          </p:spPr>
        </p:pic>
        <p:pic>
          <p:nvPicPr>
            <p:cNvPr id="35" name="Picture 34" descr="graphic depicting Four Basic Multinational Strategies&#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7621" y="1270001"/>
              <a:ext cx="139584" cy="3649134"/>
            </a:xfrm>
            <a:prstGeom prst="rect">
              <a:avLst/>
            </a:prstGeom>
          </p:spPr>
        </p:pic>
        <p:sp>
          <p:nvSpPr>
            <p:cNvPr id="37" name="Oval 36"/>
            <p:cNvSpPr>
              <a:spLocks noChangeArrowheads="1"/>
            </p:cNvSpPr>
            <p:nvPr/>
          </p:nvSpPr>
          <p:spPr bwMode="auto">
            <a:xfrm>
              <a:off x="3859001" y="1554388"/>
              <a:ext cx="2592599" cy="1256545"/>
            </a:xfrm>
            <a:prstGeom prst="ellipse">
              <a:avLst/>
            </a:prstGeom>
            <a:solidFill>
              <a:schemeClr val="accent1">
                <a:lumMod val="40000"/>
                <a:lumOff val="60000"/>
              </a:schemeClr>
            </a:solidFill>
            <a:ln w="38100">
              <a:solidFill>
                <a:schemeClr val="lt1">
                  <a:lumMod val="95000"/>
                  <a:lumOff val="0"/>
                </a:schemeClr>
              </a:solidFill>
              <a:round/>
              <a:headEnd/>
              <a:tailEnd/>
            </a:ln>
            <a:effectLst>
              <a:outerShdw blurRad="63500" dist="29783" dir="3885598" algn="ctr" rotWithShape="0">
                <a:schemeClr val="accent5">
                  <a:lumMod val="50000"/>
                  <a:lumOff val="0"/>
                  <a:alpha val="50000"/>
                </a:schemeClr>
              </a:outerShdw>
            </a:effec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sz="1400" dirty="0">
                  <a:effectLst/>
                  <a:latin typeface="Arial" charset="0"/>
                  <a:ea typeface="Calibri" charset="0"/>
                  <a:cs typeface="Times New Roman" charset="0"/>
                </a:rPr>
                <a:t>Global Standardization </a:t>
              </a:r>
              <a:r>
                <a:rPr lang="en-US" sz="1400" dirty="0" smtClean="0">
                  <a:effectLst/>
                  <a:latin typeface="Arial" charset="0"/>
                  <a:ea typeface="Calibri" charset="0"/>
                  <a:cs typeface="Times New Roman" charset="0"/>
                </a:rPr>
                <a:t>Strategy</a:t>
              </a:r>
              <a:endParaRPr lang="en-US" sz="1100" dirty="0">
                <a:effectLst/>
                <a:latin typeface="Calibri" charset="0"/>
                <a:ea typeface="Calibri" charset="0"/>
                <a:cs typeface="Times New Roman" charset="0"/>
              </a:endParaRPr>
            </a:p>
          </p:txBody>
        </p:sp>
        <p:sp>
          <p:nvSpPr>
            <p:cNvPr id="38" name="Oval 37"/>
            <p:cNvSpPr>
              <a:spLocks noChangeArrowheads="1"/>
            </p:cNvSpPr>
            <p:nvPr/>
          </p:nvSpPr>
          <p:spPr bwMode="auto">
            <a:xfrm>
              <a:off x="3873386" y="3276979"/>
              <a:ext cx="2592599" cy="1256545"/>
            </a:xfrm>
            <a:prstGeom prst="ellipse">
              <a:avLst/>
            </a:prstGeom>
            <a:solidFill>
              <a:schemeClr val="accent1">
                <a:lumMod val="40000"/>
                <a:lumOff val="60000"/>
              </a:schemeClr>
            </a:solidFill>
            <a:ln w="38100">
              <a:solidFill>
                <a:schemeClr val="lt1">
                  <a:lumMod val="95000"/>
                  <a:lumOff val="0"/>
                </a:schemeClr>
              </a:solidFill>
              <a:round/>
              <a:headEnd/>
              <a:tailEnd/>
            </a:ln>
            <a:effectLst>
              <a:outerShdw blurRad="63500" dist="29783" dir="3885598" algn="ctr" rotWithShape="0">
                <a:schemeClr val="accent5">
                  <a:lumMod val="50000"/>
                  <a:lumOff val="0"/>
                  <a:alpha val="50000"/>
                </a:schemeClr>
              </a:outerShdw>
            </a:effec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sz="1400" dirty="0" smtClean="0">
                  <a:effectLst/>
                  <a:latin typeface="Arial" charset="0"/>
                  <a:ea typeface="Calibri" charset="0"/>
                  <a:cs typeface="Times New Roman" charset="0"/>
                </a:rPr>
                <a:t>International</a:t>
              </a:r>
            </a:p>
            <a:p>
              <a:pPr marL="0" marR="0" algn="ctr">
                <a:lnSpc>
                  <a:spcPct val="115000"/>
                </a:lnSpc>
                <a:spcBef>
                  <a:spcPts val="0"/>
                </a:spcBef>
                <a:spcAft>
                  <a:spcPts val="1000"/>
                </a:spcAft>
              </a:pPr>
              <a:r>
                <a:rPr lang="en-US" sz="1400" dirty="0" smtClean="0">
                  <a:effectLst/>
                  <a:latin typeface="Arial" charset="0"/>
                  <a:ea typeface="Calibri" charset="0"/>
                  <a:cs typeface="Times New Roman" charset="0"/>
                </a:rPr>
                <a:t>Strategy</a:t>
              </a:r>
              <a:endParaRPr lang="en-US" sz="1100" dirty="0">
                <a:effectLst/>
                <a:latin typeface="Calibri" charset="0"/>
                <a:ea typeface="Calibri" charset="0"/>
                <a:cs typeface="Times New Roman" charset="0"/>
              </a:endParaRPr>
            </a:p>
          </p:txBody>
        </p:sp>
        <p:sp>
          <p:nvSpPr>
            <p:cNvPr id="39" name="Oval 38"/>
            <p:cNvSpPr>
              <a:spLocks noChangeArrowheads="1"/>
            </p:cNvSpPr>
            <p:nvPr/>
          </p:nvSpPr>
          <p:spPr bwMode="auto">
            <a:xfrm>
              <a:off x="7319272" y="1554388"/>
              <a:ext cx="2592599" cy="1256545"/>
            </a:xfrm>
            <a:prstGeom prst="ellipse">
              <a:avLst/>
            </a:prstGeom>
            <a:solidFill>
              <a:schemeClr val="accent1">
                <a:lumMod val="40000"/>
                <a:lumOff val="60000"/>
              </a:schemeClr>
            </a:solidFill>
            <a:ln w="38100">
              <a:solidFill>
                <a:schemeClr val="lt1">
                  <a:lumMod val="95000"/>
                  <a:lumOff val="0"/>
                </a:schemeClr>
              </a:solidFill>
              <a:round/>
              <a:headEnd/>
              <a:tailEnd/>
            </a:ln>
            <a:effectLst>
              <a:outerShdw blurRad="63500" dist="29783" dir="3885598" algn="ctr" rotWithShape="0">
                <a:schemeClr val="accent5">
                  <a:lumMod val="50000"/>
                  <a:lumOff val="0"/>
                  <a:alpha val="50000"/>
                </a:schemeClr>
              </a:outerShdw>
            </a:effec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sz="1400" dirty="0" smtClean="0">
                  <a:effectLst/>
                  <a:latin typeface="Arial" charset="0"/>
                  <a:ea typeface="Calibri" charset="0"/>
                  <a:cs typeface="Times New Roman" charset="0"/>
                </a:rPr>
                <a:t>Transnational </a:t>
              </a:r>
            </a:p>
            <a:p>
              <a:pPr marL="0" marR="0" algn="ctr">
                <a:lnSpc>
                  <a:spcPct val="115000"/>
                </a:lnSpc>
                <a:spcBef>
                  <a:spcPts val="0"/>
                </a:spcBef>
                <a:spcAft>
                  <a:spcPts val="1000"/>
                </a:spcAft>
              </a:pPr>
              <a:r>
                <a:rPr lang="en-US" dirty="0" smtClean="0">
                  <a:latin typeface="Arial" charset="0"/>
                  <a:ea typeface="Calibri" charset="0"/>
                  <a:cs typeface="Times New Roman" charset="0"/>
                </a:rPr>
                <a:t>Strategy</a:t>
              </a:r>
              <a:endParaRPr lang="en-US" sz="1100" dirty="0">
                <a:effectLst/>
                <a:latin typeface="Calibri" charset="0"/>
                <a:ea typeface="Calibri" charset="0"/>
                <a:cs typeface="Times New Roman" charset="0"/>
              </a:endParaRPr>
            </a:p>
          </p:txBody>
        </p:sp>
        <p:sp>
          <p:nvSpPr>
            <p:cNvPr id="40" name="Oval 39"/>
            <p:cNvSpPr>
              <a:spLocks noChangeArrowheads="1"/>
            </p:cNvSpPr>
            <p:nvPr/>
          </p:nvSpPr>
          <p:spPr bwMode="auto">
            <a:xfrm>
              <a:off x="7319271" y="3276979"/>
              <a:ext cx="2592599" cy="1256545"/>
            </a:xfrm>
            <a:prstGeom prst="ellipse">
              <a:avLst/>
            </a:prstGeom>
            <a:solidFill>
              <a:schemeClr val="accent1">
                <a:lumMod val="40000"/>
                <a:lumOff val="60000"/>
              </a:schemeClr>
            </a:solidFill>
            <a:ln w="38100">
              <a:solidFill>
                <a:schemeClr val="lt1">
                  <a:lumMod val="95000"/>
                  <a:lumOff val="0"/>
                </a:schemeClr>
              </a:solidFill>
              <a:round/>
              <a:headEnd/>
              <a:tailEnd/>
            </a:ln>
            <a:effectLst>
              <a:outerShdw blurRad="63500" dist="29783" dir="3885598" algn="ctr" rotWithShape="0">
                <a:schemeClr val="accent5">
                  <a:lumMod val="50000"/>
                  <a:lumOff val="0"/>
                  <a:alpha val="50000"/>
                </a:schemeClr>
              </a:outerShdw>
            </a:effectLst>
          </p:spPr>
          <p:txBody>
            <a:bodyPr rot="0" vert="horz" wrap="square" lIns="91440" tIns="45720" rIns="91440" bIns="45720" anchor="t" anchorCtr="0" upright="1">
              <a:noAutofit/>
            </a:bodyPr>
            <a:lstStyle/>
            <a:p>
              <a:pPr marL="0" marR="0" algn="ctr">
                <a:lnSpc>
                  <a:spcPct val="115000"/>
                </a:lnSpc>
                <a:spcBef>
                  <a:spcPts val="0"/>
                </a:spcBef>
                <a:spcAft>
                  <a:spcPts val="1000"/>
                </a:spcAft>
              </a:pPr>
              <a:r>
                <a:rPr lang="en-US" sz="1400" dirty="0" smtClean="0">
                  <a:effectLst/>
                  <a:latin typeface="Arial" charset="0"/>
                  <a:ea typeface="Calibri" charset="0"/>
                  <a:cs typeface="Times New Roman" charset="0"/>
                </a:rPr>
                <a:t>Localization</a:t>
              </a:r>
            </a:p>
            <a:p>
              <a:pPr marL="0" marR="0" algn="ctr">
                <a:lnSpc>
                  <a:spcPct val="115000"/>
                </a:lnSpc>
                <a:spcBef>
                  <a:spcPts val="0"/>
                </a:spcBef>
                <a:spcAft>
                  <a:spcPts val="1000"/>
                </a:spcAft>
              </a:pPr>
              <a:r>
                <a:rPr lang="en-US" sz="1400" dirty="0" smtClean="0">
                  <a:effectLst/>
                  <a:latin typeface="Arial" charset="0"/>
                  <a:ea typeface="Calibri" charset="0"/>
                  <a:cs typeface="Times New Roman" charset="0"/>
                </a:rPr>
                <a:t>Strategy</a:t>
              </a:r>
              <a:endParaRPr lang="en-US" sz="1100" dirty="0">
                <a:effectLst/>
                <a:latin typeface="Calibri" charset="0"/>
                <a:ea typeface="Calibri" charset="0"/>
                <a:cs typeface="Times New Roman" charset="0"/>
              </a:endParaRPr>
            </a:p>
          </p:txBody>
        </p:sp>
        <p:sp>
          <p:nvSpPr>
            <p:cNvPr id="41" name="Rectangle 40"/>
            <p:cNvSpPr/>
            <p:nvPr/>
          </p:nvSpPr>
          <p:spPr>
            <a:xfrm>
              <a:off x="788217" y="2734993"/>
              <a:ext cx="1963999" cy="786882"/>
            </a:xfrm>
            <a:prstGeom prst="rect">
              <a:avLst/>
            </a:prstGeom>
          </p:spPr>
          <p:txBody>
            <a:bodyPr wrap="none">
              <a:spAutoFit/>
            </a:bodyPr>
            <a:lstStyle/>
            <a:p>
              <a:pPr algn="ctr">
                <a:lnSpc>
                  <a:spcPct val="115000"/>
                </a:lnSpc>
                <a:spcAft>
                  <a:spcPts val="1000"/>
                </a:spcAft>
              </a:pPr>
              <a:r>
                <a:rPr lang="en-US" sz="1600" b="1" dirty="0" smtClean="0">
                  <a:latin typeface="+mn-lt"/>
                  <a:ea typeface="Calibri" charset="0"/>
                  <a:cs typeface="Times New Roman" charset="0"/>
                </a:rPr>
                <a:t>Pressure for Cost </a:t>
              </a:r>
            </a:p>
            <a:p>
              <a:pPr algn="ctr">
                <a:lnSpc>
                  <a:spcPct val="115000"/>
                </a:lnSpc>
                <a:spcAft>
                  <a:spcPts val="1000"/>
                </a:spcAft>
              </a:pPr>
              <a:r>
                <a:rPr lang="en-US" sz="1600" b="1" dirty="0" smtClean="0">
                  <a:latin typeface="+mn-lt"/>
                  <a:ea typeface="Calibri" charset="0"/>
                  <a:cs typeface="Times New Roman" charset="0"/>
                </a:rPr>
                <a:t>Reductions</a:t>
              </a:r>
              <a:endParaRPr lang="en-US" sz="1600" dirty="0">
                <a:effectLst/>
                <a:latin typeface="+mn-lt"/>
                <a:ea typeface="Calibri" charset="0"/>
                <a:cs typeface="Times New Roman" charset="0"/>
              </a:endParaRPr>
            </a:p>
          </p:txBody>
        </p:sp>
        <p:sp>
          <p:nvSpPr>
            <p:cNvPr id="42" name="Rectangle 41"/>
            <p:cNvSpPr/>
            <p:nvPr/>
          </p:nvSpPr>
          <p:spPr>
            <a:xfrm>
              <a:off x="5257920" y="5545816"/>
              <a:ext cx="3659976" cy="375487"/>
            </a:xfrm>
            <a:prstGeom prst="rect">
              <a:avLst/>
            </a:prstGeom>
          </p:spPr>
          <p:txBody>
            <a:bodyPr wrap="none">
              <a:spAutoFit/>
            </a:bodyPr>
            <a:lstStyle/>
            <a:p>
              <a:pPr>
                <a:lnSpc>
                  <a:spcPct val="115000"/>
                </a:lnSpc>
                <a:spcAft>
                  <a:spcPts val="1000"/>
                </a:spcAft>
              </a:pPr>
              <a:r>
                <a:rPr lang="en-US" sz="1600" b="1" dirty="0" smtClean="0">
                  <a:latin typeface="+mn-lt"/>
                  <a:ea typeface="Calibri" charset="0"/>
                  <a:cs typeface="Times New Roman" charset="0"/>
                </a:rPr>
                <a:t>Pressure for Local Responsiveness</a:t>
              </a:r>
              <a:endParaRPr lang="en-US" sz="1600" dirty="0">
                <a:effectLst/>
                <a:latin typeface="+mn-lt"/>
                <a:ea typeface="Calibri" charset="0"/>
                <a:cs typeface="Times New Roman" charset="0"/>
              </a:endParaRPr>
            </a:p>
          </p:txBody>
        </p:sp>
        <p:sp>
          <p:nvSpPr>
            <p:cNvPr id="43" name="Rectangle 42"/>
            <p:cNvSpPr/>
            <p:nvPr/>
          </p:nvSpPr>
          <p:spPr>
            <a:xfrm>
              <a:off x="2628215" y="2100861"/>
              <a:ext cx="604653" cy="351378"/>
            </a:xfrm>
            <a:prstGeom prst="rect">
              <a:avLst/>
            </a:prstGeom>
          </p:spPr>
          <p:txBody>
            <a:bodyPr wrap="none">
              <a:spAutoFit/>
            </a:bodyPr>
            <a:lstStyle/>
            <a:p>
              <a:pPr>
                <a:lnSpc>
                  <a:spcPct val="115000"/>
                </a:lnSpc>
                <a:spcAft>
                  <a:spcPts val="1000"/>
                </a:spcAft>
              </a:pPr>
              <a:r>
                <a:rPr lang="en-US" sz="1600" dirty="0" smtClean="0">
                  <a:latin typeface="+mn-lt"/>
                  <a:ea typeface="Calibri" charset="0"/>
                  <a:cs typeface="Times New Roman" charset="0"/>
                </a:rPr>
                <a:t>High</a:t>
              </a:r>
            </a:p>
          </p:txBody>
        </p:sp>
        <p:sp>
          <p:nvSpPr>
            <p:cNvPr id="44" name="Rectangle 43"/>
            <p:cNvSpPr/>
            <p:nvPr/>
          </p:nvSpPr>
          <p:spPr>
            <a:xfrm>
              <a:off x="8313243" y="4979918"/>
              <a:ext cx="604653" cy="351378"/>
            </a:xfrm>
            <a:prstGeom prst="rect">
              <a:avLst/>
            </a:prstGeom>
          </p:spPr>
          <p:txBody>
            <a:bodyPr wrap="none">
              <a:spAutoFit/>
            </a:bodyPr>
            <a:lstStyle/>
            <a:p>
              <a:pPr>
                <a:lnSpc>
                  <a:spcPct val="115000"/>
                </a:lnSpc>
                <a:spcAft>
                  <a:spcPts val="1000"/>
                </a:spcAft>
              </a:pPr>
              <a:r>
                <a:rPr lang="en-US" sz="1600" dirty="0" smtClean="0">
                  <a:latin typeface="+mn-lt"/>
                  <a:ea typeface="Calibri" charset="0"/>
                  <a:cs typeface="Times New Roman" charset="0"/>
                </a:rPr>
                <a:t>High</a:t>
              </a:r>
            </a:p>
          </p:txBody>
        </p:sp>
        <p:sp>
          <p:nvSpPr>
            <p:cNvPr id="45" name="Rectangle 44"/>
            <p:cNvSpPr/>
            <p:nvPr/>
          </p:nvSpPr>
          <p:spPr>
            <a:xfrm>
              <a:off x="2672828" y="3709143"/>
              <a:ext cx="559769" cy="351378"/>
            </a:xfrm>
            <a:prstGeom prst="rect">
              <a:avLst/>
            </a:prstGeom>
          </p:spPr>
          <p:txBody>
            <a:bodyPr wrap="none">
              <a:spAutoFit/>
            </a:bodyPr>
            <a:lstStyle/>
            <a:p>
              <a:pPr>
                <a:lnSpc>
                  <a:spcPct val="115000"/>
                </a:lnSpc>
                <a:spcAft>
                  <a:spcPts val="1000"/>
                </a:spcAft>
              </a:pPr>
              <a:r>
                <a:rPr lang="en-US" sz="1600" smtClean="0">
                  <a:latin typeface="+mn-lt"/>
                  <a:ea typeface="Calibri" charset="0"/>
                  <a:cs typeface="Times New Roman" charset="0"/>
                </a:rPr>
                <a:t>Low</a:t>
              </a:r>
              <a:endParaRPr lang="en-US" sz="1600" dirty="0" smtClean="0">
                <a:latin typeface="+mn-lt"/>
                <a:ea typeface="Calibri" charset="0"/>
                <a:cs typeface="Times New Roman" charset="0"/>
              </a:endParaRPr>
            </a:p>
          </p:txBody>
        </p:sp>
        <p:sp>
          <p:nvSpPr>
            <p:cNvPr id="46" name="Rectangle 45"/>
            <p:cNvSpPr/>
            <p:nvPr/>
          </p:nvSpPr>
          <p:spPr>
            <a:xfrm>
              <a:off x="4875415" y="4997340"/>
              <a:ext cx="559769" cy="351378"/>
            </a:xfrm>
            <a:prstGeom prst="rect">
              <a:avLst/>
            </a:prstGeom>
          </p:spPr>
          <p:txBody>
            <a:bodyPr wrap="none">
              <a:spAutoFit/>
            </a:bodyPr>
            <a:lstStyle/>
            <a:p>
              <a:pPr>
                <a:lnSpc>
                  <a:spcPct val="115000"/>
                </a:lnSpc>
                <a:spcAft>
                  <a:spcPts val="1000"/>
                </a:spcAft>
              </a:pPr>
              <a:r>
                <a:rPr lang="en-US" sz="1600" smtClean="0">
                  <a:latin typeface="+mn-lt"/>
                  <a:ea typeface="Calibri" charset="0"/>
                  <a:cs typeface="Times New Roman" charset="0"/>
                </a:rPr>
                <a:t>Low</a:t>
              </a:r>
              <a:endParaRPr lang="en-US" sz="1600" dirty="0" smtClean="0">
                <a:latin typeface="+mn-lt"/>
                <a:ea typeface="Calibri" charset="0"/>
                <a:cs typeface="Times New Roman" charset="0"/>
              </a:endParaRPr>
            </a:p>
          </p:txBody>
        </p:sp>
      </p:grpSp>
      <p:sp>
        <p:nvSpPr>
          <p:cNvPr id="3" name="Title 2"/>
          <p:cNvSpPr>
            <a:spLocks noGrp="1"/>
          </p:cNvSpPr>
          <p:nvPr>
            <p:ph type="title"/>
          </p:nvPr>
        </p:nvSpPr>
        <p:spPr/>
        <p:txBody>
          <a:bodyPr/>
          <a:lstStyle/>
          <a:p>
            <a:r>
              <a:rPr lang="en-US" dirty="0" smtClean="0">
                <a:solidFill>
                  <a:schemeClr val="bg1"/>
                </a:solidFill>
              </a:rPr>
              <a:t>.</a:t>
            </a:r>
            <a:endParaRPr lang="en-US"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Shape 98"/>
          <p:cNvSpPr txBox="1">
            <a:spLocks noGrp="1"/>
          </p:cNvSpPr>
          <p:nvPr>
            <p:ph type="title"/>
          </p:nvPr>
        </p:nvSpPr>
        <p:spPr/>
        <p:txBody>
          <a:bodyPr>
            <a:normAutofit/>
          </a:bodyPr>
          <a:lstStyle/>
          <a:p>
            <a:pPr lvl="0"/>
            <a:r>
              <a:rPr lang="en-US" sz="3200" dirty="0" smtClean="0">
                <a:sym typeface="Arial"/>
              </a:rPr>
              <a:t>Four Basic Strategic Choices</a:t>
            </a:r>
            <a:endParaRPr lang="en-US" sz="3200" dirty="0">
              <a:sym typeface="Arial"/>
            </a:endParaRPr>
          </a:p>
        </p:txBody>
      </p:sp>
      <p:sp>
        <p:nvSpPr>
          <p:cNvPr id="99" name="Shape 99"/>
          <p:cNvSpPr txBox="1">
            <a:spLocks noGrp="1"/>
          </p:cNvSpPr>
          <p:nvPr>
            <p:ph idx="1"/>
          </p:nvPr>
        </p:nvSpPr>
        <p:spPr/>
        <p:txBody>
          <a:bodyPr/>
          <a:lstStyle/>
          <a:p>
            <a:pPr lvl="0">
              <a:spcAft>
                <a:spcPts val="1800"/>
              </a:spcAft>
            </a:pPr>
            <a:r>
              <a:rPr lang="en-US" sz="2200" dirty="0" smtClean="0"/>
              <a:t>International Strategy — sells products made for the home market               internationally with little customization. This strategy is appropriate when cost pressures and local responsiveness are low.</a:t>
            </a:r>
          </a:p>
          <a:p>
            <a:pPr lvl="0"/>
            <a:r>
              <a:rPr lang="en-US" sz="2200" dirty="0" smtClean="0">
                <a:sym typeface="Arial"/>
              </a:rPr>
              <a:t>Global </a:t>
            </a:r>
            <a:r>
              <a:rPr lang="en-US" sz="2200" dirty="0" smtClean="0"/>
              <a:t>S</a:t>
            </a:r>
            <a:r>
              <a:rPr lang="en-US" sz="2200" dirty="0" smtClean="0">
                <a:sym typeface="Arial"/>
              </a:rPr>
              <a:t>tandardization Strategy — develops and sells a standardized market offering across countries. The goal is to increase profitability by leveraging low-cost advantages. This strategy is appropriate when the pressure for cost reductions is high and pressures for local responsiveness is low.</a:t>
            </a:r>
            <a:endParaRPr lang="en-US" sz="2200" dirty="0">
              <a:sym typeface="Aria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Four Basic Strategic Choices</a:t>
            </a:r>
            <a:endParaRPr lang="en-US" sz="3200" dirty="0"/>
          </a:p>
        </p:txBody>
      </p:sp>
      <p:sp>
        <p:nvSpPr>
          <p:cNvPr id="3" name="Text Placeholder 2"/>
          <p:cNvSpPr>
            <a:spLocks noGrp="1"/>
          </p:cNvSpPr>
          <p:nvPr>
            <p:ph idx="1"/>
          </p:nvPr>
        </p:nvSpPr>
        <p:spPr/>
        <p:txBody>
          <a:bodyPr/>
          <a:lstStyle/>
          <a:p>
            <a:pPr lvl="1"/>
            <a:r>
              <a:rPr lang="en-US" sz="2200" dirty="0" smtClean="0"/>
              <a:t>Transnational Strategy — simultaneously tries to achieve low-cost advantages and local responsiveness. The firm differentiates its product across geographic markets while standardizing certain components of its product. This strategy is appropriate when both pressures for low cost and pressures for local responsiveness are high.</a:t>
            </a:r>
            <a:br>
              <a:rPr lang="en-US" sz="2200" dirty="0" smtClean="0"/>
            </a:br>
            <a:endParaRPr lang="en-US" sz="2200" dirty="0" smtClean="0"/>
          </a:p>
          <a:p>
            <a:pPr lvl="1"/>
            <a:r>
              <a:rPr lang="en-US" sz="2200" dirty="0" smtClean="0"/>
              <a:t>Localization Strategy — customizes market offering to match the tastes and preferences in different national markets. This strategy is appropriate when there are substantial differences in local tastes and preferences, and cost pressures are low.</a:t>
            </a:r>
            <a:endParaRPr lang="en-US" sz="2200" dirty="0"/>
          </a:p>
        </p:txBody>
      </p:sp>
    </p:spTree>
    <p:extLst>
      <p:ext uri="{BB962C8B-B14F-4D97-AF65-F5344CB8AC3E}">
        <p14:creationId xmlns:p14="http://schemas.microsoft.com/office/powerpoint/2010/main" val="6946150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ctrTitle"/>
          </p:nvPr>
        </p:nvSpPr>
        <p:spPr/>
        <p:txBody>
          <a:bodyPr>
            <a:noAutofit/>
          </a:bodyPr>
          <a:lstStyle/>
          <a:p>
            <a:pPr lvl="0"/>
            <a:r>
              <a:rPr lang="en-US" sz="4400" dirty="0" smtClean="0"/>
              <a:t> </a:t>
            </a:r>
            <a:r>
              <a:rPr lang="en-US" sz="4400" dirty="0" smtClean="0"/>
              <a:t>INBS 561: The Strategy and Structure of Int’l Business</a:t>
            </a:r>
            <a:endParaRPr lang="en-US" sz="4400" dirty="0">
              <a:sym typeface="Arial"/>
            </a:endParaRPr>
          </a:p>
        </p:txBody>
      </p:sp>
      <p:sp>
        <p:nvSpPr>
          <p:cNvPr id="87" name="Shape 87"/>
          <p:cNvSpPr txBox="1">
            <a:spLocks noGrp="1"/>
          </p:cNvSpPr>
          <p:nvPr>
            <p:ph type="subTitle" idx="1"/>
          </p:nvPr>
        </p:nvSpPr>
        <p:spPr/>
        <p:txBody>
          <a:bodyPr>
            <a:normAutofit fontScale="77500" lnSpcReduction="20000"/>
          </a:bodyPr>
          <a:lstStyle/>
          <a:p>
            <a:pPr lvl="0"/>
            <a:r>
              <a:rPr lang="en-US" dirty="0" smtClean="0">
                <a:sym typeface="Arial"/>
              </a:rPr>
              <a:t>Module 3b:</a:t>
            </a:r>
          </a:p>
          <a:p>
            <a:r>
              <a:rPr lang="en-US" dirty="0" smtClean="0"/>
              <a:t>The Structure of Int’l Business</a:t>
            </a:r>
            <a:endParaRPr lang="en-US" dirty="0"/>
          </a:p>
        </p:txBody>
      </p:sp>
    </p:spTree>
    <p:extLst>
      <p:ext uri="{BB962C8B-B14F-4D97-AF65-F5344CB8AC3E}">
        <p14:creationId xmlns:p14="http://schemas.microsoft.com/office/powerpoint/2010/main" val="1108083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p:txBody>
          <a:bodyPr>
            <a:normAutofit/>
          </a:bodyPr>
          <a:lstStyle/>
          <a:p>
            <a:pPr lvl="0"/>
            <a:r>
              <a:rPr lang="en-US" sz="3200" dirty="0" smtClean="0"/>
              <a:t>Organizational Structures for the Four Basic Strategic Choices:  </a:t>
            </a:r>
            <a:endParaRPr lang="en-US" sz="3200" dirty="0">
              <a:sym typeface="Arial"/>
            </a:endParaRPr>
          </a:p>
        </p:txBody>
      </p:sp>
      <p:sp>
        <p:nvSpPr>
          <p:cNvPr id="105" name="Shape 105"/>
          <p:cNvSpPr txBox="1">
            <a:spLocks noGrp="1"/>
          </p:cNvSpPr>
          <p:nvPr>
            <p:ph idx="1"/>
          </p:nvPr>
        </p:nvSpPr>
        <p:spPr/>
        <p:txBody>
          <a:bodyPr/>
          <a:lstStyle/>
          <a:p>
            <a:pPr>
              <a:spcAft>
                <a:spcPts val="1800"/>
              </a:spcAft>
            </a:pPr>
            <a:r>
              <a:rPr lang="en-US" sz="2200" b="1" dirty="0" smtClean="0">
                <a:sym typeface="Arial"/>
              </a:rPr>
              <a:t>International division structure</a:t>
            </a:r>
            <a:r>
              <a:rPr lang="en-US" sz="2200" dirty="0" smtClean="0">
                <a:sym typeface="Arial"/>
              </a:rPr>
              <a:t>—a typical organizational structure the first time a firm expands abroad using the international strategy</a:t>
            </a:r>
            <a:r>
              <a:rPr lang="en-US" sz="2200" dirty="0" smtClean="0">
                <a:sym typeface="Arial"/>
              </a:rPr>
              <a:t>.</a:t>
            </a:r>
            <a:endParaRPr lang="en-US" sz="2200" dirty="0" smtClean="0">
              <a:sym typeface="Arial"/>
            </a:endParaRPr>
          </a:p>
          <a:p>
            <a:r>
              <a:rPr lang="en-US" sz="2200" b="1" dirty="0" smtClean="0">
                <a:sym typeface="Arial"/>
              </a:rPr>
              <a:t>Problems:</a:t>
            </a:r>
          </a:p>
          <a:p>
            <a:pPr lvl="1"/>
            <a:r>
              <a:rPr lang="en-US" sz="2200" dirty="0" smtClean="0">
                <a:sym typeface="Arial"/>
              </a:rPr>
              <a:t>Foreign subsidiary managers in this organizational structure are given insufficient voice relative to heads of domestic divisions</a:t>
            </a:r>
          </a:p>
          <a:p>
            <a:pPr lvl="1"/>
            <a:r>
              <a:rPr lang="en-US" sz="2200" dirty="0" smtClean="0">
                <a:sym typeface="Arial"/>
              </a:rPr>
              <a:t>Poor coordination between the international division activities with the rest of the firm.</a:t>
            </a:r>
          </a:p>
          <a:p>
            <a:pPr lvl="1"/>
            <a:r>
              <a:rPr lang="en-US" sz="2200" dirty="0" smtClean="0"/>
              <a:t>This is often a temporary structure that does not last beyond the initial overseas expansion</a:t>
            </a:r>
            <a:endParaRPr lang="en-US" sz="2200" dirty="0" smtClean="0">
              <a:sym typeface="Aria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927846" y="274638"/>
            <a:ext cx="10790021"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Verdana" panose="020B0604030504040204" pitchFamily="34" charset="0"/>
              </a:defRPr>
            </a:lvl1pPr>
            <a:lvl2pPr marL="742950" indent="-285750" eaLnBrk="0" hangingPunct="0">
              <a:defRPr>
                <a:solidFill>
                  <a:schemeClr val="tx1"/>
                </a:solidFill>
                <a:latin typeface="Verdana" panose="020B0604030504040204" pitchFamily="34" charset="0"/>
              </a:defRPr>
            </a:lvl2pPr>
            <a:lvl3pPr marL="1143000" indent="-228600" eaLnBrk="0" hangingPunct="0">
              <a:defRPr>
                <a:solidFill>
                  <a:schemeClr val="tx1"/>
                </a:solidFill>
                <a:latin typeface="Verdana" panose="020B0604030504040204" pitchFamily="34" charset="0"/>
              </a:defRPr>
            </a:lvl3pPr>
            <a:lvl4pPr marL="1600200" indent="-228600" eaLnBrk="0" hangingPunct="0">
              <a:defRPr>
                <a:solidFill>
                  <a:schemeClr val="tx1"/>
                </a:solidFill>
                <a:latin typeface="Verdana" panose="020B0604030504040204" pitchFamily="34" charset="0"/>
              </a:defRPr>
            </a:lvl4pPr>
            <a:lvl5pPr marL="2057400" indent="-228600" eaLnBrk="0" hangingPunct="0">
              <a:defRPr>
                <a:solidFill>
                  <a:schemeClr val="tx1"/>
                </a:solidFill>
                <a:latin typeface="Verdana" panose="020B0604030504040204" pitchFamily="34" charset="0"/>
              </a:defRPr>
            </a:lvl5pPr>
            <a:lvl6pPr marL="2514600" indent="-228600" algn="ctr" eaLnBrk="0" fontAlgn="base" hangingPunct="0">
              <a:spcBef>
                <a:spcPct val="0"/>
              </a:spcBef>
              <a:spcAft>
                <a:spcPct val="0"/>
              </a:spcAft>
              <a:defRPr>
                <a:solidFill>
                  <a:schemeClr val="tx1"/>
                </a:solidFill>
                <a:latin typeface="Verdana" panose="020B0604030504040204" pitchFamily="34" charset="0"/>
              </a:defRPr>
            </a:lvl6pPr>
            <a:lvl7pPr marL="2971800" indent="-228600" algn="ctr" eaLnBrk="0" fontAlgn="base" hangingPunct="0">
              <a:spcBef>
                <a:spcPct val="0"/>
              </a:spcBef>
              <a:spcAft>
                <a:spcPct val="0"/>
              </a:spcAft>
              <a:defRPr>
                <a:solidFill>
                  <a:schemeClr val="tx1"/>
                </a:solidFill>
                <a:latin typeface="Verdana" panose="020B0604030504040204" pitchFamily="34" charset="0"/>
              </a:defRPr>
            </a:lvl7pPr>
            <a:lvl8pPr marL="3429000" indent="-228600" algn="ctr" eaLnBrk="0" fontAlgn="base" hangingPunct="0">
              <a:spcBef>
                <a:spcPct val="0"/>
              </a:spcBef>
              <a:spcAft>
                <a:spcPct val="0"/>
              </a:spcAft>
              <a:defRPr>
                <a:solidFill>
                  <a:schemeClr val="tx1"/>
                </a:solidFill>
                <a:latin typeface="Verdana" panose="020B0604030504040204" pitchFamily="34" charset="0"/>
              </a:defRPr>
            </a:lvl8pPr>
            <a:lvl9pPr marL="3886200" indent="-228600" algn="ctr" eaLnBrk="0" fontAlgn="base" hangingPunct="0">
              <a:spcBef>
                <a:spcPct val="0"/>
              </a:spcBef>
              <a:spcAft>
                <a:spcPct val="0"/>
              </a:spcAft>
              <a:defRPr>
                <a:solidFill>
                  <a:schemeClr val="tx1"/>
                </a:solidFill>
                <a:latin typeface="Verdana" panose="020B0604030504040204" pitchFamily="34" charset="0"/>
              </a:defRPr>
            </a:lvl9pPr>
          </a:lstStyle>
          <a:p>
            <a:pPr eaLnBrk="1" hangingPunct="1"/>
            <a:r>
              <a:rPr lang="en-US" altLang="en-US" sz="3200" b="1" dirty="0">
                <a:solidFill>
                  <a:srgbClr val="AA153D"/>
                </a:solidFill>
                <a:latin typeface="Arial"/>
              </a:rPr>
              <a:t>Figure 3b.1:  The International Division</a:t>
            </a:r>
          </a:p>
        </p:txBody>
      </p:sp>
      <p:pic>
        <p:nvPicPr>
          <p:cNvPr id="5" name="Picture 6" descr="hil02555_f1305"/>
          <p:cNvPicPr>
            <a:picLocks noChangeAspect="1" noChangeArrowheads="1"/>
          </p:cNvPicPr>
          <p:nvPr/>
        </p:nvPicPr>
        <p:blipFill>
          <a:blip r:embed="rId2">
            <a:extLst>
              <a:ext uri="{BEBA8EAE-BF5A-486C-A8C5-ECC9F3942E4B}">
                <a14:imgProps xmlns:a14="http://schemas.microsoft.com/office/drawing/2010/main">
                  <a14:imgLayer r:embed="rId3">
                    <a14:imgEffect>
                      <a14:brightnessContrast contrast="45000"/>
                    </a14:imgEffect>
                  </a14:imgLayer>
                </a14:imgProps>
              </a:ext>
              <a:ext uri="{28A0092B-C50C-407E-A947-70E740481C1C}">
                <a14:useLocalDpi xmlns:a14="http://schemas.microsoft.com/office/drawing/2010/main" val="0"/>
              </a:ext>
            </a:extLst>
          </a:blip>
          <a:srcRect/>
          <a:stretch>
            <a:fillRect/>
          </a:stretch>
        </p:blipFill>
        <p:spPr bwMode="auto">
          <a:xfrm>
            <a:off x="838200" y="1690688"/>
            <a:ext cx="10098740" cy="4477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itle 5"/>
          <p:cNvSpPr>
            <a:spLocks noGrp="1"/>
          </p:cNvSpPr>
          <p:nvPr>
            <p:ph type="title"/>
          </p:nvPr>
        </p:nvSpPr>
        <p:spPr/>
        <p:txBody>
          <a:bodyPr/>
          <a:lstStyle/>
          <a:p>
            <a:r>
              <a:rPr lang="en-US" dirty="0">
                <a:solidFill>
                  <a:schemeClr val="bg1"/>
                </a:solidFill>
              </a:rPr>
              <a:t>.</a:t>
            </a:r>
            <a:endParaRPr lang="en-US" dirty="0"/>
          </a:p>
        </p:txBody>
      </p:sp>
    </p:spTree>
    <p:extLst>
      <p:ext uri="{BB962C8B-B14F-4D97-AF65-F5344CB8AC3E}">
        <p14:creationId xmlns:p14="http://schemas.microsoft.com/office/powerpoint/2010/main" val="22472087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Organizational Structures for the Four Basic Strategic Choices: </a:t>
            </a:r>
            <a:endParaRPr lang="en-US" sz="3200" dirty="0"/>
          </a:p>
        </p:txBody>
      </p:sp>
      <p:sp>
        <p:nvSpPr>
          <p:cNvPr id="3" name="Text Placeholder 2"/>
          <p:cNvSpPr>
            <a:spLocks noGrp="1"/>
          </p:cNvSpPr>
          <p:nvPr>
            <p:ph idx="1"/>
          </p:nvPr>
        </p:nvSpPr>
        <p:spPr/>
        <p:txBody>
          <a:bodyPr/>
          <a:lstStyle/>
          <a:p>
            <a:r>
              <a:rPr lang="en-US" sz="2200" b="1" dirty="0" smtClean="0"/>
              <a:t>Global product division structure</a:t>
            </a:r>
            <a:r>
              <a:rPr lang="en-US" sz="2200" dirty="0" smtClean="0"/>
              <a:t>—considers each product division as a stand-alone entity with worldwide responsibilities for its activities. It is appropriate for a global strategy.</a:t>
            </a:r>
          </a:p>
          <a:p>
            <a:r>
              <a:rPr lang="en-US" sz="2200" dirty="0" smtClean="0"/>
              <a:t>Problem:</a:t>
            </a:r>
          </a:p>
          <a:p>
            <a:pPr marL="457200" lvl="1" indent="0">
              <a:buNone/>
            </a:pPr>
            <a:r>
              <a:rPr lang="en-US" sz="2200" dirty="0" smtClean="0"/>
              <a:t>- It is weak on local responsiveness</a:t>
            </a:r>
            <a:endParaRPr lang="en-US" sz="2200" dirty="0"/>
          </a:p>
        </p:txBody>
      </p:sp>
    </p:spTree>
    <p:extLst>
      <p:ext uri="{BB962C8B-B14F-4D97-AF65-F5344CB8AC3E}">
        <p14:creationId xmlns:p14="http://schemas.microsoft.com/office/powerpoint/2010/main" val="3940538702"/>
      </p:ext>
    </p:extLst>
  </p:cSld>
  <p:clrMapOvr>
    <a:masterClrMapping/>
  </p:clrMapOvr>
  <p:timing>
    <p:tnLst>
      <p:par>
        <p:cTn id="1" dur="indefinite" restart="never" nodeType="tmRoot"/>
      </p:par>
    </p:tnLst>
  </p:timing>
</p:sld>
</file>

<file path=ppt/theme/theme1.xml><?xml version="1.0" encoding="utf-8"?>
<a:theme xmlns:a="http://schemas.openxmlformats.org/drawingml/2006/main" name="MBA Course Theme">
  <a:themeElements>
    <a:clrScheme name="MBA &amp; MSU Colors?">
      <a:dk1>
        <a:sysClr val="windowText" lastClr="000000"/>
      </a:dk1>
      <a:lt1>
        <a:sysClr val="window" lastClr="FFFFFF"/>
      </a:lt1>
      <a:dk2>
        <a:srgbClr val="323232"/>
      </a:dk2>
      <a:lt2>
        <a:srgbClr val="E5C243"/>
      </a:lt2>
      <a:accent1>
        <a:srgbClr val="1481B2"/>
      </a:accent1>
      <a:accent2>
        <a:srgbClr val="C32033"/>
      </a:accent2>
      <a:accent3>
        <a:srgbClr val="94C950"/>
      </a:accent3>
      <a:accent4>
        <a:srgbClr val="EEB111"/>
      </a:accent4>
      <a:accent5>
        <a:srgbClr val="E87D1E"/>
      </a:accent5>
      <a:accent6>
        <a:srgbClr val="00386B"/>
      </a:accent6>
      <a:hlink>
        <a:srgbClr val="6B9F25"/>
      </a:hlink>
      <a:folHlink>
        <a:srgbClr val="B26B02"/>
      </a:folHlink>
    </a:clrScheme>
    <a:fontScheme name="MBA Font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BA Course Theme" id="{EEF62FF4-DEFB-480A-8030-8110A23EF420}" vid="{0BC251B6-3EFE-4FD0-A7B7-EFFC3A834045}"/>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MBA Course Template</Template>
  <TotalTime>766</TotalTime>
  <Words>619</Words>
  <Application>Microsoft Office PowerPoint</Application>
  <PresentationFormat>Widescreen</PresentationFormat>
  <Paragraphs>70</Paragraphs>
  <Slides>14</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Courier New</vt:lpstr>
      <vt:lpstr>Times New Roman</vt:lpstr>
      <vt:lpstr>Verdana</vt:lpstr>
      <vt:lpstr>Wingdings</vt:lpstr>
      <vt:lpstr>MBA Course Theme</vt:lpstr>
      <vt:lpstr> INBS 561: The Strategy and Structure of Int’l Business</vt:lpstr>
      <vt:lpstr>What is International Business Strategy?</vt:lpstr>
      <vt:lpstr>.</vt:lpstr>
      <vt:lpstr>Four Basic Strategic Choices</vt:lpstr>
      <vt:lpstr>Four Basic Strategic Choices</vt:lpstr>
      <vt:lpstr> INBS 561: The Strategy and Structure of Int’l Business</vt:lpstr>
      <vt:lpstr>Organizational Structures for the Four Basic Strategic Choices:  </vt:lpstr>
      <vt:lpstr>.</vt:lpstr>
      <vt:lpstr>Organizational Structures for the Four Basic Strategic Choices: </vt:lpstr>
      <vt:lpstr>.</vt:lpstr>
      <vt:lpstr>Organizational Structures for the Four Basic Strategic: </vt:lpstr>
      <vt:lpstr>.</vt:lpstr>
      <vt:lpstr>Organizational Structures for the Four Basic Strategic: </vt:lpstr>
      <vt:lpst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INBS 561  Emerging Trends in Global Markets</dc:title>
  <dc:creator>Ikechi Ekeledo</dc:creator>
  <cp:lastModifiedBy>Yousef M. Alkhudairi</cp:lastModifiedBy>
  <cp:revision>48</cp:revision>
  <dcterms:modified xsi:type="dcterms:W3CDTF">2018-07-10T17:49:25Z</dcterms:modified>
</cp:coreProperties>
</file>