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3" r:id="rId10"/>
    <p:sldId id="294" r:id="rId11"/>
    <p:sldId id="296" r:id="rId12"/>
    <p:sldId id="297" r:id="rId13"/>
    <p:sldId id="298" r:id="rId14"/>
    <p:sldId id="278" r:id="rId15"/>
    <p:sldId id="264" r:id="rId16"/>
    <p:sldId id="265" r:id="rId17"/>
    <p:sldId id="266" r:id="rId18"/>
    <p:sldId id="280" r:id="rId19"/>
    <p:sldId id="281" r:id="rId20"/>
    <p:sldId id="282" r:id="rId21"/>
    <p:sldId id="292" r:id="rId22"/>
    <p:sldId id="291" r:id="rId23"/>
    <p:sldId id="283" r:id="rId24"/>
    <p:sldId id="286" r:id="rId25"/>
    <p:sldId id="284" r:id="rId26"/>
    <p:sldId id="285" r:id="rId27"/>
    <p:sldId id="287" r:id="rId28"/>
    <p:sldId id="288" r:id="rId29"/>
    <p:sldId id="299" r:id="rId30"/>
    <p:sldId id="300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1400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Difference, Discourse, Stereotyping, and Prejudice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Mann defines fascism as the pursuit of a </a:t>
            </a:r>
            <a:r>
              <a:rPr lang="en-US" dirty="0" err="1"/>
              <a:t>transcendant</a:t>
            </a:r>
            <a:r>
              <a:rPr lang="en-US" dirty="0"/>
              <a:t> and cleansing nation-</a:t>
            </a:r>
            <a:r>
              <a:rPr lang="en-US" dirty="0" err="1"/>
              <a:t>statism</a:t>
            </a:r>
            <a:r>
              <a:rPr lang="en-US" dirty="0"/>
              <a:t> through </a:t>
            </a:r>
            <a:r>
              <a:rPr lang="en-US" dirty="0" err="1"/>
              <a:t>paramilitarism</a:t>
            </a:r>
            <a:r>
              <a:rPr lang="en-US" dirty="0"/>
              <a:t>. Mann argues that this definition contains five essential terms: (a) Nationalism, (b) </a:t>
            </a:r>
            <a:r>
              <a:rPr lang="en-US" dirty="0" err="1"/>
              <a:t>Statism</a:t>
            </a:r>
            <a:r>
              <a:rPr lang="en-US" dirty="0"/>
              <a:t>, (b) </a:t>
            </a:r>
            <a:r>
              <a:rPr lang="en-US" dirty="0" smtClean="0"/>
              <a:t>Transcendence</a:t>
            </a:r>
            <a:r>
              <a:rPr lang="en-US" dirty="0"/>
              <a:t>, (c) Cleansing, and (d) </a:t>
            </a:r>
            <a:r>
              <a:rPr lang="en-US" dirty="0" err="1"/>
              <a:t>Paramilitarism</a:t>
            </a:r>
            <a:r>
              <a:rPr lang="en-US" dirty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Fascism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27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Fascists have always expressed a populist commitment to an “organic” nation. 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i="1" dirty="0"/>
              <a:t>This produces a distaste for ethnic diversity and multi-culturalism.</a:t>
            </a:r>
            <a:r>
              <a:rPr lang="en-US" dirty="0"/>
              <a:t> 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This nationalism is sometimes coupled with a call to </a:t>
            </a:r>
            <a:r>
              <a:rPr lang="en-US" i="1" dirty="0"/>
              <a:t>return to a time imagined to be more pure in “organic” national identity</a:t>
            </a:r>
            <a:r>
              <a:rPr lang="en-US" dirty="0"/>
              <a:t>. 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Nationalism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1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Transcendence is reflected in the fascist belief that the destruction of the social order was necessary to accomplish the return to these more desirable times.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Fascism, and the nation-state would overcome social conflict by engaging in acts of violence and repressing those who would oppose them. Fascism has always viewed violence and war as a means to achieve political ends.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Transcendence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84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Paramilitarism</a:t>
            </a:r>
            <a:r>
              <a:rPr lang="en-US" dirty="0"/>
              <a:t> is both a value and a tool of fascism. </a:t>
            </a:r>
            <a:r>
              <a:rPr lang="en-US" dirty="0" err="1"/>
              <a:t>Paramilitarism</a:t>
            </a:r>
            <a:r>
              <a:rPr lang="en-US" dirty="0"/>
              <a:t> is a value of fascism because it is a tangible representation of the fascist disdain of pacifism. It represents the value of the fist and the bullet that has embodied fascism in its many forms. </a:t>
            </a:r>
          </a:p>
          <a:p>
            <a:endParaRPr lang="en-US" dirty="0" smtClean="0"/>
          </a:p>
          <a:p>
            <a:r>
              <a:rPr lang="en-US" dirty="0" err="1"/>
              <a:t>Paramilitarism</a:t>
            </a:r>
            <a:r>
              <a:rPr lang="en-US" dirty="0"/>
              <a:t> may be used by the elites but it is essentially a bottom-up movement. </a:t>
            </a:r>
            <a:r>
              <a:rPr lang="en-US" dirty="0" err="1"/>
              <a:t>Paramilitarism</a:t>
            </a:r>
            <a:r>
              <a:rPr lang="en-US" dirty="0"/>
              <a:t> would </a:t>
            </a:r>
            <a:r>
              <a:rPr lang="en-US" i="1" dirty="0"/>
              <a:t>bring credibility to elites</a:t>
            </a:r>
            <a:r>
              <a:rPr lang="en-US" dirty="0"/>
              <a:t> and electoral popularity.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Paramilitarism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3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experience of being salient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Feelings of the salient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Consequences of being salient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Interpersonalizing</a:t>
            </a:r>
            <a:r>
              <a:rPr lang="en-US" dirty="0" smtClean="0"/>
              <a:t> Salience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to come: Blatant stereotyping, subtle stereotyping, and other relevant theories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Identity Theory</a:t>
            </a:r>
          </a:p>
          <a:p>
            <a:r>
              <a:rPr lang="en-US" dirty="0" smtClean="0"/>
              <a:t>Self Categorization Theory</a:t>
            </a:r>
          </a:p>
          <a:p>
            <a:r>
              <a:rPr lang="en-US" dirty="0" smtClean="0"/>
              <a:t>Optimal Distinctiveness Theory</a:t>
            </a:r>
          </a:p>
          <a:p>
            <a:r>
              <a:rPr lang="en-US" dirty="0" smtClean="0"/>
              <a:t>Subjective Uncertainty Reduction</a:t>
            </a:r>
          </a:p>
          <a:p>
            <a:r>
              <a:rPr lang="en-US" dirty="0" smtClean="0"/>
              <a:t>Various Intergroup Ideologies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Theories of Blatant Stereotyping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Presuppositions:</a:t>
            </a:r>
          </a:p>
          <a:p>
            <a:endParaRPr lang="en-US" dirty="0" smtClean="0"/>
          </a:p>
          <a:p>
            <a:r>
              <a:rPr lang="en-US" dirty="0" smtClean="0"/>
              <a:t>Importance of social identity</a:t>
            </a:r>
          </a:p>
          <a:p>
            <a:r>
              <a:rPr lang="en-US" dirty="0" smtClean="0"/>
              <a:t>The competitive dynamic between groups</a:t>
            </a:r>
          </a:p>
          <a:p>
            <a:r>
              <a:rPr lang="en-US" dirty="0" smtClean="0"/>
              <a:t>Artifacts of this competitive dynamic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Identity Theory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Valknot</a:t>
            </a:r>
            <a:r>
              <a:rPr lang="en-US" dirty="0" smtClean="0"/>
              <a:t>, or "knot of the slain,"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289" y="1753394"/>
            <a:ext cx="3739861" cy="342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Thor’s Hammer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174400"/>
            <a:ext cx="3124200" cy="338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Difference is new/novel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Challenging About Difference?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Tyr rune, named after the Tyr was a god of warfare and battle.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1450" y="1981200"/>
            <a:ext cx="14287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248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37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Andrew Michael Carter</a:t>
            </a:r>
            <a:endParaRPr lang="en-US"/>
          </a:p>
        </p:txBody>
      </p:sp>
      <p:pic>
        <p:nvPicPr>
          <p:cNvPr id="2050" name="Picture 2" descr="Bryon Widn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629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57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3600" dirty="0" smtClean="0"/>
              <a:t>"</a:t>
            </a:r>
            <a:r>
              <a:rPr lang="en-US" sz="3600" i="1" dirty="0" smtClean="0"/>
              <a:t>We must secure the existence of our people and a future for white children."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 Words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3600" dirty="0" smtClean="0"/>
              <a:t>The eighth letter of the alphabet is "H." Eight two times signifies "HH, " shorthand for the Nazi greeting, "</a:t>
            </a:r>
            <a:r>
              <a:rPr lang="en-US" sz="3600" dirty="0" err="1" smtClean="0"/>
              <a:t>Heil</a:t>
            </a:r>
            <a:r>
              <a:rPr lang="en-US" sz="3600" dirty="0" smtClean="0"/>
              <a:t> Hitler." 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3600" dirty="0" smtClean="0"/>
              <a:t>"I have nothing to say."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words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anniversary date of two events: the confrontation between Federal agents and the Branch </a:t>
            </a:r>
            <a:r>
              <a:rPr lang="en-US" sz="3200" dirty="0" err="1" smtClean="0"/>
              <a:t>Davidians</a:t>
            </a:r>
            <a:r>
              <a:rPr lang="en-US" sz="3200" dirty="0" smtClean="0"/>
              <a:t> in Waco, Texas in 1993, and the 1995 Oklahoma City bombing carried out by Timothy McVeigh. This date is sometimes used as a tattoo by anti-government racists.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4/19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 Work—Female Aryan Warrior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133600"/>
            <a:ext cx="419099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Martyr—Image of the Lone Wolf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81138"/>
            <a:ext cx="6705599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Soy Boys</a:t>
            </a:r>
            <a:r>
              <a:rPr lang="en-US" smtClean="0"/>
              <a:t>: Insults of Alt Right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1506"/>
            <a:ext cx="4419600" cy="3705225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943927"/>
            <a:ext cx="4038600" cy="277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35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Difference is new</a:t>
            </a:r>
          </a:p>
          <a:p>
            <a:r>
              <a:rPr lang="en-US" dirty="0" smtClean="0"/>
              <a:t>2. New ideas challenge the status quo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Challenging About Difference?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Xenaphobia</a:t>
            </a:r>
            <a:r>
              <a:rPr lang="en-US" dirty="0" smtClean="0"/>
              <a:t> of Alt Right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417638"/>
            <a:ext cx="2819400" cy="304343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124200"/>
            <a:ext cx="3810000" cy="349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07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 is not fixed</a:t>
            </a:r>
          </a:p>
          <a:p>
            <a:r>
              <a:rPr lang="en-US" dirty="0" smtClean="0"/>
              <a:t>Self is dependent on context</a:t>
            </a:r>
          </a:p>
          <a:p>
            <a:r>
              <a:rPr lang="en-US" dirty="0" smtClean="0"/>
              <a:t>Emphasized the multidimensionality of self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Categorization Theory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seek both autonomy and cohesion</a:t>
            </a:r>
          </a:p>
          <a:p>
            <a:endParaRPr lang="en-US" dirty="0" smtClean="0"/>
          </a:p>
          <a:p>
            <a:r>
              <a:rPr lang="en-US" dirty="0" smtClean="0"/>
              <a:t>Choose groups that achieve this balance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Distinctiveness Theory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Importance of in-group norms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Subjective Uncertainty Reduction Theory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Dominance Theory</a:t>
            </a:r>
          </a:p>
          <a:p>
            <a:r>
              <a:rPr lang="en-US" dirty="0" smtClean="0"/>
              <a:t>Right Wing Authoritarianism</a:t>
            </a:r>
          </a:p>
          <a:p>
            <a:r>
              <a:rPr lang="en-US" dirty="0" smtClean="0"/>
              <a:t>Terror Management Theory</a:t>
            </a:r>
          </a:p>
          <a:p>
            <a:r>
              <a:rPr lang="en-US" dirty="0" smtClean="0"/>
              <a:t>System Justification Theory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Intergroup Ideologies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Hierarchies</a:t>
            </a:r>
          </a:p>
          <a:p>
            <a:endParaRPr lang="en-US" dirty="0" smtClean="0"/>
          </a:p>
          <a:p>
            <a:r>
              <a:rPr lang="en-US" dirty="0" smtClean="0"/>
              <a:t>Myths</a:t>
            </a:r>
          </a:p>
          <a:p>
            <a:endParaRPr lang="en-US" dirty="0" smtClean="0"/>
          </a:p>
          <a:p>
            <a:r>
              <a:rPr lang="en-US" dirty="0" smtClean="0"/>
              <a:t>Consequences of high and low social dominance orientation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Dominance Theory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Authoritarianism defined</a:t>
            </a:r>
          </a:p>
          <a:p>
            <a:pPr lvl="1"/>
            <a:r>
              <a:rPr lang="en-US" dirty="0" smtClean="0"/>
              <a:t>Traditional value</a:t>
            </a:r>
          </a:p>
          <a:p>
            <a:pPr lvl="1"/>
            <a:r>
              <a:rPr lang="en-US" dirty="0" smtClean="0"/>
              <a:t>Obedience</a:t>
            </a:r>
          </a:p>
          <a:p>
            <a:pPr lvl="1"/>
            <a:r>
              <a:rPr lang="en-US" dirty="0" smtClean="0"/>
              <a:t>Sanctions</a:t>
            </a:r>
          </a:p>
          <a:p>
            <a:pPr lvl="1"/>
            <a:r>
              <a:rPr lang="en-US" dirty="0" smtClean="0"/>
              <a:t>Intense group identification</a:t>
            </a:r>
          </a:p>
          <a:p>
            <a:pPr marL="393192" lvl="1" indent="0">
              <a:buNone/>
            </a:pPr>
            <a:endParaRPr lang="en-US" dirty="0"/>
          </a:p>
          <a:p>
            <a:pPr marL="393192" lvl="1" indent="0">
              <a:buNone/>
            </a:pPr>
            <a:r>
              <a:rPr lang="en-US" dirty="0" smtClean="0"/>
              <a:t>Fundamental beliefs RWA</a:t>
            </a:r>
          </a:p>
          <a:p>
            <a:pPr marL="393192" lvl="1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Producerism</a:t>
            </a:r>
            <a:endParaRPr lang="en-US" dirty="0" smtClean="0"/>
          </a:p>
          <a:p>
            <a:pPr marL="393192" lvl="1" indent="0">
              <a:buNone/>
            </a:pPr>
            <a:r>
              <a:rPr lang="en-US" dirty="0"/>
              <a:t>	</a:t>
            </a:r>
            <a:r>
              <a:rPr lang="en-US" dirty="0" smtClean="0"/>
              <a:t>Demonizing Rhetoric</a:t>
            </a:r>
          </a:p>
          <a:p>
            <a:pPr marL="393192" lvl="1" indent="0">
              <a:buNone/>
            </a:pPr>
            <a:r>
              <a:rPr lang="en-US" dirty="0"/>
              <a:t>	</a:t>
            </a:r>
            <a:r>
              <a:rPr lang="en-US" dirty="0" err="1" smtClean="0"/>
              <a:t>Conspiricism</a:t>
            </a:r>
            <a:endParaRPr lang="en-US" dirty="0" smtClean="0"/>
          </a:p>
          <a:p>
            <a:pPr marL="393192" lvl="1" indent="0">
              <a:buNone/>
            </a:pPr>
            <a:r>
              <a:rPr lang="en-US" dirty="0"/>
              <a:t>	</a:t>
            </a:r>
            <a:r>
              <a:rPr lang="en-US" dirty="0" err="1" smtClean="0"/>
              <a:t>Apocolyptic</a:t>
            </a:r>
            <a:r>
              <a:rPr lang="en-US" dirty="0" smtClean="0"/>
              <a:t> Thinking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Wing Authoritarianism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Influence of mortality and death</a:t>
            </a:r>
          </a:p>
          <a:p>
            <a:r>
              <a:rPr lang="en-US" dirty="0" smtClean="0"/>
              <a:t>Cherished worldviews</a:t>
            </a:r>
          </a:p>
          <a:p>
            <a:r>
              <a:rPr lang="en-US" dirty="0" smtClean="0"/>
              <a:t>How do we validate worldviews in dangerous circumstances?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Terror Management Theory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comfort of ideology</a:t>
            </a:r>
          </a:p>
          <a:p>
            <a:r>
              <a:rPr lang="en-US" dirty="0" smtClean="0"/>
              <a:t>Preserve the status quo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Justifications Theory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Category confusions</a:t>
            </a:r>
          </a:p>
          <a:p>
            <a:r>
              <a:rPr lang="en-US" dirty="0" smtClean="0"/>
              <a:t>Aversive racism</a:t>
            </a:r>
          </a:p>
          <a:p>
            <a:r>
              <a:rPr lang="en-US" dirty="0" smtClean="0"/>
              <a:t>Stereotyping and cognitive load</a:t>
            </a:r>
          </a:p>
          <a:p>
            <a:r>
              <a:rPr lang="en-US" dirty="0" smtClean="0"/>
              <a:t>Stereotyping and motivational control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Stereotyping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Difference is new</a:t>
            </a:r>
          </a:p>
          <a:p>
            <a:r>
              <a:rPr lang="en-US" dirty="0" smtClean="0"/>
              <a:t>2. New ideas challenge the status quo</a:t>
            </a:r>
          </a:p>
          <a:p>
            <a:r>
              <a:rPr lang="en-US" dirty="0" smtClean="0"/>
              <a:t>3. Changes in SQ disrupt the social order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Challenging About Difference?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Ambiguous stereotyping</a:t>
            </a:r>
          </a:p>
          <a:p>
            <a:r>
              <a:rPr lang="en-US" dirty="0" smtClean="0"/>
              <a:t>Ambivalent stereotyping</a:t>
            </a:r>
          </a:p>
          <a:p>
            <a:r>
              <a:rPr lang="en-US" dirty="0" smtClean="0"/>
              <a:t>Implications for minority identity</a:t>
            </a:r>
          </a:p>
          <a:p>
            <a:r>
              <a:rPr lang="en-US" dirty="0" smtClean="0"/>
              <a:t>Implications for majority identity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Aspects of Subtle Stereotyping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?</a:t>
            </a:r>
          </a:p>
          <a:p>
            <a:pPr algn="ctr">
              <a:buNone/>
            </a:pPr>
            <a:r>
              <a:rPr lang="en-US" sz="1800" dirty="0" smtClean="0"/>
              <a:t>Will I. Am: If you only have love for your own race, you only leave space to discriminate . . . And then </a:t>
            </a:r>
            <a:r>
              <a:rPr lang="en-US" sz="1800" dirty="0" err="1" smtClean="0"/>
              <a:t>ya</a:t>
            </a:r>
            <a:r>
              <a:rPr lang="en-US" sz="1800" dirty="0" smtClean="0"/>
              <a:t> get irate.</a:t>
            </a:r>
          </a:p>
          <a:p>
            <a:pPr algn="ctr">
              <a:buNone/>
            </a:pPr>
            <a:endParaRPr lang="en-US" sz="1800" dirty="0" smtClean="0"/>
          </a:p>
          <a:p>
            <a:pPr algn="ctr">
              <a:buNone/>
            </a:pPr>
            <a:r>
              <a:rPr lang="en-US" sz="1800" dirty="0" smtClean="0"/>
              <a:t>Guest </a:t>
            </a:r>
            <a:r>
              <a:rPr lang="en-US" sz="1800" smtClean="0"/>
              <a:t>(White) </a:t>
            </a:r>
            <a:r>
              <a:rPr lang="en-US" sz="1800" dirty="0" smtClean="0"/>
              <a:t>on Bill Maher: Maybe when Barak Obama wins this election we can stop talking about race in elections.</a:t>
            </a:r>
          </a:p>
          <a:p>
            <a:pPr algn="ctr">
              <a:buNone/>
            </a:pPr>
            <a:r>
              <a:rPr lang="en-US" sz="1800" dirty="0" err="1" smtClean="0"/>
              <a:t>Katt</a:t>
            </a:r>
            <a:r>
              <a:rPr lang="en-US" sz="1800" dirty="0" smtClean="0"/>
              <a:t> Williams: We’ve got to talk about race.</a:t>
            </a:r>
            <a:r>
              <a:rPr lang="en-US" sz="6000" dirty="0" smtClean="0"/>
              <a:t> </a:t>
            </a:r>
          </a:p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endParaRPr lang="en-US" sz="6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Stereotyping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Difference is new</a:t>
            </a:r>
          </a:p>
          <a:p>
            <a:r>
              <a:rPr lang="en-US" dirty="0" smtClean="0"/>
              <a:t>2. New ideas challenge the status quo</a:t>
            </a:r>
          </a:p>
          <a:p>
            <a:r>
              <a:rPr lang="en-US" dirty="0" smtClean="0"/>
              <a:t>3. Changes in SQ disrupt the social order</a:t>
            </a:r>
          </a:p>
          <a:p>
            <a:r>
              <a:rPr lang="en-US" dirty="0" smtClean="0"/>
              <a:t>4. Disruptions to social order challenge authority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Challenging About Difference?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Difference is new</a:t>
            </a:r>
          </a:p>
          <a:p>
            <a:r>
              <a:rPr lang="en-US" dirty="0" smtClean="0"/>
              <a:t>2. New ideas challenge the status quo</a:t>
            </a:r>
          </a:p>
          <a:p>
            <a:r>
              <a:rPr lang="en-US" dirty="0" smtClean="0"/>
              <a:t>3. Changes in SQ disrupt the social order</a:t>
            </a:r>
          </a:p>
          <a:p>
            <a:r>
              <a:rPr lang="en-US" dirty="0" smtClean="0"/>
              <a:t>4. Disruptions to social order challenge authority</a:t>
            </a:r>
          </a:p>
          <a:p>
            <a:r>
              <a:rPr lang="en-US" dirty="0" smtClean="0"/>
              <a:t>5. Challenges to authority disrupt the social hierarchy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Challenging About Difference?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Difference is new</a:t>
            </a:r>
          </a:p>
          <a:p>
            <a:r>
              <a:rPr lang="en-US" dirty="0" smtClean="0"/>
              <a:t>2. New ideas challenge the status quo</a:t>
            </a:r>
          </a:p>
          <a:p>
            <a:r>
              <a:rPr lang="en-US" dirty="0" smtClean="0"/>
              <a:t>3. Changes in SQ disrupt the social order</a:t>
            </a:r>
          </a:p>
          <a:p>
            <a:r>
              <a:rPr lang="en-US" dirty="0" smtClean="0"/>
              <a:t>4. Disruptions to social order challenge authority</a:t>
            </a:r>
          </a:p>
          <a:p>
            <a:r>
              <a:rPr lang="en-US" dirty="0" smtClean="0"/>
              <a:t>5. Challenges to authority disrupt the social hierarchy</a:t>
            </a:r>
          </a:p>
          <a:p>
            <a:r>
              <a:rPr lang="en-US" dirty="0" smtClean="0"/>
              <a:t>6. This threat to hierarchy requires policing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Challenging About Difference?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6. This threat to hierarchy requires policing</a:t>
            </a:r>
          </a:p>
          <a:p>
            <a:r>
              <a:rPr lang="en-US" dirty="0" smtClean="0"/>
              <a:t>7. Policing moralizes differences and this leads to fundamentalism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Challenging About Difference?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 Grosz The Agitator</a:t>
            </a:r>
            <a:endParaRPr lang="en-US" dirty="0"/>
          </a:p>
        </p:txBody>
      </p:sp>
      <p:pic>
        <p:nvPicPr>
          <p:cNvPr id="1026" name="Picture 2" descr="George Grosz. The Agitator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257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02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9889</TotalTime>
  <Words>906</Words>
  <Application>Microsoft Office PowerPoint</Application>
  <PresentationFormat>On-screen Show (4:3)</PresentationFormat>
  <Paragraphs>150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Lucida Sans Unicode</vt:lpstr>
      <vt:lpstr>Verdana</vt:lpstr>
      <vt:lpstr>Wingdings 2</vt:lpstr>
      <vt:lpstr>Wingdings 3</vt:lpstr>
      <vt:lpstr>Concourse</vt:lpstr>
      <vt:lpstr>Difference, Discourse, Stereotyping, and Prejudice</vt:lpstr>
      <vt:lpstr>What is Challenging About Difference?</vt:lpstr>
      <vt:lpstr>What is Challenging About Difference?</vt:lpstr>
      <vt:lpstr>What is Challenging About Difference?</vt:lpstr>
      <vt:lpstr>What is Challenging About Difference?</vt:lpstr>
      <vt:lpstr>What is Challenging About Difference?</vt:lpstr>
      <vt:lpstr>What is Challenging About Difference?</vt:lpstr>
      <vt:lpstr>What is Challenging About Difference?</vt:lpstr>
      <vt:lpstr>George Grosz The Agitator</vt:lpstr>
      <vt:lpstr>Fascism</vt:lpstr>
      <vt:lpstr>Nationalism</vt:lpstr>
      <vt:lpstr>Transcendence</vt:lpstr>
      <vt:lpstr>Paramilitarism</vt:lpstr>
      <vt:lpstr>Interpersonalizing Salience</vt:lpstr>
      <vt:lpstr>Stereotyping</vt:lpstr>
      <vt:lpstr>Theories of Blatant Stereotyping</vt:lpstr>
      <vt:lpstr>Social Identity Theory</vt:lpstr>
      <vt:lpstr>Valknot, or "knot of the slain,"</vt:lpstr>
      <vt:lpstr>Thor’s Hammer</vt:lpstr>
      <vt:lpstr>The Tyr rune, named after the Tyr was a god of warfare and battle.</vt:lpstr>
      <vt:lpstr>PowerPoint Presentation</vt:lpstr>
      <vt:lpstr>Andrew Michael Carter</vt:lpstr>
      <vt:lpstr>14 Words</vt:lpstr>
      <vt:lpstr>88</vt:lpstr>
      <vt:lpstr>5 words</vt:lpstr>
      <vt:lpstr>4/19</vt:lpstr>
      <vt:lpstr>Art Work—Female Aryan Warrior</vt:lpstr>
      <vt:lpstr>Martyr—Image of the Lone Wolf</vt:lpstr>
      <vt:lpstr>Soy Boys: Insults of Alt Right</vt:lpstr>
      <vt:lpstr> Xenaphobia of Alt Right</vt:lpstr>
      <vt:lpstr>Self Categorization Theory</vt:lpstr>
      <vt:lpstr>Optimal Distinctiveness Theory</vt:lpstr>
      <vt:lpstr>Subjective Uncertainty Reduction Theory</vt:lpstr>
      <vt:lpstr>Intergroup Ideologies</vt:lpstr>
      <vt:lpstr>Social Dominance Theory</vt:lpstr>
      <vt:lpstr>Right Wing Authoritarianism</vt:lpstr>
      <vt:lpstr>Terror Management Theory</vt:lpstr>
      <vt:lpstr>System Justifications Theory</vt:lpstr>
      <vt:lpstr>Automatic Stereotyping</vt:lpstr>
      <vt:lpstr>Other Aspects of Subtle Stereotyping</vt:lpstr>
      <vt:lpstr>The End of Stereotyping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Difference, Stereotyping, and Prejudice</dc:title>
  <dc:creator/>
  <cp:lastModifiedBy>Waltman, Michael S</cp:lastModifiedBy>
  <cp:revision>73</cp:revision>
  <dcterms:created xsi:type="dcterms:W3CDTF">2006-08-16T00:00:00Z</dcterms:created>
  <dcterms:modified xsi:type="dcterms:W3CDTF">2019-07-17T15:27:04Z</dcterms:modified>
</cp:coreProperties>
</file>