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8"/>
  </p:notesMasterIdLst>
  <p:sldIdLst>
    <p:sldId id="256" r:id="rId2"/>
    <p:sldId id="271" r:id="rId3"/>
    <p:sldId id="257" r:id="rId4"/>
    <p:sldId id="258" r:id="rId5"/>
    <p:sldId id="259" r:id="rId6"/>
    <p:sldId id="260" r:id="rId7"/>
    <p:sldId id="262" r:id="rId8"/>
    <p:sldId id="263" r:id="rId9"/>
    <p:sldId id="264" r:id="rId10"/>
    <p:sldId id="265" r:id="rId11"/>
    <p:sldId id="266" r:id="rId12"/>
    <p:sldId id="267" r:id="rId13"/>
    <p:sldId id="268" r:id="rId14"/>
    <p:sldId id="269" r:id="rId15"/>
    <p:sldId id="272"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175" autoAdjust="0"/>
    <p:restoredTop sz="83430" autoAdjust="0"/>
  </p:normalViewPr>
  <p:slideViewPr>
    <p:cSldViewPr>
      <p:cViewPr varScale="1">
        <p:scale>
          <a:sx n="84" d="100"/>
          <a:sy n="84" d="100"/>
        </p:scale>
        <p:origin x="-560" y="-60"/>
      </p:cViewPr>
      <p:guideLst>
        <p:guide orient="horz" pos="2160"/>
        <p:guide pos="2880"/>
      </p:guideLst>
    </p:cSldViewPr>
  </p:slideViewPr>
  <p:notesTextViewPr>
    <p:cViewPr>
      <p:scale>
        <a:sx n="125" d="100"/>
        <a:sy n="125"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AA97CB-0443-4204-A024-31E36D8EFFB2}"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8B553E-A9F1-4E42-8958-3DD9298A867F}" type="slidenum">
              <a:rPr lang="en-US" smtClean="0"/>
              <a:pPr/>
              <a:t>‹#›</a:t>
            </a:fld>
            <a:endParaRPr lang="en-US"/>
          </a:p>
        </p:txBody>
      </p:sp>
    </p:spTree>
    <p:extLst>
      <p:ext uri="{BB962C8B-B14F-4D97-AF65-F5344CB8AC3E}">
        <p14:creationId xmlns:p14="http://schemas.microsoft.com/office/powerpoint/2010/main" xmlns="" val="2071328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8B553E-A9F1-4E42-8958-3DD9298A867F}" type="slidenum">
              <a:rPr lang="en-US" smtClean="0"/>
              <a:pPr/>
              <a:t>1</a:t>
            </a:fld>
            <a:endParaRPr lang="en-US"/>
          </a:p>
        </p:txBody>
      </p:sp>
    </p:spTree>
    <p:extLst>
      <p:ext uri="{BB962C8B-B14F-4D97-AF65-F5344CB8AC3E}">
        <p14:creationId xmlns:p14="http://schemas.microsoft.com/office/powerpoint/2010/main" xmlns="" val="29769386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8B553E-A9F1-4E42-8958-3DD9298A867F}" type="slidenum">
              <a:rPr lang="en-US" smtClean="0"/>
              <a:pPr/>
              <a:t>11</a:t>
            </a:fld>
            <a:endParaRPr lang="en-US"/>
          </a:p>
        </p:txBody>
      </p:sp>
    </p:spTree>
    <p:extLst>
      <p:ext uri="{BB962C8B-B14F-4D97-AF65-F5344CB8AC3E}">
        <p14:creationId xmlns:p14="http://schemas.microsoft.com/office/powerpoint/2010/main" xmlns="" val="3385178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B614EA-E78C-4EA1-A6CA-AA499B2E002F}"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16F2A-25F6-4FB8-934F-E8E141BE6037}"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B614EA-E78C-4EA1-A6CA-AA499B2E002F}"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B614EA-E78C-4EA1-A6CA-AA499B2E002F}"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7B614EA-E78C-4EA1-A6CA-AA499B2E002F}"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B614EA-E78C-4EA1-A6CA-AA499B2E002F}" type="datetimeFigureOut">
              <a:rPr lang="en-US" smtClean="0"/>
              <a:pPr/>
              <a:t>4/22/2020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5716F2A-25F6-4FB8-934F-E8E141BE6037}"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B614EA-E78C-4EA1-A6CA-AA499B2E002F}"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B614EA-E78C-4EA1-A6CA-AA499B2E002F}" type="datetimeFigureOut">
              <a:rPr lang="en-US" smtClean="0"/>
              <a:pPr/>
              <a:t>4/22/2020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5716F2A-25F6-4FB8-934F-E8E141BE6037}"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B614EA-E78C-4EA1-A6CA-AA499B2E002F}" type="datetimeFigureOut">
              <a:rPr lang="en-US" smtClean="0"/>
              <a:pPr/>
              <a:t>4/22/2020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614EA-E78C-4EA1-A6CA-AA499B2E002F}" type="datetimeFigureOut">
              <a:rPr lang="en-US" smtClean="0"/>
              <a:pPr/>
              <a:t>4/22/2020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614EA-E78C-4EA1-A6CA-AA499B2E002F}"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16F2A-25F6-4FB8-934F-E8E141BE6037}"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7B614EA-E78C-4EA1-A6CA-AA499B2E002F}" type="datetimeFigureOut">
              <a:rPr lang="en-US" smtClean="0"/>
              <a:pPr/>
              <a:t>4/22/2020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5716F2A-25F6-4FB8-934F-E8E141BE603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8000"/>
            <a:lum/>
          </a:blip>
          <a:srcRect/>
          <a:stretch>
            <a:fillRect l="-25000" r="-25000"/>
          </a:stretch>
        </a:blipFill>
        <a:effectLst/>
      </p:bgPr>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7B614EA-E78C-4EA1-A6CA-AA499B2E002F}" type="datetimeFigureOut">
              <a:rPr lang="en-US" smtClean="0"/>
              <a:pPr/>
              <a:t>4/22/2020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75716F2A-25F6-4FB8-934F-E8E141BE603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population.un.org/wpp/Graphs/DemographicProfil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owl.purdue.edu/owl/research_and_citation/asa_style/index.html"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census.gov/data-tools/demo/idb/informationGateway.php" TargetMode="External"/><Relationship Id="rId7" Type="http://schemas.openxmlformats.org/officeDocument/2006/relationships/hyperlink" Target="http://www.oecd.org/" TargetMode="External"/><Relationship Id="rId2" Type="http://schemas.openxmlformats.org/officeDocument/2006/relationships/hyperlink" Target="https://population.un.org/wpp/Graphs/DemographicProfiles/" TargetMode="External"/><Relationship Id="rId1" Type="http://schemas.openxmlformats.org/officeDocument/2006/relationships/slideLayout" Target="../slideLayouts/slideLayout2.xml"/><Relationship Id="rId6" Type="http://schemas.openxmlformats.org/officeDocument/2006/relationships/hyperlink" Target="http://www.who.int/en/" TargetMode="External"/><Relationship Id="rId5" Type="http://schemas.openxmlformats.org/officeDocument/2006/relationships/hyperlink" Target="http://www.worldbank.org/" TargetMode="External"/><Relationship Id="rId4" Type="http://schemas.openxmlformats.org/officeDocument/2006/relationships/hyperlink" Target="http://www.prb.org/"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153400" cy="1927225"/>
          </a:xfrm>
        </p:spPr>
        <p:txBody>
          <a:bodyPr>
            <a:normAutofit/>
          </a:bodyPr>
          <a:lstStyle/>
          <a:p>
            <a:r>
              <a:rPr lang="en-US" sz="2800" dirty="0"/>
              <a:t>Sociology 320 (#9906) </a:t>
            </a:r>
            <a:br>
              <a:rPr lang="en-US" sz="2800" dirty="0"/>
            </a:br>
            <a:r>
              <a:rPr lang="en-US" sz="4000" dirty="0"/>
              <a:t>population challenges</a:t>
            </a:r>
            <a:br>
              <a:rPr lang="en-US" sz="4000" dirty="0"/>
            </a:br>
            <a:r>
              <a:rPr lang="en-US" sz="2800" dirty="0"/>
              <a:t>Spring 2020</a:t>
            </a:r>
          </a:p>
        </p:txBody>
      </p:sp>
      <p:sp>
        <p:nvSpPr>
          <p:cNvPr id="3" name="Subtitle 2"/>
          <p:cNvSpPr>
            <a:spLocks noGrp="1"/>
          </p:cNvSpPr>
          <p:nvPr>
            <p:ph type="subTitle" idx="1"/>
          </p:nvPr>
        </p:nvSpPr>
        <p:spPr>
          <a:xfrm>
            <a:off x="685800" y="3539864"/>
            <a:ext cx="8153400" cy="1489336"/>
          </a:xfrm>
        </p:spPr>
        <p:txBody>
          <a:bodyPr>
            <a:normAutofit/>
          </a:bodyPr>
          <a:lstStyle/>
          <a:p>
            <a:pPr marL="1997075" indent="-1997075"/>
            <a:r>
              <a:rPr lang="en-US" dirty="0" smtClean="0"/>
              <a:t>Final Paper Assignment</a:t>
            </a:r>
            <a:endParaRPr lang="en-US" dirty="0"/>
          </a:p>
        </p:txBody>
      </p:sp>
      <p:pic>
        <p:nvPicPr>
          <p:cNvPr id="6146" name="Picture 2" descr="http://cdn2.hubspot.net/hub/337253/file-655595243-png/images/world_population_africa_europe_magnify_1600_clr_7653.pn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743700" y="381000"/>
            <a:ext cx="2400300" cy="2100264"/>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4) Population </a:t>
            </a:r>
            <a:r>
              <a:rPr lang="en-US" dirty="0"/>
              <a:t>projections </a:t>
            </a:r>
            <a:r>
              <a:rPr lang="en-US" dirty="0" smtClean="0"/>
              <a:t>in 2050 </a:t>
            </a:r>
            <a:r>
              <a:rPr lang="en-US" sz="2700" dirty="0" smtClean="0"/>
              <a:t>(1 paragraph)</a:t>
            </a:r>
            <a:endParaRPr lang="en-US" sz="2700" dirty="0"/>
          </a:p>
        </p:txBody>
      </p:sp>
      <p:sp>
        <p:nvSpPr>
          <p:cNvPr id="3" name="Content Placeholder 2"/>
          <p:cNvSpPr>
            <a:spLocks noGrp="1"/>
          </p:cNvSpPr>
          <p:nvPr>
            <p:ph idx="1"/>
          </p:nvPr>
        </p:nvSpPr>
        <p:spPr>
          <a:xfrm>
            <a:off x="457200" y="1524000"/>
            <a:ext cx="8229600" cy="5334000"/>
          </a:xfrm>
        </p:spPr>
        <p:txBody>
          <a:bodyPr>
            <a:normAutofit fontScale="92500" lnSpcReduction="20000"/>
          </a:bodyPr>
          <a:lstStyle/>
          <a:p>
            <a:r>
              <a:rPr lang="en-US" dirty="0" smtClean="0"/>
              <a:t>Use this link to build a population pyramid for 2050 </a:t>
            </a:r>
            <a:endParaRPr lang="en-US" dirty="0"/>
          </a:p>
          <a:p>
            <a:pPr marL="0" indent="0">
              <a:buNone/>
            </a:pPr>
            <a:r>
              <a:rPr lang="en-US" u="sng" dirty="0">
                <a:hlinkClick r:id="rId2"/>
              </a:rPr>
              <a:t>https://population.un.org/wpp/Graphs/DemographicProfiles/</a:t>
            </a:r>
            <a:r>
              <a:rPr lang="en-US" dirty="0"/>
              <a:t> </a:t>
            </a:r>
          </a:p>
          <a:p>
            <a:endParaRPr lang="en-US" dirty="0" smtClean="0"/>
          </a:p>
          <a:p>
            <a:r>
              <a:rPr lang="en-US" dirty="0" smtClean="0"/>
              <a:t>(</a:t>
            </a:r>
            <a:r>
              <a:rPr lang="en-US" dirty="0"/>
              <a:t>Select country and Under “Select the graph”, choose “Population pyramid.” Change the year, if needed. Right click on the graph and select “Copy”, then “Paste” it in your text document. You can also “Download a high-resolution profile” in .pdf by clicking on the link about the graph</a:t>
            </a:r>
            <a:r>
              <a:rPr lang="en-US" dirty="0" smtClean="0"/>
              <a:t>.)</a:t>
            </a:r>
          </a:p>
          <a:p>
            <a:endParaRPr lang="en-US" dirty="0"/>
          </a:p>
          <a:p>
            <a:r>
              <a:rPr lang="en-US" dirty="0"/>
              <a:t>Use the population projections </a:t>
            </a:r>
            <a:r>
              <a:rPr lang="en-US" dirty="0" smtClean="0"/>
              <a:t>and the 2050 pyramid to </a:t>
            </a:r>
            <a:r>
              <a:rPr lang="en-US" dirty="0"/>
              <a:t>describe how the country’s population might look like in </a:t>
            </a:r>
            <a:r>
              <a:rPr lang="en-US" dirty="0" smtClean="0"/>
              <a:t>2050. </a:t>
            </a:r>
            <a:r>
              <a:rPr lang="en-US" u="sng" dirty="0"/>
              <a:t>How is the population expected to change with respect to size and age/sex structure</a:t>
            </a:r>
            <a:r>
              <a:rPr lang="en-US" dirty="0"/>
              <a:t>? </a:t>
            </a:r>
            <a:endParaRPr lang="en-US" dirty="0" smtClean="0"/>
          </a:p>
          <a:p>
            <a:endParaRPr lang="en-US" b="1" dirty="0"/>
          </a:p>
          <a:p>
            <a:r>
              <a:rPr lang="en-US" dirty="0" smtClean="0"/>
              <a:t>Think how the new population size/structure will affect the challenges that you identified and what new challenges it may bring.</a:t>
            </a:r>
          </a:p>
        </p:txBody>
      </p:sp>
    </p:spTree>
    <p:extLst>
      <p:ext uri="{BB962C8B-B14F-4D97-AF65-F5344CB8AC3E}">
        <p14:creationId xmlns:p14="http://schemas.microsoft.com/office/powerpoint/2010/main" xmlns="" val="28440562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Future population challenges </a:t>
            </a:r>
            <a:r>
              <a:rPr lang="en-US" sz="2700" dirty="0" smtClean="0"/>
              <a:t>(3 paragraphs)</a:t>
            </a:r>
            <a:endParaRPr lang="en-US" sz="2700" dirty="0"/>
          </a:p>
        </p:txBody>
      </p:sp>
      <p:sp>
        <p:nvSpPr>
          <p:cNvPr id="3" name="Content Placeholder 2"/>
          <p:cNvSpPr>
            <a:spLocks noGrp="1"/>
          </p:cNvSpPr>
          <p:nvPr>
            <p:ph idx="1"/>
          </p:nvPr>
        </p:nvSpPr>
        <p:spPr>
          <a:xfrm>
            <a:off x="457200" y="1600200"/>
            <a:ext cx="8229600" cy="5029200"/>
          </a:xfrm>
        </p:spPr>
        <p:txBody>
          <a:bodyPr>
            <a:normAutofit fontScale="85000" lnSpcReduction="20000"/>
          </a:bodyPr>
          <a:lstStyle/>
          <a:p>
            <a:r>
              <a:rPr lang="en-US" dirty="0"/>
              <a:t>Identify </a:t>
            </a:r>
            <a:r>
              <a:rPr lang="en-US" u="sng" dirty="0"/>
              <a:t>3 population challenges</a:t>
            </a:r>
            <a:r>
              <a:rPr lang="en-US" dirty="0"/>
              <a:t> that this country is likely to be facing in </a:t>
            </a:r>
            <a:r>
              <a:rPr lang="en-US" dirty="0" smtClean="0"/>
              <a:t>the </a:t>
            </a:r>
            <a:r>
              <a:rPr lang="en-US" u="sng" dirty="0" smtClean="0"/>
              <a:t>future</a:t>
            </a:r>
            <a:r>
              <a:rPr lang="en-US" dirty="0" smtClean="0"/>
              <a:t>, in 2050</a:t>
            </a:r>
          </a:p>
          <a:p>
            <a:endParaRPr lang="en-US" dirty="0" smtClean="0"/>
          </a:p>
          <a:p>
            <a:r>
              <a:rPr lang="en-US" dirty="0" smtClean="0"/>
              <a:t>It is OK if some future challenges are the same as current challenges, but you still need to argue why these challenges are likely to persist.</a:t>
            </a:r>
          </a:p>
          <a:p>
            <a:endParaRPr lang="en-US" dirty="0"/>
          </a:p>
          <a:p>
            <a:r>
              <a:rPr lang="en-US" dirty="0" smtClean="0"/>
              <a:t>Describe future challenges using the same template. </a:t>
            </a:r>
          </a:p>
          <a:p>
            <a:endParaRPr lang="en-US" dirty="0"/>
          </a:p>
          <a:p>
            <a:r>
              <a:rPr lang="en-US" dirty="0" smtClean="0"/>
              <a:t>You may want to use projected indicators (e.g., projected fertility or child mortality in 2050) to support your claims.</a:t>
            </a:r>
          </a:p>
          <a:p>
            <a:endParaRPr lang="en-US" dirty="0" smtClean="0"/>
          </a:p>
          <a:p>
            <a:r>
              <a:rPr lang="en-US" dirty="0" smtClean="0"/>
              <a:t>Describe </a:t>
            </a:r>
            <a:r>
              <a:rPr lang="en-US" dirty="0"/>
              <a:t>how the future challenges are related to the </a:t>
            </a:r>
            <a:r>
              <a:rPr lang="en-US" dirty="0" smtClean="0"/>
              <a:t>future population </a:t>
            </a:r>
            <a:r>
              <a:rPr lang="en-US" dirty="0"/>
              <a:t>size, structure and/or </a:t>
            </a:r>
            <a:r>
              <a:rPr lang="en-US" dirty="0" smtClean="0"/>
              <a:t>composition, mortality, fertility or/and migration (they have to be related in some way).</a:t>
            </a:r>
            <a:endParaRPr lang="en-US" dirty="0"/>
          </a:p>
          <a:p>
            <a:endParaRPr lang="en-US" dirty="0" smtClean="0"/>
          </a:p>
          <a:p>
            <a:r>
              <a:rPr lang="en-US" dirty="0" smtClean="0"/>
              <a:t>In this section, you may want to cite some additional sources. Do some research.</a:t>
            </a:r>
          </a:p>
        </p:txBody>
      </p:sp>
    </p:spTree>
    <p:extLst>
      <p:ext uri="{BB962C8B-B14F-4D97-AF65-F5344CB8AC3E}">
        <p14:creationId xmlns:p14="http://schemas.microsoft.com/office/powerpoint/2010/main" xmlns="" val="87479567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Policy recommendations </a:t>
            </a:r>
            <a:r>
              <a:rPr lang="en-US" sz="2700" dirty="0" smtClean="0"/>
              <a:t>(1 long paragraph)</a:t>
            </a:r>
            <a:endParaRPr lang="en-US" sz="2700" dirty="0"/>
          </a:p>
        </p:txBody>
      </p:sp>
      <p:sp>
        <p:nvSpPr>
          <p:cNvPr id="3" name="Content Placeholder 2"/>
          <p:cNvSpPr>
            <a:spLocks noGrp="1"/>
          </p:cNvSpPr>
          <p:nvPr>
            <p:ph idx="1"/>
          </p:nvPr>
        </p:nvSpPr>
        <p:spPr>
          <a:xfrm>
            <a:off x="457200" y="1600200"/>
            <a:ext cx="8229600" cy="5105400"/>
          </a:xfrm>
        </p:spPr>
        <p:txBody>
          <a:bodyPr>
            <a:normAutofit fontScale="85000" lnSpcReduction="20000"/>
          </a:bodyPr>
          <a:lstStyle/>
          <a:p>
            <a:r>
              <a:rPr lang="en-US" b="1" dirty="0" smtClean="0"/>
              <a:t>This section is very important</a:t>
            </a:r>
          </a:p>
          <a:p>
            <a:endParaRPr lang="en-US" dirty="0"/>
          </a:p>
          <a:p>
            <a:r>
              <a:rPr lang="en-US" dirty="0" smtClean="0"/>
              <a:t>Provide specific policy recommendation for at least </a:t>
            </a:r>
            <a:r>
              <a:rPr lang="en-US" u="sng" dirty="0" smtClean="0"/>
              <a:t>3 of either current or future challenges </a:t>
            </a:r>
            <a:r>
              <a:rPr lang="en-US" dirty="0" smtClean="0"/>
              <a:t>that you identified in your paper. You policy recommendations MUST address </a:t>
            </a:r>
            <a:r>
              <a:rPr lang="en-US" u="sng" dirty="0" smtClean="0"/>
              <a:t>these specific challenges</a:t>
            </a:r>
            <a:r>
              <a:rPr lang="en-US" dirty="0" smtClean="0"/>
              <a:t>.</a:t>
            </a:r>
          </a:p>
          <a:p>
            <a:endParaRPr lang="en-US" dirty="0"/>
          </a:p>
          <a:p>
            <a:r>
              <a:rPr lang="en-US" dirty="0" smtClean="0"/>
              <a:t>If you can’t come up with policy recommendations, you may want to choose different challenges.</a:t>
            </a:r>
          </a:p>
          <a:p>
            <a:endParaRPr lang="en-US" dirty="0"/>
          </a:p>
          <a:p>
            <a:r>
              <a:rPr lang="en-US" dirty="0"/>
              <a:t>T</a:t>
            </a:r>
            <a:r>
              <a:rPr lang="en-US" dirty="0" smtClean="0"/>
              <a:t>ry to come up with </a:t>
            </a:r>
            <a:r>
              <a:rPr lang="en-US" u="sng" dirty="0" smtClean="0"/>
              <a:t>reasonable</a:t>
            </a:r>
            <a:r>
              <a:rPr lang="en-US" dirty="0" smtClean="0"/>
              <a:t> and </a:t>
            </a:r>
            <a:r>
              <a:rPr lang="en-US" u="sng" dirty="0" smtClean="0"/>
              <a:t>specific</a:t>
            </a:r>
            <a:r>
              <a:rPr lang="en-US" dirty="0" smtClean="0"/>
              <a:t> policies. Do not just write that a country has to reduce CO2 emission or increase fertility – explain </a:t>
            </a:r>
            <a:r>
              <a:rPr lang="en-US" i="1" u="sng" dirty="0" smtClean="0"/>
              <a:t>how</a:t>
            </a:r>
            <a:r>
              <a:rPr lang="en-US" dirty="0" smtClean="0"/>
              <a:t> it can be done.</a:t>
            </a:r>
          </a:p>
          <a:p>
            <a:endParaRPr lang="en-US" dirty="0" smtClean="0"/>
          </a:p>
          <a:p>
            <a:r>
              <a:rPr lang="en-US" dirty="0" smtClean="0"/>
              <a:t>Do not propose completely unrealistic policies. For example, you can’t introduce a one-child policy in sub-Saharan  African countries.</a:t>
            </a:r>
          </a:p>
          <a:p>
            <a:endParaRPr lang="en-US" dirty="0"/>
          </a:p>
          <a:p>
            <a:r>
              <a:rPr lang="en-US" dirty="0" smtClean="0"/>
              <a:t>Many reports from your readings include policy recommendations. Here you can also cite additional sources.</a:t>
            </a:r>
          </a:p>
        </p:txBody>
      </p:sp>
    </p:spTree>
    <p:extLst>
      <p:ext uri="{BB962C8B-B14F-4D97-AF65-F5344CB8AC3E}">
        <p14:creationId xmlns:p14="http://schemas.microsoft.com/office/powerpoint/2010/main" xmlns="" val="1235701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Formatting guidelines</a:t>
            </a:r>
            <a:endParaRPr lang="en-US" dirty="0"/>
          </a:p>
        </p:txBody>
      </p:sp>
      <p:sp>
        <p:nvSpPr>
          <p:cNvPr id="3" name="Content Placeholder 2"/>
          <p:cNvSpPr>
            <a:spLocks noGrp="1"/>
          </p:cNvSpPr>
          <p:nvPr>
            <p:ph idx="1"/>
          </p:nvPr>
        </p:nvSpPr>
        <p:spPr>
          <a:xfrm>
            <a:off x="457200" y="1295400"/>
            <a:ext cx="8534400" cy="5562600"/>
          </a:xfrm>
        </p:spPr>
        <p:txBody>
          <a:bodyPr>
            <a:noAutofit/>
          </a:bodyPr>
          <a:lstStyle/>
          <a:p>
            <a:pPr lvl="0"/>
            <a:r>
              <a:rPr lang="en-US" sz="1400" dirty="0"/>
              <a:t>Include a title page with:</a:t>
            </a:r>
          </a:p>
          <a:p>
            <a:pPr lvl="1"/>
            <a:r>
              <a:rPr lang="en-US" sz="1400" dirty="0"/>
              <a:t>Title of your paper (be creative, make sure to indicate the country you are writing about)</a:t>
            </a:r>
          </a:p>
          <a:p>
            <a:pPr lvl="1"/>
            <a:r>
              <a:rPr lang="en-US" sz="1400" dirty="0"/>
              <a:t>Your name and student ID</a:t>
            </a:r>
          </a:p>
          <a:p>
            <a:pPr lvl="1"/>
            <a:r>
              <a:rPr lang="en-US" sz="1400" dirty="0"/>
              <a:t>Course info</a:t>
            </a:r>
          </a:p>
          <a:p>
            <a:pPr lvl="0"/>
            <a:r>
              <a:rPr lang="en-US" sz="1400" dirty="0"/>
              <a:t>Do NOT include an abstract, an introduction (#1 can serve as an introduction) or a conclusion paragraphs (#6 can serve as a conclusion)</a:t>
            </a:r>
          </a:p>
          <a:p>
            <a:pPr lvl="0"/>
            <a:r>
              <a:rPr lang="en-US" sz="1400" dirty="0"/>
              <a:t>Use 12pt Time News Roman font, double spaced, 1 inch margins on all sides.</a:t>
            </a:r>
          </a:p>
          <a:p>
            <a:pPr lvl="0"/>
            <a:r>
              <a:rPr lang="en-US" sz="1400" dirty="0"/>
              <a:t>Include page numbers.</a:t>
            </a:r>
          </a:p>
          <a:p>
            <a:pPr lvl="0"/>
            <a:r>
              <a:rPr lang="en-US" sz="1400" dirty="0"/>
              <a:t>For each graph, include number (e.g., Figure 1), title and source of data.</a:t>
            </a:r>
          </a:p>
          <a:p>
            <a:pPr lvl="0"/>
            <a:r>
              <a:rPr lang="en-US" sz="1400" dirty="0"/>
              <a:t>You are required to include </a:t>
            </a:r>
            <a:r>
              <a:rPr lang="en-US" sz="1400" b="1" dirty="0"/>
              <a:t>2 population pyramids</a:t>
            </a:r>
            <a:r>
              <a:rPr lang="en-US" sz="1400" dirty="0"/>
              <a:t>; you may also include up to </a:t>
            </a:r>
            <a:r>
              <a:rPr lang="en-US" sz="1400" b="1" dirty="0"/>
              <a:t>2 additional tables/graphs</a:t>
            </a:r>
            <a:r>
              <a:rPr lang="en-US" sz="1400" dirty="0"/>
              <a:t> in any combination (2 graphs or 2 tables or 1 graph and 1 table); please, choose them carefully, make sure they convey an important information and indicate the source.</a:t>
            </a:r>
          </a:p>
          <a:p>
            <a:pPr lvl="0"/>
            <a:r>
              <a:rPr lang="en-US" sz="1400" dirty="0"/>
              <a:t>Use </a:t>
            </a:r>
            <a:r>
              <a:rPr lang="en-US" sz="1400" b="1" dirty="0"/>
              <a:t>in-text citations in APA style </a:t>
            </a:r>
            <a:r>
              <a:rPr lang="en-US" sz="1400" dirty="0"/>
              <a:t>if you want to reference certain information.</a:t>
            </a:r>
          </a:p>
          <a:p>
            <a:pPr lvl="0"/>
            <a:r>
              <a:rPr lang="en-US" sz="1400" dirty="0"/>
              <a:t>DO NOT use direct quotes. To avoid plagiarism, rephrase the information and use in-text citations to reference the source.</a:t>
            </a:r>
          </a:p>
          <a:p>
            <a:pPr lvl="0"/>
            <a:r>
              <a:rPr lang="en-US" sz="1400" dirty="0"/>
              <a:t>DO NOT include any pictures.</a:t>
            </a:r>
          </a:p>
          <a:p>
            <a:pPr lvl="0"/>
            <a:r>
              <a:rPr lang="en-US" sz="1400" dirty="0"/>
              <a:t>DO NOT use footnotes or endnotes.</a:t>
            </a:r>
          </a:p>
          <a:p>
            <a:pPr lvl="0"/>
            <a:r>
              <a:rPr lang="en-US" sz="1400" dirty="0"/>
              <a:t>DO NOT use hyperlinks except in the list of references where they may be appropriate. </a:t>
            </a:r>
          </a:p>
          <a:p>
            <a:r>
              <a:rPr lang="en-US" sz="1400" dirty="0"/>
              <a:t>To make a good impression, pay attention not only to the content, but also to the grammar, vocabulary, style, and formatting of your report. </a:t>
            </a:r>
          </a:p>
          <a:p>
            <a:pPr lvl="0"/>
            <a:r>
              <a:rPr lang="en-US" sz="1400" dirty="0" smtClean="0"/>
              <a:t>Follow </a:t>
            </a:r>
            <a:r>
              <a:rPr lang="en-US" sz="1400" dirty="0"/>
              <a:t>the page limits requirement (</a:t>
            </a:r>
            <a:r>
              <a:rPr lang="en-US" sz="1400" b="1" dirty="0"/>
              <a:t>8-10 pages</a:t>
            </a:r>
            <a:r>
              <a:rPr lang="en-US" sz="1400" dirty="0"/>
              <a:t>). The title page and the reference page DO NOT count toward the page limit</a:t>
            </a:r>
            <a:r>
              <a:rPr lang="en-US" sz="1400" dirty="0" smtClean="0"/>
              <a:t>. Also, do not include the assignment prompts in your final paper.</a:t>
            </a:r>
            <a:endParaRPr lang="en-US" sz="1400" dirty="0"/>
          </a:p>
        </p:txBody>
      </p:sp>
    </p:spTree>
    <p:extLst>
      <p:ext uri="{BB962C8B-B14F-4D97-AF65-F5344CB8AC3E}">
        <p14:creationId xmlns:p14="http://schemas.microsoft.com/office/powerpoint/2010/main" xmlns="" val="19433070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a:xfrm>
            <a:off x="457200" y="1600200"/>
            <a:ext cx="8534400" cy="4876800"/>
          </a:xfrm>
        </p:spPr>
        <p:txBody>
          <a:bodyPr>
            <a:normAutofit fontScale="92500" lnSpcReduction="10000"/>
          </a:bodyPr>
          <a:lstStyle/>
          <a:p>
            <a:r>
              <a:rPr lang="en-US" b="1" dirty="0" smtClean="0"/>
              <a:t>Do not cite Wikipedia!</a:t>
            </a:r>
          </a:p>
          <a:p>
            <a:endParaRPr lang="en-US" dirty="0"/>
          </a:p>
          <a:p>
            <a:r>
              <a:rPr lang="en-US" dirty="0"/>
              <a:t>Use relevant class readings and additional resources (e.g., scientific articles, research reports, newspaper articles; </a:t>
            </a:r>
            <a:r>
              <a:rPr lang="en-US" u="sng" dirty="0"/>
              <a:t>at </a:t>
            </a:r>
            <a:r>
              <a:rPr lang="en-US" b="1" u="sng" dirty="0"/>
              <a:t>least 10 total</a:t>
            </a:r>
            <a:r>
              <a:rPr lang="en-US" b="1" dirty="0"/>
              <a:t>)</a:t>
            </a:r>
            <a:r>
              <a:rPr lang="en-US" dirty="0"/>
              <a:t> to describe and explain the population challenges. </a:t>
            </a:r>
            <a:endParaRPr lang="en-US" dirty="0" smtClean="0"/>
          </a:p>
          <a:p>
            <a:endParaRPr lang="en-US" dirty="0" smtClean="0"/>
          </a:p>
          <a:p>
            <a:r>
              <a:rPr lang="en-US" dirty="0" smtClean="0"/>
              <a:t>Cite </a:t>
            </a:r>
            <a:r>
              <a:rPr lang="en-US" dirty="0"/>
              <a:t>your sources (use APA style) and include the bibliography at the end of the paper</a:t>
            </a:r>
            <a:r>
              <a:rPr lang="en-US" dirty="0" smtClean="0"/>
              <a:t>. It should be titled “</a:t>
            </a:r>
            <a:r>
              <a:rPr lang="en-US" b="1" dirty="0" smtClean="0"/>
              <a:t>References</a:t>
            </a:r>
            <a:r>
              <a:rPr lang="en-US" dirty="0" smtClean="0"/>
              <a:t>” and the sources should appear in </a:t>
            </a:r>
            <a:r>
              <a:rPr lang="en-US" u="sng" dirty="0" smtClean="0"/>
              <a:t>alphabetical order</a:t>
            </a:r>
            <a:r>
              <a:rPr lang="en-US" dirty="0" smtClean="0"/>
              <a:t> (see the link below to learn more about the APA style of formatting the references)</a:t>
            </a:r>
          </a:p>
          <a:p>
            <a:endParaRPr lang="en-US" dirty="0"/>
          </a:p>
          <a:p>
            <a:r>
              <a:rPr lang="en-US" dirty="0" smtClean="0"/>
              <a:t>Info </a:t>
            </a:r>
            <a:r>
              <a:rPr lang="en-US" dirty="0"/>
              <a:t>on APA style citations: </a:t>
            </a:r>
            <a:r>
              <a:rPr lang="en-US" u="sng" dirty="0">
                <a:hlinkClick r:id="rId2"/>
              </a:rPr>
              <a:t>https://owl.purdue.edu/owl/research_and_citation/asa_style/index.html</a:t>
            </a:r>
            <a:endParaRPr lang="en-US" dirty="0"/>
          </a:p>
          <a:p>
            <a:endParaRPr lang="en-US" dirty="0" smtClean="0"/>
          </a:p>
        </p:txBody>
      </p:sp>
    </p:spTree>
    <p:extLst>
      <p:ext uri="{BB962C8B-B14F-4D97-AF65-F5344CB8AC3E}">
        <p14:creationId xmlns:p14="http://schemas.microsoft.com/office/powerpoint/2010/main" xmlns="" val="1603334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Submission </a:t>
            </a:r>
            <a:r>
              <a:rPr lang="en-US" dirty="0" smtClean="0"/>
              <a:t>process</a:t>
            </a:r>
            <a:endParaRPr lang="en-US" dirty="0"/>
          </a:p>
        </p:txBody>
      </p:sp>
      <p:sp>
        <p:nvSpPr>
          <p:cNvPr id="3" name="Content Placeholder 2"/>
          <p:cNvSpPr>
            <a:spLocks noGrp="1"/>
          </p:cNvSpPr>
          <p:nvPr>
            <p:ph idx="1"/>
          </p:nvPr>
        </p:nvSpPr>
        <p:spPr/>
        <p:txBody>
          <a:bodyPr>
            <a:normAutofit fontScale="85000" lnSpcReduction="20000"/>
          </a:bodyPr>
          <a:lstStyle/>
          <a:p>
            <a:r>
              <a:rPr lang="en-US" dirty="0"/>
              <a:t>Please submit your paper on Blackboard in either </a:t>
            </a:r>
            <a:r>
              <a:rPr lang="en-US" b="1" dirty="0"/>
              <a:t>.</a:t>
            </a:r>
            <a:r>
              <a:rPr lang="en-US" b="1" dirty="0" err="1"/>
              <a:t>docx</a:t>
            </a:r>
            <a:r>
              <a:rPr lang="en-US" b="1" dirty="0"/>
              <a:t>, doc or .pdf </a:t>
            </a:r>
            <a:r>
              <a:rPr lang="en-US" dirty="0"/>
              <a:t>formats. DO NOT submit .pages or other types of documents as I won’t be able to read them. </a:t>
            </a:r>
            <a:endParaRPr lang="en-US" dirty="0" smtClean="0"/>
          </a:p>
          <a:p>
            <a:endParaRPr lang="en-US" dirty="0"/>
          </a:p>
          <a:p>
            <a:r>
              <a:rPr lang="en-US" dirty="0" smtClean="0"/>
              <a:t>I </a:t>
            </a:r>
            <a:r>
              <a:rPr lang="en-US" dirty="0"/>
              <a:t>will use </a:t>
            </a:r>
            <a:r>
              <a:rPr lang="en-US" b="1" dirty="0" err="1"/>
              <a:t>SafeAssign</a:t>
            </a:r>
            <a:r>
              <a:rPr lang="en-US" dirty="0"/>
              <a:t> feature on Blackboard to check for plagiarism. If your file cannot be processed in </a:t>
            </a:r>
            <a:r>
              <a:rPr lang="en-US" dirty="0" err="1" smtClean="0"/>
              <a:t>SafeAssign</a:t>
            </a:r>
            <a:r>
              <a:rPr lang="en-US" dirty="0"/>
              <a:t>, I will ask you to reformat and resubmit your </a:t>
            </a:r>
            <a:r>
              <a:rPr lang="en-US" dirty="0" smtClean="0"/>
              <a:t>paper. </a:t>
            </a:r>
            <a:r>
              <a:rPr lang="en-US" dirty="0"/>
              <a:t>If I don’t hear from you within a few days, I will take 10 points off. </a:t>
            </a:r>
            <a:endParaRPr lang="en-US" dirty="0" smtClean="0"/>
          </a:p>
          <a:p>
            <a:endParaRPr lang="en-US" dirty="0"/>
          </a:p>
          <a:p>
            <a:r>
              <a:rPr lang="en-US" dirty="0" smtClean="0"/>
              <a:t>If </a:t>
            </a:r>
            <a:r>
              <a:rPr lang="en-US" dirty="0"/>
              <a:t>after reviewing the originality report I conclude that you </a:t>
            </a:r>
            <a:r>
              <a:rPr lang="en-US" dirty="0" smtClean="0"/>
              <a:t>plagiarized </a:t>
            </a:r>
            <a:r>
              <a:rPr lang="en-US" dirty="0"/>
              <a:t>significant portions of your paper, your grade will be reduced by </a:t>
            </a:r>
            <a:r>
              <a:rPr lang="en-US" b="1" dirty="0"/>
              <a:t>5-20 points</a:t>
            </a:r>
            <a:r>
              <a:rPr lang="en-US" dirty="0"/>
              <a:t>. Papers that are over 70% plagiarized will receive </a:t>
            </a:r>
            <a:r>
              <a:rPr lang="en-US" dirty="0" smtClean="0"/>
              <a:t>0 (</a:t>
            </a:r>
            <a:r>
              <a:rPr lang="en-US" u="sng" dirty="0" smtClean="0"/>
              <a:t>I will review every paper’s report to make sure it is not a software mistake</a:t>
            </a:r>
            <a:r>
              <a:rPr lang="en-US" dirty="0" smtClean="0"/>
              <a:t>).</a:t>
            </a:r>
            <a:endParaRPr lang="en-US" dirty="0"/>
          </a:p>
          <a:p>
            <a:endParaRPr lang="en-US" dirty="0" smtClean="0"/>
          </a:p>
          <a:p>
            <a:r>
              <a:rPr lang="en-US" dirty="0"/>
              <a:t>Papers submitted late will be penalized by </a:t>
            </a:r>
            <a:r>
              <a:rPr lang="en-US" b="1" dirty="0"/>
              <a:t>5 points per each 24</a:t>
            </a:r>
            <a:r>
              <a:rPr lang="en-US" dirty="0"/>
              <a:t> hour period they are late. </a:t>
            </a:r>
            <a:r>
              <a:rPr lang="en-US" dirty="0" smtClean="0"/>
              <a:t>If you don’t submit your paper a day before the course grades submission deadline, you will receive 0.</a:t>
            </a:r>
            <a:endParaRPr lang="en-US" dirty="0"/>
          </a:p>
          <a:p>
            <a:endParaRPr lang="en-US" dirty="0"/>
          </a:p>
        </p:txBody>
      </p:sp>
    </p:spTree>
    <p:extLst>
      <p:ext uri="{BB962C8B-B14F-4D97-AF65-F5344CB8AC3E}">
        <p14:creationId xmlns:p14="http://schemas.microsoft.com/office/powerpoint/2010/main" xmlns="" val="3525016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endParaRPr lang="en-US" dirty="0" smtClean="0"/>
          </a:p>
          <a:p>
            <a:pPr marL="0" indent="0" algn="ctr">
              <a:buNone/>
            </a:pPr>
            <a:r>
              <a:rPr lang="en-US" sz="4000" b="1" dirty="0" smtClean="0"/>
              <a:t>GOOD LUCK!</a:t>
            </a:r>
            <a:endParaRPr lang="en-US" sz="4000" b="1" dirty="0"/>
          </a:p>
        </p:txBody>
      </p:sp>
    </p:spTree>
    <p:extLst>
      <p:ext uri="{BB962C8B-B14F-4D97-AF65-F5344CB8AC3E}">
        <p14:creationId xmlns:p14="http://schemas.microsoft.com/office/powerpoint/2010/main" xmlns="" val="34564052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paper: Due date</a:t>
            </a:r>
            <a:endParaRPr lang="en-US" dirty="0"/>
          </a:p>
        </p:txBody>
      </p:sp>
      <p:sp>
        <p:nvSpPr>
          <p:cNvPr id="3" name="Content Placeholder 2"/>
          <p:cNvSpPr>
            <a:spLocks noGrp="1"/>
          </p:cNvSpPr>
          <p:nvPr>
            <p:ph idx="1"/>
          </p:nvPr>
        </p:nvSpPr>
        <p:spPr/>
        <p:txBody>
          <a:bodyPr/>
          <a:lstStyle/>
          <a:p>
            <a:endParaRPr lang="en-US" b="1" dirty="0" smtClean="0"/>
          </a:p>
          <a:p>
            <a:endParaRPr lang="en-US" b="1" dirty="0"/>
          </a:p>
          <a:p>
            <a:endParaRPr lang="en-US" b="1" dirty="0" smtClean="0"/>
          </a:p>
          <a:p>
            <a:endParaRPr lang="en-US" b="1" dirty="0"/>
          </a:p>
          <a:p>
            <a:r>
              <a:rPr lang="en-US" b="1" dirty="0" smtClean="0"/>
              <a:t>Due </a:t>
            </a:r>
            <a:r>
              <a:rPr lang="en-US" b="1" dirty="0"/>
              <a:t>Friday, May 8, 2020, by 11:59 pm, Blackboard</a:t>
            </a:r>
            <a:endParaRPr lang="en-US" dirty="0"/>
          </a:p>
          <a:p>
            <a:endParaRPr lang="en-US" dirty="0"/>
          </a:p>
        </p:txBody>
      </p:sp>
    </p:spTree>
    <p:extLst>
      <p:ext uri="{BB962C8B-B14F-4D97-AF65-F5344CB8AC3E}">
        <p14:creationId xmlns:p14="http://schemas.microsoft.com/office/powerpoint/2010/main" xmlns="" val="42677787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a:t>
            </a:r>
            <a:r>
              <a:rPr lang="en-US" dirty="0" smtClean="0"/>
              <a:t>ssignment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a:t>Congratulations! You just got accepted into a summer internship program with the United Nations’ department of Population Statistics. Your first assignment as an intern is to prepare a country report (8-10 pages double spaced, including graphs and tables, if any). </a:t>
            </a:r>
          </a:p>
          <a:p>
            <a:endParaRPr lang="en-US" dirty="0"/>
          </a:p>
          <a:p>
            <a:r>
              <a:rPr lang="en-US" dirty="0"/>
              <a:t>List of countries your department is currently interested in: </a:t>
            </a:r>
            <a:r>
              <a:rPr lang="en-US" b="1" dirty="0"/>
              <a:t>India, China, Philippines, Japan, South Korea, Sweden, France, Germany, Italy, Russia, Poland, Canada, Mexico, Brazil, Argentina, Egypt, South Africa, Ethiopia, Nigeria, Kenya.</a:t>
            </a:r>
            <a:endParaRPr lang="en-US" dirty="0"/>
          </a:p>
          <a:p>
            <a:pPr marL="0" indent="0">
              <a:buNone/>
            </a:pPr>
            <a:r>
              <a:rPr lang="en-US" dirty="0"/>
              <a:t> </a:t>
            </a:r>
          </a:p>
          <a:p>
            <a:r>
              <a:rPr lang="en-US" dirty="0"/>
              <a:t>The goal of the report is to give an overview of the country’s population challenges. Specifically, you need to</a:t>
            </a:r>
            <a:r>
              <a:rPr lang="en-US" dirty="0" smtClean="0"/>
              <a:t>:</a:t>
            </a:r>
            <a:endParaRPr lang="en-US" dirty="0"/>
          </a:p>
          <a:p>
            <a:endParaRPr lang="en-US" dirty="0"/>
          </a:p>
        </p:txBody>
      </p:sp>
    </p:spTree>
    <p:extLst>
      <p:ext uri="{BB962C8B-B14F-4D97-AF65-F5344CB8AC3E}">
        <p14:creationId xmlns:p14="http://schemas.microsoft.com/office/powerpoint/2010/main" xmlns="" val="16907133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Country description </a:t>
            </a:r>
            <a:r>
              <a:rPr lang="en-US" sz="2400" dirty="0" smtClean="0"/>
              <a:t>(1 paragraph)</a:t>
            </a:r>
            <a:endParaRPr lang="en-US" sz="2400" dirty="0"/>
          </a:p>
        </p:txBody>
      </p:sp>
      <p:sp>
        <p:nvSpPr>
          <p:cNvPr id="3" name="Content Placeholder 2"/>
          <p:cNvSpPr>
            <a:spLocks noGrp="1"/>
          </p:cNvSpPr>
          <p:nvPr>
            <p:ph idx="1"/>
          </p:nvPr>
        </p:nvSpPr>
        <p:spPr/>
        <p:txBody>
          <a:bodyPr>
            <a:normAutofit fontScale="92500" lnSpcReduction="20000"/>
          </a:bodyPr>
          <a:lstStyle/>
          <a:p>
            <a:r>
              <a:rPr lang="en-US" dirty="0" smtClean="0"/>
              <a:t>Pick a country from the list</a:t>
            </a:r>
          </a:p>
          <a:p>
            <a:pPr lvl="1"/>
            <a:r>
              <a:rPr lang="en-US" dirty="0" smtClean="0"/>
              <a:t>(if you want to write about a country that is not on the list, contact me immediately, preferable by </a:t>
            </a:r>
            <a:r>
              <a:rPr lang="en-US" b="1" dirty="0" smtClean="0"/>
              <a:t>April 8</a:t>
            </a:r>
            <a:r>
              <a:rPr lang="en-US" dirty="0" smtClean="0"/>
              <a:t>)</a:t>
            </a:r>
          </a:p>
          <a:p>
            <a:pPr lvl="1"/>
            <a:endParaRPr lang="en-US" dirty="0" smtClean="0"/>
          </a:p>
          <a:p>
            <a:r>
              <a:rPr lang="en-US" dirty="0" smtClean="0"/>
              <a:t>Briefly describe your country</a:t>
            </a:r>
          </a:p>
          <a:p>
            <a:pPr lvl="1"/>
            <a:r>
              <a:rPr lang="en-US" dirty="0" smtClean="0"/>
              <a:t>Geographic location </a:t>
            </a:r>
          </a:p>
          <a:p>
            <a:pPr lvl="1"/>
            <a:r>
              <a:rPr lang="en-US" dirty="0" smtClean="0"/>
              <a:t>Political system</a:t>
            </a:r>
          </a:p>
          <a:p>
            <a:pPr lvl="1"/>
            <a:r>
              <a:rPr lang="en-US" dirty="0" smtClean="0"/>
              <a:t>Language</a:t>
            </a:r>
          </a:p>
          <a:p>
            <a:pPr lvl="1"/>
            <a:r>
              <a:rPr lang="en-US" dirty="0" smtClean="0"/>
              <a:t>Main religion(s)</a:t>
            </a:r>
          </a:p>
          <a:p>
            <a:pPr lvl="1"/>
            <a:r>
              <a:rPr lang="en-US" dirty="0" smtClean="0"/>
              <a:t>Level </a:t>
            </a:r>
            <a:r>
              <a:rPr lang="en-US" dirty="0"/>
              <a:t>of economic </a:t>
            </a:r>
            <a:r>
              <a:rPr lang="en-US" dirty="0" smtClean="0"/>
              <a:t>development</a:t>
            </a:r>
          </a:p>
          <a:p>
            <a:pPr lvl="1"/>
            <a:r>
              <a:rPr lang="en-US" dirty="0" smtClean="0"/>
              <a:t>(If any) Major events in the past </a:t>
            </a:r>
            <a:r>
              <a:rPr lang="en-US" u="sng" dirty="0" smtClean="0"/>
              <a:t>20 years</a:t>
            </a:r>
            <a:r>
              <a:rPr lang="en-US" dirty="0" smtClean="0"/>
              <a:t> (e.g., revolutions, wars, environmental disasters)</a:t>
            </a:r>
          </a:p>
          <a:p>
            <a:pPr lvl="1"/>
            <a:r>
              <a:rPr lang="en-US" dirty="0" smtClean="0"/>
              <a:t>(If any) Other relevant information</a:t>
            </a:r>
          </a:p>
          <a:p>
            <a:pPr lvl="1"/>
            <a:endParaRPr lang="en-US" dirty="0" smtClean="0"/>
          </a:p>
          <a:p>
            <a:pPr lvl="1"/>
            <a:r>
              <a:rPr lang="en-US" dirty="0" smtClean="0"/>
              <a:t>You can find this information in any encyclopedia, </a:t>
            </a:r>
            <a:r>
              <a:rPr lang="en-US" dirty="0"/>
              <a:t>W</a:t>
            </a:r>
            <a:r>
              <a:rPr lang="en-US" dirty="0" smtClean="0"/>
              <a:t>ikipedia or the government’s webpage.</a:t>
            </a:r>
          </a:p>
          <a:p>
            <a:pPr lvl="2"/>
            <a:r>
              <a:rPr lang="en-US" dirty="0" smtClean="0"/>
              <a:t>But </a:t>
            </a:r>
            <a:r>
              <a:rPr lang="en-US" b="1" dirty="0" smtClean="0"/>
              <a:t>do not cite Wikipedia </a:t>
            </a:r>
            <a:r>
              <a:rPr lang="en-US" dirty="0" smtClean="0"/>
              <a:t>– go to the original source of information </a:t>
            </a:r>
          </a:p>
        </p:txBody>
      </p:sp>
    </p:spTree>
    <p:extLst>
      <p:ext uri="{BB962C8B-B14F-4D97-AF65-F5344CB8AC3E}">
        <p14:creationId xmlns:p14="http://schemas.microsoft.com/office/powerpoint/2010/main" xmlns="" val="2926369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534400" cy="990600"/>
          </a:xfrm>
        </p:spPr>
        <p:txBody>
          <a:bodyPr>
            <a:normAutofit fontScale="90000"/>
          </a:bodyPr>
          <a:lstStyle/>
          <a:p>
            <a:r>
              <a:rPr lang="en-US" dirty="0" smtClean="0"/>
              <a:t>2) Current </a:t>
            </a:r>
            <a:r>
              <a:rPr lang="en-US" dirty="0"/>
              <a:t>demographic situation </a:t>
            </a:r>
            <a:r>
              <a:rPr lang="en-US" dirty="0" smtClean="0"/>
              <a:t> </a:t>
            </a:r>
            <a:r>
              <a:rPr lang="en-US" sz="2700" dirty="0" smtClean="0"/>
              <a:t>(1 paragraph)</a:t>
            </a:r>
            <a:endParaRPr lang="en-US" sz="2700" dirty="0"/>
          </a:p>
        </p:txBody>
      </p:sp>
      <p:sp>
        <p:nvSpPr>
          <p:cNvPr id="3" name="Content Placeholder 2"/>
          <p:cNvSpPr>
            <a:spLocks noGrp="1"/>
          </p:cNvSpPr>
          <p:nvPr>
            <p:ph idx="1"/>
          </p:nvPr>
        </p:nvSpPr>
        <p:spPr>
          <a:xfrm>
            <a:off x="457200" y="1600200"/>
            <a:ext cx="8382000" cy="4876800"/>
          </a:xfrm>
        </p:spPr>
        <p:txBody>
          <a:bodyPr>
            <a:normAutofit fontScale="70000" lnSpcReduction="20000"/>
          </a:bodyPr>
          <a:lstStyle/>
          <a:p>
            <a:r>
              <a:rPr lang="en-US" dirty="0"/>
              <a:t>Briefly summarize the current demographic situation in this </a:t>
            </a:r>
            <a:r>
              <a:rPr lang="en-US" dirty="0" smtClean="0"/>
              <a:t>country </a:t>
            </a:r>
            <a:r>
              <a:rPr lang="en-US" dirty="0"/>
              <a:t>with respect </a:t>
            </a:r>
            <a:r>
              <a:rPr lang="en-US" dirty="0" smtClean="0"/>
              <a:t>to: </a:t>
            </a:r>
          </a:p>
          <a:p>
            <a:pPr lvl="1"/>
            <a:r>
              <a:rPr lang="en-US" dirty="0" smtClean="0"/>
              <a:t>Population size</a:t>
            </a:r>
          </a:p>
          <a:p>
            <a:pPr lvl="1"/>
            <a:r>
              <a:rPr lang="en-US" dirty="0" smtClean="0"/>
              <a:t>Population growth rate</a:t>
            </a:r>
          </a:p>
          <a:p>
            <a:pPr lvl="1"/>
            <a:r>
              <a:rPr lang="en-US" dirty="0" smtClean="0"/>
              <a:t>Age dependency ratio (child- and old age)</a:t>
            </a:r>
          </a:p>
          <a:p>
            <a:pPr lvl="1"/>
            <a:r>
              <a:rPr lang="en-US" dirty="0" smtClean="0"/>
              <a:t>Population pyramid for 2020</a:t>
            </a:r>
          </a:p>
          <a:p>
            <a:endParaRPr lang="en-US" dirty="0" smtClean="0"/>
          </a:p>
          <a:p>
            <a:pPr lvl="1"/>
            <a:r>
              <a:rPr lang="en-US" b="1" dirty="0" smtClean="0"/>
              <a:t>Fertility: </a:t>
            </a:r>
            <a:r>
              <a:rPr lang="en-US" u="sng" dirty="0" smtClean="0"/>
              <a:t>TFR</a:t>
            </a:r>
          </a:p>
          <a:p>
            <a:pPr lvl="1"/>
            <a:endParaRPr lang="en-US" dirty="0"/>
          </a:p>
          <a:p>
            <a:pPr lvl="1"/>
            <a:r>
              <a:rPr lang="en-US" b="1" dirty="0" smtClean="0"/>
              <a:t>Mortality: </a:t>
            </a:r>
            <a:r>
              <a:rPr lang="en-US" u="sng" dirty="0" smtClean="0"/>
              <a:t>Life expectancy at birth</a:t>
            </a:r>
          </a:p>
          <a:p>
            <a:pPr marL="0" indent="0">
              <a:buNone/>
            </a:pPr>
            <a:r>
              <a:rPr lang="en-US" dirty="0" smtClean="0"/>
              <a:t>	(</a:t>
            </a:r>
            <a:r>
              <a:rPr lang="en-US" i="1" dirty="0" smtClean="0"/>
              <a:t>not required but may be helpful: </a:t>
            </a:r>
            <a:r>
              <a:rPr lang="en-US" dirty="0" smtClean="0"/>
              <a:t>infant/child mortality, any 	health/mortality issues (HIV, Ebola, large gender differences in child 	mortality, mortality from environmental disasters)</a:t>
            </a:r>
          </a:p>
          <a:p>
            <a:pPr lvl="1"/>
            <a:endParaRPr lang="en-US" dirty="0"/>
          </a:p>
          <a:p>
            <a:pPr lvl="1"/>
            <a:r>
              <a:rPr lang="en-US" b="1" dirty="0" smtClean="0"/>
              <a:t>Migration: </a:t>
            </a:r>
            <a:r>
              <a:rPr lang="en-US" u="sng" dirty="0"/>
              <a:t>N</a:t>
            </a:r>
            <a:r>
              <a:rPr lang="en-US" u="sng" dirty="0" smtClean="0"/>
              <a:t>et migration</a:t>
            </a:r>
          </a:p>
          <a:p>
            <a:pPr marL="0" indent="0">
              <a:buNone/>
            </a:pPr>
            <a:r>
              <a:rPr lang="en-US" dirty="0" smtClean="0"/>
              <a:t>	(</a:t>
            </a:r>
            <a:r>
              <a:rPr lang="en-US" i="1" dirty="0" smtClean="0"/>
              <a:t>not required but may be helpful: </a:t>
            </a:r>
            <a:r>
              <a:rPr lang="en-US" dirty="0" smtClean="0"/>
              <a:t>rural-urban internal migration, whether this 	country is a refugee sending/receiving country, major immigrant 	sending/receiving country, etc.)</a:t>
            </a:r>
          </a:p>
          <a:p>
            <a:pPr marL="0" indent="0">
              <a:buNone/>
            </a:pPr>
            <a:endParaRPr lang="en-US" dirty="0" smtClean="0"/>
          </a:p>
          <a:p>
            <a:pPr marL="0" indent="0">
              <a:buNone/>
            </a:pPr>
            <a:r>
              <a:rPr lang="en-US" dirty="0" smtClean="0"/>
              <a:t>Comment on each measure whether it is high/medium/low using world’s averages or benchmark measures (e.g., replacement level TFR) as reference points</a:t>
            </a:r>
            <a:endParaRPr lang="en-US" dirty="0"/>
          </a:p>
          <a:p>
            <a:pPr marL="0" indent="0">
              <a:buNone/>
            </a:pPr>
            <a:endParaRPr lang="en-US" dirty="0" smtClean="0"/>
          </a:p>
        </p:txBody>
      </p:sp>
    </p:spTree>
    <p:extLst>
      <p:ext uri="{BB962C8B-B14F-4D97-AF65-F5344CB8AC3E}">
        <p14:creationId xmlns:p14="http://schemas.microsoft.com/office/powerpoint/2010/main" xmlns="" val="19648345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demographic data</a:t>
            </a:r>
            <a:endParaRPr lang="en-US" dirty="0"/>
          </a:p>
        </p:txBody>
      </p:sp>
      <p:sp>
        <p:nvSpPr>
          <p:cNvPr id="3" name="Content Placeholder 2"/>
          <p:cNvSpPr>
            <a:spLocks noGrp="1"/>
          </p:cNvSpPr>
          <p:nvPr>
            <p:ph idx="1"/>
          </p:nvPr>
        </p:nvSpPr>
        <p:spPr>
          <a:xfrm>
            <a:off x="457200" y="1600200"/>
            <a:ext cx="8305800" cy="5105400"/>
          </a:xfrm>
        </p:spPr>
        <p:txBody>
          <a:bodyPr>
            <a:normAutofit fontScale="85000" lnSpcReduction="20000"/>
          </a:bodyPr>
          <a:lstStyle/>
          <a:p>
            <a:r>
              <a:rPr lang="en-US" dirty="0" smtClean="0"/>
              <a:t>Most statistics, including the population pyramids and projections, can be found here:</a:t>
            </a:r>
            <a:endParaRPr lang="en-US" dirty="0"/>
          </a:p>
          <a:p>
            <a:pPr marL="0" indent="0">
              <a:buNone/>
            </a:pPr>
            <a:r>
              <a:rPr lang="en-US" u="sng" dirty="0">
                <a:hlinkClick r:id="rId2"/>
              </a:rPr>
              <a:t>https://population.un.org/wpp/Graphs/DemographicProfiles/</a:t>
            </a:r>
            <a:r>
              <a:rPr lang="en-US" dirty="0"/>
              <a:t> </a:t>
            </a:r>
          </a:p>
          <a:p>
            <a:endParaRPr lang="en-US" dirty="0"/>
          </a:p>
          <a:p>
            <a:r>
              <a:rPr lang="en-US" dirty="0"/>
              <a:t>(Select country and Under “Select the graph”, choose “Population pyramid.” Change the year, if needed. Right click on the graph and select “Copy”, then “Paste” it in your text document. You can also “Download a high-resolution profile” in .pdf by clicking on the link about the graph</a:t>
            </a:r>
            <a:r>
              <a:rPr lang="en-US" dirty="0" smtClean="0"/>
              <a:t>.)</a:t>
            </a:r>
          </a:p>
          <a:p>
            <a:endParaRPr lang="en-US" sz="2000" dirty="0"/>
          </a:p>
          <a:p>
            <a:r>
              <a:rPr lang="en-US" dirty="0"/>
              <a:t>Other sources of demographic data can be found on the following websites</a:t>
            </a:r>
            <a:r>
              <a:rPr lang="en-US" dirty="0" smtClean="0"/>
              <a:t>:</a:t>
            </a:r>
          </a:p>
          <a:p>
            <a:pPr lvl="1"/>
            <a:r>
              <a:rPr lang="en-US" dirty="0" smtClean="0">
                <a:hlinkClick r:id="rId3"/>
              </a:rPr>
              <a:t>U.S. Census International Database</a:t>
            </a:r>
            <a:endParaRPr lang="en-US" dirty="0"/>
          </a:p>
          <a:p>
            <a:pPr lvl="1"/>
            <a:r>
              <a:rPr lang="en-US" u="sng" dirty="0">
                <a:hlinkClick r:id="rId4"/>
              </a:rPr>
              <a:t>Population Reference Bureau</a:t>
            </a:r>
            <a:endParaRPr lang="en-US" dirty="0"/>
          </a:p>
          <a:p>
            <a:pPr lvl="1"/>
            <a:r>
              <a:rPr lang="en-US" u="sng" dirty="0">
                <a:hlinkClick r:id="rId5"/>
              </a:rPr>
              <a:t>The World Bank</a:t>
            </a:r>
            <a:endParaRPr lang="en-US" dirty="0"/>
          </a:p>
          <a:p>
            <a:pPr lvl="1"/>
            <a:r>
              <a:rPr lang="en-US" u="sng" dirty="0">
                <a:hlinkClick r:id="rId6"/>
              </a:rPr>
              <a:t>The World Health Organization (WHO)</a:t>
            </a:r>
            <a:endParaRPr lang="en-US" dirty="0"/>
          </a:p>
          <a:p>
            <a:pPr lvl="1"/>
            <a:r>
              <a:rPr lang="en-US" u="sng" dirty="0">
                <a:hlinkClick r:id="rId7"/>
              </a:rPr>
              <a:t>Organization for Economic Co-operation and Development (OECD)</a:t>
            </a:r>
            <a:endParaRPr lang="en-US" dirty="0"/>
          </a:p>
          <a:p>
            <a:endParaRPr lang="en-US" sz="2000" dirty="0" smtClean="0"/>
          </a:p>
          <a:p>
            <a:pPr lvl="1"/>
            <a:r>
              <a:rPr lang="en-US" b="1" dirty="0" smtClean="0"/>
              <a:t>Cite your source of data. You may use, but do not cite Wikipedia!</a:t>
            </a:r>
          </a:p>
          <a:p>
            <a:endParaRPr lang="en-US" dirty="0"/>
          </a:p>
        </p:txBody>
      </p:sp>
    </p:spTree>
    <p:extLst>
      <p:ext uri="{BB962C8B-B14F-4D97-AF65-F5344CB8AC3E}">
        <p14:creationId xmlns:p14="http://schemas.microsoft.com/office/powerpoint/2010/main" xmlns="" val="302592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3) Identify </a:t>
            </a:r>
            <a:r>
              <a:rPr lang="en-US" dirty="0"/>
              <a:t>3 </a:t>
            </a:r>
            <a:r>
              <a:rPr lang="en-US" dirty="0" smtClean="0"/>
              <a:t>current population </a:t>
            </a:r>
            <a:r>
              <a:rPr lang="en-US" dirty="0"/>
              <a:t>challenges</a:t>
            </a:r>
          </a:p>
        </p:txBody>
      </p:sp>
      <p:sp>
        <p:nvSpPr>
          <p:cNvPr id="4" name="Content Placeholder 2"/>
          <p:cNvSpPr txBox="1">
            <a:spLocks/>
          </p:cNvSpPr>
          <p:nvPr/>
        </p:nvSpPr>
        <p:spPr>
          <a:xfrm>
            <a:off x="457200" y="1600200"/>
            <a:ext cx="8229600" cy="4876800"/>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r>
              <a:rPr lang="en-US" dirty="0" smtClean="0"/>
              <a:t>Population challenges – factors that influence – either directly or indirectly – </a:t>
            </a:r>
            <a:r>
              <a:rPr lang="en-US" b="1" dirty="0" smtClean="0"/>
              <a:t>population processes, size and composition </a:t>
            </a:r>
            <a:r>
              <a:rPr lang="en-US" dirty="0" smtClean="0"/>
              <a:t>broadly defined (e.g. not just sex/age composition, but also levels of education, human and social capital) and factors that are being influenced by population size and composition.</a:t>
            </a:r>
          </a:p>
          <a:p>
            <a:endParaRPr lang="en-US" dirty="0" smtClean="0"/>
          </a:p>
          <a:p>
            <a:r>
              <a:rPr lang="en-US" dirty="0" smtClean="0"/>
              <a:t>Demographic processes (fertility, mortality, migration)</a:t>
            </a:r>
          </a:p>
          <a:p>
            <a:endParaRPr lang="en-US" dirty="0" smtClean="0"/>
          </a:p>
          <a:p>
            <a:endParaRPr lang="en-US" dirty="0" smtClean="0"/>
          </a:p>
          <a:p>
            <a:r>
              <a:rPr lang="en-US" dirty="0" smtClean="0"/>
              <a:t>Social, political, economic, environmental factors</a:t>
            </a:r>
            <a:endParaRPr lang="en-US" dirty="0"/>
          </a:p>
        </p:txBody>
      </p:sp>
      <p:sp>
        <p:nvSpPr>
          <p:cNvPr id="5" name="Up-Down Arrow 4"/>
          <p:cNvSpPr/>
          <p:nvPr/>
        </p:nvSpPr>
        <p:spPr>
          <a:xfrm>
            <a:off x="2819400" y="4800600"/>
            <a:ext cx="381000" cy="8382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76377121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763000" cy="990600"/>
          </a:xfrm>
        </p:spPr>
        <p:txBody>
          <a:bodyPr>
            <a:normAutofit fontScale="90000"/>
          </a:bodyPr>
          <a:lstStyle/>
          <a:p>
            <a:r>
              <a:rPr lang="en-US" dirty="0" smtClean="0"/>
              <a:t>3) Identify </a:t>
            </a:r>
            <a:r>
              <a:rPr lang="en-US" dirty="0"/>
              <a:t>3 population </a:t>
            </a:r>
            <a:r>
              <a:rPr lang="en-US" dirty="0" smtClean="0"/>
              <a:t>challenges </a:t>
            </a:r>
            <a:r>
              <a:rPr lang="en-US" sz="2700" dirty="0" smtClean="0"/>
              <a:t>(3 paragraphs) </a:t>
            </a:r>
            <a:endParaRPr lang="en-US" sz="2700" dirty="0"/>
          </a:p>
        </p:txBody>
      </p:sp>
      <p:sp>
        <p:nvSpPr>
          <p:cNvPr id="3" name="Content Placeholder 2"/>
          <p:cNvSpPr>
            <a:spLocks noGrp="1"/>
          </p:cNvSpPr>
          <p:nvPr>
            <p:ph idx="1"/>
          </p:nvPr>
        </p:nvSpPr>
        <p:spPr/>
        <p:txBody>
          <a:bodyPr>
            <a:normAutofit fontScale="85000" lnSpcReduction="20000"/>
          </a:bodyPr>
          <a:lstStyle/>
          <a:p>
            <a:r>
              <a:rPr lang="en-US" dirty="0" smtClean="0"/>
              <a:t>You don’t need to write about </a:t>
            </a:r>
            <a:r>
              <a:rPr lang="en-US" u="sng" dirty="0" smtClean="0"/>
              <a:t>all</a:t>
            </a:r>
            <a:r>
              <a:rPr lang="en-US" dirty="0" smtClean="0"/>
              <a:t> possible population challenges. Just </a:t>
            </a:r>
            <a:r>
              <a:rPr lang="en-US" u="sng" dirty="0" smtClean="0"/>
              <a:t>pick 3</a:t>
            </a:r>
            <a:r>
              <a:rPr lang="en-US" dirty="0" smtClean="0"/>
              <a:t> that you think are important.</a:t>
            </a:r>
          </a:p>
          <a:p>
            <a:endParaRPr lang="en-US" dirty="0" smtClean="0"/>
          </a:p>
          <a:p>
            <a:r>
              <a:rPr lang="en-US" dirty="0" smtClean="0"/>
              <a:t>Do not pick all 3 challenges from one category (e.g., water shortages, declining yields, high levels of CO</a:t>
            </a:r>
            <a:r>
              <a:rPr lang="en-US" baseline="-25000" dirty="0" smtClean="0"/>
              <a:t>2</a:t>
            </a:r>
            <a:r>
              <a:rPr lang="en-US" dirty="0" smtClean="0"/>
              <a:t> emission are all related to the environment).</a:t>
            </a:r>
          </a:p>
          <a:p>
            <a:endParaRPr lang="en-US" dirty="0"/>
          </a:p>
          <a:p>
            <a:r>
              <a:rPr lang="en-US" dirty="0" smtClean="0"/>
              <a:t>Many reports from the class readings include </a:t>
            </a:r>
            <a:r>
              <a:rPr lang="en-US" u="sng" dirty="0" smtClean="0"/>
              <a:t>country profiles</a:t>
            </a:r>
            <a:r>
              <a:rPr lang="en-US" dirty="0" smtClean="0"/>
              <a:t>. They can help you identify relevant population challenges. </a:t>
            </a:r>
          </a:p>
          <a:p>
            <a:endParaRPr lang="en-US" dirty="0"/>
          </a:p>
          <a:p>
            <a:r>
              <a:rPr lang="en-US" dirty="0" smtClean="0"/>
              <a:t>For each challenge:</a:t>
            </a:r>
          </a:p>
          <a:p>
            <a:pPr lvl="1"/>
            <a:r>
              <a:rPr lang="en-US" dirty="0" smtClean="0"/>
              <a:t>Name it (e.g., low fertility)</a:t>
            </a:r>
          </a:p>
          <a:p>
            <a:pPr lvl="1"/>
            <a:r>
              <a:rPr lang="en-US" dirty="0" smtClean="0"/>
              <a:t>Provide current value (e.g. TFR in 2013 was 1.3) or other evidence</a:t>
            </a:r>
          </a:p>
          <a:p>
            <a:pPr lvl="1"/>
            <a:r>
              <a:rPr lang="en-US" dirty="0" smtClean="0"/>
              <a:t>If you claim that an indicator is high or low, provide a reference point, such as an average for the world/region or some reference point (e.g. replacement fertility is 2.1)</a:t>
            </a:r>
          </a:p>
          <a:p>
            <a:pPr lvl="1"/>
            <a:r>
              <a:rPr lang="en-US" dirty="0" smtClean="0"/>
              <a:t>Explain possible causes (e.g., gender inequality, high cost of children)</a:t>
            </a:r>
          </a:p>
          <a:p>
            <a:pPr lvl="1"/>
            <a:r>
              <a:rPr lang="en-US" dirty="0" smtClean="0"/>
              <a:t>Consequences (e.g., labor force shortages, rapid population aging)</a:t>
            </a:r>
          </a:p>
          <a:p>
            <a:pPr lvl="1"/>
            <a:endParaRPr lang="en-US" dirty="0" smtClean="0"/>
          </a:p>
        </p:txBody>
      </p:sp>
    </p:spTree>
    <p:extLst>
      <p:ext uri="{BB962C8B-B14F-4D97-AF65-F5344CB8AC3E}">
        <p14:creationId xmlns:p14="http://schemas.microsoft.com/office/powerpoint/2010/main" xmlns="" val="25259649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r>
              <a:rPr lang="en-US" dirty="0" smtClean="0"/>
              <a:t>Examples of population challenges</a:t>
            </a:r>
            <a:endParaRPr lang="en-US" dirty="0"/>
          </a:p>
        </p:txBody>
      </p:sp>
      <p:sp>
        <p:nvSpPr>
          <p:cNvPr id="3" name="Content Placeholder 2"/>
          <p:cNvSpPr>
            <a:spLocks noGrp="1"/>
          </p:cNvSpPr>
          <p:nvPr>
            <p:ph idx="1"/>
          </p:nvPr>
        </p:nvSpPr>
        <p:spPr>
          <a:xfrm>
            <a:off x="457200" y="1295400"/>
            <a:ext cx="8610600" cy="5562600"/>
          </a:xfrm>
        </p:spPr>
        <p:txBody>
          <a:bodyPr>
            <a:normAutofit fontScale="55000" lnSpcReduction="20000"/>
          </a:bodyPr>
          <a:lstStyle/>
          <a:p>
            <a:r>
              <a:rPr lang="en-US" sz="3300" dirty="0" smtClean="0"/>
              <a:t>Rapid population growth</a:t>
            </a:r>
          </a:p>
          <a:p>
            <a:r>
              <a:rPr lang="en-US" sz="3300" dirty="0" smtClean="0"/>
              <a:t>Population decline </a:t>
            </a:r>
            <a:r>
              <a:rPr lang="en-US" sz="2900" i="1" dirty="0" smtClean="0"/>
              <a:t>(it may be difficult to explain why this is a problem without explaining the related challenges)</a:t>
            </a:r>
          </a:p>
          <a:p>
            <a:r>
              <a:rPr lang="en-US" sz="3300" dirty="0" smtClean="0"/>
              <a:t>High fertility</a:t>
            </a:r>
          </a:p>
          <a:p>
            <a:r>
              <a:rPr lang="en-US" sz="3300" dirty="0" smtClean="0"/>
              <a:t>Low fertility</a:t>
            </a:r>
          </a:p>
          <a:p>
            <a:r>
              <a:rPr lang="en-US" sz="3300" dirty="0" smtClean="0"/>
              <a:t>High infant/child/maternal/overall mortality</a:t>
            </a:r>
          </a:p>
          <a:p>
            <a:r>
              <a:rPr lang="en-US" sz="3300" dirty="0" smtClean="0"/>
              <a:t>High HIV rates</a:t>
            </a:r>
          </a:p>
          <a:p>
            <a:r>
              <a:rPr lang="en-US" sz="3300" dirty="0" smtClean="0"/>
              <a:t>High child/old age dependency ratio</a:t>
            </a:r>
          </a:p>
          <a:p>
            <a:r>
              <a:rPr lang="en-US" sz="3300" dirty="0" smtClean="0"/>
              <a:t>Rapid urbanization</a:t>
            </a:r>
          </a:p>
          <a:p>
            <a:r>
              <a:rPr lang="en-US" sz="3300" dirty="0" smtClean="0"/>
              <a:t>Slums/housing shortages</a:t>
            </a:r>
          </a:p>
          <a:p>
            <a:r>
              <a:rPr lang="en-US" sz="3300" dirty="0" smtClean="0"/>
              <a:t>Immigrant integration</a:t>
            </a:r>
          </a:p>
          <a:p>
            <a:r>
              <a:rPr lang="en-US" sz="3300" dirty="0" smtClean="0"/>
              <a:t>Refugees</a:t>
            </a:r>
          </a:p>
          <a:p>
            <a:r>
              <a:rPr lang="en-US" sz="3300" dirty="0" smtClean="0"/>
              <a:t>Environmental degradation</a:t>
            </a:r>
          </a:p>
          <a:p>
            <a:r>
              <a:rPr lang="en-US" sz="3300" dirty="0" smtClean="0"/>
              <a:t>Poverty</a:t>
            </a:r>
          </a:p>
          <a:p>
            <a:r>
              <a:rPr lang="en-US" sz="3300" dirty="0" smtClean="0"/>
              <a:t>Low levels of education</a:t>
            </a:r>
          </a:p>
          <a:p>
            <a:r>
              <a:rPr lang="en-US" sz="3300" dirty="0"/>
              <a:t>High gender inequality</a:t>
            </a:r>
          </a:p>
          <a:p>
            <a:r>
              <a:rPr lang="en-US" sz="3300" dirty="0"/>
              <a:t>Imbalanced sex ratio at birth</a:t>
            </a:r>
          </a:p>
          <a:p>
            <a:r>
              <a:rPr lang="en-US" sz="3300" dirty="0" smtClean="0"/>
              <a:t>High socioeconomic inequality</a:t>
            </a:r>
          </a:p>
          <a:p>
            <a:r>
              <a:rPr lang="en-US" sz="3300" dirty="0"/>
              <a:t>Population aging</a:t>
            </a:r>
          </a:p>
          <a:p>
            <a:r>
              <a:rPr lang="en-US" sz="3300" dirty="0" smtClean="0"/>
              <a:t>…………</a:t>
            </a:r>
          </a:p>
          <a:p>
            <a:endParaRPr lang="en-US" dirty="0"/>
          </a:p>
        </p:txBody>
      </p:sp>
    </p:spTree>
    <p:extLst>
      <p:ext uri="{BB962C8B-B14F-4D97-AF65-F5344CB8AC3E}">
        <p14:creationId xmlns:p14="http://schemas.microsoft.com/office/powerpoint/2010/main" xmlns="" val="228508989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4160</TotalTime>
  <Words>1717</Words>
  <Application>Microsoft Office PowerPoint</Application>
  <PresentationFormat>全屏显示(4:3)</PresentationFormat>
  <Paragraphs>171</Paragraphs>
  <Slides>16</Slides>
  <Notes>2</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Clarity</vt:lpstr>
      <vt:lpstr>Sociology 320 (#9906)  population challenges Spring 2020</vt:lpstr>
      <vt:lpstr>Final paper: Due date</vt:lpstr>
      <vt:lpstr>Assignment</vt:lpstr>
      <vt:lpstr>1) Country description (1 paragraph)</vt:lpstr>
      <vt:lpstr>2) Current demographic situation  (1 paragraph)</vt:lpstr>
      <vt:lpstr>Sources of demographic data</vt:lpstr>
      <vt:lpstr>3) Identify 3 current population challenges</vt:lpstr>
      <vt:lpstr>3) Identify 3 population challenges (3 paragraphs) </vt:lpstr>
      <vt:lpstr>Examples of population challenges</vt:lpstr>
      <vt:lpstr>4) Population projections in 2050 (1 paragraph)</vt:lpstr>
      <vt:lpstr>5) Future population challenges (3 paragraphs)</vt:lpstr>
      <vt:lpstr>6) Policy recommendations (1 long paragraph)</vt:lpstr>
      <vt:lpstr>Formatting guidelines</vt:lpstr>
      <vt:lpstr>References</vt:lpstr>
      <vt:lpstr>Submission process</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320 #9906</dc:title>
  <dc:creator>Gubernskaya, Zoya</dc:creator>
  <cp:lastModifiedBy>段洪雷</cp:lastModifiedBy>
  <cp:revision>604</cp:revision>
  <dcterms:created xsi:type="dcterms:W3CDTF">2013-08-23T11:27:16Z</dcterms:created>
  <dcterms:modified xsi:type="dcterms:W3CDTF">2020-04-22T03:43:32Z</dcterms:modified>
</cp:coreProperties>
</file>