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sldIdLst>
    <p:sldId id="256" r:id="rId2"/>
    <p:sldId id="257" r:id="rId3"/>
    <p:sldId id="258" r:id="rId4"/>
    <p:sldId id="272" r:id="rId5"/>
    <p:sldId id="259" r:id="rId6"/>
    <p:sldId id="260" r:id="rId7"/>
    <p:sldId id="261" r:id="rId8"/>
    <p:sldId id="263" r:id="rId9"/>
    <p:sldId id="262" r:id="rId10"/>
    <p:sldId id="264" r:id="rId11"/>
    <p:sldId id="265" r:id="rId12"/>
    <p:sldId id="266" r:id="rId13"/>
    <p:sldId id="267" r:id="rId14"/>
    <p:sldId id="268" r:id="rId15"/>
    <p:sldId id="269" r:id="rId16"/>
    <p:sldId id="270" r:id="rId17"/>
    <p:sldId id="271" r:id="rId18"/>
    <p:sldId id="273"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C572C8-B5F7-455C-A72B-CD30964535B3}" v="72" dt="2020-05-01T00:27:00.5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4" d="100"/>
          <a:sy n="84" d="100"/>
        </p:scale>
        <p:origin x="120" y="10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DA51639-B2D6-4652-B8C3-1B4C224A7BAF}" type="datetimeFigureOut">
              <a:rPr lang="en-US" smtClean="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493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9634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138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12747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59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8370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0444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4/30/2020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3664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4/30/2020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7919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9182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8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BC48EC7-AF6A-48D3-8284-14BACBEBDD84}" type="datetimeFigureOut">
              <a:rPr lang="en-US" smtClean="0"/>
              <a:t>4/30/2020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542612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6">
            <a:extLst>
              <a:ext uri="{FF2B5EF4-FFF2-40B4-BE49-F238E27FC236}">
                <a16:creationId xmlns:a16="http://schemas.microsoft.com/office/drawing/2014/main" id="{C37D1D6D-17D8-4296-B000-665D1892D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4E3D9F-B3C1-4C3C-9463-1C57CD523901}"/>
              </a:ext>
            </a:extLst>
          </p:cNvPr>
          <p:cNvSpPr>
            <a:spLocks noGrp="1"/>
          </p:cNvSpPr>
          <p:nvPr>
            <p:ph type="ctrTitle"/>
          </p:nvPr>
        </p:nvSpPr>
        <p:spPr>
          <a:xfrm>
            <a:off x="4713224" y="1105351"/>
            <a:ext cx="6353967" cy="3023981"/>
          </a:xfrm>
        </p:spPr>
        <p:txBody>
          <a:bodyPr anchor="b">
            <a:normAutofit/>
          </a:bodyPr>
          <a:lstStyle/>
          <a:p>
            <a:pPr algn="l"/>
            <a:r>
              <a:rPr lang="en-US" sz="4800">
                <a:solidFill>
                  <a:srgbClr val="FFFFFF"/>
                </a:solidFill>
              </a:rPr>
              <a:t>Religion in modern japan</a:t>
            </a:r>
          </a:p>
        </p:txBody>
      </p:sp>
      <p:sp>
        <p:nvSpPr>
          <p:cNvPr id="3" name="Subtitle 2">
            <a:extLst>
              <a:ext uri="{FF2B5EF4-FFF2-40B4-BE49-F238E27FC236}">
                <a16:creationId xmlns:a16="http://schemas.microsoft.com/office/drawing/2014/main" id="{40D15DDF-EB0A-466F-B3B8-FEFBF45A0F0E}"/>
              </a:ext>
            </a:extLst>
          </p:cNvPr>
          <p:cNvSpPr>
            <a:spLocks noGrp="1"/>
          </p:cNvSpPr>
          <p:nvPr>
            <p:ph type="subTitle" idx="1"/>
          </p:nvPr>
        </p:nvSpPr>
        <p:spPr>
          <a:xfrm>
            <a:off x="4713224" y="4297556"/>
            <a:ext cx="6353968" cy="1433391"/>
          </a:xfrm>
        </p:spPr>
        <p:txBody>
          <a:bodyPr anchor="t">
            <a:normAutofit/>
          </a:bodyPr>
          <a:lstStyle/>
          <a:p>
            <a:r>
              <a:rPr lang="en-US">
                <a:solidFill>
                  <a:srgbClr val="FFFFFF"/>
                </a:solidFill>
              </a:rPr>
              <a:t>Humanities 130</a:t>
            </a:r>
          </a:p>
          <a:p>
            <a:r>
              <a:rPr lang="en-US">
                <a:solidFill>
                  <a:srgbClr val="FFFFFF"/>
                </a:solidFill>
              </a:rPr>
              <a:t>Community College of Philadelphia</a:t>
            </a:r>
          </a:p>
          <a:p>
            <a:r>
              <a:rPr lang="en-US">
                <a:solidFill>
                  <a:srgbClr val="FFFFFF"/>
                </a:solidFill>
              </a:rPr>
              <a:t>Prof. David Prejsnar</a:t>
            </a:r>
          </a:p>
          <a:p>
            <a:endParaRPr lang="en-US">
              <a:solidFill>
                <a:srgbClr val="FFFFFF"/>
              </a:solidFill>
            </a:endParaRPr>
          </a:p>
        </p:txBody>
      </p:sp>
      <p:cxnSp>
        <p:nvCxnSpPr>
          <p:cNvPr id="14" name="Straight Connector 13">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C170DF7D-4686-4BD5-A9CD-C89649284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777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EFF43-4B4C-4F2C-BD9C-6C6CFC096D71}"/>
              </a:ext>
            </a:extLst>
          </p:cNvPr>
          <p:cNvSpPr>
            <a:spLocks noGrp="1"/>
          </p:cNvSpPr>
          <p:nvPr>
            <p:ph type="title"/>
          </p:nvPr>
        </p:nvSpPr>
        <p:spPr/>
        <p:txBody>
          <a:bodyPr>
            <a:normAutofit/>
          </a:bodyPr>
          <a:lstStyle/>
          <a:p>
            <a:pPr algn="ctr"/>
            <a:r>
              <a:rPr lang="en-US" dirty="0"/>
              <a:t>What are some definitions of  “Religion”?</a:t>
            </a:r>
          </a:p>
        </p:txBody>
      </p:sp>
      <p:sp>
        <p:nvSpPr>
          <p:cNvPr id="3" name="Content Placeholder 2">
            <a:extLst>
              <a:ext uri="{FF2B5EF4-FFF2-40B4-BE49-F238E27FC236}">
                <a16:creationId xmlns:a16="http://schemas.microsoft.com/office/drawing/2014/main" id="{F31741F5-7923-4F05-9E17-B75B2742A592}"/>
              </a:ext>
            </a:extLst>
          </p:cNvPr>
          <p:cNvSpPr>
            <a:spLocks noGrp="1"/>
          </p:cNvSpPr>
          <p:nvPr>
            <p:ph sz="half" idx="1"/>
          </p:nvPr>
        </p:nvSpPr>
        <p:spPr>
          <a:xfrm>
            <a:off x="1066800" y="2103120"/>
            <a:ext cx="4754880" cy="4232366"/>
          </a:xfrm>
        </p:spPr>
        <p:txBody>
          <a:bodyPr>
            <a:normAutofit lnSpcReduction="10000"/>
          </a:bodyPr>
          <a:lstStyle/>
          <a:p>
            <a:r>
              <a:rPr lang="en-US" dirty="0"/>
              <a:t>Tillich’s definition can, like Berger’s, be applied to a range of movements and communities.  Looking at the range of movements from Christianity to Buddhism, For example, the “unconditional or ultimate demand or question” for Buddhism could be how to achieve the “Buddha Mind.”  And the “unconditional or ultimate fulfillment or answer”, for Buddhism, could be following the “Eightfold Path” or following the particular path of one school of Buddhism, such as chanting the Name of </a:t>
            </a:r>
            <a:r>
              <a:rPr lang="en-US" dirty="0" err="1"/>
              <a:t>Amida</a:t>
            </a:r>
            <a:r>
              <a:rPr lang="en-US" dirty="0"/>
              <a:t> Buddha.</a:t>
            </a:r>
          </a:p>
          <a:p>
            <a:endParaRPr lang="en-US" dirty="0"/>
          </a:p>
        </p:txBody>
      </p:sp>
      <p:sp>
        <p:nvSpPr>
          <p:cNvPr id="4" name="Content Placeholder 3">
            <a:extLst>
              <a:ext uri="{FF2B5EF4-FFF2-40B4-BE49-F238E27FC236}">
                <a16:creationId xmlns:a16="http://schemas.microsoft.com/office/drawing/2014/main" id="{CFD467A6-0AEE-46CB-A301-8A5CFACA03E3}"/>
              </a:ext>
            </a:extLst>
          </p:cNvPr>
          <p:cNvSpPr>
            <a:spLocks noGrp="1"/>
          </p:cNvSpPr>
          <p:nvPr>
            <p:ph sz="half" idx="2"/>
          </p:nvPr>
        </p:nvSpPr>
        <p:spPr/>
        <p:txBody>
          <a:bodyPr>
            <a:normAutofit lnSpcReduction="10000"/>
          </a:bodyPr>
          <a:lstStyle/>
          <a:p>
            <a:r>
              <a:rPr lang="en-US" altLang="zh-TW" sz="2000" dirty="0">
                <a:latin typeface="Times New Roman" panose="02020603050405020304" pitchFamily="18" charset="0"/>
                <a:ea typeface="PMingLiU" panose="02020500000000000000" pitchFamily="18" charset="-120"/>
              </a:rPr>
              <a:t>“Religious faith is the state of being ultimately concerned; the dynamics of faith are the dynamics of man’s ultimate concern . . . Man, in contrast to other living beings, has spiritual concerns.  It is not only an unconditional demand which is one’s ultimate concern, it is also the promise of ultimate fulfillment which is accepted in the act of faith.” Paul Tillich, </a:t>
            </a:r>
            <a:r>
              <a:rPr lang="en-US" altLang="zh-TW" sz="2000" u="sng" dirty="0">
                <a:latin typeface="Times New Roman" panose="02020603050405020304" pitchFamily="18" charset="0"/>
                <a:ea typeface="PMingLiU" panose="02020500000000000000" pitchFamily="18" charset="-120"/>
              </a:rPr>
              <a:t>The Dynamics of Faith</a:t>
            </a:r>
            <a:endParaRPr lang="en-US" sz="2000" dirty="0"/>
          </a:p>
        </p:txBody>
      </p:sp>
    </p:spTree>
    <p:extLst>
      <p:ext uri="{BB962C8B-B14F-4D97-AF65-F5344CB8AC3E}">
        <p14:creationId xmlns:p14="http://schemas.microsoft.com/office/powerpoint/2010/main" val="1672023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CA18F-9607-4E65-9922-E943A305BD2C}"/>
              </a:ext>
            </a:extLst>
          </p:cNvPr>
          <p:cNvSpPr>
            <a:spLocks noGrp="1"/>
          </p:cNvSpPr>
          <p:nvPr>
            <p:ph type="title"/>
          </p:nvPr>
        </p:nvSpPr>
        <p:spPr>
          <a:xfrm>
            <a:off x="1066800" y="373224"/>
            <a:ext cx="10058400" cy="979715"/>
          </a:xfrm>
        </p:spPr>
        <p:txBody>
          <a:bodyPr>
            <a:normAutofit/>
          </a:bodyPr>
          <a:lstStyle/>
          <a:p>
            <a:pPr algn="ctr"/>
            <a:r>
              <a:rPr lang="en-US" dirty="0"/>
              <a:t>What are some definitions of  “Religion”?</a:t>
            </a:r>
          </a:p>
        </p:txBody>
      </p:sp>
      <p:sp>
        <p:nvSpPr>
          <p:cNvPr id="3" name="Content Placeholder 2">
            <a:extLst>
              <a:ext uri="{FF2B5EF4-FFF2-40B4-BE49-F238E27FC236}">
                <a16:creationId xmlns:a16="http://schemas.microsoft.com/office/drawing/2014/main" id="{9260A10A-AD43-42BC-8B9C-E424E22CE5B8}"/>
              </a:ext>
            </a:extLst>
          </p:cNvPr>
          <p:cNvSpPr>
            <a:spLocks noGrp="1"/>
          </p:cNvSpPr>
          <p:nvPr>
            <p:ph sz="half" idx="1"/>
          </p:nvPr>
        </p:nvSpPr>
        <p:spPr>
          <a:xfrm>
            <a:off x="1066800" y="1492898"/>
            <a:ext cx="4754880" cy="4786604"/>
          </a:xfrm>
        </p:spPr>
        <p:txBody>
          <a:bodyPr>
            <a:normAutofit fontScale="92500" lnSpcReduction="10000"/>
          </a:bodyPr>
          <a:lstStyle/>
          <a:p>
            <a:r>
              <a:rPr lang="en-US" altLang="ja-JP" dirty="0">
                <a:latin typeface="Times New Roman" panose="02020603050405020304" pitchFamily="18" charset="0"/>
                <a:ea typeface="PMingLiU" panose="02020500000000000000" pitchFamily="18" charset="-120"/>
              </a:rPr>
              <a:t>One final approach to defining “religion” is what is often termed a </a:t>
            </a:r>
            <a:r>
              <a:rPr lang="en-US" altLang="ja-JP" i="1" dirty="0">
                <a:latin typeface="Times New Roman" panose="02020603050405020304" pitchFamily="18" charset="0"/>
                <a:ea typeface="PMingLiU" panose="02020500000000000000" pitchFamily="18" charset="-120"/>
              </a:rPr>
              <a:t>component/cluster </a:t>
            </a:r>
            <a:r>
              <a:rPr lang="en-US" altLang="ja-JP" dirty="0">
                <a:latin typeface="Times New Roman" panose="02020603050405020304" pitchFamily="18" charset="0"/>
                <a:ea typeface="PMingLiU" panose="02020500000000000000" pitchFamily="18" charset="-120"/>
              </a:rPr>
              <a:t>definition of religion.  Rather than focusing on one or two key elements it proposes a range of components that help to define a religion and often sees a spectrum of traditions possessing more or fewer of these components or elements of the cluster.</a:t>
            </a:r>
          </a:p>
          <a:p>
            <a:r>
              <a:rPr lang="en-US" dirty="0">
                <a:latin typeface="Times New Roman" panose="02020603050405020304" pitchFamily="18" charset="0"/>
                <a:ea typeface="PMingLiU" panose="02020500000000000000" pitchFamily="18" charset="-120"/>
              </a:rPr>
              <a:t>This is a definition of “religion” by the famous American  sociologist Talcott Parsons.  He proposes five components for religion.  Some religions might have all five (Japanese Shinto and Buddhism would have all five) but others might have only 3 or 4 (Confucianism would probably not have #1 and perhaps part of #5, but 3 ½ might be enough to be classified as a “religion.”</a:t>
            </a:r>
            <a:endParaRPr lang="en-US" dirty="0"/>
          </a:p>
        </p:txBody>
      </p:sp>
      <p:sp>
        <p:nvSpPr>
          <p:cNvPr id="4" name="Content Placeholder 3">
            <a:extLst>
              <a:ext uri="{FF2B5EF4-FFF2-40B4-BE49-F238E27FC236}">
                <a16:creationId xmlns:a16="http://schemas.microsoft.com/office/drawing/2014/main" id="{D91947C4-0CA4-4845-B4AD-E5826FBCF3ED}"/>
              </a:ext>
            </a:extLst>
          </p:cNvPr>
          <p:cNvSpPr>
            <a:spLocks noGrp="1"/>
          </p:cNvSpPr>
          <p:nvPr>
            <p:ph sz="half" idx="2"/>
          </p:nvPr>
        </p:nvSpPr>
        <p:spPr>
          <a:xfrm>
            <a:off x="6370320" y="1492898"/>
            <a:ext cx="4754880" cy="4359262"/>
          </a:xfrm>
        </p:spPr>
        <p:txBody>
          <a:bodyPr>
            <a:normAutofit fontScale="92500" lnSpcReduction="10000"/>
          </a:bodyPr>
          <a:lstStyle/>
          <a:p>
            <a:r>
              <a:rPr lang="en-US" altLang="zh-TW" sz="2000" dirty="0">
                <a:latin typeface="Times New Roman" panose="02020603050405020304" pitchFamily="18" charset="0"/>
                <a:ea typeface="PMingLiU" panose="02020500000000000000" pitchFamily="18" charset="-120"/>
              </a:rPr>
              <a:t>“Religions poses the following components or aspects: 1) set of sacred entities which are set apart from ordinary objects and events in everyday life, 2) a system of expressive symbols which are supposed to elicit sacred emotional states, 3) certain definite ritual activities which are obligatory, 4) a feeling of collectivity or social solidarity among believers, 5) sense of some relationship between the supernatural world and believers, moral values, goals and rules of conduct.”  Talcott Parsons</a:t>
            </a:r>
            <a:r>
              <a:rPr lang="en-US" altLang="zh-TW" sz="2000" dirty="0">
                <a:ea typeface="PMingLiU" panose="02020500000000000000" pitchFamily="18" charset="-120"/>
              </a:rPr>
              <a:t> </a:t>
            </a:r>
            <a:endParaRPr lang="en-US" altLang="ja-JP" sz="2000" dirty="0">
              <a:ea typeface="ＭＳ Ｐゴシック" panose="020B0600070205080204" pitchFamily="34" charset="-128"/>
            </a:endParaRPr>
          </a:p>
          <a:p>
            <a:endParaRPr lang="en-US" dirty="0"/>
          </a:p>
        </p:txBody>
      </p:sp>
    </p:spTree>
    <p:extLst>
      <p:ext uri="{BB962C8B-B14F-4D97-AF65-F5344CB8AC3E}">
        <p14:creationId xmlns:p14="http://schemas.microsoft.com/office/powerpoint/2010/main" val="92361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9">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3ADD3D9-6810-40EE-8EDF-9B3819B66E1F}"/>
              </a:ext>
            </a:extLst>
          </p:cNvPr>
          <p:cNvSpPr>
            <a:spLocks noGrp="1"/>
          </p:cNvSpPr>
          <p:nvPr>
            <p:ph type="title"/>
          </p:nvPr>
        </p:nvSpPr>
        <p:spPr>
          <a:xfrm>
            <a:off x="1024128" y="585216"/>
            <a:ext cx="5867061" cy="1499616"/>
          </a:xfrm>
        </p:spPr>
        <p:txBody>
          <a:bodyPr vert="horz" lIns="91440" tIns="45720" rIns="91440" bIns="45720" rtlCol="0" anchor="ctr">
            <a:normAutofit/>
          </a:bodyPr>
          <a:lstStyle/>
          <a:p>
            <a:r>
              <a:rPr lang="en-US" sz="3500"/>
              <a:t>What are some definitions of  “Religion”?</a:t>
            </a:r>
            <a:br>
              <a:rPr lang="en-US" sz="3500"/>
            </a:br>
            <a:r>
              <a:rPr lang="en-US" sz="3500"/>
              <a:t>Conclusions:</a:t>
            </a:r>
          </a:p>
        </p:txBody>
      </p:sp>
      <p:pic>
        <p:nvPicPr>
          <p:cNvPr id="5" name="Content Placeholder 7">
            <a:extLst>
              <a:ext uri="{FF2B5EF4-FFF2-40B4-BE49-F238E27FC236}">
                <a16:creationId xmlns:a16="http://schemas.microsoft.com/office/drawing/2014/main" id="{0B95F0CC-C8E0-40AB-BFE5-C59AC2688DC5}"/>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t="17033" r="-1" b="21851"/>
          <a:stretch/>
        </p:blipFill>
        <p:spPr>
          <a:xfrm>
            <a:off x="1024128" y="2522006"/>
            <a:ext cx="5867061" cy="3414188"/>
          </a:xfrm>
          <a:prstGeom prst="rect">
            <a:avLst/>
          </a:prstGeom>
        </p:spPr>
      </p:pic>
      <p:sp>
        <p:nvSpPr>
          <p:cNvPr id="13" name="Rectangle 11">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6333CC3C-0D86-4EFE-8C21-13136B60E22C}"/>
              </a:ext>
            </a:extLst>
          </p:cNvPr>
          <p:cNvSpPr>
            <a:spLocks noGrp="1"/>
          </p:cNvSpPr>
          <p:nvPr>
            <p:ph sz="half" idx="2"/>
          </p:nvPr>
        </p:nvSpPr>
        <p:spPr>
          <a:xfrm>
            <a:off x="8021490" y="585216"/>
            <a:ext cx="3527043" cy="5586984"/>
          </a:xfrm>
        </p:spPr>
        <p:txBody>
          <a:bodyPr vert="horz" lIns="45720" tIns="45720" rIns="45720" bIns="45720" rtlCol="0" anchor="ctr">
            <a:normAutofit/>
          </a:bodyPr>
          <a:lstStyle/>
          <a:p>
            <a:pPr>
              <a:buFont typeface="Wingdings" panose="05000000000000000000" pitchFamily="2" charset="2"/>
              <a:buChar char="Ø"/>
            </a:pPr>
            <a:r>
              <a:rPr lang="en-US" altLang="ja-JP" sz="2000">
                <a:solidFill>
                  <a:srgbClr val="FFFFFF"/>
                </a:solidFill>
              </a:rPr>
              <a:t>Each type of definition has both advantages and disadvantages.</a:t>
            </a:r>
          </a:p>
          <a:p>
            <a:pPr>
              <a:buFont typeface="Wingdings" panose="05000000000000000000" pitchFamily="2" charset="2"/>
              <a:buChar char="Ø"/>
            </a:pPr>
            <a:r>
              <a:rPr lang="en-US" altLang="ja-JP" sz="2000">
                <a:solidFill>
                  <a:srgbClr val="FFFFFF"/>
                </a:solidFill>
              </a:rPr>
              <a:t>It might be best to use a “toolbox” of definitions</a:t>
            </a:r>
          </a:p>
          <a:p>
            <a:pPr>
              <a:buFont typeface="Wingdings" panose="05000000000000000000" pitchFamily="2" charset="2"/>
              <a:buChar char="Ø"/>
            </a:pPr>
            <a:r>
              <a:rPr lang="en-US" altLang="ja-JP" sz="2000">
                <a:solidFill>
                  <a:srgbClr val="FFFFFF"/>
                </a:solidFill>
              </a:rPr>
              <a:t>Consideration of a range of definitions is probably a good strategy.</a:t>
            </a:r>
          </a:p>
          <a:p>
            <a:pPr>
              <a:buFont typeface="Wingdings" panose="05000000000000000000" pitchFamily="2" charset="2"/>
              <a:buChar char="Ø"/>
            </a:pPr>
            <a:r>
              <a:rPr lang="en-US" altLang="ja-JP" sz="2000">
                <a:solidFill>
                  <a:srgbClr val="FFFFFF"/>
                </a:solidFill>
              </a:rPr>
              <a:t>Religion in Japan might not be identical to religion in the West.</a:t>
            </a:r>
          </a:p>
          <a:p>
            <a:pPr>
              <a:buFont typeface="Wingdings" panose="05000000000000000000" pitchFamily="2" charset="2"/>
              <a:buChar char="Ø"/>
            </a:pPr>
            <a:r>
              <a:rPr lang="en-US" altLang="en-US" sz="2000">
                <a:solidFill>
                  <a:srgbClr val="FFFFFF"/>
                </a:solidFill>
              </a:rPr>
              <a:t>“Religion” changes in the modern world, and might perform a function in a different manner than in the ancient or medieval world.</a:t>
            </a:r>
          </a:p>
          <a:p>
            <a:endParaRPr lang="en-US" sz="2000">
              <a:solidFill>
                <a:srgbClr val="FFFFFF"/>
              </a:solidFill>
            </a:endParaRPr>
          </a:p>
        </p:txBody>
      </p:sp>
    </p:spTree>
    <p:extLst>
      <p:ext uri="{BB962C8B-B14F-4D97-AF65-F5344CB8AC3E}">
        <p14:creationId xmlns:p14="http://schemas.microsoft.com/office/powerpoint/2010/main" val="462528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A773E3A-C718-4A17-A680-17E87E1238FE}"/>
              </a:ext>
            </a:extLst>
          </p:cNvPr>
          <p:cNvSpPr>
            <a:spLocks noGrp="1"/>
          </p:cNvSpPr>
          <p:nvPr>
            <p:ph type="title"/>
          </p:nvPr>
        </p:nvSpPr>
        <p:spPr>
          <a:xfrm>
            <a:off x="1024128" y="585216"/>
            <a:ext cx="5867061" cy="1499616"/>
          </a:xfrm>
        </p:spPr>
        <p:txBody>
          <a:bodyPr vert="horz" lIns="91440" tIns="45720" rIns="91440" bIns="45720" rtlCol="0" anchor="ctr">
            <a:normAutofit/>
          </a:bodyPr>
          <a:lstStyle/>
          <a:p>
            <a:r>
              <a:rPr lang="en-US"/>
              <a:t>B) What is Religious Studies? </a:t>
            </a:r>
          </a:p>
        </p:txBody>
      </p:sp>
      <p:pic>
        <p:nvPicPr>
          <p:cNvPr id="6" name="Content Placeholder 5" descr="A picture containing object, room&#10;&#10;Description automatically generated">
            <a:extLst>
              <a:ext uri="{FF2B5EF4-FFF2-40B4-BE49-F238E27FC236}">
                <a16:creationId xmlns:a16="http://schemas.microsoft.com/office/drawing/2014/main" id="{F3BFE294-8B2E-4291-A711-6998E56F7C75}"/>
              </a:ext>
            </a:extLst>
          </p:cNvPr>
          <p:cNvPicPr>
            <a:picLocks noGrp="1" noChangeAspect="1"/>
          </p:cNvPicPr>
          <p:nvPr>
            <p:ph sz="half" idx="2"/>
          </p:nvPr>
        </p:nvPicPr>
        <p:blipFill>
          <a:blip r:embed="rId2"/>
          <a:stretch>
            <a:fillRect/>
          </a:stretch>
        </p:blipFill>
        <p:spPr>
          <a:xfrm>
            <a:off x="2014558" y="2286000"/>
            <a:ext cx="3886200" cy="3886200"/>
          </a:xfrm>
          <a:prstGeom prst="rect">
            <a:avLst/>
          </a:prstGeom>
        </p:spPr>
      </p:pic>
      <p:sp>
        <p:nvSpPr>
          <p:cNvPr id="13" name="Rectangle 12">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69BE66-08E9-42C6-815E-DD69360F9DA0}"/>
              </a:ext>
            </a:extLst>
          </p:cNvPr>
          <p:cNvSpPr>
            <a:spLocks noGrp="1"/>
          </p:cNvSpPr>
          <p:nvPr>
            <p:ph sz="half" idx="1"/>
          </p:nvPr>
        </p:nvSpPr>
        <p:spPr>
          <a:xfrm>
            <a:off x="8021490" y="585216"/>
            <a:ext cx="3527043" cy="5586984"/>
          </a:xfrm>
        </p:spPr>
        <p:txBody>
          <a:bodyPr vert="horz" lIns="45720" tIns="45720" rIns="45720" bIns="45720" rtlCol="0" anchor="ctr">
            <a:normAutofit fontScale="92500" lnSpcReduction="10000"/>
          </a:bodyPr>
          <a:lstStyle/>
          <a:p>
            <a:r>
              <a:rPr lang="en-US" dirty="0"/>
              <a:t>“Religious studies is the academic field that analyzes those elements of human thought and behavior that are often called, in the English-speaking world, "religion." Religious studies is a multidisciplinary field of inquiry. Research employs a range of methodological and theoretical approaches common in other humanities and social sciences fields, such as the historical, anthropological, textual, and sociological. "Religious studies" is the most common name for this discipline and for departments in U.S. universities dedicated to the scholarly study of religion. But other names, such as history of religions or comparative religion, are also common.” – American Academy of Religion (AAR)</a:t>
            </a:r>
            <a:endParaRPr lang="en-US" sz="2000" dirty="0">
              <a:solidFill>
                <a:srgbClr val="FFFFFF"/>
              </a:solidFill>
            </a:endParaRPr>
          </a:p>
        </p:txBody>
      </p:sp>
    </p:spTree>
    <p:extLst>
      <p:ext uri="{BB962C8B-B14F-4D97-AF65-F5344CB8AC3E}">
        <p14:creationId xmlns:p14="http://schemas.microsoft.com/office/powerpoint/2010/main" val="420294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 name="Straight Connector 30">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D214756-D8D2-4E5A-9317-47717EA53BB6}"/>
              </a:ext>
            </a:extLst>
          </p:cNvPr>
          <p:cNvSpPr>
            <a:spLocks noGrp="1"/>
          </p:cNvSpPr>
          <p:nvPr>
            <p:ph type="title"/>
          </p:nvPr>
        </p:nvSpPr>
        <p:spPr>
          <a:xfrm>
            <a:off x="1024128" y="585216"/>
            <a:ext cx="5867061" cy="1499616"/>
          </a:xfrm>
        </p:spPr>
        <p:txBody>
          <a:bodyPr vert="horz" lIns="91440" tIns="45720" rIns="91440" bIns="45720" rtlCol="0" anchor="ctr">
            <a:normAutofit/>
          </a:bodyPr>
          <a:lstStyle/>
          <a:p>
            <a:r>
              <a:rPr lang="en-US" sz="3100"/>
              <a:t>Meiji Religion: Separation of Buddhism &amp; Shinto; State Shinto &amp; Sect Shinto</a:t>
            </a:r>
            <a:br>
              <a:rPr lang="en-US" sz="3100"/>
            </a:br>
            <a:endParaRPr lang="en-US" sz="3100"/>
          </a:p>
        </p:txBody>
      </p:sp>
      <p:pic>
        <p:nvPicPr>
          <p:cNvPr id="6" name="Content Placeholder 5" descr="A picture containing drawing&#10;&#10;Description automatically generated">
            <a:extLst>
              <a:ext uri="{FF2B5EF4-FFF2-40B4-BE49-F238E27FC236}">
                <a16:creationId xmlns:a16="http://schemas.microsoft.com/office/drawing/2014/main" id="{8BECB6BA-F37D-4DE4-A329-98DCCEA06482}"/>
              </a:ext>
            </a:extLst>
          </p:cNvPr>
          <p:cNvPicPr>
            <a:picLocks noGrp="1" noChangeAspect="1"/>
          </p:cNvPicPr>
          <p:nvPr>
            <p:ph sz="half" idx="2"/>
          </p:nvPr>
        </p:nvPicPr>
        <p:blipFill>
          <a:blip r:embed="rId2"/>
          <a:stretch>
            <a:fillRect/>
          </a:stretch>
        </p:blipFill>
        <p:spPr>
          <a:xfrm>
            <a:off x="1814801" y="2286000"/>
            <a:ext cx="4285715" cy="3886200"/>
          </a:xfrm>
          <a:prstGeom prst="rect">
            <a:avLst/>
          </a:prstGeom>
        </p:spPr>
      </p:pic>
      <p:sp>
        <p:nvSpPr>
          <p:cNvPr id="33" name="Rectangle 32">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652536-6DC8-4595-9597-A2015997B879}"/>
              </a:ext>
            </a:extLst>
          </p:cNvPr>
          <p:cNvSpPr>
            <a:spLocks noGrp="1"/>
          </p:cNvSpPr>
          <p:nvPr>
            <p:ph sz="half" idx="1"/>
          </p:nvPr>
        </p:nvSpPr>
        <p:spPr>
          <a:xfrm>
            <a:off x="8021490" y="585216"/>
            <a:ext cx="3527043" cy="5586984"/>
          </a:xfrm>
        </p:spPr>
        <p:txBody>
          <a:bodyPr vert="horz" lIns="45720" tIns="45720" rIns="45720" bIns="45720" rtlCol="0" anchor="ctr">
            <a:normAutofit/>
          </a:bodyPr>
          <a:lstStyle/>
          <a:p>
            <a:pPr>
              <a:spcBef>
                <a:spcPts val="0"/>
              </a:spcBef>
              <a:buFont typeface="Arial" panose="020B0604020202020204" pitchFamily="34" charset="0"/>
              <a:buChar char="•"/>
            </a:pPr>
            <a:r>
              <a:rPr lang="en-US" sz="1700">
                <a:solidFill>
                  <a:srgbClr val="FFFFFF"/>
                </a:solidFill>
              </a:rPr>
              <a:t>- Prior to the Meiji Period (1868-1912) Shinto had to a large extent become assimilated by Buddhism.  Buddhism used the theory of </a:t>
            </a:r>
            <a:r>
              <a:rPr lang="en-US" sz="1700" i="1">
                <a:solidFill>
                  <a:srgbClr val="FFFFFF"/>
                </a:solidFill>
              </a:rPr>
              <a:t>honji-suijaku</a:t>
            </a:r>
            <a:r>
              <a:rPr lang="en-US" sz="1700">
                <a:solidFill>
                  <a:srgbClr val="FFFFFF"/>
                </a:solidFill>
              </a:rPr>
              <a:t> to argue that Shinto was just a lesser form of Buddhism.  Kami were the “traces” (</a:t>
            </a:r>
            <a:r>
              <a:rPr lang="en-US" sz="1700" i="1">
                <a:solidFill>
                  <a:srgbClr val="FFFFFF"/>
                </a:solidFill>
              </a:rPr>
              <a:t>suikaku</a:t>
            </a:r>
            <a:r>
              <a:rPr lang="en-US" sz="1700">
                <a:solidFill>
                  <a:srgbClr val="FFFFFF"/>
                </a:solidFill>
              </a:rPr>
              <a:t>) of the “true essence” which were the Buddhas (</a:t>
            </a:r>
            <a:r>
              <a:rPr lang="en-US" sz="1700" i="1">
                <a:solidFill>
                  <a:srgbClr val="FFFFFF"/>
                </a:solidFill>
              </a:rPr>
              <a:t>honji</a:t>
            </a:r>
            <a:r>
              <a:rPr lang="en-US" sz="1700">
                <a:solidFill>
                  <a:srgbClr val="FFFFFF"/>
                </a:solidFill>
              </a:rPr>
              <a:t>.)  Thus ultimately Shinto and Buddhism taught the same thing, but Buddhism was the superior version.  Shinto Shrines were often under the control of Buddhist temples.</a:t>
            </a:r>
          </a:p>
          <a:p>
            <a:pPr>
              <a:spcBef>
                <a:spcPts val="0"/>
              </a:spcBef>
              <a:buFont typeface="Arial" panose="020B0604020202020204" pitchFamily="34" charset="0"/>
              <a:buChar char="•"/>
            </a:pPr>
            <a:r>
              <a:rPr lang="en-US" sz="1700">
                <a:solidFill>
                  <a:srgbClr val="FFFFFF"/>
                </a:solidFill>
              </a:rPr>
              <a:t>- During the Tokugawa Period (1600-1868) Buddhism was used to enforce the anti-Christian policy of the government.  Buddhist groups became registered as official “sects”, and individuals had to register as affliated with a particular Buddhist temple.  This changed after the Meiji Restoration.</a:t>
            </a:r>
          </a:p>
          <a:p>
            <a:pPr>
              <a:spcBef>
                <a:spcPts val="0"/>
              </a:spcBef>
              <a:buFont typeface="Wingdings" panose="05000000000000000000" pitchFamily="2" charset="2"/>
              <a:buChar char="Ø"/>
            </a:pPr>
            <a:endParaRPr lang="en-US" sz="1700">
              <a:solidFill>
                <a:srgbClr val="FFFFFF"/>
              </a:solidFill>
            </a:endParaRPr>
          </a:p>
        </p:txBody>
      </p:sp>
    </p:spTree>
    <p:extLst>
      <p:ext uri="{BB962C8B-B14F-4D97-AF65-F5344CB8AC3E}">
        <p14:creationId xmlns:p14="http://schemas.microsoft.com/office/powerpoint/2010/main" val="230539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 name="Straight Connector 30">
            <a:extLst>
              <a:ext uri="{FF2B5EF4-FFF2-40B4-BE49-F238E27FC236}">
                <a16:creationId xmlns:a16="http://schemas.microsoft.com/office/drawing/2014/main" id="{15F1CC53-719A-4763-BF30-5E25A63CEF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214756-D8D2-4E5A-9317-47717EA53BB6}"/>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sz="3500">
                <a:solidFill>
                  <a:srgbClr val="FFFFFF"/>
                </a:solidFill>
              </a:rPr>
              <a:t>Meiji Religion: Separation of Buddhism &amp; Shinto; State Shinto &amp; Sect Shinto</a:t>
            </a:r>
            <a:br>
              <a:rPr lang="en-US" sz="3500">
                <a:solidFill>
                  <a:srgbClr val="FFFFFF"/>
                </a:solidFill>
              </a:rPr>
            </a:br>
            <a:endParaRPr lang="en-US" sz="3500">
              <a:solidFill>
                <a:srgbClr val="FFFFFF"/>
              </a:solidFill>
            </a:endParaRPr>
          </a:p>
        </p:txBody>
      </p:sp>
      <p:pic>
        <p:nvPicPr>
          <p:cNvPr id="6" name="Content Placeholder 5" descr="A picture containing drawing&#10;&#10;Description automatically generated">
            <a:extLst>
              <a:ext uri="{FF2B5EF4-FFF2-40B4-BE49-F238E27FC236}">
                <a16:creationId xmlns:a16="http://schemas.microsoft.com/office/drawing/2014/main" id="{8BECB6BA-F37D-4DE4-A329-98DCCEA06482}"/>
              </a:ext>
            </a:extLst>
          </p:cNvPr>
          <p:cNvPicPr>
            <a:picLocks noGrp="1" noChangeAspect="1"/>
          </p:cNvPicPr>
          <p:nvPr>
            <p:ph sz="half" idx="2"/>
          </p:nvPr>
        </p:nvPicPr>
        <p:blipFill rotWithShape="1">
          <a:blip r:embed="rId2"/>
          <a:srcRect t="12887" b="22938"/>
          <a:stretch/>
        </p:blipFill>
        <p:spPr>
          <a:xfrm>
            <a:off x="327547" y="321733"/>
            <a:ext cx="7058306" cy="4107392"/>
          </a:xfrm>
          <a:prstGeom prst="rect">
            <a:avLst/>
          </a:prstGeom>
        </p:spPr>
      </p:pic>
      <p:sp>
        <p:nvSpPr>
          <p:cNvPr id="35" name="Rectangle 3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652536-6DC8-4595-9597-A2015997B879}"/>
              </a:ext>
            </a:extLst>
          </p:cNvPr>
          <p:cNvSpPr>
            <a:spLocks noGrp="1"/>
          </p:cNvSpPr>
          <p:nvPr>
            <p:ph sz="half" idx="1"/>
          </p:nvPr>
        </p:nvSpPr>
        <p:spPr>
          <a:xfrm>
            <a:off x="8029319" y="917725"/>
            <a:ext cx="3424739" cy="4852362"/>
          </a:xfrm>
        </p:spPr>
        <p:txBody>
          <a:bodyPr vert="horz" lIns="45720" tIns="45720" rIns="45720" bIns="45720" rtlCol="0" anchor="ctr">
            <a:normAutofit/>
          </a:bodyPr>
          <a:lstStyle/>
          <a:p>
            <a:pPr>
              <a:spcBef>
                <a:spcPts val="0"/>
              </a:spcBef>
              <a:buFont typeface="Arial" panose="020B0604020202020204" pitchFamily="34" charset="0"/>
              <a:buChar char="•"/>
            </a:pPr>
            <a:r>
              <a:rPr lang="en-US" sz="1500" dirty="0">
                <a:solidFill>
                  <a:srgbClr val="FFFFFF"/>
                </a:solidFill>
              </a:rPr>
              <a:t>- During the early Meiji Period, Shinto became elevated as the official ideology of the Meiji government, and used Shinto mythology to link the Emperor to the divine right to rule.  Buddhism was seen as a foreign religion, and at odds with the “Japanese spirit.”  </a:t>
            </a:r>
          </a:p>
          <a:p>
            <a:pPr>
              <a:spcBef>
                <a:spcPts val="0"/>
              </a:spcBef>
              <a:buFont typeface="Arial" panose="020B0604020202020204" pitchFamily="34" charset="0"/>
              <a:buChar char="•"/>
            </a:pPr>
            <a:endParaRPr lang="en-US" sz="1500" dirty="0">
              <a:solidFill>
                <a:srgbClr val="FFFFFF"/>
              </a:solidFill>
            </a:endParaRPr>
          </a:p>
          <a:p>
            <a:pPr>
              <a:spcBef>
                <a:spcPts val="0"/>
              </a:spcBef>
              <a:buFont typeface="Arial" panose="020B0604020202020204" pitchFamily="34" charset="0"/>
              <a:buChar char="•"/>
            </a:pPr>
            <a:r>
              <a:rPr lang="en-US" sz="1500" dirty="0">
                <a:solidFill>
                  <a:srgbClr val="FFFFFF"/>
                </a:solidFill>
              </a:rPr>
              <a:t>- The government forced the separation of Buddhist temples and Shinto shrines, destroyed a large number of temples, and forced many Buddhist monks to become Shinto priests.  </a:t>
            </a:r>
          </a:p>
          <a:p>
            <a:pPr>
              <a:spcBef>
                <a:spcPts val="0"/>
              </a:spcBef>
              <a:buFont typeface="Arial" panose="020B0604020202020204" pitchFamily="34" charset="0"/>
              <a:buChar char="•"/>
            </a:pPr>
            <a:endParaRPr lang="en-US" sz="1500" dirty="0">
              <a:solidFill>
                <a:srgbClr val="FFFFFF"/>
              </a:solidFill>
            </a:endParaRPr>
          </a:p>
          <a:p>
            <a:pPr>
              <a:spcBef>
                <a:spcPts val="0"/>
              </a:spcBef>
              <a:buFont typeface="Arial" panose="020B0604020202020204" pitchFamily="34" charset="0"/>
              <a:buChar char="•"/>
            </a:pPr>
            <a:r>
              <a:rPr lang="en-US" sz="1500" dirty="0">
                <a:solidFill>
                  <a:srgbClr val="FFFFFF"/>
                </a:solidFill>
              </a:rPr>
              <a:t>- Today in Japan most Buddhist priests are married, drink alcohol and eat meat, and pass their temples on to their sons as a “family business.”  This is very different than almost any other Buddhist country, but this dates from legal changes in the Meiji Period.</a:t>
            </a:r>
          </a:p>
          <a:p>
            <a:pPr>
              <a:spcBef>
                <a:spcPts val="0"/>
              </a:spcBef>
              <a:buFont typeface="Wingdings" panose="05000000000000000000" pitchFamily="2" charset="2"/>
              <a:buChar char="Ø"/>
            </a:pPr>
            <a:endParaRPr lang="en-US" sz="1500" dirty="0">
              <a:solidFill>
                <a:srgbClr val="FFFFFF"/>
              </a:solidFill>
            </a:endParaRPr>
          </a:p>
        </p:txBody>
      </p:sp>
    </p:spTree>
    <p:extLst>
      <p:ext uri="{BB962C8B-B14F-4D97-AF65-F5344CB8AC3E}">
        <p14:creationId xmlns:p14="http://schemas.microsoft.com/office/powerpoint/2010/main" val="3461872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214756-D8D2-4E5A-9317-47717EA53BB6}"/>
              </a:ext>
            </a:extLst>
          </p:cNvPr>
          <p:cNvSpPr>
            <a:spLocks noGrp="1"/>
          </p:cNvSpPr>
          <p:nvPr>
            <p:ph type="title"/>
          </p:nvPr>
        </p:nvSpPr>
        <p:spPr>
          <a:xfrm>
            <a:off x="1024129" y="585216"/>
            <a:ext cx="3779085" cy="1499616"/>
          </a:xfrm>
        </p:spPr>
        <p:txBody>
          <a:bodyPr vert="horz" lIns="91440" tIns="45720" rIns="91440" bIns="45720" rtlCol="0" anchor="ctr">
            <a:normAutofit/>
          </a:bodyPr>
          <a:lstStyle/>
          <a:p>
            <a:r>
              <a:rPr lang="en-US" sz="2800">
                <a:solidFill>
                  <a:srgbClr val="FFFFFF"/>
                </a:solidFill>
              </a:rPr>
              <a:t>Meiji Religion: Separation of Buddhism &amp; Shinto; State Shinto &amp; Sect Shinto</a:t>
            </a:r>
            <a:br>
              <a:rPr lang="en-US" sz="2800">
                <a:solidFill>
                  <a:srgbClr val="FFFFFF"/>
                </a:solidFill>
              </a:rPr>
            </a:br>
            <a:endParaRPr lang="en-US" sz="2800">
              <a:solidFill>
                <a:srgbClr val="FFFFFF"/>
              </a:solidFill>
            </a:endParaRPr>
          </a:p>
        </p:txBody>
      </p:sp>
      <p:cxnSp>
        <p:nvCxnSpPr>
          <p:cNvPr id="42" name="Straight Connector 41">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5652536-6DC8-4595-9597-A2015997B879}"/>
              </a:ext>
            </a:extLst>
          </p:cNvPr>
          <p:cNvSpPr>
            <a:spLocks noGrp="1"/>
          </p:cNvSpPr>
          <p:nvPr>
            <p:ph sz="half" idx="1"/>
          </p:nvPr>
        </p:nvSpPr>
        <p:spPr>
          <a:xfrm>
            <a:off x="569171" y="2285999"/>
            <a:ext cx="4246670" cy="4254759"/>
          </a:xfrm>
        </p:spPr>
        <p:txBody>
          <a:bodyPr vert="horz" lIns="45720" tIns="45720" rIns="45720" bIns="45720" rtlCol="0">
            <a:normAutofit/>
          </a:bodyPr>
          <a:lstStyle/>
          <a:p>
            <a:pPr>
              <a:spcBef>
                <a:spcPts val="0"/>
              </a:spcBef>
              <a:buFont typeface="Wingdings" panose="05000000000000000000" pitchFamily="2" charset="2"/>
              <a:buChar char="Ø"/>
            </a:pPr>
            <a:r>
              <a:rPr lang="en-US" sz="1800" dirty="0">
                <a:solidFill>
                  <a:srgbClr val="FFFFFF"/>
                </a:solidFill>
              </a:rPr>
              <a:t>State Shinto (</a:t>
            </a:r>
            <a:r>
              <a:rPr lang="zh-TW" altLang="en-US" sz="1800" dirty="0">
                <a:solidFill>
                  <a:schemeClr val="bg1"/>
                </a:solidFill>
              </a:rPr>
              <a:t>国家神道</a:t>
            </a:r>
            <a:r>
              <a:rPr lang="en-US" altLang="zh-TW" sz="1800" dirty="0">
                <a:solidFill>
                  <a:schemeClr val="bg1"/>
                </a:solidFill>
              </a:rPr>
              <a:t>, </a:t>
            </a:r>
            <a:r>
              <a:rPr lang="en-US" altLang="zh-TW" sz="1800" i="1" dirty="0" err="1">
                <a:solidFill>
                  <a:schemeClr val="bg1"/>
                </a:solidFill>
              </a:rPr>
              <a:t>Kokka</a:t>
            </a:r>
            <a:r>
              <a:rPr lang="en-US" altLang="zh-TW" sz="1800" i="1" dirty="0">
                <a:solidFill>
                  <a:schemeClr val="bg1"/>
                </a:solidFill>
              </a:rPr>
              <a:t> Shinto</a:t>
            </a:r>
            <a:r>
              <a:rPr lang="en-US" altLang="zh-TW" sz="1800" dirty="0">
                <a:solidFill>
                  <a:schemeClr val="bg1"/>
                </a:solidFill>
              </a:rPr>
              <a:t>) refers to the use of Shinto mythology to emphasize the divine origin of the Emperor.  </a:t>
            </a:r>
          </a:p>
          <a:p>
            <a:pPr>
              <a:spcBef>
                <a:spcPts val="0"/>
              </a:spcBef>
              <a:buFont typeface="Wingdings" panose="05000000000000000000" pitchFamily="2" charset="2"/>
              <a:buChar char="Ø"/>
            </a:pPr>
            <a:r>
              <a:rPr lang="en-US" altLang="zh-TW" sz="1800" dirty="0">
                <a:solidFill>
                  <a:schemeClr val="bg1"/>
                </a:solidFill>
              </a:rPr>
              <a:t>The Meiji Constitution gave the Japanese people “freedom of choice in religion.”</a:t>
            </a:r>
          </a:p>
          <a:p>
            <a:pPr>
              <a:spcBef>
                <a:spcPts val="0"/>
              </a:spcBef>
              <a:buFont typeface="Wingdings" panose="05000000000000000000" pitchFamily="2" charset="2"/>
              <a:buChar char="Ø"/>
            </a:pPr>
            <a:r>
              <a:rPr lang="en-US" altLang="zh-TW" sz="1800" dirty="0">
                <a:solidFill>
                  <a:schemeClr val="bg1"/>
                </a:solidFill>
              </a:rPr>
              <a:t>However, the Meiji government argued that the divine origin of the Japanese emperors, as recounted in works such as the </a:t>
            </a:r>
            <a:r>
              <a:rPr lang="en-US" altLang="zh-TW" sz="1800" i="1" dirty="0" err="1">
                <a:solidFill>
                  <a:schemeClr val="bg1"/>
                </a:solidFill>
              </a:rPr>
              <a:t>Kojiki</a:t>
            </a:r>
            <a:r>
              <a:rPr lang="en-US" altLang="zh-TW" sz="1800" dirty="0">
                <a:solidFill>
                  <a:schemeClr val="bg1"/>
                </a:solidFill>
              </a:rPr>
              <a:t>,  was just a historical fact.  Therefore, State Shinto was not a “religion” but a non-religious moral and patriotic tradition.</a:t>
            </a:r>
          </a:p>
          <a:p>
            <a:pPr>
              <a:spcBef>
                <a:spcPts val="0"/>
              </a:spcBef>
              <a:buFont typeface="Wingdings" panose="05000000000000000000" pitchFamily="2" charset="2"/>
              <a:buChar char="Ø"/>
            </a:pPr>
            <a:r>
              <a:rPr lang="en-US" sz="1800" dirty="0">
                <a:solidFill>
                  <a:schemeClr val="bg1"/>
                </a:solidFill>
              </a:rPr>
              <a:t>More “religious” Shinto elements and practices were placed into the category of “Sect Shinto.”  Eventually there were thirteen officially approved Shinto sects.  A few of these were “new religions” (see below.)</a:t>
            </a:r>
          </a:p>
        </p:txBody>
      </p:sp>
      <p:pic>
        <p:nvPicPr>
          <p:cNvPr id="6" name="Content Placeholder 5" descr="A picture containing drawing&#10;&#10;Description automatically generated">
            <a:extLst>
              <a:ext uri="{FF2B5EF4-FFF2-40B4-BE49-F238E27FC236}">
                <a16:creationId xmlns:a16="http://schemas.microsoft.com/office/drawing/2014/main" id="{8BECB6BA-F37D-4DE4-A329-98DCCEA06482}"/>
              </a:ext>
            </a:extLst>
          </p:cNvPr>
          <p:cNvPicPr>
            <a:picLocks noGrp="1" noChangeAspect="1"/>
          </p:cNvPicPr>
          <p:nvPr>
            <p:ph sz="half" idx="2"/>
          </p:nvPr>
        </p:nvPicPr>
        <p:blipFill>
          <a:blip r:embed="rId2"/>
          <a:stretch>
            <a:fillRect/>
          </a:stretch>
        </p:blipFill>
        <p:spPr>
          <a:xfrm>
            <a:off x="6096000" y="955341"/>
            <a:ext cx="5455921" cy="4947318"/>
          </a:xfrm>
          <a:prstGeom prst="rect">
            <a:avLst/>
          </a:prstGeom>
        </p:spPr>
      </p:pic>
    </p:spTree>
    <p:extLst>
      <p:ext uri="{BB962C8B-B14F-4D97-AF65-F5344CB8AC3E}">
        <p14:creationId xmlns:p14="http://schemas.microsoft.com/office/powerpoint/2010/main" val="2079318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214756-D8D2-4E5A-9317-47717EA53BB6}"/>
              </a:ext>
            </a:extLst>
          </p:cNvPr>
          <p:cNvSpPr>
            <a:spLocks noGrp="1"/>
          </p:cNvSpPr>
          <p:nvPr>
            <p:ph type="title"/>
          </p:nvPr>
        </p:nvSpPr>
        <p:spPr>
          <a:xfrm>
            <a:off x="1024129" y="513184"/>
            <a:ext cx="3779085" cy="914399"/>
          </a:xfrm>
        </p:spPr>
        <p:txBody>
          <a:bodyPr vert="horz" lIns="91440" tIns="45720" rIns="91440" bIns="45720" rtlCol="0" anchor="ctr">
            <a:normAutofit fontScale="90000"/>
          </a:bodyPr>
          <a:lstStyle/>
          <a:p>
            <a:r>
              <a:rPr lang="en-US" sz="2800" dirty="0">
                <a:solidFill>
                  <a:srgbClr val="FFFFFF"/>
                </a:solidFill>
              </a:rPr>
              <a:t>Meiji Religion: Separation of Buddhism &amp; Shinto; State Shinto &amp; Sect Shinto</a:t>
            </a:r>
            <a:br>
              <a:rPr lang="en-US" sz="2800" dirty="0">
                <a:solidFill>
                  <a:srgbClr val="FFFFFF"/>
                </a:solidFill>
              </a:rPr>
            </a:br>
            <a:endParaRPr lang="en-US" sz="2800" dirty="0">
              <a:solidFill>
                <a:srgbClr val="FFFFFF"/>
              </a:solidFill>
            </a:endParaRPr>
          </a:p>
        </p:txBody>
      </p:sp>
      <p:cxnSp>
        <p:nvCxnSpPr>
          <p:cNvPr id="42" name="Straight Connector 41">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5652536-6DC8-4595-9597-A2015997B879}"/>
              </a:ext>
            </a:extLst>
          </p:cNvPr>
          <p:cNvSpPr>
            <a:spLocks noGrp="1"/>
          </p:cNvSpPr>
          <p:nvPr>
            <p:ph sz="half" idx="1"/>
          </p:nvPr>
        </p:nvSpPr>
        <p:spPr>
          <a:xfrm>
            <a:off x="569171" y="1427583"/>
            <a:ext cx="4246670" cy="5113175"/>
          </a:xfrm>
        </p:spPr>
        <p:txBody>
          <a:bodyPr vert="horz" lIns="45720" tIns="45720" rIns="45720" bIns="45720" rtlCol="0">
            <a:normAutofit lnSpcReduction="10000"/>
          </a:bodyPr>
          <a:lstStyle/>
          <a:p>
            <a:pPr>
              <a:spcBef>
                <a:spcPts val="0"/>
              </a:spcBef>
              <a:buFont typeface="Wingdings" panose="05000000000000000000" pitchFamily="2" charset="2"/>
              <a:buChar char="Ø"/>
            </a:pPr>
            <a:r>
              <a:rPr lang="en-US" sz="1800" dirty="0">
                <a:solidFill>
                  <a:schemeClr val="bg1"/>
                </a:solidFill>
              </a:rPr>
              <a:t>As the textbook explains (page 239) not all forms of Shinto were happy with the raising of State Shinto and the goddess Amaterasu/Ise Shrine to new prominence.  This was especially the case with the Izumo Shrine.</a:t>
            </a:r>
          </a:p>
          <a:p>
            <a:pPr>
              <a:spcBef>
                <a:spcPts val="0"/>
              </a:spcBef>
              <a:buFont typeface="Wingdings" panose="05000000000000000000" pitchFamily="2" charset="2"/>
              <a:buChar char="Ø"/>
            </a:pPr>
            <a:r>
              <a:rPr lang="en-US" sz="1800" dirty="0">
                <a:solidFill>
                  <a:schemeClr val="bg1"/>
                </a:solidFill>
              </a:rPr>
              <a:t>This new ideology argued that “Shinto rituals” were state functions and reflected civic responsibility, but “Shinto doctrines” were matters of personal religious faith and belief.</a:t>
            </a:r>
          </a:p>
          <a:p>
            <a:pPr>
              <a:spcBef>
                <a:spcPts val="0"/>
              </a:spcBef>
              <a:buFont typeface="Wingdings" panose="05000000000000000000" pitchFamily="2" charset="2"/>
              <a:buChar char="Ø"/>
            </a:pPr>
            <a:r>
              <a:rPr lang="en-US" sz="1800" dirty="0">
                <a:solidFill>
                  <a:schemeClr val="bg1"/>
                </a:solidFill>
              </a:rPr>
              <a:t>The Great Promulgation Movement (1869-1885) had Shinto priests and Buddhist monks travel throughout Japan in order to indoctrinate the common people into an ideology (what Berger, Tillich or Parsons would see as “religion”) that combined veneration for the Emperor, patriotism, Confucian morality, “Civilization and Enlightenment”, and modernizing trends like taxation and a modern military.</a:t>
            </a:r>
          </a:p>
        </p:txBody>
      </p:sp>
      <p:pic>
        <p:nvPicPr>
          <p:cNvPr id="6" name="Content Placeholder 5" descr="A picture containing drawing&#10;&#10;Description automatically generated">
            <a:extLst>
              <a:ext uri="{FF2B5EF4-FFF2-40B4-BE49-F238E27FC236}">
                <a16:creationId xmlns:a16="http://schemas.microsoft.com/office/drawing/2014/main" id="{8BECB6BA-F37D-4DE4-A329-98DCCEA06482}"/>
              </a:ext>
            </a:extLst>
          </p:cNvPr>
          <p:cNvPicPr>
            <a:picLocks noGrp="1" noChangeAspect="1"/>
          </p:cNvPicPr>
          <p:nvPr>
            <p:ph sz="half" idx="2"/>
          </p:nvPr>
        </p:nvPicPr>
        <p:blipFill>
          <a:blip r:embed="rId2"/>
          <a:stretch>
            <a:fillRect/>
          </a:stretch>
        </p:blipFill>
        <p:spPr>
          <a:xfrm>
            <a:off x="6096000" y="955341"/>
            <a:ext cx="5455921" cy="4947318"/>
          </a:xfrm>
          <a:prstGeom prst="rect">
            <a:avLst/>
          </a:prstGeom>
        </p:spPr>
      </p:pic>
    </p:spTree>
    <p:extLst>
      <p:ext uri="{BB962C8B-B14F-4D97-AF65-F5344CB8AC3E}">
        <p14:creationId xmlns:p14="http://schemas.microsoft.com/office/powerpoint/2010/main" val="2904766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539559-2858-4DD7-A45E-850991935E52}"/>
              </a:ext>
            </a:extLst>
          </p:cNvPr>
          <p:cNvSpPr>
            <a:spLocks noGrp="1"/>
          </p:cNvSpPr>
          <p:nvPr>
            <p:ph type="title"/>
          </p:nvPr>
        </p:nvSpPr>
        <p:spPr>
          <a:xfrm>
            <a:off x="1024129" y="585216"/>
            <a:ext cx="3779085" cy="717804"/>
          </a:xfrm>
        </p:spPr>
        <p:txBody>
          <a:bodyPr vert="horz" lIns="91440" tIns="45720" rIns="91440" bIns="45720" rtlCol="0" anchor="ctr">
            <a:normAutofit fontScale="90000"/>
          </a:bodyPr>
          <a:lstStyle/>
          <a:p>
            <a:r>
              <a:rPr lang="en-US" sz="3500" dirty="0">
                <a:solidFill>
                  <a:srgbClr val="FFFFFF"/>
                </a:solidFill>
              </a:rPr>
              <a:t>D) Meiji Religion: New Religious Movements</a:t>
            </a:r>
            <a:br>
              <a:rPr lang="en-US" sz="3500" dirty="0">
                <a:solidFill>
                  <a:srgbClr val="FFFFFF"/>
                </a:solidFill>
              </a:rPr>
            </a:br>
            <a:endParaRPr lang="en-US" sz="3500" dirty="0">
              <a:solidFill>
                <a:srgbClr val="FFFFFF"/>
              </a:solidFill>
            </a:endParaRPr>
          </a:p>
        </p:txBody>
      </p:sp>
      <p:cxnSp>
        <p:nvCxnSpPr>
          <p:cNvPr id="15" name="Straight Connector 14">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0F36D31-FF17-4A00-82C9-59A077CF45FE}"/>
              </a:ext>
            </a:extLst>
          </p:cNvPr>
          <p:cNvSpPr>
            <a:spLocks noGrp="1"/>
          </p:cNvSpPr>
          <p:nvPr>
            <p:ph sz="half" idx="1"/>
          </p:nvPr>
        </p:nvSpPr>
        <p:spPr>
          <a:xfrm>
            <a:off x="1024129" y="1303020"/>
            <a:ext cx="3791711" cy="5200650"/>
          </a:xfrm>
        </p:spPr>
        <p:txBody>
          <a:bodyPr vert="horz" lIns="45720" tIns="45720" rIns="45720" bIns="45720" rtlCol="0">
            <a:normAutofit/>
          </a:bodyPr>
          <a:lstStyle/>
          <a:p>
            <a:r>
              <a:rPr lang="en-US" sz="2400" dirty="0">
                <a:solidFill>
                  <a:srgbClr val="FFFFFF"/>
                </a:solidFill>
              </a:rPr>
              <a:t>During the Meiji, </a:t>
            </a:r>
            <a:r>
              <a:rPr lang="en-US" sz="2400" dirty="0" err="1">
                <a:solidFill>
                  <a:srgbClr val="FFFFFF"/>
                </a:solidFill>
                <a:latin typeface="+mj-lt"/>
              </a:rPr>
              <a:t>Taish</a:t>
            </a:r>
            <a:r>
              <a:rPr lang="en-US" sz="2400" dirty="0" err="1">
                <a:solidFill>
                  <a:srgbClr val="FFFFFF"/>
                </a:solidFill>
                <a:latin typeface="+mj-lt"/>
                <a:cs typeface="Arial" panose="020B0604020202020204" pitchFamily="34" charset="0"/>
              </a:rPr>
              <a:t>ô</a:t>
            </a:r>
            <a:r>
              <a:rPr lang="en-US" sz="2400" dirty="0">
                <a:solidFill>
                  <a:srgbClr val="FFFFFF"/>
                </a:solidFill>
                <a:latin typeface="Arial" panose="020B0604020202020204" pitchFamily="34" charset="0"/>
                <a:cs typeface="Arial" panose="020B0604020202020204" pitchFamily="34" charset="0"/>
              </a:rPr>
              <a:t> and Shôwa </a:t>
            </a:r>
            <a:r>
              <a:rPr lang="en-US" dirty="0">
                <a:solidFill>
                  <a:srgbClr val="FFFFFF"/>
                </a:solidFill>
                <a:latin typeface="Arial" panose="020B0604020202020204" pitchFamily="34" charset="0"/>
                <a:cs typeface="Arial" panose="020B0604020202020204" pitchFamily="34" charset="0"/>
              </a:rPr>
              <a:t>Periods there was a tremendous growth in Japan of what scholars today term “New Religious Movements” (NRMs.)  This is the preferred term for what used to be termed “cults.”</a:t>
            </a:r>
          </a:p>
          <a:p>
            <a:r>
              <a:rPr lang="en-US" dirty="0">
                <a:solidFill>
                  <a:srgbClr val="FFFFFF"/>
                </a:solidFill>
                <a:latin typeface="Arial" panose="020B0604020202020204" pitchFamily="34" charset="0"/>
                <a:cs typeface="Arial" panose="020B0604020202020204" pitchFamily="34" charset="0"/>
              </a:rPr>
              <a:t>The structure on the opposite side is the Peace Tower built by one of these New Religions, “PL </a:t>
            </a:r>
            <a:r>
              <a:rPr lang="en-US" dirty="0" err="1">
                <a:solidFill>
                  <a:srgbClr val="FFFFFF"/>
                </a:solidFill>
                <a:latin typeface="Arial" panose="020B0604020202020204" pitchFamily="34" charset="0"/>
                <a:cs typeface="Arial" panose="020B0604020202020204" pitchFamily="34" charset="0"/>
              </a:rPr>
              <a:t>Kyôdan</a:t>
            </a:r>
            <a:r>
              <a:rPr lang="en-US" dirty="0">
                <a:solidFill>
                  <a:srgbClr val="FFFFFF"/>
                </a:solidFill>
                <a:latin typeface="Arial" panose="020B0604020202020204" pitchFamily="34" charset="0"/>
                <a:cs typeface="Arial" panose="020B0604020202020204" pitchFamily="34" charset="0"/>
              </a:rPr>
              <a:t>.”</a:t>
            </a:r>
          </a:p>
          <a:p>
            <a:r>
              <a:rPr lang="en-US" dirty="0">
                <a:solidFill>
                  <a:srgbClr val="FFFFFF"/>
                </a:solidFill>
                <a:latin typeface="Arial" panose="020B0604020202020204" pitchFamily="34" charset="0"/>
                <a:cs typeface="Arial" panose="020B0604020202020204" pitchFamily="34" charset="0"/>
              </a:rPr>
              <a:t>Hundreds of these religions appeared in the years before World War II.</a:t>
            </a:r>
          </a:p>
          <a:p>
            <a:endParaRPr lang="en-US" dirty="0">
              <a:solidFill>
                <a:srgbClr val="FFFFFF"/>
              </a:solidFill>
            </a:endParaRPr>
          </a:p>
        </p:txBody>
      </p:sp>
      <p:pic>
        <p:nvPicPr>
          <p:cNvPr id="6" name="Content Placeholder 5" descr="A picture containing outdoor, building, tower, clock&#10;&#10;Description automatically generated">
            <a:extLst>
              <a:ext uri="{FF2B5EF4-FFF2-40B4-BE49-F238E27FC236}">
                <a16:creationId xmlns:a16="http://schemas.microsoft.com/office/drawing/2014/main" id="{018B7A00-F0C4-4466-80DF-F5089FFAFEC5}"/>
              </a:ext>
            </a:extLst>
          </p:cNvPr>
          <p:cNvPicPr>
            <a:picLocks noGrp="1" noChangeAspect="1"/>
          </p:cNvPicPr>
          <p:nvPr>
            <p:ph sz="half" idx="2"/>
          </p:nvPr>
        </p:nvPicPr>
        <p:blipFill>
          <a:blip r:embed="rId2"/>
          <a:stretch>
            <a:fillRect/>
          </a:stretch>
        </p:blipFill>
        <p:spPr>
          <a:xfrm>
            <a:off x="6857772" y="640080"/>
            <a:ext cx="3932377" cy="5577840"/>
          </a:xfrm>
          <a:prstGeom prst="rect">
            <a:avLst/>
          </a:prstGeom>
        </p:spPr>
      </p:pic>
    </p:spTree>
    <p:extLst>
      <p:ext uri="{BB962C8B-B14F-4D97-AF65-F5344CB8AC3E}">
        <p14:creationId xmlns:p14="http://schemas.microsoft.com/office/powerpoint/2010/main" val="2296831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539559-2858-4DD7-A45E-850991935E52}"/>
              </a:ext>
            </a:extLst>
          </p:cNvPr>
          <p:cNvSpPr>
            <a:spLocks noGrp="1"/>
          </p:cNvSpPr>
          <p:nvPr>
            <p:ph type="title"/>
          </p:nvPr>
        </p:nvSpPr>
        <p:spPr>
          <a:xfrm>
            <a:off x="1024129" y="585216"/>
            <a:ext cx="3779085" cy="717804"/>
          </a:xfrm>
        </p:spPr>
        <p:txBody>
          <a:bodyPr vert="horz" lIns="91440" tIns="45720" rIns="91440" bIns="45720" rtlCol="0" anchor="ctr">
            <a:normAutofit fontScale="90000"/>
          </a:bodyPr>
          <a:lstStyle/>
          <a:p>
            <a:r>
              <a:rPr lang="en-US" sz="3500" dirty="0">
                <a:solidFill>
                  <a:srgbClr val="FFFFFF"/>
                </a:solidFill>
              </a:rPr>
              <a:t>D) Meiji Religion: New Religious Movements</a:t>
            </a:r>
            <a:br>
              <a:rPr lang="en-US" sz="3500" dirty="0">
                <a:solidFill>
                  <a:srgbClr val="FFFFFF"/>
                </a:solidFill>
              </a:rPr>
            </a:br>
            <a:endParaRPr lang="en-US" sz="3500" dirty="0">
              <a:solidFill>
                <a:srgbClr val="FFFFFF"/>
              </a:solidFill>
            </a:endParaRPr>
          </a:p>
        </p:txBody>
      </p:sp>
      <p:cxnSp>
        <p:nvCxnSpPr>
          <p:cNvPr id="15" name="Straight Connector 14">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0F36D31-FF17-4A00-82C9-59A077CF45FE}"/>
              </a:ext>
            </a:extLst>
          </p:cNvPr>
          <p:cNvSpPr>
            <a:spLocks noGrp="1"/>
          </p:cNvSpPr>
          <p:nvPr>
            <p:ph sz="half" idx="1"/>
          </p:nvPr>
        </p:nvSpPr>
        <p:spPr>
          <a:xfrm>
            <a:off x="1024129" y="1303020"/>
            <a:ext cx="3791711" cy="5200650"/>
          </a:xfrm>
        </p:spPr>
        <p:txBody>
          <a:bodyPr vert="horz" lIns="45720" tIns="45720" rIns="45720" bIns="45720" rtlCol="0">
            <a:normAutofit/>
          </a:bodyPr>
          <a:lstStyle/>
          <a:p>
            <a:r>
              <a:rPr lang="en-US" sz="2400" dirty="0">
                <a:solidFill>
                  <a:srgbClr val="FFFFFF"/>
                </a:solidFill>
              </a:rPr>
              <a:t>While these “new religions” had different characteristics, many shared some common traits:</a:t>
            </a:r>
          </a:p>
          <a:p>
            <a:pPr lvl="1"/>
            <a:r>
              <a:rPr lang="en-US" dirty="0">
                <a:solidFill>
                  <a:srgbClr val="FFFFFF"/>
                </a:solidFill>
                <a:latin typeface="Arial" panose="020B0604020202020204" pitchFamily="34" charset="0"/>
                <a:cs typeface="Arial" panose="020B0604020202020204" pitchFamily="34" charset="0"/>
              </a:rPr>
              <a:t>They often had a charismatic founder and leader</a:t>
            </a:r>
          </a:p>
          <a:p>
            <a:pPr lvl="1"/>
            <a:r>
              <a:rPr lang="en-US" dirty="0">
                <a:solidFill>
                  <a:srgbClr val="FFFFFF"/>
                </a:solidFill>
                <a:latin typeface="Arial" panose="020B0604020202020204" pitchFamily="34" charset="0"/>
                <a:cs typeface="Arial" panose="020B0604020202020204" pitchFamily="34" charset="0"/>
              </a:rPr>
              <a:t>The founder in many cases was a woman who claimed to have a special revelation</a:t>
            </a:r>
          </a:p>
          <a:p>
            <a:pPr lvl="1"/>
            <a:r>
              <a:rPr lang="en-US" dirty="0">
                <a:solidFill>
                  <a:srgbClr val="FFFFFF"/>
                </a:solidFill>
                <a:latin typeface="Arial" panose="020B0604020202020204" pitchFamily="34" charset="0"/>
                <a:cs typeface="Arial" panose="020B0604020202020204" pitchFamily="34" charset="0"/>
              </a:rPr>
              <a:t>The new movement often combined elements from a variety of different traditions including Buddhism, Shinto, Christianity, Hinduism and others</a:t>
            </a:r>
          </a:p>
          <a:p>
            <a:pPr lvl="1"/>
            <a:r>
              <a:rPr lang="en-US" dirty="0">
                <a:solidFill>
                  <a:srgbClr val="FFFFFF"/>
                </a:solidFill>
                <a:latin typeface="Arial" panose="020B0604020202020204" pitchFamily="34" charset="0"/>
                <a:cs typeface="Arial" panose="020B0604020202020204" pitchFamily="34" charset="0"/>
              </a:rPr>
              <a:t>Often they started in conflict with the Meiji government but eventually modified their teachings to become accepted</a:t>
            </a:r>
          </a:p>
          <a:p>
            <a:pPr lvl="1"/>
            <a:endParaRPr lang="en-US" dirty="0">
              <a:solidFill>
                <a:srgbClr val="FFFFFF"/>
              </a:solidFill>
              <a:latin typeface="Arial" panose="020B0604020202020204" pitchFamily="34" charset="0"/>
              <a:cs typeface="Arial" panose="020B0604020202020204" pitchFamily="34" charset="0"/>
            </a:endParaRPr>
          </a:p>
          <a:p>
            <a:endParaRPr lang="en-US" dirty="0">
              <a:solidFill>
                <a:srgbClr val="FFFFFF"/>
              </a:solidFill>
            </a:endParaRPr>
          </a:p>
        </p:txBody>
      </p:sp>
      <p:pic>
        <p:nvPicPr>
          <p:cNvPr id="6" name="Content Placeholder 5" descr="A picture containing outdoor, building, tower, clock&#10;&#10;Description automatically generated">
            <a:extLst>
              <a:ext uri="{FF2B5EF4-FFF2-40B4-BE49-F238E27FC236}">
                <a16:creationId xmlns:a16="http://schemas.microsoft.com/office/drawing/2014/main" id="{018B7A00-F0C4-4466-80DF-F5089FFAFEC5}"/>
              </a:ext>
            </a:extLst>
          </p:cNvPr>
          <p:cNvPicPr>
            <a:picLocks noGrp="1" noChangeAspect="1"/>
          </p:cNvPicPr>
          <p:nvPr>
            <p:ph sz="half" idx="2"/>
          </p:nvPr>
        </p:nvPicPr>
        <p:blipFill>
          <a:blip r:embed="rId2"/>
          <a:stretch>
            <a:fillRect/>
          </a:stretch>
        </p:blipFill>
        <p:spPr>
          <a:xfrm>
            <a:off x="6857772" y="640080"/>
            <a:ext cx="3932377" cy="5577840"/>
          </a:xfrm>
          <a:prstGeom prst="rect">
            <a:avLst/>
          </a:prstGeom>
        </p:spPr>
      </p:pic>
    </p:spTree>
    <p:extLst>
      <p:ext uri="{BB962C8B-B14F-4D97-AF65-F5344CB8AC3E}">
        <p14:creationId xmlns:p14="http://schemas.microsoft.com/office/powerpoint/2010/main" val="232864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sp>
        <p:nvSpPr>
          <p:cNvPr id="15"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17" name="Rectangle 16">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58517-BFC9-4435-8BDF-4475A721856A}"/>
              </a:ext>
            </a:extLst>
          </p:cNvPr>
          <p:cNvSpPr>
            <a:spLocks noGrp="1"/>
          </p:cNvSpPr>
          <p:nvPr>
            <p:ph type="title"/>
          </p:nvPr>
        </p:nvSpPr>
        <p:spPr>
          <a:xfrm>
            <a:off x="4219803" y="4735775"/>
            <a:ext cx="7006998" cy="1156360"/>
          </a:xfrm>
        </p:spPr>
        <p:txBody>
          <a:bodyPr anchor="t">
            <a:normAutofit/>
          </a:bodyPr>
          <a:lstStyle/>
          <a:p>
            <a:r>
              <a:rPr lang="en-US">
                <a:solidFill>
                  <a:schemeClr val="tx1"/>
                </a:solidFill>
              </a:rPr>
              <a:t>Lecture Overview</a:t>
            </a:r>
          </a:p>
        </p:txBody>
      </p:sp>
      <p:sp>
        <p:nvSpPr>
          <p:cNvPr id="3" name="Content Placeholder 2">
            <a:extLst>
              <a:ext uri="{FF2B5EF4-FFF2-40B4-BE49-F238E27FC236}">
                <a16:creationId xmlns:a16="http://schemas.microsoft.com/office/drawing/2014/main" id="{2ED6F775-F792-4FEB-99CD-83C3F409EB8A}"/>
              </a:ext>
            </a:extLst>
          </p:cNvPr>
          <p:cNvSpPr>
            <a:spLocks noGrp="1"/>
          </p:cNvSpPr>
          <p:nvPr>
            <p:ph idx="1"/>
          </p:nvPr>
        </p:nvSpPr>
        <p:spPr>
          <a:xfrm>
            <a:off x="4219802" y="1045600"/>
            <a:ext cx="7006998" cy="3370634"/>
          </a:xfrm>
        </p:spPr>
        <p:txBody>
          <a:bodyPr anchor="b">
            <a:normAutofit/>
          </a:bodyPr>
          <a:lstStyle/>
          <a:p>
            <a:r>
              <a:rPr lang="en-US" sz="2000" dirty="0"/>
              <a:t>A) What is Religion?  </a:t>
            </a:r>
          </a:p>
          <a:p>
            <a:r>
              <a:rPr lang="en-US" sz="2000" dirty="0"/>
              <a:t>B) What is Religious Studies? </a:t>
            </a:r>
          </a:p>
          <a:p>
            <a:r>
              <a:rPr lang="en-US" sz="2000" dirty="0"/>
              <a:t>C) Meiji Religion: Separation of Buddhism &amp; Shinto; State Shinto &amp; Sect Shinto</a:t>
            </a:r>
          </a:p>
          <a:p>
            <a:r>
              <a:rPr lang="en-US" sz="2000" dirty="0"/>
              <a:t>D) Meiji Religion: New Religious Movements</a:t>
            </a:r>
          </a:p>
          <a:p>
            <a:endParaRPr lang="en-US" sz="2000" dirty="0"/>
          </a:p>
          <a:p>
            <a:endParaRPr lang="en-US" sz="2000" dirty="0"/>
          </a:p>
        </p:txBody>
      </p:sp>
      <p:cxnSp>
        <p:nvCxnSpPr>
          <p:cNvPr id="19" name="Straight Connector 18">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09069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10">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7A8D6D9-6FC7-4040-B745-F2AD98F3C249}"/>
              </a:ext>
            </a:extLst>
          </p:cNvPr>
          <p:cNvSpPr>
            <a:spLocks noGrp="1"/>
          </p:cNvSpPr>
          <p:nvPr>
            <p:ph type="title"/>
          </p:nvPr>
        </p:nvSpPr>
        <p:spPr>
          <a:xfrm>
            <a:off x="1024128" y="585216"/>
            <a:ext cx="5867061" cy="1499616"/>
          </a:xfrm>
        </p:spPr>
        <p:txBody>
          <a:bodyPr vert="horz" lIns="91440" tIns="45720" rIns="91440" bIns="45720" rtlCol="0" anchor="ctr">
            <a:normAutofit/>
          </a:bodyPr>
          <a:lstStyle/>
          <a:p>
            <a:r>
              <a:rPr lang="en-US" sz="2800"/>
              <a:t>A) What is Religion?  What is Religious Studies? How should we define these terms?</a:t>
            </a:r>
            <a:br>
              <a:rPr lang="en-US" sz="2800"/>
            </a:br>
            <a:endParaRPr lang="en-US" sz="2800"/>
          </a:p>
        </p:txBody>
      </p:sp>
      <p:pic>
        <p:nvPicPr>
          <p:cNvPr id="6" name="Content Placeholder 14">
            <a:extLst>
              <a:ext uri="{FF2B5EF4-FFF2-40B4-BE49-F238E27FC236}">
                <a16:creationId xmlns:a16="http://schemas.microsoft.com/office/drawing/2014/main" id="{777489FA-F01B-4A95-8C0A-FA9925B8EAD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024128" y="2571018"/>
            <a:ext cx="5867061" cy="3316164"/>
          </a:xfrm>
          <a:prstGeom prst="rect">
            <a:avLst/>
          </a:prstGeom>
        </p:spPr>
      </p:pic>
      <p:sp>
        <p:nvSpPr>
          <p:cNvPr id="9" name="Rectangle 12">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CB266C3-4870-4AA8-A7D9-97F7138F76E3}"/>
              </a:ext>
            </a:extLst>
          </p:cNvPr>
          <p:cNvSpPr>
            <a:spLocks noGrp="1"/>
          </p:cNvSpPr>
          <p:nvPr>
            <p:ph sz="half" idx="1"/>
          </p:nvPr>
        </p:nvSpPr>
        <p:spPr>
          <a:xfrm>
            <a:off x="8021490" y="585216"/>
            <a:ext cx="3527043" cy="5586984"/>
          </a:xfrm>
        </p:spPr>
        <p:txBody>
          <a:bodyPr vert="horz" lIns="45720" tIns="45720" rIns="45720" bIns="45720" rtlCol="0" anchor="ctr">
            <a:normAutofit fontScale="92500" lnSpcReduction="20000"/>
          </a:bodyPr>
          <a:lstStyle/>
          <a:p>
            <a:r>
              <a:rPr lang="en-US" altLang="ja-JP" sz="1900" dirty="0">
                <a:solidFill>
                  <a:srgbClr val="FFFFFF"/>
                </a:solidFill>
              </a:rPr>
              <a:t>Religion in “Modern Japan” is a particularly difficult topic in part because definitions of “religion can vary greatly.</a:t>
            </a:r>
          </a:p>
          <a:p>
            <a:r>
              <a:rPr lang="en-US" altLang="ja-JP" sz="1900" dirty="0">
                <a:solidFill>
                  <a:srgbClr val="FFFFFF"/>
                </a:solidFill>
              </a:rPr>
              <a:t>As we have seen, many scholars who follow “modernization theory” see religion as declining in modern societies.</a:t>
            </a:r>
          </a:p>
          <a:p>
            <a:r>
              <a:rPr lang="en-US" altLang="ja-JP" sz="1900" dirty="0">
                <a:solidFill>
                  <a:srgbClr val="FFFFFF"/>
                </a:solidFill>
              </a:rPr>
              <a:t>Many Japanese also argue that religion has little role in contemporary Japan.</a:t>
            </a:r>
          </a:p>
          <a:p>
            <a:r>
              <a:rPr lang="en-US" altLang="ja-JP" sz="1900" dirty="0">
                <a:solidFill>
                  <a:srgbClr val="FFFFFF"/>
                </a:solidFill>
              </a:rPr>
              <a:t>As we will see below, during the Meiji Period leaders of Japan argued that seeing the Emperor as divine was not “religious.”</a:t>
            </a:r>
          </a:p>
          <a:p>
            <a:r>
              <a:rPr lang="en-US" altLang="ja-JP" sz="1900" dirty="0">
                <a:solidFill>
                  <a:srgbClr val="FFFFFF"/>
                </a:solidFill>
              </a:rPr>
              <a:t>So before looking at a few aspects of “religion” in modern Japan, one needs to consider exactly what is meant by the term “religion”  Of course, there are many, conflicting definitions.  To start, where does the term come from?</a:t>
            </a:r>
            <a:r>
              <a:rPr lang="en-US" sz="1900" dirty="0">
                <a:solidFill>
                  <a:srgbClr val="FFFFFF"/>
                </a:solidFill>
              </a:rPr>
              <a:t> </a:t>
            </a:r>
          </a:p>
          <a:p>
            <a:endParaRPr lang="en-US" sz="1900" dirty="0">
              <a:solidFill>
                <a:srgbClr val="FFFFFF"/>
              </a:solidFill>
            </a:endParaRPr>
          </a:p>
          <a:p>
            <a:endParaRPr lang="en-US" sz="1900" dirty="0">
              <a:solidFill>
                <a:srgbClr val="FFFFFF"/>
              </a:solidFill>
            </a:endParaRPr>
          </a:p>
        </p:txBody>
      </p:sp>
    </p:spTree>
    <p:extLst>
      <p:ext uri="{BB962C8B-B14F-4D97-AF65-F5344CB8AC3E}">
        <p14:creationId xmlns:p14="http://schemas.microsoft.com/office/powerpoint/2010/main" val="3189823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10">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7A8D6D9-6FC7-4040-B745-F2AD98F3C249}"/>
              </a:ext>
            </a:extLst>
          </p:cNvPr>
          <p:cNvSpPr>
            <a:spLocks noGrp="1"/>
          </p:cNvSpPr>
          <p:nvPr>
            <p:ph type="title"/>
          </p:nvPr>
        </p:nvSpPr>
        <p:spPr>
          <a:xfrm>
            <a:off x="1024128" y="585216"/>
            <a:ext cx="5867061" cy="1499616"/>
          </a:xfrm>
        </p:spPr>
        <p:txBody>
          <a:bodyPr vert="horz" lIns="91440" tIns="45720" rIns="91440" bIns="45720" rtlCol="0" anchor="ctr">
            <a:normAutofit/>
          </a:bodyPr>
          <a:lstStyle/>
          <a:p>
            <a:r>
              <a:rPr lang="en-US" sz="2800"/>
              <a:t>A) What is Religion?  What is Religious Studies? How should we define these terms?</a:t>
            </a:r>
            <a:br>
              <a:rPr lang="en-US" sz="2800"/>
            </a:br>
            <a:endParaRPr lang="en-US" sz="2800"/>
          </a:p>
        </p:txBody>
      </p:sp>
      <p:pic>
        <p:nvPicPr>
          <p:cNvPr id="6" name="Content Placeholder 14">
            <a:extLst>
              <a:ext uri="{FF2B5EF4-FFF2-40B4-BE49-F238E27FC236}">
                <a16:creationId xmlns:a16="http://schemas.microsoft.com/office/drawing/2014/main" id="{777489FA-F01B-4A95-8C0A-FA9925B8EAD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024128" y="2571018"/>
            <a:ext cx="5867061" cy="3316164"/>
          </a:xfrm>
          <a:prstGeom prst="rect">
            <a:avLst/>
          </a:prstGeom>
        </p:spPr>
      </p:pic>
      <p:sp>
        <p:nvSpPr>
          <p:cNvPr id="9" name="Rectangle 12">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CB266C3-4870-4AA8-A7D9-97F7138F76E3}"/>
              </a:ext>
            </a:extLst>
          </p:cNvPr>
          <p:cNvSpPr>
            <a:spLocks noGrp="1"/>
          </p:cNvSpPr>
          <p:nvPr>
            <p:ph sz="half" idx="1"/>
          </p:nvPr>
        </p:nvSpPr>
        <p:spPr>
          <a:xfrm>
            <a:off x="8021490" y="585216"/>
            <a:ext cx="3527043" cy="5586984"/>
          </a:xfrm>
        </p:spPr>
        <p:txBody>
          <a:bodyPr vert="horz" lIns="45720" tIns="45720" rIns="45720" bIns="45720" rtlCol="0" anchor="ctr">
            <a:normAutofit/>
          </a:bodyPr>
          <a:lstStyle/>
          <a:p>
            <a:r>
              <a:rPr lang="en-US" altLang="ja-JP" sz="1900">
                <a:solidFill>
                  <a:srgbClr val="FFFFFF"/>
                </a:solidFill>
              </a:rPr>
              <a:t>“Religion” is probably derived from the Latin “religare” meaning “to bind”, giving the term “religio” “the bond or connection between man and the gods”.</a:t>
            </a:r>
          </a:p>
          <a:p>
            <a:r>
              <a:rPr lang="en-US" sz="1900">
                <a:solidFill>
                  <a:srgbClr val="FFFFFF"/>
                </a:solidFill>
              </a:rPr>
              <a:t>In analyzing “experience” one can differentiate between the external stimulus that causes the experience and the internal feeling or experience itself.</a:t>
            </a:r>
          </a:p>
          <a:p>
            <a:r>
              <a:rPr lang="en-US" sz="1900">
                <a:solidFill>
                  <a:srgbClr val="FFFFFF"/>
                </a:solidFill>
              </a:rPr>
              <a:t>Viewed through this lens, “religion” involves </a:t>
            </a:r>
            <a:r>
              <a:rPr lang="en-US" sz="1900" b="1">
                <a:solidFill>
                  <a:srgbClr val="FFFFFF"/>
                </a:solidFill>
              </a:rPr>
              <a:t>both </a:t>
            </a:r>
            <a:r>
              <a:rPr lang="en-US" sz="1900">
                <a:solidFill>
                  <a:srgbClr val="FFFFFF"/>
                </a:solidFill>
              </a:rPr>
              <a:t>the divine element that religions see as causing a human reaction, and the human reaction itself.</a:t>
            </a:r>
          </a:p>
          <a:p>
            <a:r>
              <a:rPr lang="en-US" sz="1900">
                <a:solidFill>
                  <a:srgbClr val="FFFFFF"/>
                </a:solidFill>
              </a:rPr>
              <a:t>What are some definitions of religion by famous scholars?</a:t>
            </a:r>
          </a:p>
          <a:p>
            <a:endParaRPr lang="en-US" sz="1900">
              <a:solidFill>
                <a:srgbClr val="FFFFFF"/>
              </a:solidFill>
            </a:endParaRPr>
          </a:p>
          <a:p>
            <a:endParaRPr lang="en-US" sz="1900">
              <a:solidFill>
                <a:srgbClr val="FFFFFF"/>
              </a:solidFill>
            </a:endParaRPr>
          </a:p>
        </p:txBody>
      </p:sp>
    </p:spTree>
    <p:extLst>
      <p:ext uri="{BB962C8B-B14F-4D97-AF65-F5344CB8AC3E}">
        <p14:creationId xmlns:p14="http://schemas.microsoft.com/office/powerpoint/2010/main" val="3705680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0D24994-4AC5-481D-BF67-99CE49FF0606}"/>
              </a:ext>
            </a:extLst>
          </p:cNvPr>
          <p:cNvSpPr>
            <a:spLocks noGrp="1"/>
          </p:cNvSpPr>
          <p:nvPr>
            <p:ph type="title"/>
          </p:nvPr>
        </p:nvSpPr>
        <p:spPr>
          <a:xfrm>
            <a:off x="1066800" y="326004"/>
            <a:ext cx="10058400" cy="1375576"/>
          </a:xfrm>
        </p:spPr>
        <p:txBody>
          <a:bodyPr>
            <a:normAutofit/>
          </a:bodyPr>
          <a:lstStyle/>
          <a:p>
            <a:pPr algn="ctr"/>
            <a:r>
              <a:rPr lang="en-US" dirty="0"/>
              <a:t>What are some definitions of  “Religion”?</a:t>
            </a:r>
          </a:p>
        </p:txBody>
      </p:sp>
      <p:sp>
        <p:nvSpPr>
          <p:cNvPr id="6" name="Content Placeholder 5">
            <a:extLst>
              <a:ext uri="{FF2B5EF4-FFF2-40B4-BE49-F238E27FC236}">
                <a16:creationId xmlns:a16="http://schemas.microsoft.com/office/drawing/2014/main" id="{F86DC060-4165-4D15-9C97-864BFF6FDAB4}"/>
              </a:ext>
            </a:extLst>
          </p:cNvPr>
          <p:cNvSpPr>
            <a:spLocks noGrp="1"/>
          </p:cNvSpPr>
          <p:nvPr>
            <p:ph sz="half" idx="1"/>
          </p:nvPr>
        </p:nvSpPr>
        <p:spPr>
          <a:xfrm>
            <a:off x="1066800" y="1701580"/>
            <a:ext cx="4754880" cy="4150580"/>
          </a:xfrm>
        </p:spPr>
        <p:txBody>
          <a:bodyPr>
            <a:normAutofit fontScale="85000" lnSpcReduction="10000"/>
          </a:bodyPr>
          <a:lstStyle/>
          <a:p>
            <a:r>
              <a:rPr lang="en-US" altLang="zh-TW" sz="3200" dirty="0">
                <a:latin typeface="Times New Roman" panose="02020603050405020304" pitchFamily="18" charset="0"/>
                <a:ea typeface="PMingLiU" panose="02020500000000000000" pitchFamily="18" charset="-120"/>
              </a:rPr>
              <a:t>Simple, but not necessarily un-useful, definitions of “religion” can be found in dictionaries.  Here is one such definition:</a:t>
            </a:r>
          </a:p>
          <a:p>
            <a:r>
              <a:rPr lang="en-US" altLang="zh-TW" sz="3200" dirty="0">
                <a:latin typeface="Times New Roman" panose="02020603050405020304" pitchFamily="18" charset="0"/>
                <a:ea typeface="PMingLiU" panose="02020500000000000000" pitchFamily="18" charset="-120"/>
              </a:rPr>
              <a:t>“The expression of man’s belief in and reverence for a superhuman power recognized as the creator and governor of the universe.”   - American Heritage Dictionary of the English Language</a:t>
            </a:r>
          </a:p>
          <a:p>
            <a:endParaRPr lang="en-US" dirty="0"/>
          </a:p>
        </p:txBody>
      </p:sp>
      <p:sp>
        <p:nvSpPr>
          <p:cNvPr id="7" name="Content Placeholder 6">
            <a:extLst>
              <a:ext uri="{FF2B5EF4-FFF2-40B4-BE49-F238E27FC236}">
                <a16:creationId xmlns:a16="http://schemas.microsoft.com/office/drawing/2014/main" id="{EAEFF1B9-A91F-4110-A194-845A14D1060D}"/>
              </a:ext>
            </a:extLst>
          </p:cNvPr>
          <p:cNvSpPr>
            <a:spLocks noGrp="1"/>
          </p:cNvSpPr>
          <p:nvPr>
            <p:ph sz="half" idx="2"/>
          </p:nvPr>
        </p:nvSpPr>
        <p:spPr>
          <a:xfrm>
            <a:off x="6370320" y="1701580"/>
            <a:ext cx="4754880" cy="4492486"/>
          </a:xfrm>
        </p:spPr>
        <p:txBody>
          <a:bodyPr>
            <a:noAutofit/>
          </a:bodyPr>
          <a:lstStyle/>
          <a:p>
            <a:r>
              <a:rPr lang="en-US" dirty="0"/>
              <a:t>While this definition might fit monotheistic or so-called “Abrahamic” religions quite well (Judaism, Christianity and Islam), it does not perhaps fit religions popular in Japan, such as Shinto and Buddhism.  </a:t>
            </a:r>
          </a:p>
          <a:p>
            <a:r>
              <a:rPr lang="en-US" dirty="0"/>
              <a:t>Shinto believes in many superhuman powers (</a:t>
            </a:r>
            <a:r>
              <a:rPr lang="en-US" i="1" dirty="0"/>
              <a:t>kam</a:t>
            </a:r>
            <a:r>
              <a:rPr lang="en-US" dirty="0"/>
              <a:t>i), some of the kami are human (such as great generals or Emperors), and it does not have an idea of a central, creator deity. </a:t>
            </a:r>
          </a:p>
          <a:p>
            <a:r>
              <a:rPr lang="en-US" dirty="0"/>
              <a:t>Most forms of Buddhism also lack the idea of a creator god, and the focus is more on a human realization such as “.</a:t>
            </a:r>
            <a:r>
              <a:rPr lang="en-US" i="1" dirty="0"/>
              <a:t> satori</a:t>
            </a:r>
            <a:r>
              <a:rPr lang="en-US" dirty="0"/>
              <a:t>” , “enlightenment.”</a:t>
            </a:r>
          </a:p>
        </p:txBody>
      </p:sp>
    </p:spTree>
    <p:extLst>
      <p:ext uri="{BB962C8B-B14F-4D97-AF65-F5344CB8AC3E}">
        <p14:creationId xmlns:p14="http://schemas.microsoft.com/office/powerpoint/2010/main" val="32798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8F27F-8665-4F4F-8CD3-5696153DAB82}"/>
              </a:ext>
            </a:extLst>
          </p:cNvPr>
          <p:cNvSpPr>
            <a:spLocks noGrp="1"/>
          </p:cNvSpPr>
          <p:nvPr>
            <p:ph type="title"/>
          </p:nvPr>
        </p:nvSpPr>
        <p:spPr/>
        <p:txBody>
          <a:bodyPr>
            <a:normAutofit/>
          </a:bodyPr>
          <a:lstStyle/>
          <a:p>
            <a:pPr algn="ctr"/>
            <a:r>
              <a:rPr lang="en-US" dirty="0"/>
              <a:t>What are some definitions of  “Religion”?</a:t>
            </a:r>
          </a:p>
        </p:txBody>
      </p:sp>
      <p:sp>
        <p:nvSpPr>
          <p:cNvPr id="3" name="Content Placeholder 2">
            <a:extLst>
              <a:ext uri="{FF2B5EF4-FFF2-40B4-BE49-F238E27FC236}">
                <a16:creationId xmlns:a16="http://schemas.microsoft.com/office/drawing/2014/main" id="{C13B50EE-0BD7-45A9-A8A6-6897F1FA9CF1}"/>
              </a:ext>
            </a:extLst>
          </p:cNvPr>
          <p:cNvSpPr>
            <a:spLocks noGrp="1"/>
          </p:cNvSpPr>
          <p:nvPr>
            <p:ph sz="half" idx="1"/>
          </p:nvPr>
        </p:nvSpPr>
        <p:spPr/>
        <p:txBody>
          <a:bodyPr>
            <a:normAutofit fontScale="92500" lnSpcReduction="20000"/>
          </a:bodyPr>
          <a:lstStyle/>
          <a:p>
            <a:r>
              <a:rPr lang="en-US" altLang="zh-TW" dirty="0">
                <a:latin typeface="Times New Roman" panose="02020603050405020304" pitchFamily="18" charset="0"/>
                <a:ea typeface="PMingLiU" panose="02020500000000000000" pitchFamily="18" charset="-120"/>
              </a:rPr>
              <a:t>Marxism and the thought of Karl Marx has a strong influence among Japanese intellectuals.  While Marx saw religion as having negative effects on humans he also viewed it as a key element in the oppression of the working class.  Here is probably his most famous statement on “religion”:</a:t>
            </a:r>
          </a:p>
          <a:p>
            <a:endParaRPr lang="en-US" altLang="zh-TW" dirty="0">
              <a:latin typeface="Times New Roman" panose="02020603050405020304" pitchFamily="18" charset="0"/>
              <a:ea typeface="PMingLiU" panose="02020500000000000000" pitchFamily="18" charset="-120"/>
            </a:endParaRPr>
          </a:p>
          <a:p>
            <a:r>
              <a:rPr lang="en-US" altLang="zh-TW" dirty="0">
                <a:latin typeface="Times New Roman" panose="02020603050405020304" pitchFamily="18" charset="0"/>
                <a:ea typeface="PMingLiU" panose="02020500000000000000" pitchFamily="18" charset="-120"/>
              </a:rPr>
              <a:t>“The supreme being for man is man.  Man makes religion; religion does not make man.  Religious distress is . . . the expression of real [economic] distress. Religion is the opium of the people.  Religion is only the illusory sun which revolves around man as long as he does not revolve around himself. ”   Karl Marx</a:t>
            </a:r>
          </a:p>
          <a:p>
            <a:endParaRPr lang="en-US" dirty="0"/>
          </a:p>
        </p:txBody>
      </p:sp>
      <p:sp>
        <p:nvSpPr>
          <p:cNvPr id="4" name="Content Placeholder 3">
            <a:extLst>
              <a:ext uri="{FF2B5EF4-FFF2-40B4-BE49-F238E27FC236}">
                <a16:creationId xmlns:a16="http://schemas.microsoft.com/office/drawing/2014/main" id="{EFD0DF79-7C75-4BF6-ADFB-83FBC2EEE027}"/>
              </a:ext>
            </a:extLst>
          </p:cNvPr>
          <p:cNvSpPr>
            <a:spLocks noGrp="1"/>
          </p:cNvSpPr>
          <p:nvPr>
            <p:ph sz="half" idx="2"/>
          </p:nvPr>
        </p:nvSpPr>
        <p:spPr/>
        <p:txBody>
          <a:bodyPr>
            <a:normAutofit fontScale="92500" lnSpcReduction="20000"/>
          </a:bodyPr>
          <a:lstStyle/>
          <a:p>
            <a:r>
              <a:rPr lang="en-US" dirty="0"/>
              <a:t>There is undoubtably an element of truth in the Marxist view that religion can be used as a tool by the upper classes to control and oppress the lower, working classes.  However, there are quite a few weaknesses to this approach:</a:t>
            </a:r>
          </a:p>
          <a:p>
            <a:pPr lvl="1"/>
            <a:r>
              <a:rPr lang="en-US" dirty="0"/>
              <a:t>Is the class aspect and oppression the primary, or even a main element of religion?  There can be said to be a value judgement here.</a:t>
            </a:r>
          </a:p>
          <a:p>
            <a:pPr lvl="1"/>
            <a:r>
              <a:rPr lang="en-US" dirty="0"/>
              <a:t>If religion is used as a means of oppression, is it not also used, maybe more often, as a means of liberation or rebellion (for example, look at the example of Dr. Martin Luther King and the Civil Rights </a:t>
            </a:r>
            <a:r>
              <a:rPr lang="en-US" dirty="0" err="1"/>
              <a:t>Mvt</a:t>
            </a:r>
            <a:r>
              <a:rPr lang="en-US" dirty="0"/>
              <a:t>.)</a:t>
            </a:r>
          </a:p>
          <a:p>
            <a:pPr marL="274320" lvl="1" indent="0">
              <a:buNone/>
            </a:pPr>
            <a:r>
              <a:rPr lang="en-US" dirty="0"/>
              <a:t>It could be argued that a definition such as this exhibits both a “Value Bias” and a “Theory Bias.”</a:t>
            </a:r>
          </a:p>
        </p:txBody>
      </p:sp>
    </p:spTree>
    <p:extLst>
      <p:ext uri="{BB962C8B-B14F-4D97-AF65-F5344CB8AC3E}">
        <p14:creationId xmlns:p14="http://schemas.microsoft.com/office/powerpoint/2010/main" val="249843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A59D-AE3F-49EA-BD08-A0B0AAFCEF5B}"/>
              </a:ext>
            </a:extLst>
          </p:cNvPr>
          <p:cNvSpPr>
            <a:spLocks noGrp="1"/>
          </p:cNvSpPr>
          <p:nvPr>
            <p:ph type="title"/>
          </p:nvPr>
        </p:nvSpPr>
        <p:spPr>
          <a:xfrm>
            <a:off x="609600" y="716022"/>
            <a:ext cx="10058400" cy="1102230"/>
          </a:xfrm>
        </p:spPr>
        <p:txBody>
          <a:bodyPr>
            <a:normAutofit/>
          </a:bodyPr>
          <a:lstStyle/>
          <a:p>
            <a:pPr algn="ctr"/>
            <a:r>
              <a:rPr lang="en-US" dirty="0"/>
              <a:t>What are some definitions of  “Religion”?</a:t>
            </a:r>
          </a:p>
        </p:txBody>
      </p:sp>
      <p:sp>
        <p:nvSpPr>
          <p:cNvPr id="3" name="Content Placeholder 2">
            <a:extLst>
              <a:ext uri="{FF2B5EF4-FFF2-40B4-BE49-F238E27FC236}">
                <a16:creationId xmlns:a16="http://schemas.microsoft.com/office/drawing/2014/main" id="{82D5B642-E547-4A37-B6E9-9E5A7C52190D}"/>
              </a:ext>
            </a:extLst>
          </p:cNvPr>
          <p:cNvSpPr>
            <a:spLocks noGrp="1"/>
          </p:cNvSpPr>
          <p:nvPr>
            <p:ph sz="half" idx="1"/>
          </p:nvPr>
        </p:nvSpPr>
        <p:spPr>
          <a:xfrm>
            <a:off x="1066800" y="1847461"/>
            <a:ext cx="4754880" cy="4599992"/>
          </a:xfrm>
        </p:spPr>
        <p:txBody>
          <a:bodyPr>
            <a:normAutofit lnSpcReduction="10000"/>
          </a:bodyPr>
          <a:lstStyle/>
          <a:p>
            <a:r>
              <a:rPr lang="en-US" dirty="0"/>
              <a:t>A different approach to defining religion is what is usually termed a “Functional Definition.”  </a:t>
            </a:r>
          </a:p>
          <a:p>
            <a:r>
              <a:rPr lang="en-US" altLang="ja-JP" dirty="0">
                <a:ea typeface="PMingLiU" panose="02020500000000000000" pitchFamily="18" charset="-120"/>
              </a:rPr>
              <a:t>A </a:t>
            </a:r>
            <a:r>
              <a:rPr lang="en-US" altLang="ja-JP" i="1" dirty="0">
                <a:ea typeface="PMingLiU" panose="02020500000000000000" pitchFamily="18" charset="-120"/>
              </a:rPr>
              <a:t>functional </a:t>
            </a:r>
            <a:r>
              <a:rPr lang="en-US" altLang="ja-JP" dirty="0">
                <a:ea typeface="PMingLiU" panose="02020500000000000000" pitchFamily="18" charset="-120"/>
              </a:rPr>
              <a:t>definition of religion defines religion by focusing on how religion is </a:t>
            </a:r>
            <a:r>
              <a:rPr lang="en-US" altLang="ja-JP" i="1" dirty="0">
                <a:ea typeface="PMingLiU" panose="02020500000000000000" pitchFamily="18" charset="-120"/>
              </a:rPr>
              <a:t>used </a:t>
            </a:r>
            <a:r>
              <a:rPr lang="en-US" altLang="ja-JP" dirty="0">
                <a:ea typeface="PMingLiU" panose="02020500000000000000" pitchFamily="18" charset="-120"/>
              </a:rPr>
              <a:t>or </a:t>
            </a:r>
            <a:r>
              <a:rPr lang="en-US" altLang="ja-JP" i="1" dirty="0">
                <a:ea typeface="PMingLiU" panose="02020500000000000000" pitchFamily="18" charset="-120"/>
              </a:rPr>
              <a:t>functions</a:t>
            </a:r>
            <a:r>
              <a:rPr lang="en-US" altLang="ja-JP" dirty="0">
                <a:ea typeface="PMingLiU" panose="02020500000000000000" pitchFamily="18" charset="-120"/>
              </a:rPr>
              <a:t> in human society rather than the </a:t>
            </a:r>
            <a:r>
              <a:rPr lang="en-US" altLang="ja-JP" i="1" dirty="0">
                <a:ea typeface="PMingLiU" panose="02020500000000000000" pitchFamily="18" charset="-120"/>
              </a:rPr>
              <a:t>content </a:t>
            </a:r>
            <a:r>
              <a:rPr lang="en-US" altLang="ja-JP" dirty="0">
                <a:ea typeface="PMingLiU" panose="02020500000000000000" pitchFamily="18" charset="-120"/>
              </a:rPr>
              <a:t>of the belief system or the tradition.  This may be more useful since it can be applied to a wide range of different types of religious traditions.</a:t>
            </a:r>
          </a:p>
          <a:p>
            <a:r>
              <a:rPr lang="en-US" dirty="0"/>
              <a:t>A famous example is one by Prof. Peter Berger, a sociologist at Boston University.  Sociology of Religion often uses this approach.</a:t>
            </a:r>
          </a:p>
        </p:txBody>
      </p:sp>
      <p:sp>
        <p:nvSpPr>
          <p:cNvPr id="4" name="Content Placeholder 3">
            <a:extLst>
              <a:ext uri="{FF2B5EF4-FFF2-40B4-BE49-F238E27FC236}">
                <a16:creationId xmlns:a16="http://schemas.microsoft.com/office/drawing/2014/main" id="{DCF153AD-1148-4F40-AA3E-3C321418DD9D}"/>
              </a:ext>
            </a:extLst>
          </p:cNvPr>
          <p:cNvSpPr>
            <a:spLocks noGrp="1"/>
          </p:cNvSpPr>
          <p:nvPr>
            <p:ph sz="half" idx="2"/>
          </p:nvPr>
        </p:nvSpPr>
        <p:spPr>
          <a:xfrm>
            <a:off x="6370320" y="1847461"/>
            <a:ext cx="4754880" cy="4004699"/>
          </a:xfrm>
        </p:spPr>
        <p:txBody>
          <a:bodyPr>
            <a:normAutofit lnSpcReduction="10000"/>
          </a:bodyPr>
          <a:lstStyle/>
          <a:p>
            <a:r>
              <a:rPr lang="en-US" altLang="zh-TW" sz="2400" dirty="0">
                <a:latin typeface="Times New Roman" panose="02020603050405020304" pitchFamily="18" charset="0"/>
                <a:ea typeface="PMingLiU" panose="02020500000000000000" pitchFamily="18" charset="-120"/>
              </a:rPr>
              <a:t>“Religion implies the farthest reach of man’s self-externalization, of his infusion of reality with his own meanings.  Religion implies that human order is projected into the totality of being.  Put differently, religion is the audacious attempt to conceive of the entire universe as being humanly significant.” Peter Berger, </a:t>
            </a:r>
            <a:r>
              <a:rPr lang="en-US" altLang="zh-TW" sz="2400" u="sng" dirty="0">
                <a:latin typeface="Times New Roman" panose="02020603050405020304" pitchFamily="18" charset="0"/>
                <a:ea typeface="PMingLiU" panose="02020500000000000000" pitchFamily="18" charset="-120"/>
              </a:rPr>
              <a:t>The Sacred Canopy</a:t>
            </a:r>
            <a:r>
              <a:rPr lang="en-US" altLang="zh-TW" sz="2400" dirty="0">
                <a:ea typeface="PMingLiU" panose="02020500000000000000" pitchFamily="18" charset="-120"/>
              </a:rPr>
              <a:t> </a:t>
            </a:r>
            <a:endParaRPr lang="en-US" altLang="ja-JP" sz="2400" dirty="0">
              <a:ea typeface="ＭＳ Ｐゴシック" panose="020B0600070205080204" pitchFamily="34" charset="-128"/>
            </a:endParaRPr>
          </a:p>
          <a:p>
            <a:endParaRPr lang="en-US" dirty="0"/>
          </a:p>
        </p:txBody>
      </p:sp>
    </p:spTree>
    <p:extLst>
      <p:ext uri="{BB962C8B-B14F-4D97-AF65-F5344CB8AC3E}">
        <p14:creationId xmlns:p14="http://schemas.microsoft.com/office/powerpoint/2010/main" val="1452993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A59D-AE3F-49EA-BD08-A0B0AAFCEF5B}"/>
              </a:ext>
            </a:extLst>
          </p:cNvPr>
          <p:cNvSpPr>
            <a:spLocks noGrp="1"/>
          </p:cNvSpPr>
          <p:nvPr>
            <p:ph type="title"/>
          </p:nvPr>
        </p:nvSpPr>
        <p:spPr>
          <a:xfrm>
            <a:off x="609600" y="716022"/>
            <a:ext cx="10058400" cy="646247"/>
          </a:xfrm>
        </p:spPr>
        <p:txBody>
          <a:bodyPr>
            <a:normAutofit fontScale="90000"/>
          </a:bodyPr>
          <a:lstStyle/>
          <a:p>
            <a:pPr algn="ctr"/>
            <a:r>
              <a:rPr lang="en-US" dirty="0"/>
              <a:t>What are some definitions of  “Religion”?</a:t>
            </a:r>
          </a:p>
        </p:txBody>
      </p:sp>
      <p:sp>
        <p:nvSpPr>
          <p:cNvPr id="3" name="Content Placeholder 2">
            <a:extLst>
              <a:ext uri="{FF2B5EF4-FFF2-40B4-BE49-F238E27FC236}">
                <a16:creationId xmlns:a16="http://schemas.microsoft.com/office/drawing/2014/main" id="{82D5B642-E547-4A37-B6E9-9E5A7C52190D}"/>
              </a:ext>
            </a:extLst>
          </p:cNvPr>
          <p:cNvSpPr>
            <a:spLocks noGrp="1"/>
          </p:cNvSpPr>
          <p:nvPr>
            <p:ph sz="half" idx="1"/>
          </p:nvPr>
        </p:nvSpPr>
        <p:spPr>
          <a:xfrm>
            <a:off x="1066800" y="1483567"/>
            <a:ext cx="4754880" cy="4963886"/>
          </a:xfrm>
        </p:spPr>
        <p:txBody>
          <a:bodyPr>
            <a:normAutofit fontScale="92500" lnSpcReduction="10000"/>
          </a:bodyPr>
          <a:lstStyle/>
          <a:p>
            <a:r>
              <a:rPr lang="en-US" dirty="0"/>
              <a:t>A Functional definition of “Religion”, such as Peter Berger’s, could apply to traditions as different as Christianity, Shinto, Confucianism and Buddhism.</a:t>
            </a:r>
          </a:p>
          <a:p>
            <a:r>
              <a:rPr lang="en-US" dirty="0"/>
              <a:t>For example, even though belief in higher beings is not very important in  Confucianism, this tradition could still be seen as a “religion” under Berger’s definition.  It is a system of meaning, that “projects human order into the totality of being.”  </a:t>
            </a:r>
          </a:p>
          <a:p>
            <a:r>
              <a:rPr lang="en-US" dirty="0"/>
              <a:t>Functional definitions tend to see systems that are not usually seen as “religious” (such as political or scientific systems) as being actually “religious.”  As we will see this has implications for the distinctions that the Meiji government tried to draw between Shinto rituals and Shinto practices (see below.)</a:t>
            </a:r>
          </a:p>
        </p:txBody>
      </p:sp>
      <p:sp>
        <p:nvSpPr>
          <p:cNvPr id="4" name="Content Placeholder 3">
            <a:extLst>
              <a:ext uri="{FF2B5EF4-FFF2-40B4-BE49-F238E27FC236}">
                <a16:creationId xmlns:a16="http://schemas.microsoft.com/office/drawing/2014/main" id="{DCF153AD-1148-4F40-AA3E-3C321418DD9D}"/>
              </a:ext>
            </a:extLst>
          </p:cNvPr>
          <p:cNvSpPr>
            <a:spLocks noGrp="1"/>
          </p:cNvSpPr>
          <p:nvPr>
            <p:ph sz="half" idx="2"/>
          </p:nvPr>
        </p:nvSpPr>
        <p:spPr>
          <a:xfrm>
            <a:off x="6370320" y="1483567"/>
            <a:ext cx="4754880" cy="4368593"/>
          </a:xfrm>
        </p:spPr>
        <p:txBody>
          <a:bodyPr>
            <a:normAutofit fontScale="92500" lnSpcReduction="10000"/>
          </a:bodyPr>
          <a:lstStyle/>
          <a:p>
            <a:r>
              <a:rPr lang="en-US" altLang="zh-TW" sz="2400" dirty="0">
                <a:latin typeface="Times New Roman" panose="02020603050405020304" pitchFamily="18" charset="0"/>
                <a:ea typeface="PMingLiU" panose="02020500000000000000" pitchFamily="18" charset="-120"/>
              </a:rPr>
              <a:t>“Religion implies the farthest reach of man’s self-externalization, of his infusion of reality with his own meanings.  Religion implies that human order is projected into the totality of being.  Put differently, religion is the audacious attempt to conceive of the entire universe as being humanly significant.” Peter Berger, </a:t>
            </a:r>
            <a:r>
              <a:rPr lang="en-US" altLang="zh-TW" sz="2400" u="sng" dirty="0">
                <a:latin typeface="Times New Roman" panose="02020603050405020304" pitchFamily="18" charset="0"/>
                <a:ea typeface="PMingLiU" panose="02020500000000000000" pitchFamily="18" charset="-120"/>
              </a:rPr>
              <a:t>The Sacred Canopy</a:t>
            </a:r>
            <a:r>
              <a:rPr lang="en-US" altLang="zh-TW" sz="2400" dirty="0">
                <a:ea typeface="PMingLiU" panose="02020500000000000000" pitchFamily="18" charset="-120"/>
              </a:rPr>
              <a:t> </a:t>
            </a:r>
            <a:endParaRPr lang="en-US" altLang="ja-JP" sz="2400" dirty="0">
              <a:ea typeface="ＭＳ Ｐゴシック" panose="020B0600070205080204" pitchFamily="34" charset="-128"/>
            </a:endParaRPr>
          </a:p>
          <a:p>
            <a:endParaRPr lang="en-US" dirty="0"/>
          </a:p>
        </p:txBody>
      </p:sp>
    </p:spTree>
    <p:extLst>
      <p:ext uri="{BB962C8B-B14F-4D97-AF65-F5344CB8AC3E}">
        <p14:creationId xmlns:p14="http://schemas.microsoft.com/office/powerpoint/2010/main" val="3188321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EFF43-4B4C-4F2C-BD9C-6C6CFC096D71}"/>
              </a:ext>
            </a:extLst>
          </p:cNvPr>
          <p:cNvSpPr>
            <a:spLocks noGrp="1"/>
          </p:cNvSpPr>
          <p:nvPr>
            <p:ph type="title"/>
          </p:nvPr>
        </p:nvSpPr>
        <p:spPr/>
        <p:txBody>
          <a:bodyPr>
            <a:normAutofit/>
          </a:bodyPr>
          <a:lstStyle/>
          <a:p>
            <a:pPr algn="ctr"/>
            <a:r>
              <a:rPr lang="en-US" dirty="0"/>
              <a:t>What are some definitions of  “Religion”?</a:t>
            </a:r>
          </a:p>
        </p:txBody>
      </p:sp>
      <p:sp>
        <p:nvSpPr>
          <p:cNvPr id="3" name="Content Placeholder 2">
            <a:extLst>
              <a:ext uri="{FF2B5EF4-FFF2-40B4-BE49-F238E27FC236}">
                <a16:creationId xmlns:a16="http://schemas.microsoft.com/office/drawing/2014/main" id="{F31741F5-7923-4F05-9E17-B75B2742A592}"/>
              </a:ext>
            </a:extLst>
          </p:cNvPr>
          <p:cNvSpPr>
            <a:spLocks noGrp="1"/>
          </p:cNvSpPr>
          <p:nvPr>
            <p:ph sz="half" idx="1"/>
          </p:nvPr>
        </p:nvSpPr>
        <p:spPr>
          <a:xfrm>
            <a:off x="1066800" y="2103120"/>
            <a:ext cx="4754880" cy="4232366"/>
          </a:xfrm>
        </p:spPr>
        <p:txBody>
          <a:bodyPr/>
          <a:lstStyle/>
          <a:p>
            <a:r>
              <a:rPr lang="en-US" dirty="0"/>
              <a:t>Another example of a “Functional” definition of the term “Religion” is the famous one given by the Christian theologian Paul Tillich.</a:t>
            </a:r>
          </a:p>
          <a:p>
            <a:r>
              <a:rPr lang="en-US" dirty="0"/>
              <a:t>Tillich uses the term “religious faith” but it can be applied to the term “religion.”  His definition of “religion” could be interpreted as religion having two components: a) asking an ultimate question (such as “What is the meaning of life?” or “Who is God?”) and then b) proposing an ultimate answer (such as “The meaning of life is ___________.”)</a:t>
            </a:r>
          </a:p>
        </p:txBody>
      </p:sp>
      <p:sp>
        <p:nvSpPr>
          <p:cNvPr id="4" name="Content Placeholder 3">
            <a:extLst>
              <a:ext uri="{FF2B5EF4-FFF2-40B4-BE49-F238E27FC236}">
                <a16:creationId xmlns:a16="http://schemas.microsoft.com/office/drawing/2014/main" id="{CFD467A6-0AEE-46CB-A301-8A5CFACA03E3}"/>
              </a:ext>
            </a:extLst>
          </p:cNvPr>
          <p:cNvSpPr>
            <a:spLocks noGrp="1"/>
          </p:cNvSpPr>
          <p:nvPr>
            <p:ph sz="half" idx="2"/>
          </p:nvPr>
        </p:nvSpPr>
        <p:spPr/>
        <p:txBody>
          <a:bodyPr>
            <a:normAutofit/>
          </a:bodyPr>
          <a:lstStyle/>
          <a:p>
            <a:r>
              <a:rPr lang="en-US" altLang="zh-TW" sz="2000" dirty="0">
                <a:latin typeface="Times New Roman" panose="02020603050405020304" pitchFamily="18" charset="0"/>
                <a:ea typeface="PMingLiU" panose="02020500000000000000" pitchFamily="18" charset="-120"/>
              </a:rPr>
              <a:t>“Religious faith is the state of being ultimately concerned; the dynamics of faith are the dynamics of man’s ultimate concern . . . Man, in contrast to other living beings, has spiritual concerns.  It is not only an unconditional demand which is one’s ultimate concern, it is also the promise of ultimate fulfillment which is accepted in the act of faith.” Paul Tillich, </a:t>
            </a:r>
            <a:r>
              <a:rPr lang="en-US" altLang="zh-TW" sz="2000" u="sng" dirty="0">
                <a:latin typeface="Times New Roman" panose="02020603050405020304" pitchFamily="18" charset="0"/>
                <a:ea typeface="PMingLiU" panose="02020500000000000000" pitchFamily="18" charset="-120"/>
              </a:rPr>
              <a:t>The Dynamics of Faith</a:t>
            </a:r>
            <a:endParaRPr lang="en-US" sz="2000" dirty="0"/>
          </a:p>
        </p:txBody>
      </p:sp>
    </p:spTree>
    <p:extLst>
      <p:ext uri="{BB962C8B-B14F-4D97-AF65-F5344CB8AC3E}">
        <p14:creationId xmlns:p14="http://schemas.microsoft.com/office/powerpoint/2010/main" val="18984029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18</TotalTime>
  <Words>2679</Words>
  <Application>Microsoft Office PowerPoint</Application>
  <PresentationFormat>Widescreen</PresentationFormat>
  <Paragraphs>91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Times New Roman</vt:lpstr>
      <vt:lpstr>Tw Cen MT</vt:lpstr>
      <vt:lpstr>Tw Cen MT Condensed</vt:lpstr>
      <vt:lpstr>Wingdings</vt:lpstr>
      <vt:lpstr>Wingdings 3</vt:lpstr>
      <vt:lpstr>Integral</vt:lpstr>
      <vt:lpstr>Religion in modern japan</vt:lpstr>
      <vt:lpstr>Lecture Overview</vt:lpstr>
      <vt:lpstr>A) What is Religion?  What is Religious Studies? How should we define these terms? </vt:lpstr>
      <vt:lpstr>A) What is Religion?  What is Religious Studies? How should we define these terms? </vt:lpstr>
      <vt:lpstr>What are some definitions of  “Religion”?</vt:lpstr>
      <vt:lpstr>What are some definitions of  “Religion”?</vt:lpstr>
      <vt:lpstr>What are some definitions of  “Religion”?</vt:lpstr>
      <vt:lpstr>What are some definitions of  “Religion”?</vt:lpstr>
      <vt:lpstr>What are some definitions of  “Religion”?</vt:lpstr>
      <vt:lpstr>What are some definitions of  “Religion”?</vt:lpstr>
      <vt:lpstr>What are some definitions of  “Religion”?</vt:lpstr>
      <vt:lpstr>What are some definitions of  “Religion”? Conclusions:</vt:lpstr>
      <vt:lpstr>B) What is Religious Studies? </vt:lpstr>
      <vt:lpstr>Meiji Religion: Separation of Buddhism &amp; Shinto; State Shinto &amp; Sect Shinto </vt:lpstr>
      <vt:lpstr>Meiji Religion: Separation of Buddhism &amp; Shinto; State Shinto &amp; Sect Shinto </vt:lpstr>
      <vt:lpstr>Meiji Religion: Separation of Buddhism &amp; Shinto; State Shinto &amp; Sect Shinto </vt:lpstr>
      <vt:lpstr>Meiji Religion: Separation of Buddhism &amp; Shinto; State Shinto &amp; Sect Shinto </vt:lpstr>
      <vt:lpstr>D) Meiji Religion: New Religious Movements </vt:lpstr>
      <vt:lpstr>D) Meiji Religion: New Religious Movements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Religion in modern japan</dc:title>
  <dc:creator>David Prejsnar</dc:creator>
  <cp:lastModifiedBy>David Prejsnar</cp:lastModifiedBy>
  <cp:revision>1</cp:revision>
  <dcterms:created xsi:type="dcterms:W3CDTF">2020-05-01T00:13:47Z</dcterms:created>
  <dcterms:modified xsi:type="dcterms:W3CDTF">2020-05-01T00:32:17Z</dcterms:modified>
</cp:coreProperties>
</file>