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8" r:id="rId1"/>
  </p:sldMasterIdLst>
  <p:notesMasterIdLst>
    <p:notesMasterId r:id="rId22"/>
  </p:notesMasterIdLst>
  <p:sldIdLst>
    <p:sldId id="369" r:id="rId2"/>
    <p:sldId id="361" r:id="rId3"/>
    <p:sldId id="370" r:id="rId4"/>
    <p:sldId id="389" r:id="rId5"/>
    <p:sldId id="390" r:id="rId6"/>
    <p:sldId id="391" r:id="rId7"/>
    <p:sldId id="392"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388"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9pPr>
  </p:defaultTextStyle>
  <p:extLst>
    <p:ext uri="{521415D9-36F7-43E2-AB2F-B90AF26B5E84}">
      <p14:sectionLst xmlns:p14="http://schemas.microsoft.com/office/powerpoint/2010/main">
        <p14:section name="Chapter 10 - Community Mediation" id="{9D49BBED-EE27-4B2B-A0D3-24C8D500C7ED}">
          <p14:sldIdLst>
            <p14:sldId id="369"/>
            <p14:sldId id="361"/>
            <p14:sldId id="370"/>
            <p14:sldId id="389"/>
            <p14:sldId id="390"/>
            <p14:sldId id="391"/>
            <p14:sldId id="392"/>
            <p14:sldId id="393"/>
            <p14:sldId id="394"/>
            <p14:sldId id="395"/>
            <p14:sldId id="396"/>
            <p14:sldId id="397"/>
            <p14:sldId id="398"/>
            <p14:sldId id="399"/>
            <p14:sldId id="400"/>
            <p14:sldId id="401"/>
            <p14:sldId id="402"/>
            <p14:sldId id="403"/>
            <p14:sldId id="404"/>
            <p14:sldId id="3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87244" autoAdjust="0"/>
  </p:normalViewPr>
  <p:slideViewPr>
    <p:cSldViewPr snapToGrid="0">
      <p:cViewPr varScale="1">
        <p:scale>
          <a:sx n="74" d="100"/>
          <a:sy n="74" d="100"/>
        </p:scale>
        <p:origin x="53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D4E5F-CB31-4F4B-A16E-F2C40A613FD6}" type="datetimeFigureOut">
              <a:rPr lang="en-US" smtClean="0"/>
              <a:t>6/5/2020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7A981-41F9-924A-8FA9-161EDABD43EE}" type="slidenum">
              <a:rPr lang="en-US" smtClean="0"/>
              <a:t>‹#›</a:t>
            </a:fld>
            <a:endParaRPr lang="en-US"/>
          </a:p>
        </p:txBody>
      </p:sp>
    </p:spTree>
    <p:extLst>
      <p:ext uri="{BB962C8B-B14F-4D97-AF65-F5344CB8AC3E}">
        <p14:creationId xmlns:p14="http://schemas.microsoft.com/office/powerpoint/2010/main" val="281809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7A981-41F9-924A-8FA9-161EDABD43EE}" type="slidenum">
              <a:rPr lang="en-US" smtClean="0"/>
              <a:t>1</a:t>
            </a:fld>
            <a:endParaRPr lang="en-US"/>
          </a:p>
        </p:txBody>
      </p:sp>
    </p:spTree>
    <p:extLst>
      <p:ext uri="{BB962C8B-B14F-4D97-AF65-F5344CB8AC3E}">
        <p14:creationId xmlns:p14="http://schemas.microsoft.com/office/powerpoint/2010/main" val="3528137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a:t>
            </a:r>
            <a:r>
              <a:rPr lang="en-CA" baseline="0"/>
              <a:t> look at Yemen’s civil war from 2015 to the present demonstrates a lot. What began as a minor disagreement between the country’s former head of state and the newly elected president quickly degenerated into a major conflict. This war has had devastating effects to both the public and the environment, almost with unprecedented outcomes. A civil war in this nation has lead to thousands of deaths, destruction of properties, starvation of people, and degradation of the environment. </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10</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Children</a:t>
            </a:r>
            <a:r>
              <a:rPr lang="en-CA" baseline="0"/>
              <a:t> in many of the underdeveloped nations experience significant obstacles in their attempts to gain education. Most of these barriers include lack of funds, insufficient schools to attend, and poor backgrounds. Many of these obstructions are more complex, including not having enough teachers in schools to poor education. Often, students do not receive the kind of education they deserve. Improving the quality of education in most of these areas can help to solve most of the social, economic, and environmental issues that have persisted for generations. Besides, improved educational opportunities would also solve most of the health issues faced in these areas. </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11</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Even</a:t>
            </a:r>
            <a:r>
              <a:rPr lang="en-CA" baseline="0"/>
              <a:t> though most of the countries in the world lack access to proper education, African countries are the most affected. In these nations, the level and quality of education is significantly low. Some of the countries that lack sufficient educational opportunities for their countries include Nigeria, Kenya, Mali, Niger, Burkina Faso, and Ethiopia. Outside Africa, countries with low education opportunities include Yemen, India, Pakistan, and Philippines. </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12</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Nearly</a:t>
            </a:r>
            <a:r>
              <a:rPr lang="en-CA" baseline="0"/>
              <a:t> half of the youth and upcoming generation are likely to lack the fundamental skills they require in life due to lack of educational opportunities. without the necessary actions, more than 800 million of the world youths will be left behind by the year 2030.  Due to poverty and other tough life situations in the most of the developing countries, millions of people face hard decisions between going to school or vending for their families. </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13</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From</a:t>
            </a:r>
            <a:r>
              <a:rPr lang="en-CA" baseline="0"/>
              <a:t> the above chart, it is clear that above all the obstacles that children face, gender is the most prevalent. In Pakistan, gender is a leading cause of lack of educational opportunities for girls. Unlike boys, girls in this country have limited chances of going and completing education. </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14</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From</a:t>
            </a:r>
            <a:r>
              <a:rPr lang="en-CA" baseline="0"/>
              <a:t> the</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15</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Some</a:t>
            </a:r>
            <a:r>
              <a:rPr lang="en-CA" baseline="0"/>
              <a:t> of the countries with poor health populations in the world include Chad, Syria, Guinea, Benin, Liberia, Afghanistan, and the Central African Republic, among others.</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16</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More</a:t>
            </a:r>
            <a:r>
              <a:rPr lang="en-CA" baseline="0"/>
              <a:t> than 90 percent of the world’s population is ill. In particular, one in 20 people in the world is ill. While these statistics might be years old, they offer a clear indication that health is an important aspect in the world. If anything is not done to improve people’s health outcomes, the costs, in terms of deaths and disease, would be significantly high.</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17</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This</a:t>
            </a:r>
            <a:r>
              <a:rPr lang="en-CA" baseline="0"/>
              <a:t> chart shows that nearly 54 percent of the world’s people have access to basic form of health coverage. The remaining percentage have no access to healthcare coverage.</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18</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19</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selected four most critical threats to the</a:t>
            </a:r>
            <a:r>
              <a:rPr lang="en-CA" baseline="0" dirty="0"/>
              <a:t> global environment are climate change, civil war, lack of educational opportunities,  as well as poor health of entire populations. While poor health of entire populations has an impact on the ecology, its impacts are less detrimental compared to other factors. As more pressure is levelled on reducing environmental impact, climate change increasing contributing to environmental impact. The other two factors also continue threatening the global environment today more than ever.</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2</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397A981-41F9-924A-8FA9-161EDABD43EE}" type="slidenum">
              <a:rPr lang="en-US" smtClean="0"/>
              <a:t>20</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Though the history of climate change is significantly</a:t>
            </a:r>
            <a:r>
              <a:rPr lang="en-CA" baseline="0" dirty="0"/>
              <a:t> long, much of the globe’s climate change has taken place since the post-industry era. The pre-industrial time is known to have experienced the least global warming. However, over the last 22 years, the world has warmed the most. In recent years, 2017 warmed the most compared to 2015.</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3</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relative terms, countries that are most affected are developing countries. Most</a:t>
            </a:r>
            <a:r>
              <a:rPr lang="en-CA" baseline="0" dirty="0"/>
              <a:t> of these countries are also the world’s poorest countries. As seen from the 2013 CRI, Honduras was the most affected countries, followed by Myanmar. Pakistan was the least affected country in this list (</a:t>
            </a:r>
            <a:r>
              <a:rPr lang="en-CA" baseline="0" dirty="0" err="1"/>
              <a:t>Kreft</a:t>
            </a:r>
            <a:r>
              <a:rPr lang="en-CA" baseline="0" dirty="0"/>
              <a:t> et al, 2015). </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4</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Though the history</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5</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From the above chart, the</a:t>
            </a:r>
            <a:r>
              <a:rPr lang="en-CA" baseline="0"/>
              <a:t> effects of climate change are real, visible, and far-reaching. The climate changes are impacting every aspect of the world, including ecosystems, human population, among others. The consequences of these changes, especially in the future, might lead to detrimental effects. While the above consequences are also expected in the future, they are also being experienced today.</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6</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Brown</a:t>
            </a:r>
            <a:r>
              <a:rPr lang="en-CA" baseline="0"/>
              <a:t> (2004) argues that war has a similar history and is as old as humanity. He argues that it affects every aspect of the environment today. He also says that the modern warfare is characterized by a significant departure from earlier wars. The period 1990-2000 witnessed increased wars more than the 1900s. Besides, he argues that from 1945 through 75, most countries either waged war to retain territories or gain independence. Equally, he says that today’s wars are few and internationalized. </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7</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a:t>
            </a:r>
            <a:r>
              <a:rPr lang="en-CA" baseline="0"/>
              <a:t> Most affected countries include </a:t>
            </a:r>
            <a:r>
              <a:rPr lang="en-CA" altLang="en-US" sz="1200">
                <a:solidFill>
                  <a:schemeClr val="tx1"/>
                </a:solidFill>
                <a:latin typeface="Calibri (Body)"/>
              </a:rPr>
              <a:t>Rwanda, the Democratic Republic of Congo, Central African Republic, Nigeria, Sudan, Somalia, Libya, and Egypt. Other countries include Iraq, Mexico, Afghanistan, Pakistan, Syria, and Yemen, among others.</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8</a:t>
            </a:fld>
            <a:endParaRPr lang="en-US"/>
          </a:p>
        </p:txBody>
      </p:sp>
    </p:spTree>
    <p:extLst>
      <p:ext uri="{BB962C8B-B14F-4D97-AF65-F5344CB8AC3E}">
        <p14:creationId xmlns:p14="http://schemas.microsoft.com/office/powerpoint/2010/main" val="1795793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50000"/>
              </a:lnSpc>
              <a:buFont typeface="Wingdings" pitchFamily="2" charset="2"/>
              <a:buNone/>
            </a:pPr>
            <a:r>
              <a:rPr lang="en-CA" altLang="en-US" sz="1600">
                <a:solidFill>
                  <a:schemeClr val="tx1"/>
                </a:solidFill>
                <a:latin typeface="Calibri (Body)"/>
              </a:rPr>
              <a:t>According to Thayer (2009), war has a profound effect on world population. He says that war often comes in different forms. He argues that these wars are often costly in terms of people killed.</a:t>
            </a:r>
            <a:r>
              <a:rPr lang="en-CA" altLang="en-US" sz="1600" baseline="0">
                <a:solidFill>
                  <a:schemeClr val="tx1"/>
                </a:solidFill>
                <a:latin typeface="Calibri (Body)"/>
              </a:rPr>
              <a:t> </a:t>
            </a:r>
            <a:r>
              <a:rPr lang="en-CA" altLang="en-US" sz="1600">
                <a:solidFill>
                  <a:schemeClr val="tx1"/>
                </a:solidFill>
                <a:latin typeface="Calibri (Body)"/>
              </a:rPr>
              <a:t>While population growth causes no war, civil wars often lead to population changes (Thayer, 2009).</a:t>
            </a:r>
            <a:r>
              <a:rPr lang="en-CA" altLang="en-US" sz="1600" baseline="0">
                <a:solidFill>
                  <a:schemeClr val="tx1"/>
                </a:solidFill>
                <a:latin typeface="Calibri (Body)"/>
              </a:rPr>
              <a:t> </a:t>
            </a:r>
            <a:r>
              <a:rPr lang="en-CA" altLang="en-US" sz="1600">
                <a:solidFill>
                  <a:schemeClr val="tx1"/>
                </a:solidFill>
                <a:latin typeface="Calibri (Body)"/>
              </a:rPr>
              <a:t>The adverse effects of some wars, including Iraq and Syria, on population show how their effects can cause negative consequences on world population</a:t>
            </a:r>
            <a:endParaRPr lang="en-CA" dirty="0"/>
          </a:p>
        </p:txBody>
      </p:sp>
      <p:sp>
        <p:nvSpPr>
          <p:cNvPr id="4" name="Slide Number Placeholder 3"/>
          <p:cNvSpPr>
            <a:spLocks noGrp="1"/>
          </p:cNvSpPr>
          <p:nvPr>
            <p:ph type="sldNum" sz="quarter" idx="10"/>
          </p:nvPr>
        </p:nvSpPr>
        <p:spPr/>
        <p:txBody>
          <a:bodyPr/>
          <a:lstStyle/>
          <a:p>
            <a:fld id="{1397A981-41F9-924A-8FA9-161EDABD43EE}" type="slidenum">
              <a:rPr lang="en-US" smtClean="0"/>
              <a:t>9</a:t>
            </a:fld>
            <a:endParaRPr lang="en-US"/>
          </a:p>
        </p:txBody>
      </p:sp>
    </p:spTree>
    <p:extLst>
      <p:ext uri="{BB962C8B-B14F-4D97-AF65-F5344CB8AC3E}">
        <p14:creationId xmlns:p14="http://schemas.microsoft.com/office/powerpoint/2010/main" val="179579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6/5/2020</a:t>
            </a:fld>
            <a:endParaRPr lang="en-US" dirty="0"/>
          </a:p>
        </p:txBody>
      </p:sp>
      <p:sp>
        <p:nvSpPr>
          <p:cNvPr id="5" name="Footer Placeholder 4"/>
          <p:cNvSpPr>
            <a:spLocks noGrp="1"/>
          </p:cNvSpPr>
          <p:nvPr>
            <p:ph type="ftr" sz="quarter" idx="11"/>
          </p:nvPr>
        </p:nvSpPr>
        <p:spPr/>
        <p:txBody>
          <a:bodyPr/>
          <a:lstStyle/>
          <a:p>
            <a:r>
              <a:rPr lang="en-CA"/>
              <a:t>Copyright 2019 Emond Montgomery Publications</a:t>
            </a:r>
          </a:p>
        </p:txBody>
      </p:sp>
      <p:sp>
        <p:nvSpPr>
          <p:cNvPr id="6" name="Slide Number Placeholder 5"/>
          <p:cNvSpPr>
            <a:spLocks noGrp="1"/>
          </p:cNvSpPr>
          <p:nvPr>
            <p:ph type="sldNum" sz="quarter" idx="12"/>
          </p:nvPr>
        </p:nvSpPr>
        <p:spPr/>
        <p:txBody>
          <a:bodyPr/>
          <a:lstStyle/>
          <a:p>
            <a:fld id="{E4F0DA92-AE81-492F-8457-42CBFE67B95A}" type="slidenum">
              <a:rPr lang="en-CA" smtClean="0"/>
              <a:t>‹#›</a:t>
            </a:fld>
            <a:endParaRPr lang="en-C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76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6/5/2020</a:t>
            </a:fld>
            <a:endParaRPr lang="en-US" dirty="0"/>
          </a:p>
        </p:txBody>
      </p:sp>
      <p:sp>
        <p:nvSpPr>
          <p:cNvPr id="5" name="Footer Placeholder 4"/>
          <p:cNvSpPr>
            <a:spLocks noGrp="1"/>
          </p:cNvSpPr>
          <p:nvPr>
            <p:ph type="ftr" sz="quarter" idx="11"/>
          </p:nvPr>
        </p:nvSpPr>
        <p:spPr/>
        <p:txBody>
          <a:bodyPr/>
          <a:lstStyle/>
          <a:p>
            <a:r>
              <a:rPr lang="en-CA"/>
              <a:t>Copyright 2019 Emond Montgomery Publications</a:t>
            </a:r>
          </a:p>
        </p:txBody>
      </p:sp>
      <p:sp>
        <p:nvSpPr>
          <p:cNvPr id="6" name="Slide Number Placeholder 5"/>
          <p:cNvSpPr>
            <a:spLocks noGrp="1"/>
          </p:cNvSpPr>
          <p:nvPr>
            <p:ph type="sldNum" sz="quarter" idx="12"/>
          </p:nvPr>
        </p:nvSpPr>
        <p:spPr/>
        <p:txBody>
          <a:bodyPr/>
          <a:lstStyle/>
          <a:p>
            <a:fld id="{E4F0DA92-AE81-492F-8457-42CBFE67B95A}" type="slidenum">
              <a:rPr lang="en-CA" smtClean="0"/>
              <a:t>‹#›</a:t>
            </a:fld>
            <a:endParaRPr lang="en-CA"/>
          </a:p>
        </p:txBody>
      </p:sp>
    </p:spTree>
    <p:extLst>
      <p:ext uri="{BB962C8B-B14F-4D97-AF65-F5344CB8AC3E}">
        <p14:creationId xmlns:p14="http://schemas.microsoft.com/office/powerpoint/2010/main" val="34210248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6/5/2020</a:t>
            </a:fld>
            <a:endParaRPr lang="en-US" dirty="0"/>
          </a:p>
        </p:txBody>
      </p:sp>
      <p:sp>
        <p:nvSpPr>
          <p:cNvPr id="5" name="Footer Placeholder 4"/>
          <p:cNvSpPr>
            <a:spLocks noGrp="1"/>
          </p:cNvSpPr>
          <p:nvPr>
            <p:ph type="ftr" sz="quarter" idx="11"/>
          </p:nvPr>
        </p:nvSpPr>
        <p:spPr/>
        <p:txBody>
          <a:bodyPr/>
          <a:lstStyle/>
          <a:p>
            <a:r>
              <a:rPr lang="en-CA"/>
              <a:t>Copyright 2019 Emond Montgomery Publications</a:t>
            </a:r>
          </a:p>
        </p:txBody>
      </p:sp>
      <p:sp>
        <p:nvSpPr>
          <p:cNvPr id="6" name="Slide Number Placeholder 5"/>
          <p:cNvSpPr>
            <a:spLocks noGrp="1"/>
          </p:cNvSpPr>
          <p:nvPr>
            <p:ph type="sldNum" sz="quarter" idx="12"/>
          </p:nvPr>
        </p:nvSpPr>
        <p:spPr/>
        <p:txBody>
          <a:bodyPr/>
          <a:lstStyle/>
          <a:p>
            <a:fld id="{E4F0DA92-AE81-492F-8457-42CBFE67B95A}" type="slidenum">
              <a:rPr lang="en-CA" smtClean="0"/>
              <a:t>‹#›</a:t>
            </a:fld>
            <a:endParaRPr lang="en-CA"/>
          </a:p>
        </p:txBody>
      </p:sp>
    </p:spTree>
    <p:extLst>
      <p:ext uri="{BB962C8B-B14F-4D97-AF65-F5344CB8AC3E}">
        <p14:creationId xmlns:p14="http://schemas.microsoft.com/office/powerpoint/2010/main" val="20748120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6/5/2020</a:t>
            </a:fld>
            <a:endParaRPr lang="en-US" dirty="0"/>
          </a:p>
        </p:txBody>
      </p:sp>
      <p:sp>
        <p:nvSpPr>
          <p:cNvPr id="5" name="Footer Placeholder 4"/>
          <p:cNvSpPr>
            <a:spLocks noGrp="1"/>
          </p:cNvSpPr>
          <p:nvPr>
            <p:ph type="ftr" sz="quarter" idx="11"/>
          </p:nvPr>
        </p:nvSpPr>
        <p:spPr/>
        <p:txBody>
          <a:bodyPr/>
          <a:lstStyle/>
          <a:p>
            <a:r>
              <a:rPr lang="en-CA"/>
              <a:t>Copyright 2019 Emond Montgomery Publications</a:t>
            </a:r>
          </a:p>
        </p:txBody>
      </p:sp>
      <p:sp>
        <p:nvSpPr>
          <p:cNvPr id="6" name="Slide Number Placeholder 5"/>
          <p:cNvSpPr>
            <a:spLocks noGrp="1"/>
          </p:cNvSpPr>
          <p:nvPr>
            <p:ph type="sldNum" sz="quarter" idx="12"/>
          </p:nvPr>
        </p:nvSpPr>
        <p:spPr/>
        <p:txBody>
          <a:bodyPr/>
          <a:lstStyle/>
          <a:p>
            <a:fld id="{E4F0DA92-AE81-492F-8457-42CBFE67B95A}" type="slidenum">
              <a:rPr lang="en-CA" smtClean="0"/>
              <a:t>‹#›</a:t>
            </a:fld>
            <a:endParaRPr lang="en-CA"/>
          </a:p>
        </p:txBody>
      </p:sp>
    </p:spTree>
    <p:extLst>
      <p:ext uri="{BB962C8B-B14F-4D97-AF65-F5344CB8AC3E}">
        <p14:creationId xmlns:p14="http://schemas.microsoft.com/office/powerpoint/2010/main" val="75233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6/5/2020</a:t>
            </a:fld>
            <a:endParaRPr lang="en-US" dirty="0"/>
          </a:p>
        </p:txBody>
      </p:sp>
      <p:sp>
        <p:nvSpPr>
          <p:cNvPr id="5" name="Footer Placeholder 4"/>
          <p:cNvSpPr>
            <a:spLocks noGrp="1"/>
          </p:cNvSpPr>
          <p:nvPr>
            <p:ph type="ftr" sz="quarter" idx="11"/>
          </p:nvPr>
        </p:nvSpPr>
        <p:spPr/>
        <p:txBody>
          <a:bodyPr/>
          <a:lstStyle/>
          <a:p>
            <a:r>
              <a:rPr lang="en-CA"/>
              <a:t>Copyright 2019 Emond Montgomery Publications</a:t>
            </a:r>
          </a:p>
        </p:txBody>
      </p:sp>
      <p:sp>
        <p:nvSpPr>
          <p:cNvPr id="6" name="Slide Number Placeholder 5"/>
          <p:cNvSpPr>
            <a:spLocks noGrp="1"/>
          </p:cNvSpPr>
          <p:nvPr>
            <p:ph type="sldNum" sz="quarter" idx="12"/>
          </p:nvPr>
        </p:nvSpPr>
        <p:spPr/>
        <p:txBody>
          <a:bodyPr/>
          <a:lstStyle/>
          <a:p>
            <a:fld id="{E4F0DA92-AE81-492F-8457-42CBFE67B95A}" type="slidenum">
              <a:rPr lang="en-CA" smtClean="0"/>
              <a:t>‹#›</a:t>
            </a:fld>
            <a:endParaRPr lang="en-C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4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6/5/2020</a:t>
            </a:fld>
            <a:endParaRPr lang="en-US" dirty="0"/>
          </a:p>
        </p:txBody>
      </p:sp>
      <p:sp>
        <p:nvSpPr>
          <p:cNvPr id="6" name="Footer Placeholder 5"/>
          <p:cNvSpPr>
            <a:spLocks noGrp="1"/>
          </p:cNvSpPr>
          <p:nvPr>
            <p:ph type="ftr" sz="quarter" idx="11"/>
          </p:nvPr>
        </p:nvSpPr>
        <p:spPr/>
        <p:txBody>
          <a:bodyPr/>
          <a:lstStyle/>
          <a:p>
            <a:r>
              <a:rPr lang="en-CA"/>
              <a:t>Copyright 2019 Emond Montgomery Publications</a:t>
            </a:r>
          </a:p>
        </p:txBody>
      </p:sp>
      <p:sp>
        <p:nvSpPr>
          <p:cNvPr id="7" name="Slide Number Placeholder 6"/>
          <p:cNvSpPr>
            <a:spLocks noGrp="1"/>
          </p:cNvSpPr>
          <p:nvPr>
            <p:ph type="sldNum" sz="quarter" idx="12"/>
          </p:nvPr>
        </p:nvSpPr>
        <p:spPr/>
        <p:txBody>
          <a:bodyPr/>
          <a:lstStyle/>
          <a:p>
            <a:fld id="{E4F0DA92-AE81-492F-8457-42CBFE67B95A}" type="slidenum">
              <a:rPr lang="en-CA" smtClean="0"/>
              <a:t>‹#›</a:t>
            </a:fld>
            <a:endParaRPr lang="en-CA"/>
          </a:p>
        </p:txBody>
      </p:sp>
    </p:spTree>
    <p:extLst>
      <p:ext uri="{BB962C8B-B14F-4D97-AF65-F5344CB8AC3E}">
        <p14:creationId xmlns:p14="http://schemas.microsoft.com/office/powerpoint/2010/main" val="72385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6/5/2020</a:t>
            </a:fld>
            <a:endParaRPr lang="en-US" dirty="0"/>
          </a:p>
        </p:txBody>
      </p:sp>
      <p:sp>
        <p:nvSpPr>
          <p:cNvPr id="8" name="Footer Placeholder 7"/>
          <p:cNvSpPr>
            <a:spLocks noGrp="1"/>
          </p:cNvSpPr>
          <p:nvPr>
            <p:ph type="ftr" sz="quarter" idx="11"/>
          </p:nvPr>
        </p:nvSpPr>
        <p:spPr/>
        <p:txBody>
          <a:bodyPr/>
          <a:lstStyle/>
          <a:p>
            <a:r>
              <a:rPr lang="en-CA"/>
              <a:t>Copyright 2019 Emond Montgomery Publications</a:t>
            </a:r>
          </a:p>
        </p:txBody>
      </p:sp>
      <p:sp>
        <p:nvSpPr>
          <p:cNvPr id="9" name="Slide Number Placeholder 8"/>
          <p:cNvSpPr>
            <a:spLocks noGrp="1"/>
          </p:cNvSpPr>
          <p:nvPr>
            <p:ph type="sldNum" sz="quarter" idx="12"/>
          </p:nvPr>
        </p:nvSpPr>
        <p:spPr/>
        <p:txBody>
          <a:bodyPr/>
          <a:lstStyle/>
          <a:p>
            <a:fld id="{E4F0DA92-AE81-492F-8457-42CBFE67B95A}" type="slidenum">
              <a:rPr lang="en-CA" smtClean="0"/>
              <a:t>‹#›</a:t>
            </a:fld>
            <a:endParaRPr lang="en-CA"/>
          </a:p>
        </p:txBody>
      </p:sp>
    </p:spTree>
    <p:extLst>
      <p:ext uri="{BB962C8B-B14F-4D97-AF65-F5344CB8AC3E}">
        <p14:creationId xmlns:p14="http://schemas.microsoft.com/office/powerpoint/2010/main" val="265146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6/5/2020</a:t>
            </a:fld>
            <a:endParaRPr lang="en-US" dirty="0"/>
          </a:p>
        </p:txBody>
      </p:sp>
      <p:sp>
        <p:nvSpPr>
          <p:cNvPr id="4" name="Footer Placeholder 3"/>
          <p:cNvSpPr>
            <a:spLocks noGrp="1"/>
          </p:cNvSpPr>
          <p:nvPr>
            <p:ph type="ftr" sz="quarter" idx="11"/>
          </p:nvPr>
        </p:nvSpPr>
        <p:spPr/>
        <p:txBody>
          <a:bodyPr/>
          <a:lstStyle/>
          <a:p>
            <a:r>
              <a:rPr lang="en-CA"/>
              <a:t>Copyright 2019 Emond Montgomery Publications</a:t>
            </a:r>
          </a:p>
        </p:txBody>
      </p:sp>
      <p:sp>
        <p:nvSpPr>
          <p:cNvPr id="5" name="Slide Number Placeholder 4"/>
          <p:cNvSpPr>
            <a:spLocks noGrp="1"/>
          </p:cNvSpPr>
          <p:nvPr>
            <p:ph type="sldNum" sz="quarter" idx="12"/>
          </p:nvPr>
        </p:nvSpPr>
        <p:spPr/>
        <p:txBody>
          <a:bodyPr/>
          <a:lstStyle/>
          <a:p>
            <a:fld id="{E4F0DA92-AE81-492F-8457-42CBFE67B95A}" type="slidenum">
              <a:rPr lang="en-CA" smtClean="0"/>
              <a:t>‹#›</a:t>
            </a:fld>
            <a:endParaRPr lang="en-CA"/>
          </a:p>
        </p:txBody>
      </p:sp>
    </p:spTree>
    <p:extLst>
      <p:ext uri="{BB962C8B-B14F-4D97-AF65-F5344CB8AC3E}">
        <p14:creationId xmlns:p14="http://schemas.microsoft.com/office/powerpoint/2010/main" val="109469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smtClean="0"/>
              <a:t>6/5/2020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CA"/>
              <a:t>Copyright 2019 Emond Montgomery Publications</a:t>
            </a:r>
          </a:p>
        </p:txBody>
      </p:sp>
      <p:sp>
        <p:nvSpPr>
          <p:cNvPr id="9" name="Slide Number Placeholder 8"/>
          <p:cNvSpPr>
            <a:spLocks noGrp="1"/>
          </p:cNvSpPr>
          <p:nvPr>
            <p:ph type="sldNum" sz="quarter" idx="12"/>
          </p:nvPr>
        </p:nvSpPr>
        <p:spPr/>
        <p:txBody>
          <a:bodyPr/>
          <a:lstStyle/>
          <a:p>
            <a:fld id="{E4F0DA92-AE81-492F-8457-42CBFE67B95A}" type="slidenum">
              <a:rPr lang="en-CA" smtClean="0"/>
              <a:t>‹#›</a:t>
            </a:fld>
            <a:endParaRPr lang="en-CA"/>
          </a:p>
        </p:txBody>
      </p:sp>
    </p:spTree>
    <p:extLst>
      <p:ext uri="{BB962C8B-B14F-4D97-AF65-F5344CB8AC3E}">
        <p14:creationId xmlns:p14="http://schemas.microsoft.com/office/powerpoint/2010/main" val="34811158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smtClean="0"/>
              <a:t>6/5/2020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CA"/>
              <a:t>Copyright 2019 Emond Montgomery Publications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4F0DA92-AE81-492F-8457-42CBFE67B95A}" type="slidenum">
              <a:rPr lang="en-CA" smtClean="0"/>
              <a:t>‹#›</a:t>
            </a:fld>
            <a:endParaRPr lang="en-CA"/>
          </a:p>
        </p:txBody>
      </p:sp>
    </p:spTree>
    <p:extLst>
      <p:ext uri="{BB962C8B-B14F-4D97-AF65-F5344CB8AC3E}">
        <p14:creationId xmlns:p14="http://schemas.microsoft.com/office/powerpoint/2010/main" val="380796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t>6/5/2020</a:t>
            </a:fld>
            <a:endParaRPr lang="en-US" dirty="0"/>
          </a:p>
        </p:txBody>
      </p:sp>
      <p:sp>
        <p:nvSpPr>
          <p:cNvPr id="6" name="Footer Placeholder 5"/>
          <p:cNvSpPr>
            <a:spLocks noGrp="1"/>
          </p:cNvSpPr>
          <p:nvPr>
            <p:ph type="ftr" sz="quarter" idx="11"/>
          </p:nvPr>
        </p:nvSpPr>
        <p:spPr/>
        <p:txBody>
          <a:bodyPr/>
          <a:lstStyle/>
          <a:p>
            <a:r>
              <a:rPr lang="en-CA"/>
              <a:t>Copyright 2019 Emond Montgomery Publications</a:t>
            </a:r>
          </a:p>
        </p:txBody>
      </p:sp>
      <p:sp>
        <p:nvSpPr>
          <p:cNvPr id="7" name="Slide Number Placeholder 6"/>
          <p:cNvSpPr>
            <a:spLocks noGrp="1"/>
          </p:cNvSpPr>
          <p:nvPr>
            <p:ph type="sldNum" sz="quarter" idx="12"/>
          </p:nvPr>
        </p:nvSpPr>
        <p:spPr/>
        <p:txBody>
          <a:bodyPr/>
          <a:lstStyle/>
          <a:p>
            <a:fld id="{E4F0DA92-AE81-492F-8457-42CBFE67B95A}" type="slidenum">
              <a:rPr lang="en-CA" smtClean="0"/>
              <a:t>‹#›</a:t>
            </a:fld>
            <a:endParaRPr lang="en-CA"/>
          </a:p>
        </p:txBody>
      </p:sp>
    </p:spTree>
    <p:extLst>
      <p:ext uri="{BB962C8B-B14F-4D97-AF65-F5344CB8AC3E}">
        <p14:creationId xmlns:p14="http://schemas.microsoft.com/office/powerpoint/2010/main" val="143831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smtClean="0"/>
              <a:pPr/>
              <a:t>6/5/2020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CA"/>
              <a:t>Copyright 2019 Emond Montgomery Publications</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4F0DA92-AE81-492F-8457-42CBFE67B95A}" type="slidenum">
              <a:rPr lang="en-CA" smtClean="0"/>
              <a:t>‹#›</a:t>
            </a:fld>
            <a:endParaRPr lang="en-CA"/>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45234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who.int/news-room/fact-sheets/detail/climate-change-and-health" TargetMode="External"/><Relationship Id="rId5" Type="http://schemas.openxmlformats.org/officeDocument/2006/relationships/hyperlink" Target="https://www.healthaffairs.org/do/10.1377/hblog20181218.278288/full/" TargetMode="External"/><Relationship Id="rId4" Type="http://schemas.openxmlformats.org/officeDocument/2006/relationships/hyperlink" Target="https://germanwatch.org/sites/germanwatch.org/files/publication/10333.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D98A4B-151E-E447-97B8-85CE566A85A7}"/>
              </a:ext>
            </a:extLst>
          </p:cNvPr>
          <p:cNvSpPr>
            <a:spLocks noGrp="1"/>
          </p:cNvSpPr>
          <p:nvPr>
            <p:ph type="ctrTitle"/>
          </p:nvPr>
        </p:nvSpPr>
        <p:spPr>
          <a:xfrm>
            <a:off x="822960" y="1983346"/>
            <a:ext cx="7543800" cy="1867437"/>
          </a:xfrm>
        </p:spPr>
        <p:txBody>
          <a:bodyPr>
            <a:normAutofit/>
          </a:bodyPr>
          <a:lstStyle/>
          <a:p>
            <a:r>
              <a:rPr lang="en-CA" sz="4000" dirty="0">
                <a:solidFill>
                  <a:schemeClr val="tx1"/>
                </a:solidFill>
                <a:latin typeface="Times New Roman" pitchFamily="18" charset="0"/>
                <a:cs typeface="Times New Roman" pitchFamily="18" charset="0"/>
              </a:rPr>
              <a:t>Assignment 3a – Threats to the Global Environment </a:t>
            </a:r>
            <a:endParaRPr lang="en-US" sz="4000" dirty="0">
              <a:solidFill>
                <a:schemeClr val="tx1"/>
              </a:solidFill>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3FD7F400-DCD8-3943-BF45-B35ED8E4E5CF}"/>
              </a:ext>
            </a:extLst>
          </p:cNvPr>
          <p:cNvSpPr>
            <a:spLocks noGrp="1"/>
          </p:cNvSpPr>
          <p:nvPr>
            <p:ph type="subTitle" idx="1"/>
          </p:nvPr>
        </p:nvSpPr>
        <p:spPr>
          <a:xfrm>
            <a:off x="825038" y="4391694"/>
            <a:ext cx="7543800" cy="1867437"/>
          </a:xfrm>
        </p:spPr>
        <p:txBody>
          <a:bodyPr>
            <a:normAutofit/>
          </a:bodyPr>
          <a:lstStyle/>
          <a:p>
            <a:pPr algn="ctr"/>
            <a:endParaRPr lang="en-US" b="1" dirty="0"/>
          </a:p>
          <a:p>
            <a:pPr algn="ctr"/>
            <a:r>
              <a:rPr lang="en-US" b="1"/>
              <a:t>SOC450</a:t>
            </a:r>
            <a:r>
              <a:rPr lang="en-US" b="1" dirty="0"/>
              <a:t>_Solution to Global Issues </a:t>
            </a:r>
            <a:endParaRPr lang="en-US" dirty="0"/>
          </a:p>
          <a:p>
            <a:endParaRPr lang="en-US" cap="none"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62622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p:txBody>
          <a:bodyPr>
            <a:normAutofit/>
          </a:bodyPr>
          <a:lstStyle/>
          <a:p>
            <a:r>
              <a:rPr lang="en-CA" sz="4000" dirty="0">
                <a:solidFill>
                  <a:schemeClr val="tx1"/>
                </a:solidFill>
                <a:latin typeface="Times New Roman" pitchFamily="18" charset="0"/>
                <a:cs typeface="Times New Roman" pitchFamily="18" charset="0"/>
              </a:rPr>
              <a:t>Civil War</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822959" y="1845734"/>
            <a:ext cx="7589520" cy="4389120"/>
          </a:xfrm>
          <a:blipFill>
            <a:blip r:embed="rId3"/>
            <a:tile tx="0" ty="0" sx="100000" sy="100000" flip="none" algn="tl"/>
          </a:blipFill>
          <a:ln w="28575">
            <a:noFill/>
          </a:ln>
        </p:spPr>
        <p:txBody>
          <a:bodyPr>
            <a:normAutofit/>
          </a:bodyPr>
          <a:lstStyle/>
          <a:p>
            <a:pPr>
              <a:lnSpc>
                <a:spcPct val="200000"/>
              </a:lnSpc>
            </a:pPr>
            <a:r>
              <a:rPr lang="en-CA" altLang="en-US" b="1" dirty="0">
                <a:solidFill>
                  <a:schemeClr val="tx1"/>
                </a:solidFill>
                <a:latin typeface="Calibri (Body)"/>
              </a:rPr>
              <a:t>Civil War Chart – </a:t>
            </a:r>
            <a:r>
              <a:rPr lang="en-CA" altLang="en-US" dirty="0">
                <a:solidFill>
                  <a:schemeClr val="tx1"/>
                </a:solidFill>
                <a:latin typeface="Calibri (Body)"/>
              </a:rPr>
              <a:t>A look at Yemen’s Civil War</a:t>
            </a:r>
          </a:p>
          <a:p>
            <a:pPr marL="201168" lvl="1" indent="0">
              <a:lnSpc>
                <a:spcPct val="200000"/>
              </a:lnSpc>
              <a:buNone/>
            </a:pPr>
            <a:endParaRPr lang="en-CA" altLang="en-US" sz="1600" dirty="0">
              <a:solidFill>
                <a:schemeClr val="tx1"/>
              </a:solidFill>
              <a:latin typeface="Calibri (Body)"/>
            </a:endParaRPr>
          </a:p>
        </p:txBody>
      </p:sp>
      <p:pic>
        <p:nvPicPr>
          <p:cNvPr id="4" name="Picture 4" descr="Yemeni soldiers">
            <a:extLst>
              <a:ext uri="{FF2B5EF4-FFF2-40B4-BE49-F238E27FC236}">
                <a16:creationId xmlns:a16="http://schemas.microsoft.com/office/drawing/2014/main" id="{96FE1E32-17DD-4A1A-91D7-3023162822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586" y="2611352"/>
            <a:ext cx="7255724" cy="328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90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p:txBody>
          <a:bodyPr>
            <a:normAutofit/>
          </a:bodyPr>
          <a:lstStyle/>
          <a:p>
            <a:r>
              <a:rPr lang="en-CA" sz="4000" dirty="0">
                <a:solidFill>
                  <a:schemeClr val="tx1"/>
                </a:solidFill>
                <a:latin typeface="Times New Roman" pitchFamily="18" charset="0"/>
                <a:cs typeface="Times New Roman" pitchFamily="18" charset="0"/>
              </a:rPr>
              <a:t>Lack of Educational Opportunities</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822959" y="1845734"/>
            <a:ext cx="7589520" cy="4389120"/>
          </a:xfrm>
          <a:blipFill>
            <a:blip r:embed="rId3"/>
            <a:tile tx="0" ty="0" sx="100000" sy="100000" flip="none" algn="tl"/>
          </a:blipFill>
          <a:ln w="28575">
            <a:noFill/>
          </a:ln>
        </p:spPr>
        <p:txBody>
          <a:bodyPr>
            <a:normAutofit/>
          </a:bodyPr>
          <a:lstStyle/>
          <a:p>
            <a:pPr>
              <a:lnSpc>
                <a:spcPct val="200000"/>
              </a:lnSpc>
            </a:pPr>
            <a:r>
              <a:rPr lang="en-CA" altLang="en-US" b="1" dirty="0">
                <a:solidFill>
                  <a:schemeClr val="tx1"/>
                </a:solidFill>
                <a:latin typeface="Calibri (Body)"/>
              </a:rPr>
              <a:t>Brief History and Assessment </a:t>
            </a:r>
            <a:endParaRPr lang="en-CA" altLang="en-US" sz="1600" dirty="0">
              <a:solidFill>
                <a:schemeClr val="tx1"/>
              </a:solidFill>
              <a:latin typeface="Calibri (Body)"/>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363" y="2542233"/>
            <a:ext cx="7264382" cy="352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82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p:txBody>
          <a:bodyPr>
            <a:normAutofit/>
          </a:bodyPr>
          <a:lstStyle/>
          <a:p>
            <a:r>
              <a:rPr lang="en-CA" sz="4000" dirty="0">
                <a:solidFill>
                  <a:schemeClr val="tx1"/>
                </a:solidFill>
                <a:latin typeface="Times New Roman" pitchFamily="18" charset="0"/>
                <a:cs typeface="Times New Roman" pitchFamily="18" charset="0"/>
              </a:rPr>
              <a:t>Lack of Educational Opportunities</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822959" y="1845734"/>
            <a:ext cx="7589520" cy="4389120"/>
          </a:xfrm>
          <a:blipFill>
            <a:blip r:embed="rId3"/>
            <a:tile tx="0" ty="0" sx="100000" sy="100000" flip="none" algn="tl"/>
          </a:blipFill>
          <a:ln w="28575">
            <a:noFill/>
          </a:ln>
        </p:spPr>
        <p:txBody>
          <a:bodyPr>
            <a:normAutofit/>
          </a:bodyPr>
          <a:lstStyle/>
          <a:p>
            <a:pPr>
              <a:lnSpc>
                <a:spcPct val="200000"/>
              </a:lnSpc>
            </a:pPr>
            <a:r>
              <a:rPr lang="en-CA" altLang="en-US" b="1" dirty="0">
                <a:solidFill>
                  <a:schemeClr val="tx1"/>
                </a:solidFill>
                <a:latin typeface="Calibri (Body)"/>
              </a:rPr>
              <a:t>Countries Most Affected  </a:t>
            </a:r>
            <a:endParaRPr lang="en-CA" altLang="en-US" sz="1600" dirty="0">
              <a:solidFill>
                <a:schemeClr val="tx1"/>
              </a:solidFill>
              <a:latin typeface="Calibri (Body)"/>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797" y="2544903"/>
            <a:ext cx="7256899" cy="357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62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p:txBody>
          <a:bodyPr>
            <a:normAutofit/>
          </a:bodyPr>
          <a:lstStyle/>
          <a:p>
            <a:r>
              <a:rPr lang="en-CA" sz="4000" dirty="0">
                <a:solidFill>
                  <a:schemeClr val="tx1"/>
                </a:solidFill>
                <a:latin typeface="Times New Roman" pitchFamily="18" charset="0"/>
                <a:cs typeface="Times New Roman" pitchFamily="18" charset="0"/>
              </a:rPr>
              <a:t>Lack of Educational Opportunities</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822959" y="1845734"/>
            <a:ext cx="7589520" cy="4389120"/>
          </a:xfrm>
          <a:blipFill>
            <a:blip r:embed="rId3"/>
            <a:tile tx="0" ty="0" sx="100000" sy="100000" flip="none" algn="tl"/>
          </a:blipFill>
          <a:ln w="28575">
            <a:noFill/>
          </a:ln>
        </p:spPr>
        <p:txBody>
          <a:bodyPr>
            <a:normAutofit/>
          </a:bodyPr>
          <a:lstStyle/>
          <a:p>
            <a:pPr>
              <a:lnSpc>
                <a:spcPct val="200000"/>
              </a:lnSpc>
            </a:pPr>
            <a:r>
              <a:rPr lang="en-CA" altLang="en-US" b="1" dirty="0">
                <a:solidFill>
                  <a:schemeClr val="tx1"/>
                </a:solidFill>
                <a:latin typeface="Calibri (Body)"/>
              </a:rPr>
              <a:t>Effect on World Population</a:t>
            </a:r>
            <a:endParaRPr lang="en-CA" altLang="en-US" sz="1600" dirty="0">
              <a:solidFill>
                <a:schemeClr val="tx1"/>
              </a:solidFill>
              <a:latin typeface="Calibri (Body)"/>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2562330"/>
            <a:ext cx="7286625" cy="361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573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p:txBody>
          <a:bodyPr>
            <a:normAutofit/>
          </a:bodyPr>
          <a:lstStyle/>
          <a:p>
            <a:r>
              <a:rPr lang="en-CA" sz="4000" dirty="0">
                <a:solidFill>
                  <a:schemeClr val="tx1"/>
                </a:solidFill>
                <a:latin typeface="Times New Roman" pitchFamily="18" charset="0"/>
                <a:cs typeface="Times New Roman" pitchFamily="18" charset="0"/>
              </a:rPr>
              <a:t>Lack of Educational Opportunities</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822959" y="1845734"/>
            <a:ext cx="7589520" cy="4389120"/>
          </a:xfrm>
          <a:blipFill>
            <a:blip r:embed="rId3"/>
            <a:tile tx="0" ty="0" sx="100000" sy="100000" flip="none" algn="tl"/>
          </a:blipFill>
          <a:ln w="28575">
            <a:noFill/>
          </a:ln>
        </p:spPr>
        <p:txBody>
          <a:bodyPr>
            <a:normAutofit/>
          </a:bodyPr>
          <a:lstStyle/>
          <a:p>
            <a:pPr>
              <a:lnSpc>
                <a:spcPct val="200000"/>
              </a:lnSpc>
            </a:pPr>
            <a:r>
              <a:rPr lang="en-CA" altLang="en-US" b="1" dirty="0">
                <a:solidFill>
                  <a:schemeClr val="tx1"/>
                </a:solidFill>
                <a:latin typeface="Calibri (Body)"/>
              </a:rPr>
              <a:t>Associated Chart</a:t>
            </a:r>
            <a:endParaRPr lang="en-CA" altLang="en-US" sz="1600" dirty="0">
              <a:solidFill>
                <a:schemeClr val="tx1"/>
              </a:solidFill>
              <a:latin typeface="Calibri (Body)"/>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 y="2421653"/>
            <a:ext cx="7296150" cy="362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069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a:xfrm>
            <a:off x="748907" y="623146"/>
            <a:ext cx="7589520" cy="898252"/>
          </a:xfrm>
        </p:spPr>
        <p:txBody>
          <a:bodyPr>
            <a:normAutofit/>
          </a:bodyPr>
          <a:lstStyle/>
          <a:p>
            <a:r>
              <a:rPr lang="en-CA" sz="4000" dirty="0">
                <a:solidFill>
                  <a:schemeClr val="tx1"/>
                </a:solidFill>
                <a:latin typeface="Times New Roman" pitchFamily="18" charset="0"/>
                <a:cs typeface="Times New Roman" pitchFamily="18" charset="0"/>
              </a:rPr>
              <a:t>Poor health of Entire populations</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777240" y="1571223"/>
            <a:ext cx="7635239" cy="4663631"/>
          </a:xfrm>
          <a:blipFill>
            <a:blip r:embed="rId3"/>
            <a:tile tx="0" ty="0" sx="100000" sy="100000" flip="none" algn="tl"/>
          </a:blipFill>
          <a:ln w="28575">
            <a:noFill/>
          </a:ln>
        </p:spPr>
        <p:txBody>
          <a:bodyPr>
            <a:normAutofit/>
          </a:bodyPr>
          <a:lstStyle/>
          <a:p>
            <a:pPr>
              <a:lnSpc>
                <a:spcPct val="150000"/>
              </a:lnSpc>
              <a:spcBef>
                <a:spcPts val="0"/>
              </a:spcBef>
              <a:spcAft>
                <a:spcPts val="0"/>
              </a:spcAft>
            </a:pPr>
            <a:r>
              <a:rPr lang="en-CA" altLang="en-US" b="1" dirty="0">
                <a:solidFill>
                  <a:schemeClr val="tx1"/>
                </a:solidFill>
                <a:latin typeface="Calibri (Body)"/>
              </a:rPr>
              <a:t>Brief History and Assessment</a:t>
            </a:r>
          </a:p>
          <a:p>
            <a:pPr lvl="1">
              <a:lnSpc>
                <a:spcPct val="150000"/>
              </a:lnSpc>
              <a:spcBef>
                <a:spcPts val="0"/>
              </a:spcBef>
              <a:spcAft>
                <a:spcPts val="0"/>
              </a:spcAft>
              <a:buFont typeface="Wingdings" pitchFamily="2" charset="2"/>
              <a:buChar char="q"/>
            </a:pPr>
            <a:r>
              <a:rPr lang="en-CA" altLang="en-US" sz="2000" dirty="0">
                <a:solidFill>
                  <a:schemeClr val="tx1"/>
                </a:solidFill>
                <a:latin typeface="Times New Roman" panose="02020603050405020304" pitchFamily="18" charset="0"/>
                <a:cs typeface="Times New Roman" panose="02020603050405020304" pitchFamily="18" charset="0"/>
              </a:rPr>
              <a:t>The world Health Organization (2017), almost half of the world population have no access to vital health services.</a:t>
            </a:r>
          </a:p>
          <a:p>
            <a:pPr lvl="1">
              <a:lnSpc>
                <a:spcPct val="150000"/>
              </a:lnSpc>
              <a:spcBef>
                <a:spcPts val="0"/>
              </a:spcBef>
              <a:spcAft>
                <a:spcPts val="0"/>
              </a:spcAft>
              <a:buFont typeface="Wingdings" pitchFamily="2" charset="2"/>
              <a:buChar char="q"/>
            </a:pPr>
            <a:r>
              <a:rPr lang="en-CA" altLang="en-US" sz="2000" dirty="0">
                <a:solidFill>
                  <a:schemeClr val="tx1"/>
                </a:solidFill>
                <a:latin typeface="Times New Roman" panose="02020603050405020304" pitchFamily="18" charset="0"/>
                <a:cs typeface="Times New Roman" panose="02020603050405020304" pitchFamily="18" charset="0"/>
              </a:rPr>
              <a:t>Every year, a large majority of people around the world are pushed into poverty because they are not able to pay for health services.</a:t>
            </a:r>
          </a:p>
          <a:p>
            <a:pPr lvl="1">
              <a:lnSpc>
                <a:spcPct val="150000"/>
              </a:lnSpc>
              <a:spcBef>
                <a:spcPts val="0"/>
              </a:spcBef>
              <a:spcAft>
                <a:spcPts val="0"/>
              </a:spcAft>
              <a:buFont typeface="Wingdings" pitchFamily="2" charset="2"/>
              <a:buChar char="q"/>
            </a:pPr>
            <a:r>
              <a:rPr lang="en-CA" altLang="en-US" sz="2000" dirty="0">
                <a:solidFill>
                  <a:schemeClr val="tx1"/>
                </a:solidFill>
                <a:latin typeface="Times New Roman" panose="02020603050405020304" pitchFamily="18" charset="0"/>
                <a:cs typeface="Times New Roman" panose="02020603050405020304" pitchFamily="18" charset="0"/>
              </a:rPr>
              <a:t>More than 800 million individuals spend nearly 10% of their budgets on health services, for a sick child, or for themselves.</a:t>
            </a:r>
          </a:p>
          <a:p>
            <a:pPr lvl="1">
              <a:lnSpc>
                <a:spcPct val="150000"/>
              </a:lnSpc>
              <a:spcBef>
                <a:spcPts val="0"/>
              </a:spcBef>
              <a:spcAft>
                <a:spcPts val="0"/>
              </a:spcAft>
              <a:buFont typeface="Wingdings" pitchFamily="2" charset="2"/>
              <a:buChar char="q"/>
            </a:pPr>
            <a:r>
              <a:rPr lang="en-CA" altLang="en-US" sz="2000" dirty="0">
                <a:solidFill>
                  <a:schemeClr val="tx1"/>
                </a:solidFill>
                <a:latin typeface="Times New Roman" panose="02020603050405020304" pitchFamily="18" charset="0"/>
                <a:cs typeface="Times New Roman" panose="02020603050405020304" pitchFamily="18" charset="0"/>
              </a:rPr>
              <a:t>For year, more than half of the world populations lack coverage for their vital health services (World Health Organization, 2017).</a:t>
            </a:r>
          </a:p>
        </p:txBody>
      </p:sp>
    </p:spTree>
    <p:extLst>
      <p:ext uri="{BB962C8B-B14F-4D97-AF65-F5344CB8AC3E}">
        <p14:creationId xmlns:p14="http://schemas.microsoft.com/office/powerpoint/2010/main" val="2081322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p:txBody>
          <a:bodyPr>
            <a:normAutofit/>
          </a:bodyPr>
          <a:lstStyle/>
          <a:p>
            <a:r>
              <a:rPr lang="en-CA" sz="4000" dirty="0">
                <a:solidFill>
                  <a:schemeClr val="tx1"/>
                </a:solidFill>
                <a:latin typeface="Times New Roman" pitchFamily="18" charset="0"/>
                <a:cs typeface="Times New Roman" pitchFamily="18" charset="0"/>
              </a:rPr>
              <a:t>Poor health of Entire populations</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822959" y="1845734"/>
            <a:ext cx="7589520" cy="4389120"/>
          </a:xfrm>
          <a:blipFill>
            <a:blip r:embed="rId3"/>
            <a:tile tx="0" ty="0" sx="100000" sy="100000" flip="none" algn="tl"/>
          </a:blipFill>
          <a:ln w="28575">
            <a:noFill/>
          </a:ln>
        </p:spPr>
        <p:txBody>
          <a:bodyPr>
            <a:normAutofit/>
          </a:bodyPr>
          <a:lstStyle/>
          <a:p>
            <a:pPr>
              <a:lnSpc>
                <a:spcPct val="200000"/>
              </a:lnSpc>
              <a:spcBef>
                <a:spcPts val="0"/>
              </a:spcBef>
              <a:spcAft>
                <a:spcPts val="0"/>
              </a:spcAft>
            </a:pPr>
            <a:r>
              <a:rPr lang="en-CA" altLang="en-US" b="1" dirty="0">
                <a:solidFill>
                  <a:schemeClr val="tx1"/>
                </a:solidFill>
                <a:latin typeface="Calibri (Body)"/>
              </a:rPr>
              <a:t>Countries Most Affected </a:t>
            </a:r>
          </a:p>
          <a:p>
            <a:pPr>
              <a:lnSpc>
                <a:spcPct val="150000"/>
              </a:lnSpc>
              <a:spcBef>
                <a:spcPts val="0"/>
              </a:spcBef>
              <a:spcAft>
                <a:spcPts val="0"/>
              </a:spcAft>
              <a:buFont typeface="Wingdings" pitchFamily="2" charset="2"/>
              <a:buChar char="q"/>
            </a:pPr>
            <a:r>
              <a:rPr lang="en-CA" altLang="en-US" dirty="0">
                <a:solidFill>
                  <a:schemeClr val="tx1"/>
                </a:solidFill>
                <a:latin typeface="Times New Roman" pitchFamily="18" charset="0"/>
                <a:cs typeface="Times New Roman" pitchFamily="18" charset="0"/>
              </a:rPr>
              <a:t>These countries include the following:</a:t>
            </a:r>
          </a:p>
          <a:p>
            <a:pPr lvl="1">
              <a:lnSpc>
                <a:spcPct val="150000"/>
              </a:lnSpc>
              <a:spcBef>
                <a:spcPts val="0"/>
              </a:spcBef>
              <a:spcAft>
                <a:spcPts val="0"/>
              </a:spcAft>
              <a:buFont typeface="Wingdings" pitchFamily="2" charset="2"/>
              <a:buChar char="q"/>
            </a:pPr>
            <a:r>
              <a:rPr lang="en-CA" altLang="en-US" dirty="0">
                <a:solidFill>
                  <a:schemeClr val="tx1"/>
                </a:solidFill>
                <a:latin typeface="Times New Roman" pitchFamily="18" charset="0"/>
                <a:cs typeface="Times New Roman" pitchFamily="18" charset="0"/>
              </a:rPr>
              <a:t>Chad</a:t>
            </a:r>
          </a:p>
          <a:p>
            <a:pPr lvl="1">
              <a:lnSpc>
                <a:spcPct val="150000"/>
              </a:lnSpc>
              <a:spcBef>
                <a:spcPts val="0"/>
              </a:spcBef>
              <a:spcAft>
                <a:spcPts val="0"/>
              </a:spcAft>
              <a:buFont typeface="Wingdings" pitchFamily="2" charset="2"/>
              <a:buChar char="q"/>
            </a:pPr>
            <a:r>
              <a:rPr lang="en-CA" altLang="en-US" dirty="0">
                <a:solidFill>
                  <a:schemeClr val="tx1"/>
                </a:solidFill>
                <a:latin typeface="Times New Roman" pitchFamily="18" charset="0"/>
                <a:cs typeface="Times New Roman" pitchFamily="18" charset="0"/>
              </a:rPr>
              <a:t>Guinea</a:t>
            </a:r>
          </a:p>
          <a:p>
            <a:pPr lvl="1">
              <a:lnSpc>
                <a:spcPct val="150000"/>
              </a:lnSpc>
              <a:spcBef>
                <a:spcPts val="0"/>
              </a:spcBef>
              <a:spcAft>
                <a:spcPts val="0"/>
              </a:spcAft>
              <a:buFont typeface="Wingdings" pitchFamily="2" charset="2"/>
              <a:buChar char="q"/>
            </a:pPr>
            <a:r>
              <a:rPr lang="en-CA" altLang="en-US" dirty="0">
                <a:solidFill>
                  <a:schemeClr val="tx1"/>
                </a:solidFill>
                <a:latin typeface="Times New Roman" pitchFamily="18" charset="0"/>
                <a:cs typeface="Times New Roman" pitchFamily="18" charset="0"/>
              </a:rPr>
              <a:t>Central African Republic</a:t>
            </a:r>
          </a:p>
          <a:p>
            <a:pPr lvl="1">
              <a:lnSpc>
                <a:spcPct val="150000"/>
              </a:lnSpc>
              <a:spcBef>
                <a:spcPts val="0"/>
              </a:spcBef>
              <a:spcAft>
                <a:spcPts val="0"/>
              </a:spcAft>
              <a:buFont typeface="Wingdings" pitchFamily="2" charset="2"/>
              <a:buChar char="q"/>
            </a:pPr>
            <a:r>
              <a:rPr lang="en-CA" altLang="en-US" dirty="0">
                <a:solidFill>
                  <a:schemeClr val="tx1"/>
                </a:solidFill>
                <a:latin typeface="Times New Roman" pitchFamily="18" charset="0"/>
                <a:cs typeface="Times New Roman" pitchFamily="18" charset="0"/>
              </a:rPr>
              <a:t>Liberia</a:t>
            </a:r>
          </a:p>
          <a:p>
            <a:pPr lvl="1">
              <a:lnSpc>
                <a:spcPct val="150000"/>
              </a:lnSpc>
              <a:spcBef>
                <a:spcPts val="0"/>
              </a:spcBef>
              <a:spcAft>
                <a:spcPts val="0"/>
              </a:spcAft>
              <a:buFont typeface="Wingdings" pitchFamily="2" charset="2"/>
              <a:buChar char="q"/>
            </a:pPr>
            <a:r>
              <a:rPr lang="en-CA" altLang="en-US" dirty="0">
                <a:solidFill>
                  <a:schemeClr val="tx1"/>
                </a:solidFill>
                <a:latin typeface="Times New Roman" pitchFamily="18" charset="0"/>
                <a:cs typeface="Times New Roman" pitchFamily="18" charset="0"/>
              </a:rPr>
              <a:t>Benin</a:t>
            </a:r>
          </a:p>
          <a:p>
            <a:pPr lvl="1">
              <a:lnSpc>
                <a:spcPct val="150000"/>
              </a:lnSpc>
              <a:spcBef>
                <a:spcPts val="0"/>
              </a:spcBef>
              <a:spcAft>
                <a:spcPts val="0"/>
              </a:spcAft>
              <a:buFont typeface="Wingdings" pitchFamily="2" charset="2"/>
              <a:buChar char="q"/>
            </a:pPr>
            <a:r>
              <a:rPr lang="en-CA" altLang="en-US" dirty="0">
                <a:solidFill>
                  <a:schemeClr val="tx1"/>
                </a:solidFill>
                <a:latin typeface="Times New Roman" pitchFamily="18" charset="0"/>
                <a:cs typeface="Times New Roman" pitchFamily="18" charset="0"/>
              </a:rPr>
              <a:t>Afghanistan </a:t>
            </a:r>
          </a:p>
          <a:p>
            <a:pPr lvl="1">
              <a:lnSpc>
                <a:spcPct val="150000"/>
              </a:lnSpc>
              <a:spcBef>
                <a:spcPts val="0"/>
              </a:spcBef>
              <a:spcAft>
                <a:spcPts val="0"/>
              </a:spcAft>
              <a:buFont typeface="Wingdings" pitchFamily="2" charset="2"/>
              <a:buChar char="q"/>
            </a:pPr>
            <a:r>
              <a:rPr lang="en-CA" altLang="en-US" dirty="0">
                <a:solidFill>
                  <a:schemeClr val="tx1"/>
                </a:solidFill>
                <a:latin typeface="Times New Roman" pitchFamily="18" charset="0"/>
                <a:cs typeface="Times New Roman" pitchFamily="18" charset="0"/>
              </a:rPr>
              <a:t>Syria </a:t>
            </a:r>
          </a:p>
        </p:txBody>
      </p:sp>
    </p:spTree>
    <p:extLst>
      <p:ext uri="{BB962C8B-B14F-4D97-AF65-F5344CB8AC3E}">
        <p14:creationId xmlns:p14="http://schemas.microsoft.com/office/powerpoint/2010/main" val="14870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p:txBody>
          <a:bodyPr>
            <a:normAutofit/>
          </a:bodyPr>
          <a:lstStyle/>
          <a:p>
            <a:r>
              <a:rPr lang="en-CA" sz="4000" dirty="0">
                <a:solidFill>
                  <a:schemeClr val="tx1"/>
                </a:solidFill>
                <a:latin typeface="Times New Roman" pitchFamily="18" charset="0"/>
                <a:cs typeface="Times New Roman" pitchFamily="18" charset="0"/>
              </a:rPr>
              <a:t>Poor health of Entire populations</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822959" y="1845734"/>
            <a:ext cx="7589520" cy="4389120"/>
          </a:xfrm>
          <a:blipFill>
            <a:blip r:embed="rId3"/>
            <a:tile tx="0" ty="0" sx="100000" sy="100000" flip="none" algn="tl"/>
          </a:blipFill>
          <a:ln w="28575">
            <a:noFill/>
          </a:ln>
        </p:spPr>
        <p:txBody>
          <a:bodyPr>
            <a:normAutofit/>
          </a:bodyPr>
          <a:lstStyle/>
          <a:p>
            <a:pPr>
              <a:lnSpc>
                <a:spcPct val="200000"/>
              </a:lnSpc>
            </a:pPr>
            <a:r>
              <a:rPr lang="en-CA" altLang="en-US" b="1" dirty="0">
                <a:solidFill>
                  <a:schemeClr val="tx1"/>
                </a:solidFill>
                <a:latin typeface="Calibri (Body)"/>
              </a:rPr>
              <a:t>Effect on World Population</a:t>
            </a:r>
            <a:endParaRPr lang="en-CA" altLang="en-US" sz="1600" dirty="0">
              <a:solidFill>
                <a:schemeClr val="tx1"/>
              </a:solidFill>
              <a:latin typeface="Calibri (Body)"/>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36" y="2471896"/>
            <a:ext cx="7172378" cy="357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83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p:txBody>
          <a:bodyPr>
            <a:normAutofit/>
          </a:bodyPr>
          <a:lstStyle/>
          <a:p>
            <a:r>
              <a:rPr lang="en-CA" sz="4000" dirty="0">
                <a:solidFill>
                  <a:schemeClr val="tx1"/>
                </a:solidFill>
                <a:latin typeface="Times New Roman" pitchFamily="18" charset="0"/>
                <a:cs typeface="Times New Roman" pitchFamily="18" charset="0"/>
              </a:rPr>
              <a:t>Poor health of Entire populations</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822959" y="1845734"/>
            <a:ext cx="7589520" cy="4389120"/>
          </a:xfrm>
          <a:blipFill>
            <a:blip r:embed="rId3"/>
            <a:tile tx="0" ty="0" sx="100000" sy="100000" flip="none" algn="tl"/>
          </a:blipFill>
          <a:ln w="28575">
            <a:noFill/>
          </a:ln>
        </p:spPr>
        <p:txBody>
          <a:bodyPr>
            <a:normAutofit/>
          </a:bodyPr>
          <a:lstStyle/>
          <a:p>
            <a:pPr>
              <a:lnSpc>
                <a:spcPct val="200000"/>
              </a:lnSpc>
            </a:pPr>
            <a:r>
              <a:rPr lang="en-CA" altLang="en-US" b="1" dirty="0">
                <a:solidFill>
                  <a:schemeClr val="tx1"/>
                </a:solidFill>
                <a:latin typeface="Calibri (Body)"/>
              </a:rPr>
              <a:t>Associated Chart</a:t>
            </a:r>
            <a:endParaRPr lang="en-CA" altLang="en-US" sz="1600" dirty="0">
              <a:solidFill>
                <a:schemeClr val="tx1"/>
              </a:solidFill>
              <a:latin typeface="Calibri (Body)"/>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363" y="2441748"/>
            <a:ext cx="7264382" cy="368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99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p:txBody>
          <a:bodyPr>
            <a:normAutofit/>
          </a:bodyPr>
          <a:lstStyle/>
          <a:p>
            <a:r>
              <a:rPr lang="en-CA" sz="4000" dirty="0">
                <a:solidFill>
                  <a:schemeClr val="tx1"/>
                </a:solidFill>
                <a:latin typeface="Times New Roman" pitchFamily="18" charset="0"/>
                <a:cs typeface="Times New Roman" pitchFamily="18" charset="0"/>
              </a:rPr>
              <a:t>Conclusion </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822959" y="1845734"/>
            <a:ext cx="7589520" cy="4389120"/>
          </a:xfrm>
          <a:blipFill>
            <a:blip r:embed="rId3"/>
            <a:tile tx="0" ty="0" sx="100000" sy="100000" flip="none" algn="tl"/>
          </a:blipFill>
          <a:ln w="28575">
            <a:noFill/>
          </a:ln>
        </p:spPr>
        <p:txBody>
          <a:bodyPr>
            <a:normAutofit/>
          </a:bodyPr>
          <a:lstStyle/>
          <a:p>
            <a:pPr>
              <a:lnSpc>
                <a:spcPct val="150000"/>
              </a:lnSpc>
            </a:pPr>
            <a:r>
              <a:rPr lang="en-CA" altLang="en-US" sz="1600" dirty="0">
                <a:solidFill>
                  <a:schemeClr val="tx1"/>
                </a:solidFill>
                <a:latin typeface="Calibri (Body)"/>
              </a:rPr>
              <a:t> </a:t>
            </a:r>
            <a:r>
              <a:rPr lang="en-CA" altLang="en-US" dirty="0">
                <a:solidFill>
                  <a:schemeClr val="tx1"/>
                </a:solidFill>
                <a:latin typeface="Times New Roman" pitchFamily="18" charset="0"/>
                <a:cs typeface="Times New Roman" pitchFamily="18" charset="0"/>
              </a:rPr>
              <a:t>From the above discussion, the most critical threats to the global environment include:</a:t>
            </a:r>
          </a:p>
          <a:p>
            <a:pPr marL="635508" lvl="1" indent="-342900">
              <a:lnSpc>
                <a:spcPct val="150000"/>
              </a:lnSpc>
              <a:buFont typeface="+mj-lt"/>
              <a:buAutoNum type="arabicPeriod"/>
            </a:pPr>
            <a:r>
              <a:rPr lang="en-CA" altLang="en-US" sz="2000" dirty="0">
                <a:solidFill>
                  <a:schemeClr val="tx1"/>
                </a:solidFill>
                <a:latin typeface="Times New Roman" pitchFamily="18" charset="0"/>
                <a:cs typeface="Times New Roman" pitchFamily="18" charset="0"/>
              </a:rPr>
              <a:t>Climate Change</a:t>
            </a:r>
          </a:p>
          <a:p>
            <a:pPr marL="635508" lvl="1" indent="-342900">
              <a:lnSpc>
                <a:spcPct val="150000"/>
              </a:lnSpc>
              <a:buFont typeface="+mj-lt"/>
              <a:buAutoNum type="arabicPeriod"/>
            </a:pPr>
            <a:r>
              <a:rPr lang="en-CA" altLang="en-US" sz="2000" dirty="0">
                <a:solidFill>
                  <a:schemeClr val="tx1"/>
                </a:solidFill>
                <a:latin typeface="Times New Roman" pitchFamily="18" charset="0"/>
                <a:cs typeface="Times New Roman" pitchFamily="18" charset="0"/>
              </a:rPr>
              <a:t>Civil War</a:t>
            </a:r>
          </a:p>
          <a:p>
            <a:pPr marL="635508" lvl="1" indent="-342900">
              <a:lnSpc>
                <a:spcPct val="150000"/>
              </a:lnSpc>
              <a:buFont typeface="+mj-lt"/>
              <a:buAutoNum type="arabicPeriod"/>
            </a:pPr>
            <a:r>
              <a:rPr lang="en-CA" altLang="en-US" sz="2000" dirty="0">
                <a:solidFill>
                  <a:schemeClr val="tx1"/>
                </a:solidFill>
                <a:latin typeface="Times New Roman" pitchFamily="18" charset="0"/>
                <a:cs typeface="Times New Roman" pitchFamily="18" charset="0"/>
              </a:rPr>
              <a:t>Lack of educational opportunities </a:t>
            </a:r>
          </a:p>
          <a:p>
            <a:pPr marL="635508" lvl="1" indent="-342900">
              <a:lnSpc>
                <a:spcPct val="150000"/>
              </a:lnSpc>
              <a:buFont typeface="+mj-lt"/>
              <a:buAutoNum type="arabicPeriod"/>
            </a:pPr>
            <a:r>
              <a:rPr lang="en-CA" altLang="en-US" sz="2000" dirty="0">
                <a:solidFill>
                  <a:schemeClr val="tx1"/>
                </a:solidFill>
                <a:latin typeface="Times New Roman" pitchFamily="18" charset="0"/>
                <a:cs typeface="Times New Roman" pitchFamily="18" charset="0"/>
              </a:rPr>
              <a:t>Poor health of entire populations</a:t>
            </a:r>
          </a:p>
          <a:p>
            <a:pPr>
              <a:lnSpc>
                <a:spcPct val="200000"/>
              </a:lnSpc>
              <a:buFont typeface="Wingdings" pitchFamily="2" charset="2"/>
              <a:buChar char="q"/>
            </a:pPr>
            <a:endParaRPr lang="en-CA" altLang="en-US" sz="1600" dirty="0">
              <a:solidFill>
                <a:schemeClr val="tx1"/>
              </a:solidFill>
              <a:latin typeface="Calibri (Body)"/>
            </a:endParaRPr>
          </a:p>
        </p:txBody>
      </p:sp>
    </p:spTree>
    <p:extLst>
      <p:ext uri="{BB962C8B-B14F-4D97-AF65-F5344CB8AC3E}">
        <p14:creationId xmlns:p14="http://schemas.microsoft.com/office/powerpoint/2010/main" val="94988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p:txBody>
          <a:bodyPr>
            <a:normAutofit/>
          </a:bodyPr>
          <a:lstStyle/>
          <a:p>
            <a:r>
              <a:rPr lang="en-CA" sz="4000" dirty="0">
                <a:solidFill>
                  <a:schemeClr val="tx1"/>
                </a:solidFill>
                <a:latin typeface="Times New Roman" pitchFamily="18" charset="0"/>
                <a:cs typeface="Times New Roman" pitchFamily="18" charset="0"/>
              </a:rPr>
              <a:t>Introduction </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blipFill>
            <a:blip r:embed="rId3"/>
            <a:tile tx="0" ty="0" sx="100000" sy="100000" flip="none" algn="tl"/>
          </a:blipFill>
          <a:ln w="28575">
            <a:noFill/>
          </a:ln>
        </p:spPr>
        <p:txBody>
          <a:bodyPr>
            <a:normAutofit/>
          </a:bodyPr>
          <a:lstStyle/>
          <a:p>
            <a:pPr>
              <a:lnSpc>
                <a:spcPct val="150000"/>
              </a:lnSpc>
            </a:pPr>
            <a:r>
              <a:rPr lang="en-CA" altLang="en-US" dirty="0">
                <a:solidFill>
                  <a:schemeClr val="tx1"/>
                </a:solidFill>
                <a:latin typeface="Times New Roman" panose="02020603050405020304" pitchFamily="18" charset="0"/>
                <a:cs typeface="Times New Roman" panose="02020603050405020304" pitchFamily="18" charset="0"/>
              </a:rPr>
              <a:t>The selected four most critical threats to the global environment include:</a:t>
            </a:r>
          </a:p>
          <a:p>
            <a:pPr marL="635508" lvl="1" indent="-342900">
              <a:lnSpc>
                <a:spcPct val="150000"/>
              </a:lnSpc>
              <a:buFont typeface="+mj-lt"/>
              <a:buAutoNum type="arabicPeriod"/>
            </a:pPr>
            <a:r>
              <a:rPr lang="en-CA" altLang="en-US" sz="2000" dirty="0">
                <a:solidFill>
                  <a:schemeClr val="tx1"/>
                </a:solidFill>
                <a:latin typeface="Times New Roman" panose="02020603050405020304" pitchFamily="18" charset="0"/>
                <a:cs typeface="Times New Roman" panose="02020603050405020304" pitchFamily="18" charset="0"/>
              </a:rPr>
              <a:t>Climate Change</a:t>
            </a:r>
          </a:p>
          <a:p>
            <a:pPr marL="635508" lvl="1" indent="-342900">
              <a:lnSpc>
                <a:spcPct val="150000"/>
              </a:lnSpc>
              <a:buFont typeface="+mj-lt"/>
              <a:buAutoNum type="arabicPeriod"/>
            </a:pPr>
            <a:r>
              <a:rPr lang="en-CA" altLang="en-US" sz="2000" dirty="0">
                <a:solidFill>
                  <a:schemeClr val="tx1"/>
                </a:solidFill>
                <a:latin typeface="Times New Roman" panose="02020603050405020304" pitchFamily="18" charset="0"/>
                <a:cs typeface="Times New Roman" panose="02020603050405020304" pitchFamily="18" charset="0"/>
              </a:rPr>
              <a:t>Civil War</a:t>
            </a:r>
          </a:p>
          <a:p>
            <a:pPr marL="635508" lvl="1" indent="-342900">
              <a:lnSpc>
                <a:spcPct val="150000"/>
              </a:lnSpc>
              <a:buFont typeface="+mj-lt"/>
              <a:buAutoNum type="arabicPeriod"/>
            </a:pPr>
            <a:r>
              <a:rPr lang="en-CA" altLang="en-US" sz="2000" dirty="0">
                <a:solidFill>
                  <a:schemeClr val="tx1"/>
                </a:solidFill>
                <a:latin typeface="Times New Roman" panose="02020603050405020304" pitchFamily="18" charset="0"/>
                <a:cs typeface="Times New Roman" panose="02020603050405020304" pitchFamily="18" charset="0"/>
              </a:rPr>
              <a:t>Lack of educational opportunities </a:t>
            </a:r>
          </a:p>
          <a:p>
            <a:pPr marL="635508" lvl="1" indent="-342900">
              <a:lnSpc>
                <a:spcPct val="150000"/>
              </a:lnSpc>
              <a:buFont typeface="+mj-lt"/>
              <a:buAutoNum type="arabicPeriod"/>
            </a:pPr>
            <a:r>
              <a:rPr lang="en-CA" altLang="en-US" sz="2000" dirty="0">
                <a:solidFill>
                  <a:schemeClr val="tx1"/>
                </a:solidFill>
                <a:latin typeface="Times New Roman" panose="02020603050405020304" pitchFamily="18" charset="0"/>
                <a:cs typeface="Times New Roman" panose="02020603050405020304" pitchFamily="18" charset="0"/>
              </a:rPr>
              <a:t>Poor health of entire populations</a:t>
            </a:r>
            <a:endParaRPr lang="en-CA"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934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p:txBody>
          <a:bodyPr>
            <a:normAutofit/>
          </a:bodyPr>
          <a:lstStyle/>
          <a:p>
            <a:r>
              <a:rPr lang="en-CA" sz="4000" dirty="0">
                <a:solidFill>
                  <a:schemeClr val="tx1"/>
                </a:solidFill>
                <a:latin typeface="Times New Roman" pitchFamily="18" charset="0"/>
                <a:cs typeface="Times New Roman" pitchFamily="18" charset="0"/>
              </a:rPr>
              <a:t>References </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914400" y="1737361"/>
            <a:ext cx="7452360" cy="4470256"/>
          </a:xfrm>
          <a:blipFill>
            <a:blip r:embed="rId3"/>
            <a:tile tx="0" ty="0" sx="100000" sy="100000" flip="none" algn="tl"/>
          </a:blipFill>
          <a:ln w="28575">
            <a:noFill/>
          </a:ln>
        </p:spPr>
        <p:txBody>
          <a:bodyPr>
            <a:normAutofit/>
          </a:bodyPr>
          <a:lstStyle/>
          <a:p>
            <a:pPr lvl="1">
              <a:lnSpc>
                <a:spcPct val="100000"/>
              </a:lnSpc>
              <a:buFont typeface="Wingdings" pitchFamily="2" charset="2"/>
              <a:buChar char="q"/>
            </a:pPr>
            <a:r>
              <a:rPr lang="en-US" sz="1400" dirty="0">
                <a:solidFill>
                  <a:schemeClr val="tx1"/>
                </a:solidFill>
                <a:latin typeface="Times New Roman" panose="02020603050405020304" pitchFamily="18" charset="0"/>
                <a:cs typeface="Times New Roman" pitchFamily="18" charset="0"/>
              </a:rPr>
              <a:t>Brown, V. J. (2004). </a:t>
            </a:r>
            <a:r>
              <a:rPr lang="en-US" sz="1400" dirty="0" err="1">
                <a:solidFill>
                  <a:schemeClr val="tx1"/>
                </a:solidFill>
                <a:latin typeface="Times New Roman" panose="02020603050405020304" pitchFamily="18" charset="0"/>
                <a:cs typeface="Times New Roman" pitchFamily="18" charset="0"/>
              </a:rPr>
              <a:t>BattleScars</a:t>
            </a:r>
            <a:r>
              <a:rPr lang="en-US" sz="1400" dirty="0">
                <a:solidFill>
                  <a:schemeClr val="tx1"/>
                </a:solidFill>
                <a:latin typeface="Times New Roman" panose="02020603050405020304" pitchFamily="18" charset="0"/>
                <a:cs typeface="Times New Roman" pitchFamily="18" charset="0"/>
              </a:rPr>
              <a:t>: Global Conflicts and Environmental Health.</a:t>
            </a:r>
          </a:p>
          <a:p>
            <a:pPr lvl="1">
              <a:lnSpc>
                <a:spcPct val="100000"/>
              </a:lnSpc>
              <a:buFont typeface="Wingdings" pitchFamily="2" charset="2"/>
              <a:buChar char="q"/>
            </a:pPr>
            <a:r>
              <a:rPr lang="en-US" sz="1400" dirty="0" err="1">
                <a:solidFill>
                  <a:schemeClr val="tx1"/>
                </a:solidFill>
                <a:latin typeface="Times New Roman" panose="02020603050405020304" pitchFamily="18" charset="0"/>
                <a:cs typeface="Times New Roman" pitchFamily="18" charset="0"/>
              </a:rPr>
              <a:t>Kreft</a:t>
            </a:r>
            <a:r>
              <a:rPr lang="en-US" sz="1400" dirty="0">
                <a:solidFill>
                  <a:schemeClr val="tx1"/>
                </a:solidFill>
                <a:latin typeface="Times New Roman" panose="02020603050405020304" pitchFamily="18" charset="0"/>
                <a:cs typeface="Times New Roman" pitchFamily="18" charset="0"/>
              </a:rPr>
              <a:t>, S., Eckstein, D., </a:t>
            </a:r>
            <a:r>
              <a:rPr lang="en-US" sz="1400" dirty="0" err="1">
                <a:solidFill>
                  <a:schemeClr val="tx1"/>
                </a:solidFill>
                <a:latin typeface="Times New Roman" panose="02020603050405020304" pitchFamily="18" charset="0"/>
                <a:cs typeface="Times New Roman" pitchFamily="18" charset="0"/>
              </a:rPr>
              <a:t>Junghans</a:t>
            </a:r>
            <a:r>
              <a:rPr lang="en-US" sz="1400" dirty="0">
                <a:solidFill>
                  <a:schemeClr val="tx1"/>
                </a:solidFill>
                <a:latin typeface="Times New Roman" panose="02020603050405020304" pitchFamily="18" charset="0"/>
                <a:cs typeface="Times New Roman" pitchFamily="18" charset="0"/>
              </a:rPr>
              <a:t>, L., </a:t>
            </a:r>
            <a:r>
              <a:rPr lang="en-US" sz="1400" dirty="0" err="1">
                <a:solidFill>
                  <a:schemeClr val="tx1"/>
                </a:solidFill>
                <a:latin typeface="Times New Roman" panose="02020603050405020304" pitchFamily="18" charset="0"/>
                <a:cs typeface="Times New Roman" pitchFamily="18" charset="0"/>
              </a:rPr>
              <a:t>Kerestan</a:t>
            </a:r>
            <a:r>
              <a:rPr lang="en-US" sz="1400" dirty="0">
                <a:solidFill>
                  <a:schemeClr val="tx1"/>
                </a:solidFill>
                <a:latin typeface="Times New Roman" panose="02020603050405020304" pitchFamily="18" charset="0"/>
                <a:cs typeface="Times New Roman" pitchFamily="18" charset="0"/>
              </a:rPr>
              <a:t>, C., &amp; Hagen, U. (2015). Germanwatch.org. Retrieved 23 May 2020, from </a:t>
            </a:r>
            <a:r>
              <a:rPr lang="en-US" sz="1400" dirty="0">
                <a:solidFill>
                  <a:schemeClr val="tx1"/>
                </a:solidFill>
                <a:latin typeface="Times New Roman" panose="02020603050405020304" pitchFamily="18" charset="0"/>
                <a:cs typeface="Times New Roman" pitchFamily="18" charset="0"/>
                <a:hlinkClick r:id="rId4">
                  <a:extLst>
                    <a:ext uri="{A12FA001-AC4F-418D-AE19-62706E023703}">
                      <ahyp:hlinkClr xmlns:ahyp="http://schemas.microsoft.com/office/drawing/2018/hyperlinkcolor" val="tx"/>
                    </a:ext>
                  </a:extLst>
                </a:hlinkClick>
              </a:rPr>
              <a:t>https://germanwatch.org/sites/germanwatch.org/files/publication/10333.pdf</a:t>
            </a:r>
            <a:r>
              <a:rPr lang="en-US" sz="1400" dirty="0">
                <a:solidFill>
                  <a:schemeClr val="tx1"/>
                </a:solidFill>
                <a:latin typeface="Times New Roman" pitchFamily="18" charset="0"/>
                <a:cs typeface="Times New Roman" pitchFamily="18" charset="0"/>
              </a:rPr>
              <a:t>.</a:t>
            </a:r>
          </a:p>
          <a:p>
            <a:pPr lvl="1">
              <a:lnSpc>
                <a:spcPct val="100000"/>
              </a:lnSpc>
              <a:buFont typeface="Wingdings" pitchFamily="2" charset="2"/>
              <a:buChar char="q"/>
            </a:pPr>
            <a:r>
              <a:rPr lang="en-US" sz="1400" dirty="0" err="1">
                <a:solidFill>
                  <a:schemeClr val="tx1"/>
                </a:solidFill>
                <a:latin typeface="Times New Roman" panose="02020603050405020304" pitchFamily="18" charset="0"/>
                <a:cs typeface="Times New Roman" pitchFamily="18" charset="0"/>
              </a:rPr>
              <a:t>Introcaso</a:t>
            </a:r>
            <a:r>
              <a:rPr lang="en-US" sz="1400" dirty="0">
                <a:solidFill>
                  <a:schemeClr val="tx1"/>
                </a:solidFill>
                <a:latin typeface="Times New Roman" panose="02020603050405020304" pitchFamily="18" charset="0"/>
                <a:cs typeface="Times New Roman" pitchFamily="18" charset="0"/>
              </a:rPr>
              <a:t>, D. (2018). </a:t>
            </a:r>
            <a:r>
              <a:rPr lang="en-US" sz="1400" i="1" dirty="0">
                <a:solidFill>
                  <a:schemeClr val="tx1"/>
                </a:solidFill>
                <a:latin typeface="Times New Roman" panose="02020603050405020304" pitchFamily="18" charset="0"/>
                <a:cs typeface="Times New Roman" pitchFamily="18" charset="0"/>
              </a:rPr>
              <a:t>Climate Change Is The Greatest Threat To Human Health In History | Health Affairs</a:t>
            </a:r>
            <a:r>
              <a:rPr lang="en-US" sz="1400" dirty="0">
                <a:solidFill>
                  <a:schemeClr val="tx1"/>
                </a:solidFill>
                <a:latin typeface="Times New Roman" panose="02020603050405020304" pitchFamily="18" charset="0"/>
                <a:cs typeface="Times New Roman" pitchFamily="18" charset="0"/>
              </a:rPr>
              <a:t>. Healthaffairs.org. Retrieved 23 May 2020, from </a:t>
            </a:r>
            <a:r>
              <a:rPr lang="en-US" sz="1400" dirty="0">
                <a:solidFill>
                  <a:schemeClr val="tx1"/>
                </a:solidFill>
                <a:latin typeface="Times New Roman" panose="02020603050405020304" pitchFamily="18" charset="0"/>
                <a:cs typeface="Times New Roman" pitchFamily="18" charset="0"/>
                <a:hlinkClick r:id="rId5">
                  <a:extLst>
                    <a:ext uri="{A12FA001-AC4F-418D-AE19-62706E023703}">
                      <ahyp:hlinkClr xmlns:ahyp="http://schemas.microsoft.com/office/drawing/2018/hyperlinkcolor" val="tx"/>
                    </a:ext>
                  </a:extLst>
                </a:hlinkClick>
              </a:rPr>
              <a:t>https://www.healthaffairs.org/do/10.1377/hblog20181218.278288/full/</a:t>
            </a:r>
            <a:r>
              <a:rPr lang="en-US" sz="1400" dirty="0">
                <a:solidFill>
                  <a:schemeClr val="tx1"/>
                </a:solidFill>
                <a:latin typeface="Times New Roman" pitchFamily="18" charset="0"/>
                <a:cs typeface="Times New Roman" pitchFamily="18" charset="0"/>
              </a:rPr>
              <a:t>.</a:t>
            </a:r>
          </a:p>
          <a:p>
            <a:pPr lvl="1">
              <a:lnSpc>
                <a:spcPct val="100000"/>
              </a:lnSpc>
              <a:buFont typeface="Wingdings" pitchFamily="2" charset="2"/>
              <a:buChar char="q"/>
            </a:pPr>
            <a:r>
              <a:rPr lang="en-US" sz="1400" dirty="0">
                <a:solidFill>
                  <a:schemeClr val="tx1"/>
                </a:solidFill>
                <a:latin typeface="Times New Roman" pitchFamily="18" charset="0"/>
                <a:cs typeface="Times New Roman" pitchFamily="18" charset="0"/>
              </a:rPr>
              <a:t>Thayer, B. A. (2009). Considering population and war: a critical and neglected aspect of conflict studies. </a:t>
            </a:r>
            <a:r>
              <a:rPr lang="en-US" sz="1400" i="1" dirty="0">
                <a:solidFill>
                  <a:schemeClr val="tx1"/>
                </a:solidFill>
                <a:latin typeface="Times New Roman" panose="02020603050405020304" pitchFamily="18" charset="0"/>
                <a:cs typeface="Times New Roman" pitchFamily="18" charset="0"/>
              </a:rPr>
              <a:t>Philosophical Transactions of the Royal Society B: Biological Sciences</a:t>
            </a:r>
            <a:r>
              <a:rPr lang="en-US" sz="1400" dirty="0">
                <a:solidFill>
                  <a:schemeClr val="tx1"/>
                </a:solidFill>
                <a:latin typeface="Times New Roman" panose="02020603050405020304" pitchFamily="18" charset="0"/>
                <a:cs typeface="Times New Roman" pitchFamily="18" charset="0"/>
              </a:rPr>
              <a:t>, </a:t>
            </a:r>
            <a:r>
              <a:rPr lang="en-US" sz="1400" i="1" dirty="0">
                <a:solidFill>
                  <a:schemeClr val="tx1"/>
                </a:solidFill>
                <a:latin typeface="Times New Roman" panose="02020603050405020304" pitchFamily="18" charset="0"/>
                <a:cs typeface="Times New Roman" pitchFamily="18" charset="0"/>
              </a:rPr>
              <a:t>364</a:t>
            </a:r>
            <a:r>
              <a:rPr lang="en-US" sz="1400" dirty="0">
                <a:solidFill>
                  <a:schemeClr val="tx1"/>
                </a:solidFill>
                <a:latin typeface="Times New Roman" pitchFamily="18" charset="0"/>
                <a:cs typeface="Times New Roman" pitchFamily="18" charset="0"/>
              </a:rPr>
              <a:t>(1532), 3081-3092.</a:t>
            </a:r>
          </a:p>
          <a:p>
            <a:pPr lvl="1">
              <a:lnSpc>
                <a:spcPct val="100000"/>
              </a:lnSpc>
              <a:buFont typeface="Wingdings" pitchFamily="2" charset="2"/>
              <a:buChar char="q"/>
            </a:pPr>
            <a:r>
              <a:rPr lang="en-US" sz="1400" dirty="0">
                <a:solidFill>
                  <a:schemeClr val="tx1"/>
                </a:solidFill>
                <a:latin typeface="Times New Roman" pitchFamily="18" charset="0"/>
                <a:cs typeface="Times New Roman" pitchFamily="18" charset="0"/>
              </a:rPr>
              <a:t>World Health Organization. (2018). </a:t>
            </a:r>
            <a:r>
              <a:rPr lang="en-US" sz="1400" i="1" dirty="0">
                <a:solidFill>
                  <a:schemeClr val="tx1"/>
                </a:solidFill>
                <a:latin typeface="Times New Roman" panose="02020603050405020304" pitchFamily="18" charset="0"/>
                <a:cs typeface="Times New Roman" pitchFamily="18" charset="0"/>
              </a:rPr>
              <a:t>Climate change and health</a:t>
            </a:r>
            <a:r>
              <a:rPr lang="en-US" sz="1400" dirty="0">
                <a:solidFill>
                  <a:schemeClr val="tx1"/>
                </a:solidFill>
                <a:latin typeface="Times New Roman" panose="02020603050405020304" pitchFamily="18" charset="0"/>
                <a:cs typeface="Times New Roman" pitchFamily="18" charset="0"/>
              </a:rPr>
              <a:t>. Who.int. Retrieved 23 May 2020, from </a:t>
            </a:r>
            <a:r>
              <a:rPr lang="en-US" sz="1400" dirty="0">
                <a:solidFill>
                  <a:schemeClr val="tx1"/>
                </a:solidFill>
                <a:latin typeface="Times New Roman" panose="02020603050405020304" pitchFamily="18" charset="0"/>
                <a:cs typeface="Times New Roman" pitchFamily="18" charset="0"/>
                <a:hlinkClick r:id="rId6">
                  <a:extLst>
                    <a:ext uri="{A12FA001-AC4F-418D-AE19-62706E023703}">
                      <ahyp:hlinkClr xmlns:ahyp="http://schemas.microsoft.com/office/drawing/2018/hyperlinkcolor" val="tx"/>
                    </a:ext>
                  </a:extLst>
                </a:hlinkClick>
              </a:rPr>
              <a:t>https://www.who.int/news-room/fact-sheets/detail/climate-change-and-health</a:t>
            </a:r>
            <a:r>
              <a:rPr lang="en-US" sz="1400" dirty="0">
                <a:solidFill>
                  <a:schemeClr val="tx1"/>
                </a:solidFill>
                <a:latin typeface="Times New Roman" pitchFamily="18" charset="0"/>
                <a:cs typeface="Times New Roman" pitchFamily="18" charset="0"/>
              </a:rPr>
              <a:t>.</a:t>
            </a:r>
          </a:p>
          <a:p>
            <a:pPr lvl="1">
              <a:lnSpc>
                <a:spcPct val="100000"/>
              </a:lnSpc>
              <a:buFont typeface="Wingdings" pitchFamily="2" charset="2"/>
              <a:buChar char="q"/>
            </a:pPr>
            <a:r>
              <a:rPr lang="en-US" sz="1400" dirty="0">
                <a:solidFill>
                  <a:schemeClr val="tx1"/>
                </a:solidFill>
                <a:latin typeface="Times New Roman" pitchFamily="18" charset="0"/>
                <a:cs typeface="Times New Roman" pitchFamily="18" charset="0"/>
              </a:rPr>
              <a:t>World Health organization. (2017). </a:t>
            </a:r>
            <a:r>
              <a:rPr lang="en-US" sz="1400" i="1" dirty="0">
                <a:solidFill>
                  <a:schemeClr val="tx1"/>
                </a:solidFill>
                <a:latin typeface="Times New Roman" panose="02020603050405020304" pitchFamily="18" charset="0"/>
                <a:cs typeface="Times New Roman" pitchFamily="18" charset="0"/>
              </a:rPr>
              <a:t>World Bank and WHO: Half the world lacks access to essential health services, 100 million still pushed into extreme poverty because of health expenses</a:t>
            </a:r>
            <a:r>
              <a:rPr lang="en-US" sz="1400" dirty="0">
                <a:solidFill>
                  <a:schemeClr val="tx1"/>
                </a:solidFill>
                <a:latin typeface="Times New Roman" panose="02020603050405020304" pitchFamily="18" charset="0"/>
                <a:cs typeface="Times New Roman" pitchFamily="18" charset="0"/>
              </a:rPr>
              <a:t>. Who.int. Retrieved 24 May 2020, from https://www.who.int/news-room/detail/13-12-2017-world-bank-and-who-half-the-world-lacks-access-to-essential-health-services-100-million-still-pushed-into-extreme-poverty-because-of-health-expenses.</a:t>
            </a:r>
          </a:p>
          <a:p>
            <a:pPr lvl="1">
              <a:lnSpc>
                <a:spcPct val="100000"/>
              </a:lnSpc>
              <a:buFont typeface="Wingdings" pitchFamily="2" charset="2"/>
              <a:buChar char="q"/>
            </a:pPr>
            <a:endParaRPr lang="en-CA" altLang="en-US" sz="1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2628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a:xfrm>
            <a:off x="822959" y="286604"/>
            <a:ext cx="7543801" cy="730827"/>
          </a:xfrm>
        </p:spPr>
        <p:txBody>
          <a:bodyPr>
            <a:normAutofit/>
          </a:bodyPr>
          <a:lstStyle/>
          <a:p>
            <a:r>
              <a:rPr lang="en-CA" sz="4000" dirty="0">
                <a:solidFill>
                  <a:schemeClr val="tx1"/>
                </a:solidFill>
                <a:latin typeface="Times New Roman" pitchFamily="18" charset="0"/>
                <a:cs typeface="Times New Roman" pitchFamily="18" charset="0"/>
              </a:rPr>
              <a:t>Climate Change</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868677" y="1197735"/>
            <a:ext cx="7543802" cy="5037119"/>
          </a:xfrm>
          <a:blipFill>
            <a:blip r:embed="rId3"/>
            <a:tile tx="0" ty="0" sx="100000" sy="100000" flip="none" algn="tl"/>
          </a:blipFill>
          <a:ln w="28575">
            <a:noFill/>
          </a:ln>
        </p:spPr>
        <p:txBody>
          <a:bodyPr>
            <a:normAutofit fontScale="92500"/>
          </a:bodyPr>
          <a:lstStyle/>
          <a:p>
            <a:pPr>
              <a:lnSpc>
                <a:spcPct val="200000"/>
              </a:lnSpc>
            </a:pPr>
            <a:r>
              <a:rPr lang="en-CA" altLang="en-US" b="1" dirty="0">
                <a:solidFill>
                  <a:schemeClr val="tx1"/>
                </a:solidFill>
                <a:latin typeface="Times New Roman" panose="02020603050405020304" pitchFamily="18" charset="0"/>
                <a:cs typeface="Times New Roman" panose="02020603050405020304" pitchFamily="18" charset="0"/>
              </a:rPr>
              <a:t>History and Assessment of Threat</a:t>
            </a:r>
          </a:p>
          <a:p>
            <a:pPr lvl="1">
              <a:lnSpc>
                <a:spcPct val="200000"/>
              </a:lnSpc>
              <a:buFont typeface="Wingdings" pitchFamily="2" charset="2"/>
              <a:buChar char="q"/>
            </a:pPr>
            <a:r>
              <a:rPr lang="en-CA" altLang="en-US" sz="2000" dirty="0">
                <a:solidFill>
                  <a:schemeClr val="tx1"/>
                </a:solidFill>
                <a:latin typeface="Times New Roman" panose="02020603050405020304" pitchFamily="18" charset="0"/>
                <a:cs typeface="Times New Roman" panose="02020603050405020304" pitchFamily="18" charset="0"/>
              </a:rPr>
              <a:t> Since the pre-industrial period, the world has warmed by approximately 1 degrees Celsius.</a:t>
            </a:r>
          </a:p>
          <a:p>
            <a:pPr lvl="1">
              <a:lnSpc>
                <a:spcPct val="200000"/>
              </a:lnSpc>
              <a:buFont typeface="Wingdings" pitchFamily="2" charset="2"/>
              <a:buChar char="q"/>
            </a:pPr>
            <a:r>
              <a:rPr lang="en-CA" altLang="en-US" sz="2000" dirty="0">
                <a:solidFill>
                  <a:schemeClr val="tx1"/>
                </a:solidFill>
                <a:latin typeface="Times New Roman" panose="02020603050405020304" pitchFamily="18" charset="0"/>
                <a:cs typeface="Times New Roman" panose="02020603050405020304" pitchFamily="18" charset="0"/>
              </a:rPr>
              <a:t>Two-thirds of this warming up is believed to have occurred during 1986.</a:t>
            </a:r>
          </a:p>
          <a:p>
            <a:pPr lvl="1">
              <a:lnSpc>
                <a:spcPct val="200000"/>
              </a:lnSpc>
              <a:buFont typeface="Wingdings" pitchFamily="2" charset="2"/>
              <a:buChar char="q"/>
            </a:pPr>
            <a:r>
              <a:rPr lang="en-CA" altLang="en-US" sz="2000" dirty="0">
                <a:solidFill>
                  <a:schemeClr val="tx1"/>
                </a:solidFill>
                <a:latin typeface="Times New Roman" panose="02020603050405020304" pitchFamily="18" charset="0"/>
                <a:cs typeface="Times New Roman" panose="02020603050405020304" pitchFamily="18" charset="0"/>
              </a:rPr>
              <a:t>The warmest decades on record have happened during the last 22 years.</a:t>
            </a:r>
          </a:p>
          <a:p>
            <a:pPr lvl="1">
              <a:lnSpc>
                <a:spcPct val="200000"/>
              </a:lnSpc>
              <a:buFont typeface="Wingdings" pitchFamily="2" charset="2"/>
              <a:buChar char="q"/>
            </a:pPr>
            <a:r>
              <a:rPr lang="en-CA" altLang="en-US" sz="2000" dirty="0">
                <a:solidFill>
                  <a:schemeClr val="tx1"/>
                </a:solidFill>
                <a:latin typeface="Times New Roman" panose="02020603050405020304" pitchFamily="18" charset="0"/>
                <a:cs typeface="Times New Roman" panose="02020603050405020304" pitchFamily="18" charset="0"/>
              </a:rPr>
              <a:t>In 2017, the globe was increasingly warm, compared to 2015 due to increasing temperatures across the world (</a:t>
            </a:r>
            <a:r>
              <a:rPr lang="en-CA" altLang="en-US" sz="2000" dirty="0" err="1">
                <a:solidFill>
                  <a:schemeClr val="tx1"/>
                </a:solidFill>
                <a:latin typeface="Times New Roman" panose="02020603050405020304" pitchFamily="18" charset="0"/>
                <a:cs typeface="Times New Roman" panose="02020603050405020304" pitchFamily="18" charset="0"/>
              </a:rPr>
              <a:t>Introcaso</a:t>
            </a:r>
            <a:r>
              <a:rPr lang="en-CA" altLang="en-US" sz="2000" dirty="0">
                <a:solidFill>
                  <a:schemeClr val="tx1"/>
                </a:solidFill>
                <a:latin typeface="Times New Roman" pitchFamily="18" charset="0"/>
                <a:cs typeface="Times New Roman" pitchFamily="18" charset="0"/>
              </a:rPr>
              <a:t>, 2018).</a:t>
            </a:r>
          </a:p>
          <a:p>
            <a:pPr>
              <a:lnSpc>
                <a:spcPct val="150000"/>
              </a:lnSpc>
              <a:buFont typeface="Wingdings" pitchFamily="2" charset="2"/>
              <a:buChar char="q"/>
            </a:pPr>
            <a:endParaRPr lang="en-CA" altLang="en-US" sz="1600" dirty="0">
              <a:solidFill>
                <a:schemeClr val="tx1"/>
              </a:solidFill>
              <a:latin typeface="Calibri (Body)"/>
            </a:endParaRPr>
          </a:p>
        </p:txBody>
      </p:sp>
    </p:spTree>
    <p:extLst>
      <p:ext uri="{BB962C8B-B14F-4D97-AF65-F5344CB8AC3E}">
        <p14:creationId xmlns:p14="http://schemas.microsoft.com/office/powerpoint/2010/main" val="331082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p:txBody>
          <a:bodyPr>
            <a:normAutofit/>
          </a:bodyPr>
          <a:lstStyle/>
          <a:p>
            <a:r>
              <a:rPr lang="en-CA" sz="4000" dirty="0">
                <a:solidFill>
                  <a:schemeClr val="tx1"/>
                </a:solidFill>
                <a:latin typeface="Times New Roman" pitchFamily="18" charset="0"/>
                <a:cs typeface="Times New Roman" pitchFamily="18" charset="0"/>
              </a:rPr>
              <a:t>Climate Change</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822959" y="1845734"/>
            <a:ext cx="7589520" cy="4389120"/>
          </a:xfrm>
          <a:blipFill>
            <a:blip r:embed="rId3"/>
            <a:tile tx="0" ty="0" sx="100000" sy="100000" flip="none" algn="tl"/>
          </a:blipFill>
          <a:ln w="28575">
            <a:noFill/>
          </a:ln>
        </p:spPr>
        <p:txBody>
          <a:bodyPr>
            <a:normAutofit/>
          </a:bodyPr>
          <a:lstStyle/>
          <a:p>
            <a:pPr>
              <a:lnSpc>
                <a:spcPct val="200000"/>
              </a:lnSpc>
            </a:pPr>
            <a:r>
              <a:rPr lang="en-CA" altLang="en-US" b="1" dirty="0">
                <a:solidFill>
                  <a:schemeClr val="tx1"/>
                </a:solidFill>
                <a:latin typeface="Calibri (Body)"/>
              </a:rPr>
              <a:t>Countries most affected by climate change </a:t>
            </a:r>
          </a:p>
          <a:p>
            <a:pPr>
              <a:lnSpc>
                <a:spcPct val="200000"/>
              </a:lnSpc>
            </a:pPr>
            <a:endParaRPr lang="en-CA" altLang="en-US" b="1" dirty="0">
              <a:solidFill>
                <a:schemeClr val="tx1"/>
              </a:solidFill>
              <a:latin typeface="Calibri (Body)"/>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077" y="2408349"/>
            <a:ext cx="7033846" cy="371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13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a:xfrm>
            <a:off x="777241" y="286604"/>
            <a:ext cx="7589519" cy="640675"/>
          </a:xfrm>
        </p:spPr>
        <p:txBody>
          <a:bodyPr>
            <a:normAutofit/>
          </a:bodyPr>
          <a:lstStyle/>
          <a:p>
            <a:r>
              <a:rPr lang="en-CA" sz="4000" dirty="0">
                <a:solidFill>
                  <a:schemeClr val="tx1"/>
                </a:solidFill>
                <a:latin typeface="Times New Roman" pitchFamily="18" charset="0"/>
                <a:cs typeface="Times New Roman" pitchFamily="18" charset="0"/>
              </a:rPr>
              <a:t>Climate Change</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777240" y="927279"/>
            <a:ext cx="7635239" cy="5307575"/>
          </a:xfrm>
          <a:blipFill>
            <a:blip r:embed="rId3"/>
            <a:tile tx="0" ty="0" sx="100000" sy="100000" flip="none" algn="tl"/>
          </a:blipFill>
          <a:ln w="28575">
            <a:noFill/>
          </a:ln>
        </p:spPr>
        <p:txBody>
          <a:bodyPr>
            <a:noAutofit/>
          </a:bodyPr>
          <a:lstStyle/>
          <a:p>
            <a:pPr>
              <a:lnSpc>
                <a:spcPct val="200000"/>
              </a:lnSpc>
            </a:pPr>
            <a:r>
              <a:rPr lang="en-CA" altLang="en-US" sz="1800" b="1" dirty="0">
                <a:solidFill>
                  <a:schemeClr val="tx1"/>
                </a:solidFill>
                <a:latin typeface="Times New Roman" panose="02020603050405020304" pitchFamily="18" charset="0"/>
                <a:cs typeface="Times New Roman" panose="02020603050405020304" pitchFamily="18" charset="0"/>
              </a:rPr>
              <a:t>Effect of climate change in the world population </a:t>
            </a:r>
          </a:p>
          <a:p>
            <a:pPr lvl="1">
              <a:lnSpc>
                <a:spcPct val="200000"/>
              </a:lnSpc>
              <a:buFont typeface="Wingdings" pitchFamily="2" charset="2"/>
              <a:buChar char="q"/>
            </a:pPr>
            <a:r>
              <a:rPr lang="en-CA" altLang="en-US" dirty="0">
                <a:solidFill>
                  <a:schemeClr val="tx1"/>
                </a:solidFill>
                <a:latin typeface="Times New Roman" panose="02020603050405020304" pitchFamily="18" charset="0"/>
                <a:cs typeface="Times New Roman" panose="02020603050405020304" pitchFamily="18" charset="0"/>
              </a:rPr>
              <a:t> Climate change impacts both the social and ecological determinants of health, including clean water, foods, shelter, and safe air.</a:t>
            </a:r>
          </a:p>
          <a:p>
            <a:pPr lvl="1">
              <a:lnSpc>
                <a:spcPct val="200000"/>
              </a:lnSpc>
              <a:buFont typeface="Wingdings" pitchFamily="2" charset="2"/>
              <a:buChar char="q"/>
            </a:pPr>
            <a:r>
              <a:rPr lang="en-CA" altLang="en-US" dirty="0">
                <a:solidFill>
                  <a:schemeClr val="tx1"/>
                </a:solidFill>
                <a:latin typeface="Times New Roman" panose="02020603050405020304" pitchFamily="18" charset="0"/>
                <a:cs typeface="Times New Roman" panose="02020603050405020304" pitchFamily="18" charset="0"/>
              </a:rPr>
              <a:t>By 2050, climate change is projected cause more than 200,000 deaths per year from lack of food, disease, and heat stress.</a:t>
            </a:r>
          </a:p>
          <a:p>
            <a:pPr lvl="1">
              <a:lnSpc>
                <a:spcPct val="200000"/>
              </a:lnSpc>
              <a:buFont typeface="Wingdings" pitchFamily="2" charset="2"/>
              <a:buChar char="q"/>
            </a:pPr>
            <a:r>
              <a:rPr lang="en-CA" altLang="en-US" dirty="0">
                <a:solidFill>
                  <a:schemeClr val="tx1"/>
                </a:solidFill>
                <a:latin typeface="Times New Roman" panose="02020603050405020304" pitchFamily="18" charset="0"/>
                <a:cs typeface="Times New Roman" panose="02020603050405020304" pitchFamily="18" charset="0"/>
              </a:rPr>
              <a:t>Decreasing emissions and other contributors can result in enhanced health for all, mainly through reduced pollution to air and water.</a:t>
            </a:r>
          </a:p>
          <a:p>
            <a:pPr lvl="1">
              <a:lnSpc>
                <a:spcPct val="200000"/>
              </a:lnSpc>
              <a:buFont typeface="Wingdings" pitchFamily="2" charset="2"/>
              <a:buChar char="q"/>
            </a:pPr>
            <a:r>
              <a:rPr lang="en-CA" altLang="en-US" dirty="0">
                <a:solidFill>
                  <a:schemeClr val="tx1"/>
                </a:solidFill>
                <a:latin typeface="Times New Roman" panose="02020603050405020304" pitchFamily="18" charset="0"/>
                <a:cs typeface="Times New Roman" panose="02020603050405020304" pitchFamily="18" charset="0"/>
              </a:rPr>
              <a:t>According to the World health Organization, air pollution causes more than 4.5 million death each year (World Health Organization, 2018).</a:t>
            </a:r>
          </a:p>
        </p:txBody>
      </p:sp>
    </p:spTree>
    <p:extLst>
      <p:ext uri="{BB962C8B-B14F-4D97-AF65-F5344CB8AC3E}">
        <p14:creationId xmlns:p14="http://schemas.microsoft.com/office/powerpoint/2010/main" val="1322531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p:txBody>
          <a:bodyPr>
            <a:normAutofit/>
          </a:bodyPr>
          <a:lstStyle/>
          <a:p>
            <a:r>
              <a:rPr lang="en-CA" sz="4000" dirty="0">
                <a:solidFill>
                  <a:schemeClr val="tx1"/>
                </a:solidFill>
                <a:latin typeface="Times New Roman" pitchFamily="18" charset="0"/>
                <a:cs typeface="Times New Roman" pitchFamily="18" charset="0"/>
              </a:rPr>
              <a:t>Climate Change</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822959" y="1845734"/>
            <a:ext cx="7589520" cy="4389120"/>
          </a:xfrm>
          <a:blipFill>
            <a:blip r:embed="rId3"/>
            <a:tile tx="0" ty="0" sx="100000" sy="100000" flip="none" algn="tl"/>
          </a:blipFill>
          <a:ln w="28575">
            <a:noFill/>
          </a:ln>
        </p:spPr>
        <p:txBody>
          <a:bodyPr>
            <a:normAutofit/>
          </a:bodyPr>
          <a:lstStyle/>
          <a:p>
            <a:pPr>
              <a:lnSpc>
                <a:spcPct val="200000"/>
              </a:lnSpc>
            </a:pPr>
            <a:r>
              <a:rPr lang="en-CA" altLang="en-US" b="1" dirty="0">
                <a:solidFill>
                  <a:schemeClr val="tx1"/>
                </a:solidFill>
                <a:latin typeface="Calibri (Body)"/>
              </a:rPr>
              <a:t>climate change Chart</a:t>
            </a:r>
          </a:p>
          <a:p>
            <a:pPr marL="201168" lvl="1" indent="0">
              <a:lnSpc>
                <a:spcPct val="200000"/>
              </a:lnSpc>
              <a:buNone/>
            </a:pPr>
            <a:endParaRPr lang="en-CA" altLang="en-US" sz="1600" dirty="0">
              <a:solidFill>
                <a:schemeClr val="tx1"/>
              </a:solidFill>
              <a:latin typeface="Calibri (Body)"/>
            </a:endParaRPr>
          </a:p>
        </p:txBody>
      </p:sp>
      <p:pic>
        <p:nvPicPr>
          <p:cNvPr id="4" name="Picture 2" descr="http://www.bifmc.org/wp-content/uploads/2017/06/climate_change_health_impacts600w.jpg">
            <a:extLst>
              <a:ext uri="{FF2B5EF4-FFF2-40B4-BE49-F238E27FC236}">
                <a16:creationId xmlns:a16="http://schemas.microsoft.com/office/drawing/2014/main" id="{3A8B2492-5497-43DE-8729-C9D408F7FD32}"/>
              </a:ext>
            </a:extLst>
          </p:cNvPr>
          <p:cNvPicPr>
            <a:picLocks noChangeAspect="1" noChangeArrowheads="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977706" y="2522135"/>
            <a:ext cx="7322232" cy="357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50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a:xfrm>
            <a:off x="777240" y="286605"/>
            <a:ext cx="7589520" cy="808100"/>
          </a:xfrm>
        </p:spPr>
        <p:txBody>
          <a:bodyPr>
            <a:normAutofit/>
          </a:bodyPr>
          <a:lstStyle/>
          <a:p>
            <a:r>
              <a:rPr lang="en-CA" sz="4000" dirty="0">
                <a:solidFill>
                  <a:schemeClr val="tx1"/>
                </a:solidFill>
                <a:latin typeface="Times New Roman" pitchFamily="18" charset="0"/>
                <a:cs typeface="Times New Roman" pitchFamily="18" charset="0"/>
              </a:rPr>
              <a:t>Civil War</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777240" y="1094705"/>
            <a:ext cx="7635239" cy="5140149"/>
          </a:xfrm>
          <a:blipFill>
            <a:blip r:embed="rId3"/>
            <a:tile tx="0" ty="0" sx="100000" sy="100000" flip="none" algn="tl"/>
          </a:blipFill>
          <a:ln w="28575">
            <a:noFill/>
          </a:ln>
        </p:spPr>
        <p:txBody>
          <a:bodyPr>
            <a:noAutofit/>
          </a:bodyPr>
          <a:lstStyle/>
          <a:p>
            <a:pPr>
              <a:lnSpc>
                <a:spcPct val="200000"/>
              </a:lnSpc>
            </a:pPr>
            <a:r>
              <a:rPr lang="en-CA" altLang="en-US" sz="1800" b="1" dirty="0">
                <a:solidFill>
                  <a:schemeClr val="tx1"/>
                </a:solidFill>
                <a:latin typeface="Times New Roman" panose="02020603050405020304" pitchFamily="18" charset="0"/>
                <a:cs typeface="Times New Roman" panose="02020603050405020304" pitchFamily="18" charset="0"/>
              </a:rPr>
              <a:t>Brief History and Assessment </a:t>
            </a:r>
          </a:p>
          <a:p>
            <a:pPr lvl="1">
              <a:lnSpc>
                <a:spcPct val="150000"/>
              </a:lnSpc>
              <a:buFont typeface="Wingdings" pitchFamily="2" charset="2"/>
              <a:buChar char="q"/>
            </a:pPr>
            <a:r>
              <a:rPr lang="en-CA" altLang="en-US" dirty="0">
                <a:solidFill>
                  <a:schemeClr val="tx1"/>
                </a:solidFill>
                <a:latin typeface="Times New Roman" panose="02020603050405020304" pitchFamily="18" charset="0"/>
                <a:cs typeface="Times New Roman" panose="02020603050405020304" pitchFamily="18" charset="0"/>
              </a:rPr>
              <a:t>According to Brown (2004), war shares a close history with humanity. However, he says that its effects on the environment is recent.</a:t>
            </a:r>
          </a:p>
          <a:p>
            <a:pPr lvl="1">
              <a:lnSpc>
                <a:spcPct val="150000"/>
              </a:lnSpc>
              <a:buFont typeface="Wingdings" pitchFamily="2" charset="2"/>
              <a:buChar char="q"/>
            </a:pPr>
            <a:r>
              <a:rPr lang="en-CA" altLang="en-US" dirty="0">
                <a:solidFill>
                  <a:schemeClr val="tx1"/>
                </a:solidFill>
                <a:latin typeface="Times New Roman" panose="02020603050405020304" pitchFamily="18" charset="0"/>
                <a:cs typeface="Times New Roman" panose="02020603050405020304" pitchFamily="18" charset="0"/>
              </a:rPr>
              <a:t>He argues that modern wars portray important departure from old forms.</a:t>
            </a:r>
          </a:p>
          <a:p>
            <a:pPr lvl="1">
              <a:lnSpc>
                <a:spcPct val="150000"/>
              </a:lnSpc>
              <a:buFont typeface="Wingdings" pitchFamily="2" charset="2"/>
              <a:buChar char="q"/>
            </a:pPr>
            <a:r>
              <a:rPr lang="en-CA" altLang="en-US" dirty="0">
                <a:solidFill>
                  <a:schemeClr val="tx1"/>
                </a:solidFill>
                <a:latin typeface="Times New Roman" panose="02020603050405020304" pitchFamily="18" charset="0"/>
                <a:cs typeface="Times New Roman" panose="02020603050405020304" pitchFamily="18" charset="0"/>
              </a:rPr>
              <a:t>From 1900 through 1910 were evenly represented as opposed to 1990-2000 which represents most wars.</a:t>
            </a:r>
          </a:p>
          <a:p>
            <a:pPr lvl="1">
              <a:lnSpc>
                <a:spcPct val="150000"/>
              </a:lnSpc>
              <a:buFont typeface="Wingdings" pitchFamily="2" charset="2"/>
              <a:buChar char="q"/>
            </a:pPr>
            <a:r>
              <a:rPr lang="en-CA" altLang="en-US" dirty="0">
                <a:solidFill>
                  <a:schemeClr val="tx1"/>
                </a:solidFill>
                <a:latin typeface="Times New Roman" panose="02020603050405020304" pitchFamily="18" charset="0"/>
                <a:cs typeface="Times New Roman" panose="02020603050405020304" pitchFamily="18" charset="0"/>
              </a:rPr>
              <a:t>Between 1945-70s, most European countries waged wars for independence as other countries fought to become independent. </a:t>
            </a:r>
          </a:p>
          <a:p>
            <a:pPr lvl="1">
              <a:lnSpc>
                <a:spcPct val="150000"/>
              </a:lnSpc>
              <a:buFont typeface="Wingdings" pitchFamily="2" charset="2"/>
              <a:buChar char="q"/>
            </a:pPr>
            <a:r>
              <a:rPr lang="en-CA" altLang="en-US" dirty="0">
                <a:solidFill>
                  <a:schemeClr val="tx1"/>
                </a:solidFill>
                <a:latin typeface="Times New Roman" panose="02020603050405020304" pitchFamily="18" charset="0"/>
                <a:cs typeface="Times New Roman" panose="02020603050405020304" pitchFamily="18" charset="0"/>
              </a:rPr>
              <a:t>Today, there are a few of these wars. They have also become internationalized. Also, a few happen without the intervention from international communities</a:t>
            </a:r>
            <a:r>
              <a:rPr lang="en-CA" altLang="en-US" sz="20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3112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p:txBody>
          <a:bodyPr>
            <a:normAutofit/>
          </a:bodyPr>
          <a:lstStyle/>
          <a:p>
            <a:r>
              <a:rPr lang="en-CA" sz="4000" dirty="0">
                <a:solidFill>
                  <a:schemeClr val="tx1"/>
                </a:solidFill>
                <a:latin typeface="Times New Roman" pitchFamily="18" charset="0"/>
                <a:cs typeface="Times New Roman" pitchFamily="18" charset="0"/>
              </a:rPr>
              <a:t>Civil War</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822958" y="1845734"/>
            <a:ext cx="7999069" cy="4389120"/>
          </a:xfrm>
          <a:blipFill>
            <a:blip r:embed="rId3"/>
            <a:tile tx="0" ty="0" sx="100000" sy="100000" flip="none" algn="tl"/>
          </a:blipFill>
          <a:ln w="28575">
            <a:noFill/>
          </a:ln>
        </p:spPr>
        <p:txBody>
          <a:bodyPr>
            <a:normAutofit/>
          </a:bodyPr>
          <a:lstStyle/>
          <a:p>
            <a:pPr>
              <a:lnSpc>
                <a:spcPct val="200000"/>
              </a:lnSpc>
            </a:pPr>
            <a:r>
              <a:rPr lang="en-CA" altLang="en-US" b="1" dirty="0">
                <a:solidFill>
                  <a:schemeClr val="tx1"/>
                </a:solidFill>
                <a:latin typeface="Times New Roman" panose="02020603050405020304" pitchFamily="18" charset="0"/>
                <a:cs typeface="Times New Roman" panose="02020603050405020304" pitchFamily="18" charset="0"/>
              </a:rPr>
              <a:t>Countries Most Affected by Civil War</a:t>
            </a:r>
          </a:p>
          <a:p>
            <a:pPr lvl="1">
              <a:lnSpc>
                <a:spcPct val="200000"/>
              </a:lnSpc>
              <a:buFont typeface="Wingdings" pitchFamily="2" charset="2"/>
              <a:buChar char="q"/>
            </a:pPr>
            <a:r>
              <a:rPr lang="en-CA" altLang="en-US" sz="2000" dirty="0">
                <a:solidFill>
                  <a:schemeClr val="tx1"/>
                </a:solidFill>
                <a:latin typeface="Times New Roman" panose="02020603050405020304" pitchFamily="18" charset="0"/>
                <a:cs typeface="Times New Roman" panose="02020603050405020304" pitchFamily="18" charset="0"/>
              </a:rPr>
              <a:t>The most affected countries by war include African countries, such as Rwanda, the Democratic Republic of Congo, Central African Republic, Nigeria, Sudan, Somalia, Libya, and Egypt. Other countries include Iraq, Mexico, Afghanistan, Pakistan, Syria, and Yemen, among others</a:t>
            </a:r>
            <a:r>
              <a:rPr lang="en-CA" altLang="en-US" sz="1600" dirty="0">
                <a:solidFill>
                  <a:schemeClr val="tx1"/>
                </a:solidFill>
                <a:latin typeface="Calibri (Body)"/>
              </a:rPr>
              <a:t>.</a:t>
            </a:r>
          </a:p>
        </p:txBody>
      </p:sp>
    </p:spTree>
    <p:extLst>
      <p:ext uri="{BB962C8B-B14F-4D97-AF65-F5344CB8AC3E}">
        <p14:creationId xmlns:p14="http://schemas.microsoft.com/office/powerpoint/2010/main" val="1088081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DCA0-EC92-4B30-AC62-E053B147EDDD}"/>
              </a:ext>
            </a:extLst>
          </p:cNvPr>
          <p:cNvSpPr>
            <a:spLocks noGrp="1"/>
          </p:cNvSpPr>
          <p:nvPr>
            <p:ph type="title"/>
          </p:nvPr>
        </p:nvSpPr>
        <p:spPr/>
        <p:txBody>
          <a:bodyPr>
            <a:normAutofit/>
          </a:bodyPr>
          <a:lstStyle/>
          <a:p>
            <a:r>
              <a:rPr lang="en-CA" sz="4000" dirty="0">
                <a:solidFill>
                  <a:schemeClr val="tx1"/>
                </a:solidFill>
                <a:latin typeface="Times New Roman" pitchFamily="18" charset="0"/>
                <a:cs typeface="Times New Roman" pitchFamily="18" charset="0"/>
              </a:rPr>
              <a:t>Civil War</a:t>
            </a:r>
          </a:p>
        </p:txBody>
      </p:sp>
      <p:sp>
        <p:nvSpPr>
          <p:cNvPr id="3" name="Content Placeholder 2">
            <a:extLst>
              <a:ext uri="{FF2B5EF4-FFF2-40B4-BE49-F238E27FC236}">
                <a16:creationId xmlns:a16="http://schemas.microsoft.com/office/drawing/2014/main" id="{E31D7783-956D-48DD-82AB-9761F7CB8247}"/>
              </a:ext>
            </a:extLst>
          </p:cNvPr>
          <p:cNvSpPr>
            <a:spLocks noGrp="1"/>
          </p:cNvSpPr>
          <p:nvPr>
            <p:ph idx="1"/>
          </p:nvPr>
        </p:nvSpPr>
        <p:spPr>
          <a:xfrm>
            <a:off x="825535" y="1737361"/>
            <a:ext cx="7589520" cy="4389120"/>
          </a:xfrm>
          <a:blipFill>
            <a:blip r:embed="rId3"/>
            <a:tile tx="0" ty="0" sx="100000" sy="100000" flip="none" algn="tl"/>
          </a:blipFill>
          <a:ln w="28575">
            <a:noFill/>
          </a:ln>
        </p:spPr>
        <p:txBody>
          <a:bodyPr>
            <a:normAutofit lnSpcReduction="10000"/>
          </a:bodyPr>
          <a:lstStyle/>
          <a:p>
            <a:pPr>
              <a:lnSpc>
                <a:spcPct val="200000"/>
              </a:lnSpc>
            </a:pPr>
            <a:r>
              <a:rPr lang="en-CA" altLang="en-US" b="1" dirty="0">
                <a:solidFill>
                  <a:schemeClr val="tx1"/>
                </a:solidFill>
                <a:latin typeface="Calibri (Body)"/>
              </a:rPr>
              <a:t>Effect of Civil War on World Population</a:t>
            </a:r>
          </a:p>
          <a:p>
            <a:pPr lvl="1">
              <a:lnSpc>
                <a:spcPct val="150000"/>
              </a:lnSpc>
              <a:buFont typeface="Wingdings" pitchFamily="2" charset="2"/>
              <a:buChar char="q"/>
            </a:pPr>
            <a:r>
              <a:rPr lang="en-CA" altLang="en-US" sz="2000" dirty="0">
                <a:solidFill>
                  <a:schemeClr val="tx1"/>
                </a:solidFill>
                <a:latin typeface="Times New Roman" panose="02020603050405020304" pitchFamily="18" charset="0"/>
                <a:cs typeface="Times New Roman" panose="02020603050405020304" pitchFamily="18" charset="0"/>
              </a:rPr>
              <a:t>According to Thayer (2009), war has a profound effect on world population. He says that war often comes in different forms. </a:t>
            </a:r>
          </a:p>
          <a:p>
            <a:pPr lvl="1">
              <a:lnSpc>
                <a:spcPct val="150000"/>
              </a:lnSpc>
              <a:buFont typeface="Wingdings" pitchFamily="2" charset="2"/>
              <a:buChar char="q"/>
            </a:pPr>
            <a:r>
              <a:rPr lang="en-CA" altLang="en-US" sz="2000" dirty="0">
                <a:solidFill>
                  <a:schemeClr val="tx1"/>
                </a:solidFill>
                <a:latin typeface="Times New Roman" panose="02020603050405020304" pitchFamily="18" charset="0"/>
                <a:cs typeface="Times New Roman" panose="02020603050405020304" pitchFamily="18" charset="0"/>
              </a:rPr>
              <a:t>He argues that these wars are often costly in terms of people killed.</a:t>
            </a:r>
          </a:p>
          <a:p>
            <a:pPr lvl="1">
              <a:lnSpc>
                <a:spcPct val="150000"/>
              </a:lnSpc>
              <a:buFont typeface="Wingdings" pitchFamily="2" charset="2"/>
              <a:buChar char="q"/>
            </a:pPr>
            <a:r>
              <a:rPr lang="en-CA" altLang="en-US" sz="2000" dirty="0">
                <a:solidFill>
                  <a:schemeClr val="tx1"/>
                </a:solidFill>
                <a:latin typeface="Times New Roman" panose="02020603050405020304" pitchFamily="18" charset="0"/>
                <a:cs typeface="Times New Roman" panose="02020603050405020304" pitchFamily="18" charset="0"/>
              </a:rPr>
              <a:t>While population growth causes no war, civil wars often lead to population changes (Thayer, 2009).</a:t>
            </a:r>
          </a:p>
          <a:p>
            <a:pPr lvl="1">
              <a:lnSpc>
                <a:spcPct val="150000"/>
              </a:lnSpc>
              <a:buFont typeface="Wingdings" pitchFamily="2" charset="2"/>
              <a:buChar char="q"/>
            </a:pPr>
            <a:r>
              <a:rPr lang="en-CA" altLang="en-US" sz="2000" dirty="0">
                <a:solidFill>
                  <a:schemeClr val="tx1"/>
                </a:solidFill>
                <a:latin typeface="Times New Roman" panose="02020603050405020304" pitchFamily="18" charset="0"/>
                <a:cs typeface="Times New Roman" panose="02020603050405020304" pitchFamily="18" charset="0"/>
              </a:rPr>
              <a:t>The adverse effects of some wars, including Iraq and Syria, on population show how their effects can cause negative consequences on world population.</a:t>
            </a:r>
          </a:p>
        </p:txBody>
      </p:sp>
    </p:spTree>
    <p:extLst>
      <p:ext uri="{BB962C8B-B14F-4D97-AF65-F5344CB8AC3E}">
        <p14:creationId xmlns:p14="http://schemas.microsoft.com/office/powerpoint/2010/main" val="27383482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2045</Words>
  <Application>Microsoft Office PowerPoint</Application>
  <PresentationFormat>On-screen Show (4:3)</PresentationFormat>
  <Paragraphs>121</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(Body)</vt:lpstr>
      <vt:lpstr>Calibri Light</vt:lpstr>
      <vt:lpstr>Times New Roman</vt:lpstr>
      <vt:lpstr>Wingdings</vt:lpstr>
      <vt:lpstr>Retrospect</vt:lpstr>
      <vt:lpstr>Assignment 3a – Threats to the Global Environment </vt:lpstr>
      <vt:lpstr>Introduction </vt:lpstr>
      <vt:lpstr>Climate Change</vt:lpstr>
      <vt:lpstr>Climate Change</vt:lpstr>
      <vt:lpstr>Climate Change</vt:lpstr>
      <vt:lpstr>Climate Change</vt:lpstr>
      <vt:lpstr>Civil War</vt:lpstr>
      <vt:lpstr>Civil War</vt:lpstr>
      <vt:lpstr>Civil War</vt:lpstr>
      <vt:lpstr>Civil War</vt:lpstr>
      <vt:lpstr>Lack of Educational Opportunities</vt:lpstr>
      <vt:lpstr>Lack of Educational Opportunities</vt:lpstr>
      <vt:lpstr>Lack of Educational Opportunities</vt:lpstr>
      <vt:lpstr>Lack of Educational Opportunities</vt:lpstr>
      <vt:lpstr>Poor health of Entire populations</vt:lpstr>
      <vt:lpstr>Poor health of Entire populations</vt:lpstr>
      <vt:lpstr>Poor health of Entire populations</vt:lpstr>
      <vt:lpstr>Poor health of Entire populations</vt:lpstr>
      <vt:lpstr>Conclusion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2020-06-05T03:53:15Z</dcterms:created>
  <dcterms:modified xsi:type="dcterms:W3CDTF">2020-06-06T02:34:40Z</dcterms:modified>
</cp:coreProperties>
</file>